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54" r:id="rId2"/>
    <p:sldId id="355" r:id="rId3"/>
    <p:sldId id="356" r:id="rId4"/>
    <p:sldId id="357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9B"/>
    <a:srgbClr val="C41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00432-BCCC-45E8-A874-F9C9C5A0E627}" type="datetimeFigureOut">
              <a:rPr lang="es-ES" smtClean="0"/>
              <a:t>02/03/2017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09694-56F5-4354-A109-3C384AC5A9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12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0062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4408" y="355599"/>
            <a:ext cx="11678882" cy="1530351"/>
          </a:xfrm>
        </p:spPr>
        <p:txBody>
          <a:bodyPr anchor="t">
            <a:normAutofit/>
          </a:bodyPr>
          <a:lstStyle>
            <a:lvl1pPr algn="l"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Unidad</a:t>
            </a:r>
            <a:r>
              <a:rPr lang="en-US" dirty="0"/>
              <a:t> </a:t>
            </a:r>
            <a:r>
              <a:rPr lang="en-US" dirty="0" err="1"/>
              <a:t>Didáctica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4409" y="5344038"/>
            <a:ext cx="11678882" cy="1171575"/>
          </a:xfrm>
        </p:spPr>
        <p:txBody>
          <a:bodyPr anchor="b">
            <a:normAutofit/>
          </a:bodyPr>
          <a:lstStyle>
            <a:lvl1pPr marL="0" indent="0" algn="r">
              <a:buNone/>
              <a:defRPr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Sesión</a:t>
            </a:r>
            <a:r>
              <a:rPr lang="en-US" dirty="0"/>
              <a:t> #1</a:t>
            </a:r>
          </a:p>
        </p:txBody>
      </p:sp>
    </p:spTree>
    <p:extLst>
      <p:ext uri="{BB962C8B-B14F-4D97-AF65-F5344CB8AC3E}">
        <p14:creationId xmlns:p14="http://schemas.microsoft.com/office/powerpoint/2010/main" val="17778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710" y="275771"/>
            <a:ext cx="11674580" cy="2859315"/>
          </a:xfrm>
        </p:spPr>
        <p:txBody>
          <a:bodyPr anchor="b">
            <a:normAutofit/>
          </a:bodyPr>
          <a:lstStyle>
            <a:lvl1pPr>
              <a:defRPr lang="es-PE" sz="3200" b="1" spc="-150" dirty="0"/>
            </a:lvl1pPr>
          </a:lstStyle>
          <a:p>
            <a:r>
              <a:rPr lang="es-PE" sz="4000" b="1" dirty="0">
                <a:latin typeface="+mn-lt"/>
              </a:rPr>
              <a:t>Indicador de Logro #1: Nombre del indicador</a:t>
            </a:r>
            <a:endParaRPr lang="es-PE" sz="4000" b="1" spc="-15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710" y="3294743"/>
            <a:ext cx="11674580" cy="3280227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just"/>
            <a:r>
              <a:rPr lang="es-PE" sz="2400" dirty="0"/>
              <a:t>Descripción del indicador de logro…</a:t>
            </a:r>
            <a:endParaRPr lang="es-PE" sz="2400" spc="-1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062645" y="7013985"/>
            <a:ext cx="25871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0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710" y="275771"/>
            <a:ext cx="11674580" cy="2859315"/>
          </a:xfrm>
        </p:spPr>
        <p:txBody>
          <a:bodyPr anchor="b">
            <a:normAutofit/>
          </a:bodyPr>
          <a:lstStyle>
            <a:lvl1pPr>
              <a:defRPr lang="es-PE" sz="3200" b="1" spc="-150" dirty="0"/>
            </a:lvl1pPr>
          </a:lstStyle>
          <a:p>
            <a:r>
              <a:rPr lang="es-PE" sz="4000" b="1" dirty="0">
                <a:latin typeface="+mn-lt"/>
              </a:rPr>
              <a:t>Tema: Título del tema para la sesión</a:t>
            </a:r>
            <a:endParaRPr lang="es-PE" sz="4000" b="1" spc="-15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710" y="3294743"/>
            <a:ext cx="11674580" cy="3280227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just"/>
            <a:r>
              <a:rPr lang="es-PE" sz="2400" dirty="0"/>
              <a:t>Logro de la sesión…</a:t>
            </a:r>
            <a:endParaRPr lang="es-PE" sz="2400" spc="-15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2062645" y="7013985"/>
            <a:ext cx="25871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4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710" y="365125"/>
            <a:ext cx="2570215" cy="6127750"/>
          </a:xfrm>
          <a:solidFill>
            <a:schemeClr val="tx2"/>
          </a:solidFill>
        </p:spPr>
        <p:txBody>
          <a:bodyPr lIns="180000" tIns="180000" rIns="180000" bIns="180000" anchor="t">
            <a:normAutofit/>
          </a:bodyPr>
          <a:lstStyle>
            <a:lvl1pPr marL="0" indent="0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87634" y="365125"/>
            <a:ext cx="8845655" cy="6127750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 baseline="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err="1"/>
              <a:t>Tema</a:t>
            </a:r>
            <a:r>
              <a:rPr lang="en-US" dirty="0"/>
              <a:t> 1</a:t>
            </a:r>
          </a:p>
          <a:p>
            <a:pPr lvl="0"/>
            <a:r>
              <a:rPr lang="es-PE" dirty="0"/>
              <a:t>Tema 2</a:t>
            </a:r>
          </a:p>
          <a:p>
            <a:pPr lvl="0"/>
            <a:r>
              <a:rPr lang="es-PE" dirty="0"/>
              <a:t>Tema 3</a:t>
            </a:r>
          </a:p>
          <a:p>
            <a:pPr lvl="0"/>
            <a:r>
              <a:rPr lang="es-PE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4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32671" y="7004152"/>
            <a:ext cx="25871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8710" y="275771"/>
            <a:ext cx="11674580" cy="6311460"/>
          </a:xfrm>
        </p:spPr>
        <p:txBody>
          <a:bodyPr anchor="ctr">
            <a:normAutofit/>
          </a:bodyPr>
          <a:lstStyle>
            <a:lvl1pPr>
              <a:defRPr lang="es-PE" sz="3200" b="1" spc="-150" dirty="0"/>
            </a:lvl1pPr>
          </a:lstStyle>
          <a:p>
            <a:r>
              <a:rPr lang="es-PE" sz="4000" b="1" dirty="0">
                <a:latin typeface="+mn-lt"/>
              </a:rPr>
              <a:t>Tema 1</a:t>
            </a:r>
            <a:endParaRPr lang="es-PE" sz="4000" b="1" spc="-1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590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710" y="365125"/>
            <a:ext cx="2570215" cy="6127750"/>
          </a:xfrm>
          <a:solidFill>
            <a:schemeClr val="tx2"/>
          </a:solidFill>
        </p:spPr>
        <p:txBody>
          <a:bodyPr lIns="180000" tIns="180000" rIns="180000" bIns="180000" anchor="t">
            <a:normAutofit/>
          </a:bodyPr>
          <a:lstStyle>
            <a:lvl1pPr marL="0" indent="0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lámina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87634" y="365125"/>
            <a:ext cx="8845655" cy="6127750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Contenido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4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87634" y="365124"/>
            <a:ext cx="8845655" cy="61277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PE" dirty="0"/>
              <a:t>Imagen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8710" y="365125"/>
            <a:ext cx="2570215" cy="6127750"/>
          </a:xfrm>
          <a:solidFill>
            <a:schemeClr val="tx2"/>
          </a:solidFill>
        </p:spPr>
        <p:txBody>
          <a:bodyPr lIns="180000" tIns="180000" rIns="180000" bIns="180000" anchor="t">
            <a:normAutofit/>
          </a:bodyPr>
          <a:lstStyle>
            <a:lvl1pPr marL="0" indent="0">
              <a:defRPr sz="3000" b="1" baseline="0">
                <a:solidFill>
                  <a:schemeClr val="bg1"/>
                </a:solidFill>
              </a:defRPr>
            </a:lvl1pPr>
          </a:lstStyle>
          <a:p>
            <a:r>
              <a:rPr lang="es-PE" dirty="0"/>
              <a:t>Título de la lámina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087634" y="6560456"/>
            <a:ext cx="8845655" cy="290286"/>
          </a:xfrm>
        </p:spPr>
        <p:txBody>
          <a:bodyPr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URL / </a:t>
            </a:r>
            <a:r>
              <a:rPr lang="en-US" dirty="0" err="1"/>
              <a:t>Bibliografía</a:t>
            </a:r>
            <a:r>
              <a:rPr lang="en-US" dirty="0"/>
              <a:t> / </a:t>
            </a:r>
            <a:r>
              <a:rPr lang="en-US" dirty="0" err="1"/>
              <a:t>Leyenda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3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710" y="365125"/>
            <a:ext cx="2570215" cy="6127750"/>
          </a:xfrm>
          <a:solidFill>
            <a:schemeClr val="tx2"/>
          </a:solidFill>
        </p:spPr>
        <p:txBody>
          <a:bodyPr lIns="180000" tIns="180000" rIns="180000" bIns="180000" anchor="t">
            <a:normAutofit/>
          </a:bodyPr>
          <a:lstStyle>
            <a:lvl1pPr marL="0" indent="0">
              <a:defRPr sz="3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lámina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62514" y="365125"/>
            <a:ext cx="4310743" cy="823912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columna</a:t>
            </a:r>
            <a:r>
              <a:rPr lang="en-US" dirty="0"/>
              <a:t> 1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062514" y="1189037"/>
            <a:ext cx="4310743" cy="53038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Contenido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nivel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7606846" y="365125"/>
            <a:ext cx="4300312" cy="823912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columna</a:t>
            </a:r>
            <a:r>
              <a:rPr lang="en-US" dirty="0"/>
              <a:t> 2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606846" y="1189037"/>
            <a:ext cx="4300312" cy="53038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Contenido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8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lámina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Contenido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/>
              <a:t>Cuarto </a:t>
            </a:r>
            <a:r>
              <a:rPr lang="en-US" dirty="0" err="1"/>
              <a:t>nivel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8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0" r:id="rId4"/>
    <p:sldLayoutId id="2147483654" r:id="rId5"/>
    <p:sldLayoutId id="2147483660" r:id="rId6"/>
    <p:sldLayoutId id="2147483657" r:id="rId7"/>
    <p:sldLayoutId id="2147483661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629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90" y="2807186"/>
            <a:ext cx="9584931" cy="3567855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191494" y="2069559"/>
            <a:ext cx="4597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C00000"/>
                </a:solidFill>
              </a:rPr>
              <a:t>Logro de Sesión #2:</a:t>
            </a:r>
            <a:endParaRPr lang="es-ES" sz="3200" b="1" dirty="0">
              <a:solidFill>
                <a:srgbClr val="C00000"/>
              </a:solidFill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884477" y="949551"/>
            <a:ext cx="7029988" cy="6088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629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s-ES" sz="3600" dirty="0" smtClean="0">
                <a:solidFill>
                  <a:schemeClr val="tx1"/>
                </a:solidFill>
              </a:rPr>
              <a:t>Acceso a Datos con JDBC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6" name="1 CuadroTexto"/>
          <p:cNvSpPr txBox="1"/>
          <p:nvPr/>
        </p:nvSpPr>
        <p:spPr>
          <a:xfrm>
            <a:off x="191494" y="364776"/>
            <a:ext cx="3994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C00000"/>
                </a:solidFill>
              </a:rPr>
              <a:t>Tema de Sesión 02:</a:t>
            </a:r>
            <a:endParaRPr lang="es-E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9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400" y="240449"/>
            <a:ext cx="8229600" cy="852704"/>
          </a:xfrm>
          <a:noFill/>
        </p:spPr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Obtener la conexión. </a:t>
            </a:r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451" y="1093153"/>
            <a:ext cx="9040384" cy="55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431" y="176054"/>
            <a:ext cx="8229600" cy="852704"/>
          </a:xfrm>
          <a:noFill/>
        </p:spPr>
        <p:txBody>
          <a:bodyPr/>
          <a:lstStyle/>
          <a:p>
            <a:r>
              <a:rPr lang="es-ES" dirty="0" smtClean="0">
                <a:solidFill>
                  <a:srgbClr val="C00000"/>
                </a:solidFill>
              </a:rPr>
              <a:t>Obtener la conexión.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49" y="1139529"/>
            <a:ext cx="9241751" cy="57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6795" y="137418"/>
            <a:ext cx="8229600" cy="852704"/>
          </a:xfrm>
          <a:noFill/>
        </p:spPr>
        <p:txBody>
          <a:bodyPr/>
          <a:lstStyle/>
          <a:p>
            <a:r>
              <a:rPr lang="es-ES" dirty="0" smtClean="0">
                <a:solidFill>
                  <a:srgbClr val="C00000"/>
                </a:solidFill>
              </a:rPr>
              <a:t>Crear el comando SQL.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00" y="990122"/>
            <a:ext cx="9247664" cy="54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035" y="155886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Ejecutar el comando SQL: </a:t>
            </a:r>
            <a:r>
              <a:rPr lang="es-ES" dirty="0" err="1">
                <a:solidFill>
                  <a:srgbClr val="C00000"/>
                </a:solidFill>
              </a:rPr>
              <a:t>executeUpdate</a:t>
            </a:r>
            <a:r>
              <a:rPr lang="es-ES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33" y="946220"/>
            <a:ext cx="9362356" cy="57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Ejecutar el comando SQL: </a:t>
            </a:r>
            <a:r>
              <a:rPr lang="es-ES" sz="2400" dirty="0" err="1" smtClean="0"/>
              <a:t>executeUpdate</a:t>
            </a:r>
            <a:endParaRPr lang="es-ES" sz="2400" dirty="0"/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560" y="365124"/>
            <a:ext cx="9262440" cy="56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Ejecutar el comando SQL: </a:t>
            </a:r>
            <a:r>
              <a:rPr lang="es-ES" sz="2400" dirty="0" err="1" smtClean="0"/>
              <a:t>executeUpdate</a:t>
            </a:r>
            <a:endParaRPr lang="es-ES" sz="2400" dirty="0"/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"/>
          <a:stretch/>
        </p:blipFill>
        <p:spPr>
          <a:xfrm>
            <a:off x="2967989" y="614966"/>
            <a:ext cx="9128935" cy="56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9267" y="176054"/>
            <a:ext cx="8229600" cy="924712"/>
          </a:xfrm>
          <a:noFill/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Ejecutar el comando SQL: </a:t>
            </a:r>
            <a:r>
              <a:rPr lang="es-ES" dirty="0" err="1" smtClean="0">
                <a:solidFill>
                  <a:srgbClr val="C00000"/>
                </a:solidFill>
              </a:rPr>
              <a:t>executeUpdate</a:t>
            </a:r>
            <a:r>
              <a:rPr lang="es-ES" dirty="0" smtClean="0">
                <a:solidFill>
                  <a:srgbClr val="C00000"/>
                </a:solidFill>
              </a:rPr>
              <a:t>.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62" y="947432"/>
            <a:ext cx="9025158" cy="5822926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6672065" y="6362163"/>
            <a:ext cx="3618155" cy="30719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8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Ejecutar el comando SQL: </a:t>
            </a:r>
            <a:r>
              <a:rPr lang="es-ES" dirty="0" err="1" smtClean="0"/>
              <a:t>executeQuery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915" y="468156"/>
            <a:ext cx="8972975" cy="51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Ejecutar el comando SQL: </a:t>
            </a:r>
            <a:r>
              <a:rPr lang="es-ES" dirty="0" err="1" smtClean="0"/>
              <a:t>executeQuery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87634" y="365125"/>
            <a:ext cx="8845655" cy="3781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•El objeto </a:t>
            </a:r>
            <a:r>
              <a:rPr lang="es-ES" dirty="0" err="1" smtClean="0"/>
              <a:t>ResultSet</a:t>
            </a:r>
            <a:r>
              <a:rPr lang="es-ES" dirty="0" smtClean="0"/>
              <a:t> controla la recuperación de los registros. </a:t>
            </a:r>
          </a:p>
          <a:p>
            <a:pPr marL="0" indent="0">
              <a:buNone/>
            </a:pPr>
            <a:r>
              <a:rPr lang="es-ES" dirty="0" smtClean="0"/>
              <a:t>•Representa un cursor (</a:t>
            </a:r>
            <a:r>
              <a:rPr lang="es-ES" dirty="0" err="1" smtClean="0"/>
              <a:t>iterador</a:t>
            </a:r>
            <a:r>
              <a:rPr lang="es-ES" dirty="0" smtClean="0"/>
              <a:t>) sobre los resultados:</a:t>
            </a:r>
          </a:p>
          <a:p>
            <a:pPr marL="400050" lvl="1" indent="0">
              <a:buNone/>
            </a:pPr>
            <a:r>
              <a:rPr lang="es-ES" dirty="0"/>
              <a:t> –Movimiento: métodos </a:t>
            </a:r>
            <a:r>
              <a:rPr lang="es-ES" dirty="0" err="1"/>
              <a:t>next</a:t>
            </a:r>
            <a:r>
              <a:rPr lang="es-ES" dirty="0"/>
              <a:t>() y </a:t>
            </a:r>
            <a:r>
              <a:rPr lang="es-ES" dirty="0" err="1"/>
              <a:t>previous</a:t>
            </a:r>
            <a:r>
              <a:rPr lang="es-ES" dirty="0"/>
              <a:t>(). </a:t>
            </a:r>
          </a:p>
          <a:p>
            <a:pPr marL="400050" lvl="1" indent="0">
              <a:buNone/>
            </a:pPr>
            <a:r>
              <a:rPr lang="es-ES" dirty="0"/>
              <a:t>–Inicialmente el cursor está posicionado antes del primer registro.</a:t>
            </a:r>
          </a:p>
          <a:p>
            <a:pPr marL="0" indent="0">
              <a:buNone/>
            </a:pPr>
            <a:r>
              <a:rPr lang="es-ES" dirty="0" smtClean="0"/>
              <a:t> •Depende del objeto consulta: cada vez que se realice una consulta se pierden los resultados.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3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Ejecutar el comando: </a:t>
            </a:r>
            <a:r>
              <a:rPr lang="es-ES" dirty="0" err="1" smtClean="0"/>
              <a:t>executeQuery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105" y="456253"/>
            <a:ext cx="8975899" cy="45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7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INTRODUCCIÓN.</a:t>
            </a:r>
            <a:endParaRPr lang="es-ES" sz="2000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2984603" y="365125"/>
            <a:ext cx="8845655" cy="378187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JDBC </a:t>
            </a:r>
            <a:r>
              <a:rPr lang="es-ES" sz="2400" dirty="0"/>
              <a:t>es un </a:t>
            </a:r>
            <a:r>
              <a:rPr lang="es-ES" sz="2400" b="1" dirty="0"/>
              <a:t>conjunto de clases e interfaces Java que permiten la manipulación de sentencias SQL </a:t>
            </a:r>
            <a:r>
              <a:rPr lang="es-ES" sz="2400" dirty="0"/>
              <a:t>de una fuente de datos (base de datos). </a:t>
            </a:r>
            <a:endParaRPr lang="es-ES" sz="2400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s-ES" sz="20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La </a:t>
            </a:r>
            <a:r>
              <a:rPr lang="es-ES" sz="2000" dirty="0"/>
              <a:t>interface Java (API de JDBC) proporciona a las aplicaciones Java un mecanismo estándar e independiente de la plataforma para el acceso a la mayoría de las bases de datos existentes. </a:t>
            </a:r>
            <a:endParaRPr lang="es-ES" sz="2000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s-ES" sz="20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Cada </a:t>
            </a:r>
            <a:r>
              <a:rPr lang="es-ES" sz="2000" dirty="0"/>
              <a:t>fabricante de base de datos se encargará de proporcionar un driver JDBC específico para su base de datos. </a:t>
            </a:r>
          </a:p>
        </p:txBody>
      </p:sp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97" y="4552819"/>
            <a:ext cx="6982800" cy="12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1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036" y="176054"/>
            <a:ext cx="8229600" cy="996720"/>
          </a:xfrm>
          <a:noFill/>
        </p:spPr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Ejecutar el comando SQL: </a:t>
            </a:r>
            <a:r>
              <a:rPr lang="es-ES" dirty="0" err="1">
                <a:solidFill>
                  <a:srgbClr val="C00000"/>
                </a:solidFill>
              </a:rPr>
              <a:t>executeQuery</a:t>
            </a:r>
            <a:r>
              <a:rPr lang="es-ES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51" y="1172774"/>
            <a:ext cx="8732205" cy="54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4068" y="201812"/>
            <a:ext cx="8229600" cy="1068728"/>
          </a:xfrm>
          <a:noFill/>
        </p:spPr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Ejecutar el comando SQL: </a:t>
            </a:r>
            <a:r>
              <a:rPr lang="es-ES" dirty="0" err="1">
                <a:solidFill>
                  <a:srgbClr val="C00000"/>
                </a:solidFill>
              </a:rPr>
              <a:t>executeQuery</a:t>
            </a:r>
            <a:r>
              <a:rPr lang="es-ES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395" y="1051482"/>
            <a:ext cx="9177348" cy="567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Ejecutar el comando SQL: </a:t>
            </a:r>
            <a:r>
              <a:rPr lang="es-ES" dirty="0" err="1" smtClean="0"/>
              <a:t>executeQuery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34" y="365124"/>
            <a:ext cx="8212359" cy="456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 y conversiones.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87634" y="365125"/>
            <a:ext cx="8845655" cy="3421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•Cuando se lanza un método </a:t>
            </a:r>
            <a:r>
              <a:rPr lang="es-ES" dirty="0" err="1"/>
              <a:t>getXXX</a:t>
            </a:r>
            <a:r>
              <a:rPr lang="es-ES" dirty="0"/>
              <a:t> sobre un objeto </a:t>
            </a:r>
            <a:r>
              <a:rPr lang="es-ES" dirty="0" err="1"/>
              <a:t>ResultSet</a:t>
            </a:r>
            <a:r>
              <a:rPr lang="es-ES" dirty="0"/>
              <a:t>, el driver JDBC convierte el dato que se quiere recuperar a el tipo Java especificado y entonces devuelve un valor Java adecuado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•</a:t>
            </a:r>
            <a:r>
              <a:rPr lang="es-ES" dirty="0"/>
              <a:t>La conversión de tipos se puede realizar gracias a la clase </a:t>
            </a:r>
            <a:r>
              <a:rPr lang="es-ES" dirty="0" err="1"/>
              <a:t>java.sql.Types</a:t>
            </a:r>
            <a:r>
              <a:rPr lang="es-ES" dirty="0"/>
              <a:t>. En esta clase se definen lo que se denominan tipos de datos JDBC, que se corresponde con los tipos de datos SQL estándar </a:t>
            </a:r>
          </a:p>
        </p:txBody>
      </p:sp>
    </p:spTree>
    <p:extLst>
      <p:ext uri="{BB962C8B-B14F-4D97-AF65-F5344CB8AC3E}">
        <p14:creationId xmlns:p14="http://schemas.microsoft.com/office/powerpoint/2010/main" val="3736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 y conversiones.</a:t>
            </a:r>
            <a:endParaRPr lang="es-ES" dirty="0"/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088" y="365125"/>
            <a:ext cx="8021170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1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Introducción</a:t>
            </a:r>
            <a:endParaRPr lang="es-ES" sz="2800" dirty="0"/>
          </a:p>
        </p:txBody>
      </p:sp>
      <p:pic>
        <p:nvPicPr>
          <p:cNvPr id="4" name="3 Marcador de contenido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646" y="365124"/>
            <a:ext cx="9238353" cy="5918689"/>
          </a:xfrm>
        </p:spPr>
      </p:pic>
    </p:spTree>
    <p:extLst>
      <p:ext uri="{BB962C8B-B14F-4D97-AF65-F5344CB8AC3E}">
        <p14:creationId xmlns:p14="http://schemas.microsoft.com/office/powerpoint/2010/main" val="4952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6642" y="111660"/>
            <a:ext cx="8229600" cy="635315"/>
          </a:xfrm>
          <a:noFill/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C00000"/>
                </a:solidFill>
              </a:rPr>
              <a:t>Descripción general del API JDBC.</a:t>
            </a:r>
          </a:p>
        </p:txBody>
      </p:sp>
      <p:pic>
        <p:nvPicPr>
          <p:cNvPr id="5" name="4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82" y="810714"/>
            <a:ext cx="9719726" cy="604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Pasos para utilizar JDBC en aplicaciones Java.</a:t>
            </a:r>
            <a:endParaRPr lang="es-ES" sz="2800" dirty="0"/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749" y="365125"/>
            <a:ext cx="9143251" cy="57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4068" y="176055"/>
            <a:ext cx="8229600" cy="743435"/>
          </a:xfrm>
          <a:noFill/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Cargar el driver JDBC.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53" y="1061158"/>
            <a:ext cx="9626958" cy="49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2704" y="150296"/>
            <a:ext cx="8229600" cy="924712"/>
          </a:xfrm>
          <a:noFill/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rgbClr val="C00000"/>
                </a:solidFill>
              </a:rPr>
              <a:t>Cargar el driver JDBC.</a:t>
            </a:r>
            <a:endParaRPr lang="es-ES" sz="2800" dirty="0">
              <a:solidFill>
                <a:srgbClr val="C00000"/>
              </a:solidFill>
            </a:endParaRPr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02" y="1075008"/>
            <a:ext cx="10326567" cy="42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0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7098" y="201812"/>
            <a:ext cx="8229600" cy="619593"/>
          </a:xfrm>
          <a:noFill/>
        </p:spPr>
        <p:txBody>
          <a:bodyPr>
            <a:noAutofit/>
          </a:bodyPr>
          <a:lstStyle/>
          <a:p>
            <a:r>
              <a:rPr lang="es-ES" sz="2800" dirty="0">
                <a:solidFill>
                  <a:srgbClr val="C00000"/>
                </a:solidFill>
              </a:rPr>
              <a:t>Obtener la conexión. </a:t>
            </a:r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72" y="1027466"/>
            <a:ext cx="9509290" cy="516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1188" y="188934"/>
            <a:ext cx="8229600" cy="733909"/>
          </a:xfrm>
          <a:noFill/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C00000"/>
                </a:solidFill>
              </a:rPr>
              <a:t>Obtener la conexión.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4" name="3 Imagen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09" y="922842"/>
            <a:ext cx="9687245" cy="54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aleta Z">
      <a:dk1>
        <a:sysClr val="windowText" lastClr="000000"/>
      </a:dk1>
      <a:lt1>
        <a:sysClr val="window" lastClr="FFFFFF"/>
      </a:lt1>
      <a:dk2>
        <a:srgbClr val="C00000"/>
      </a:dk2>
      <a:lt2>
        <a:srgbClr val="FFFFFF"/>
      </a:lt2>
      <a:accent1>
        <a:srgbClr val="00629B"/>
      </a:accent1>
      <a:accent2>
        <a:srgbClr val="FE5000"/>
      </a:accent2>
      <a:accent3>
        <a:srgbClr val="7F7F7F"/>
      </a:accent3>
      <a:accent4>
        <a:srgbClr val="DDCE11"/>
      </a:accent4>
      <a:accent5>
        <a:srgbClr val="7030A0"/>
      </a:accent5>
      <a:accent6>
        <a:srgbClr val="008755"/>
      </a:accent6>
      <a:hlink>
        <a:srgbClr val="00629B"/>
      </a:hlink>
      <a:folHlink>
        <a:srgbClr val="442359"/>
      </a:folHlink>
    </a:clrScheme>
    <a:fontScheme name="Fonts Z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D6C25D1-DD0F-4F88-9A6D-1742BCF74880}" vid="{6359BCD8-159B-4DEF-8F8A-35494A1C243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[TEC] Formato de PPT para UDs</Template>
  <TotalTime>1636</TotalTime>
  <Words>357</Words>
  <Application>Microsoft Office PowerPoint</Application>
  <PresentationFormat>Panorámica</PresentationFormat>
  <Paragraphs>38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Arial</vt:lpstr>
      <vt:lpstr>Calibri</vt:lpstr>
      <vt:lpstr>Tema de Office</vt:lpstr>
      <vt:lpstr>Presentación de PowerPoint</vt:lpstr>
      <vt:lpstr>INTRODUCCIÓN.</vt:lpstr>
      <vt:lpstr>Introducción</vt:lpstr>
      <vt:lpstr>Descripción general del API JDBC.</vt:lpstr>
      <vt:lpstr>Pasos para utilizar JDBC en aplicaciones Java.</vt:lpstr>
      <vt:lpstr>Cargar el driver JDBC.</vt:lpstr>
      <vt:lpstr>Cargar el driver JDBC.</vt:lpstr>
      <vt:lpstr>Obtener la conexión. </vt:lpstr>
      <vt:lpstr>Obtener la conexión.</vt:lpstr>
      <vt:lpstr>Obtener la conexión. </vt:lpstr>
      <vt:lpstr>Obtener la conexión.</vt:lpstr>
      <vt:lpstr>Crear el comando SQL.</vt:lpstr>
      <vt:lpstr>Ejecutar el comando SQL: executeUpdate. </vt:lpstr>
      <vt:lpstr>Ejecutar el comando SQL: executeUpdate</vt:lpstr>
      <vt:lpstr>Ejecutar el comando SQL: executeUpdate</vt:lpstr>
      <vt:lpstr>Ejecutar el comando SQL: executeUpdate.</vt:lpstr>
      <vt:lpstr>Ejecutar el comando SQL: executeQuery.</vt:lpstr>
      <vt:lpstr>Ejecutar el comando SQL: executeQuery.</vt:lpstr>
      <vt:lpstr>Ejecutar el comando: executeQuery.</vt:lpstr>
      <vt:lpstr>Ejecutar el comando SQL: executeQuery. </vt:lpstr>
      <vt:lpstr>Ejecutar el comando SQL: executeQuery. </vt:lpstr>
      <vt:lpstr>Ejecutar el comando SQL: executeQuery.</vt:lpstr>
      <vt:lpstr>Tipos de datos y conversiones.</vt:lpstr>
      <vt:lpstr>Tipos de datos y conversiones.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jgomezco (Gomez Cornejo ,Jessica Nicole)</dc:creator>
  <cp:lastModifiedBy>yolfer</cp:lastModifiedBy>
  <cp:revision>104</cp:revision>
  <dcterms:created xsi:type="dcterms:W3CDTF">2016-07-21T16:56:35Z</dcterms:created>
  <dcterms:modified xsi:type="dcterms:W3CDTF">2017-03-02T15:45:46Z</dcterms:modified>
</cp:coreProperties>
</file>