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9" r:id="rId2"/>
    <p:sldId id="256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276" r:id="rId18"/>
    <p:sldId id="275" r:id="rId19"/>
    <p:sldId id="277" r:id="rId20"/>
    <p:sldId id="279" r:id="rId21"/>
    <p:sldId id="280" r:id="rId22"/>
    <p:sldId id="282" r:id="rId23"/>
    <p:sldId id="281" r:id="rId24"/>
    <p:sldId id="283" r:id="rId25"/>
    <p:sldId id="284" r:id="rId26"/>
    <p:sldId id="292" r:id="rId27"/>
    <p:sldId id="287" r:id="rId28"/>
    <p:sldId id="301" r:id="rId29"/>
    <p:sldId id="302" r:id="rId30"/>
    <p:sldId id="305" r:id="rId31"/>
    <p:sldId id="306" r:id="rId32"/>
    <p:sldId id="307" r:id="rId33"/>
    <p:sldId id="288" r:id="rId34"/>
    <p:sldId id="294" r:id="rId35"/>
    <p:sldId id="308" r:id="rId36"/>
    <p:sldId id="309" r:id="rId37"/>
    <p:sldId id="310" r:id="rId38"/>
    <p:sldId id="289" r:id="rId39"/>
    <p:sldId id="312" r:id="rId40"/>
    <p:sldId id="311" r:id="rId41"/>
    <p:sldId id="313" r:id="rId42"/>
    <p:sldId id="290" r:id="rId43"/>
    <p:sldId id="314" r:id="rId44"/>
    <p:sldId id="291" r:id="rId45"/>
    <p:sldId id="297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298" r:id="rId59"/>
    <p:sldId id="300" r:id="rId60"/>
    <p:sldId id="299" r:id="rId61"/>
  </p:sldIdLst>
  <p:sldSz cx="9144000" cy="5143500" type="screen16x9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08" autoAdjust="0"/>
  </p:normalViewPr>
  <p:slideViewPr>
    <p:cSldViewPr>
      <p:cViewPr varScale="1">
        <p:scale>
          <a:sx n="114" d="100"/>
          <a:sy n="114" d="100"/>
        </p:scale>
        <p:origin x="-71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35FC8-C2A7-4278-8F87-4D641441202C}" type="datetimeFigureOut">
              <a:rPr lang="es-CO" smtClean="0"/>
              <a:t>27/07/2013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BB319-557E-4395-A590-49EE02B9A67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510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BB319-557E-4395-A590-49EE02B9A67F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248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BB319-557E-4395-A590-49EE02B9A67F}" type="slidenum">
              <a:rPr lang="es-CO" smtClean="0"/>
              <a:t>28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9050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BB319-557E-4395-A590-49EE02B9A67F}" type="slidenum">
              <a:rPr lang="es-CO" smtClean="0"/>
              <a:t>29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9050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BB319-557E-4395-A590-49EE02B9A67F}" type="slidenum">
              <a:rPr lang="es-CO" smtClean="0"/>
              <a:t>30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9050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BB319-557E-4395-A590-49EE02B9A67F}" type="slidenum">
              <a:rPr lang="es-CO" smtClean="0"/>
              <a:t>31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9050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BB319-557E-4395-A590-49EE02B9A67F}" type="slidenum">
              <a:rPr lang="es-CO" smtClean="0"/>
              <a:t>32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9050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BB319-557E-4395-A590-49EE02B9A67F}" type="slidenum">
              <a:rPr lang="es-CO" smtClean="0"/>
              <a:t>33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9050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BB319-557E-4395-A590-49EE02B9A67F}" type="slidenum">
              <a:rPr lang="es-CO" smtClean="0"/>
              <a:t>38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9050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BB319-557E-4395-A590-49EE02B9A67F}" type="slidenum">
              <a:rPr lang="es-CO" smtClean="0"/>
              <a:t>42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9050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BB319-557E-4395-A590-49EE02B9A67F}" type="slidenum">
              <a:rPr lang="es-CO" smtClean="0"/>
              <a:t>44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9050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BB319-557E-4395-A590-49EE02B9A67F}" type="slidenum">
              <a:rPr lang="es-CO" smtClean="0"/>
              <a:t>60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24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BB319-557E-4395-A590-49EE02B9A67F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8610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BB319-557E-4395-A590-49EE02B9A67F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266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BB319-557E-4395-A590-49EE02B9A67F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2664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BB319-557E-4395-A590-49EE02B9A67F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7763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BB319-557E-4395-A590-49EE02B9A67F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7763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BB319-557E-4395-A590-49EE02B9A67F}" type="slidenum">
              <a:rPr lang="es-CO" smtClean="0"/>
              <a:t>25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9050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BB319-557E-4395-A590-49EE02B9A67F}" type="slidenum">
              <a:rPr lang="es-CO" smtClean="0"/>
              <a:t>26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9050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BB319-557E-4395-A590-49EE02B9A67F}" type="slidenum">
              <a:rPr lang="es-CO" smtClean="0"/>
              <a:t>27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905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A862-6FEF-4C4D-B4D0-E883B1B8914A}" type="datetimeFigureOut">
              <a:rPr lang="es-CO" smtClean="0"/>
              <a:t>27/07/2013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89C5-EB13-4444-A5E2-E25B243368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58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A862-6FEF-4C4D-B4D0-E883B1B8914A}" type="datetimeFigureOut">
              <a:rPr lang="es-CO" smtClean="0"/>
              <a:t>27/07/2013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89C5-EB13-4444-A5E2-E25B243368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002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A862-6FEF-4C4D-B4D0-E883B1B8914A}" type="datetimeFigureOut">
              <a:rPr lang="es-CO" smtClean="0"/>
              <a:t>27/07/2013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89C5-EB13-4444-A5E2-E25B243368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032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A862-6FEF-4C4D-B4D0-E883B1B8914A}" type="datetimeFigureOut">
              <a:rPr lang="es-CO" smtClean="0"/>
              <a:t>27/07/2013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89C5-EB13-4444-A5E2-E25B243368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806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A862-6FEF-4C4D-B4D0-E883B1B8914A}" type="datetimeFigureOut">
              <a:rPr lang="es-CO" smtClean="0"/>
              <a:t>27/07/2013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89C5-EB13-4444-A5E2-E25B243368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91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A862-6FEF-4C4D-B4D0-E883B1B8914A}" type="datetimeFigureOut">
              <a:rPr lang="es-CO" smtClean="0"/>
              <a:t>27/07/2013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89C5-EB13-4444-A5E2-E25B243368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974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A862-6FEF-4C4D-B4D0-E883B1B8914A}" type="datetimeFigureOut">
              <a:rPr lang="es-CO" smtClean="0"/>
              <a:t>27/07/2013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89C5-EB13-4444-A5E2-E25B243368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195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A862-6FEF-4C4D-B4D0-E883B1B8914A}" type="datetimeFigureOut">
              <a:rPr lang="es-CO" smtClean="0"/>
              <a:t>27/07/2013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89C5-EB13-4444-A5E2-E25B243368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191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A862-6FEF-4C4D-B4D0-E883B1B8914A}" type="datetimeFigureOut">
              <a:rPr lang="es-CO" smtClean="0"/>
              <a:t>27/07/2013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89C5-EB13-4444-A5E2-E25B243368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36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A862-6FEF-4C4D-B4D0-E883B1B8914A}" type="datetimeFigureOut">
              <a:rPr lang="es-CO" smtClean="0"/>
              <a:t>27/07/2013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89C5-EB13-4444-A5E2-E25B243368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120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A862-6FEF-4C4D-B4D0-E883B1B8914A}" type="datetimeFigureOut">
              <a:rPr lang="es-CO" smtClean="0"/>
              <a:t>27/07/2013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89C5-EB13-4444-A5E2-E25B243368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529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DA862-6FEF-4C4D-B4D0-E883B1B8914A}" type="datetimeFigureOut">
              <a:rPr lang="es-CO" smtClean="0"/>
              <a:t>27/07/2013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789C5-EB13-4444-A5E2-E25B243368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134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jorgegamba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ontacto@jorgegamba.com" TargetMode="External"/><Relationship Id="rId4" Type="http://schemas.openxmlformats.org/officeDocument/2006/relationships/hyperlink" Target="http://twitter.com/jorgegamb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anifesto.org/iso/e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annorth.ne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://mcscolombia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gilescolombia.org/" TargetMode="External"/><Relationship Id="rId5" Type="http://schemas.openxmlformats.org/officeDocument/2006/relationships/hyperlink" Target="http://altnethispano.org/" TargetMode="Externa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nnorth.net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articles/pulling-powe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articles/pulling-powe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articles/pulling-powe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lizkeogh.com/" TargetMode="External"/><Relationship Id="rId2" Type="http://schemas.openxmlformats.org/officeDocument/2006/relationships/hyperlink" Target="http://dannorth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foq.com/" TargetMode="External"/><Relationship Id="rId5" Type="http://schemas.openxmlformats.org/officeDocument/2006/relationships/hyperlink" Target="http://skillsmatter.com/" TargetMode="External"/><Relationship Id="rId4" Type="http://schemas.openxmlformats.org/officeDocument/2006/relationships/hyperlink" Target="http://jorgegamba.com/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hyperlink" Target="http://jorgegamba.com/" TargetMode="External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hyperlink" Target="http://mcscolombia.org/" TargetMode="External"/><Relationship Id="rId5" Type="http://schemas.openxmlformats.org/officeDocument/2006/relationships/hyperlink" Target="mailto:contacto@jorgegamba.com" TargetMode="External"/><Relationship Id="rId10" Type="http://schemas.openxmlformats.org/officeDocument/2006/relationships/hyperlink" Target="http://agilescolombia.org/" TargetMode="External"/><Relationship Id="rId4" Type="http://schemas.openxmlformats.org/officeDocument/2006/relationships/hyperlink" Target="http://twitter.com/jorgegamba" TargetMode="External"/><Relationship Id="rId9" Type="http://schemas.openxmlformats.org/officeDocument/2006/relationships/hyperlink" Target="http://altnethispano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47562" y="3181350"/>
            <a:ext cx="35307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Jorge Gamba</a:t>
            </a:r>
            <a:endParaRPr lang="es-CO" b="1" dirty="0"/>
          </a:p>
          <a:p>
            <a:r>
              <a:rPr lang="es-CO" dirty="0" smtClean="0">
                <a:solidFill>
                  <a:schemeClr val="bg1">
                    <a:lumMod val="50000"/>
                  </a:schemeClr>
                </a:solidFill>
              </a:rPr>
              <a:t>Desarrollador de Software</a:t>
            </a:r>
          </a:p>
          <a:p>
            <a:r>
              <a:rPr lang="es-CO" dirty="0" smtClean="0"/>
              <a:t>Web: </a:t>
            </a:r>
            <a:r>
              <a:rPr lang="es-CO" dirty="0" smtClean="0">
                <a:hlinkClick r:id="rId3"/>
              </a:rPr>
              <a:t>http://jorgegamba.com</a:t>
            </a:r>
            <a:endParaRPr lang="es-CO" dirty="0" smtClean="0"/>
          </a:p>
          <a:p>
            <a:r>
              <a:rPr lang="es-CO" dirty="0" err="1" smtClean="0"/>
              <a:t>Twitter</a:t>
            </a:r>
            <a:r>
              <a:rPr lang="es-CO" dirty="0" smtClean="0"/>
              <a:t>: </a:t>
            </a:r>
            <a:r>
              <a:rPr lang="es-CO" dirty="0" smtClean="0">
                <a:hlinkClick r:id="rId4"/>
              </a:rPr>
              <a:t>@</a:t>
            </a:r>
            <a:r>
              <a:rPr lang="es-CO" dirty="0" err="1" smtClean="0">
                <a:hlinkClick r:id="rId4"/>
              </a:rPr>
              <a:t>jorgegamba</a:t>
            </a:r>
            <a:endParaRPr lang="es-CO" dirty="0" smtClean="0"/>
          </a:p>
          <a:p>
            <a:r>
              <a:rPr lang="es-CO" dirty="0" smtClean="0"/>
              <a:t>Correo: </a:t>
            </a:r>
            <a:r>
              <a:rPr lang="es-CO" dirty="0" smtClean="0">
                <a:hlinkClick r:id="rId5"/>
              </a:rPr>
              <a:t>contacto@jorgegamba.com</a:t>
            </a:r>
            <a:endParaRPr lang="es-CO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547563" y="285750"/>
            <a:ext cx="80609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 smtClean="0"/>
              <a:t>BDD (</a:t>
            </a:r>
            <a:r>
              <a:rPr lang="es-CO" sz="2400" b="1" dirty="0" err="1" smtClean="0"/>
              <a:t>Behavior-Driven</a:t>
            </a:r>
            <a:r>
              <a:rPr lang="es-CO" sz="2400" b="1" dirty="0" smtClean="0"/>
              <a:t> </a:t>
            </a:r>
            <a:r>
              <a:rPr lang="es-CO" sz="2400" b="1" dirty="0" err="1" smtClean="0"/>
              <a:t>Development</a:t>
            </a:r>
            <a:r>
              <a:rPr lang="es-CO" sz="2400" b="1" dirty="0" smtClean="0"/>
              <a:t>)</a:t>
            </a:r>
            <a:endParaRPr lang="es-CO" sz="2400" dirty="0"/>
          </a:p>
          <a:p>
            <a:r>
              <a:rPr lang="es-CO" sz="2400" dirty="0" smtClean="0"/>
              <a:t>		Descubriendo realmente qué requiere tu cliente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6113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xico.cnn.com/media/2011/02/01/hombres-y-muje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34089" y="4171950"/>
            <a:ext cx="4875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dirty="0" smtClean="0"/>
              <a:t>¿ Y cuál es el problema ?</a:t>
            </a:r>
            <a:endParaRPr lang="es-CO" sz="3600" dirty="0"/>
          </a:p>
        </p:txBody>
      </p:sp>
      <p:sp>
        <p:nvSpPr>
          <p:cNvPr id="2" name="Cloud Callout 1"/>
          <p:cNvSpPr/>
          <p:nvPr/>
        </p:nvSpPr>
        <p:spPr>
          <a:xfrm>
            <a:off x="152400" y="130767"/>
            <a:ext cx="2514600" cy="1326074"/>
          </a:xfrm>
          <a:prstGeom prst="cloudCallout">
            <a:avLst>
              <a:gd name="adj1" fmla="val 60523"/>
              <a:gd name="adj2" fmla="val 157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me </a:t>
            </a:r>
            <a:r>
              <a:rPr lang="en-US" dirty="0" err="1" smtClean="0">
                <a:solidFill>
                  <a:schemeClr val="tx1"/>
                </a:solidFill>
              </a:rPr>
              <a:t>cumpliste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como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quería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6781800" y="130767"/>
            <a:ext cx="2285511" cy="916983"/>
          </a:xfrm>
          <a:prstGeom prst="cloudCallout">
            <a:avLst>
              <a:gd name="adj1" fmla="val -54115"/>
              <a:gd name="adj2" fmla="val 432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Pero</a:t>
            </a:r>
            <a:r>
              <a:rPr lang="en-US" dirty="0" smtClean="0">
                <a:solidFill>
                  <a:schemeClr val="tx1"/>
                </a:solidFill>
              </a:rPr>
              <a:t> ¿</a:t>
            </a:r>
            <a:r>
              <a:rPr lang="en-US" dirty="0" err="1" smtClean="0">
                <a:solidFill>
                  <a:schemeClr val="tx1"/>
                </a:solidFill>
              </a:rPr>
              <a:t>quién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entiende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7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xico.cnn.com/media/2011/02/01/hombres-y-muje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34089" y="4171950"/>
            <a:ext cx="4875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dirty="0" smtClean="0"/>
              <a:t>¿ Y cuál es el problema ?</a:t>
            </a:r>
            <a:endParaRPr lang="es-CO" sz="3600" dirty="0"/>
          </a:p>
        </p:txBody>
      </p:sp>
      <p:sp>
        <p:nvSpPr>
          <p:cNvPr id="2" name="Cloud Callout 1"/>
          <p:cNvSpPr/>
          <p:nvPr/>
        </p:nvSpPr>
        <p:spPr>
          <a:xfrm>
            <a:off x="152400" y="130767"/>
            <a:ext cx="2514600" cy="1326074"/>
          </a:xfrm>
          <a:prstGeom prst="cloudCallout">
            <a:avLst>
              <a:gd name="adj1" fmla="val 60523"/>
              <a:gd name="adj2" fmla="val 157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me </a:t>
            </a:r>
            <a:r>
              <a:rPr lang="en-US" dirty="0" err="1" smtClean="0">
                <a:solidFill>
                  <a:schemeClr val="tx1"/>
                </a:solidFill>
              </a:rPr>
              <a:t>cumpliste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como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quería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6781800" y="130767"/>
            <a:ext cx="2285511" cy="916983"/>
          </a:xfrm>
          <a:prstGeom prst="cloudCallout">
            <a:avLst>
              <a:gd name="adj1" fmla="val -54115"/>
              <a:gd name="adj2" fmla="val 432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Pero</a:t>
            </a:r>
            <a:r>
              <a:rPr lang="en-US" dirty="0" smtClean="0">
                <a:solidFill>
                  <a:schemeClr val="tx1"/>
                </a:solidFill>
              </a:rPr>
              <a:t> ¿</a:t>
            </a:r>
            <a:r>
              <a:rPr lang="en-US" dirty="0" err="1" smtClean="0">
                <a:solidFill>
                  <a:schemeClr val="tx1"/>
                </a:solidFill>
              </a:rPr>
              <a:t>quién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entiende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152400" y="1962150"/>
            <a:ext cx="2514600" cy="1326074"/>
          </a:xfrm>
          <a:prstGeom prst="cloudCallout">
            <a:avLst>
              <a:gd name="adj1" fmla="val 49429"/>
              <a:gd name="adj2" fmla="val -572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Nunca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cumples</a:t>
            </a:r>
            <a:r>
              <a:rPr lang="en-US" dirty="0" smtClean="0">
                <a:solidFill>
                  <a:schemeClr val="tx1"/>
                </a:solidFill>
              </a:rPr>
              <a:t> con los </a:t>
            </a:r>
            <a:r>
              <a:rPr lang="en-US" dirty="0" err="1" smtClean="0">
                <a:solidFill>
                  <a:schemeClr val="tx1"/>
                </a:solidFill>
              </a:rPr>
              <a:t>tiempos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esperados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85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xico.cnn.com/media/2011/02/01/hombres-y-muje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34089" y="4171950"/>
            <a:ext cx="4875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dirty="0" smtClean="0"/>
              <a:t>¿ Y cuál es el problema ?</a:t>
            </a:r>
            <a:endParaRPr lang="es-CO" sz="3600" dirty="0"/>
          </a:p>
        </p:txBody>
      </p:sp>
      <p:sp>
        <p:nvSpPr>
          <p:cNvPr id="2" name="Cloud Callout 1"/>
          <p:cNvSpPr/>
          <p:nvPr/>
        </p:nvSpPr>
        <p:spPr>
          <a:xfrm>
            <a:off x="152400" y="130767"/>
            <a:ext cx="2514600" cy="1326074"/>
          </a:xfrm>
          <a:prstGeom prst="cloudCallout">
            <a:avLst>
              <a:gd name="adj1" fmla="val 60523"/>
              <a:gd name="adj2" fmla="val 157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me </a:t>
            </a:r>
            <a:r>
              <a:rPr lang="en-US" dirty="0" err="1" smtClean="0">
                <a:solidFill>
                  <a:schemeClr val="tx1"/>
                </a:solidFill>
              </a:rPr>
              <a:t>cumpliste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como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quería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6781800" y="130767"/>
            <a:ext cx="2285511" cy="916983"/>
          </a:xfrm>
          <a:prstGeom prst="cloudCallout">
            <a:avLst>
              <a:gd name="adj1" fmla="val -54115"/>
              <a:gd name="adj2" fmla="val 432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Pero</a:t>
            </a:r>
            <a:r>
              <a:rPr lang="en-US" dirty="0" smtClean="0">
                <a:solidFill>
                  <a:schemeClr val="tx1"/>
                </a:solidFill>
              </a:rPr>
              <a:t> ¿</a:t>
            </a:r>
            <a:r>
              <a:rPr lang="en-US" dirty="0" err="1" smtClean="0">
                <a:solidFill>
                  <a:schemeClr val="tx1"/>
                </a:solidFill>
              </a:rPr>
              <a:t>quién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entiende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152400" y="1962150"/>
            <a:ext cx="2514600" cy="1326074"/>
          </a:xfrm>
          <a:prstGeom prst="cloudCallout">
            <a:avLst>
              <a:gd name="adj1" fmla="val 49429"/>
              <a:gd name="adj2" fmla="val -572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Nunca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cumples</a:t>
            </a:r>
            <a:r>
              <a:rPr lang="en-US" dirty="0" smtClean="0">
                <a:solidFill>
                  <a:schemeClr val="tx1"/>
                </a:solidFill>
              </a:rPr>
              <a:t> con los </a:t>
            </a:r>
            <a:r>
              <a:rPr lang="en-US" dirty="0" err="1" smtClean="0">
                <a:solidFill>
                  <a:schemeClr val="tx1"/>
                </a:solidFill>
              </a:rPr>
              <a:t>tiempos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esperados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6477000" y="2352191"/>
            <a:ext cx="2514111" cy="1210159"/>
          </a:xfrm>
          <a:prstGeom prst="cloudCallout">
            <a:avLst>
              <a:gd name="adj1" fmla="val -38518"/>
              <a:gd name="adj2" fmla="val -74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Ayer lo </a:t>
            </a:r>
            <a:r>
              <a:rPr lang="en-US" dirty="0" err="1" smtClean="0">
                <a:solidFill>
                  <a:schemeClr val="tx1"/>
                </a:solidFill>
              </a:rPr>
              <a:t>querías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una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manera</a:t>
            </a:r>
            <a:r>
              <a:rPr lang="en-US" dirty="0" smtClean="0">
                <a:solidFill>
                  <a:schemeClr val="tx1"/>
                </a:solidFill>
              </a:rPr>
              <a:t> y hoy de </a:t>
            </a:r>
            <a:r>
              <a:rPr lang="en-US" dirty="0" err="1" smtClean="0">
                <a:solidFill>
                  <a:schemeClr val="tx1"/>
                </a:solidFill>
              </a:rPr>
              <a:t>otra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46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4476750"/>
            <a:ext cx="3650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djfhdjhfjdhfdhfjdhjfd</a:t>
            </a:r>
            <a:endParaRPr lang="es-CO" sz="3200" dirty="0">
              <a:solidFill>
                <a:schemeClr val="bg1"/>
              </a:solidFill>
            </a:endParaRPr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4230528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El </a:t>
            </a:r>
            <a:r>
              <a:rPr lang="en-US" sz="2400" dirty="0" err="1" smtClean="0">
                <a:solidFill>
                  <a:schemeClr val="bg1"/>
                </a:solidFill>
              </a:rPr>
              <a:t>problema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es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en-US" sz="2400" b="1" dirty="0" err="1" smtClean="0">
                <a:solidFill>
                  <a:schemeClr val="bg1"/>
                </a:solidFill>
              </a:rPr>
              <a:t>Comunicación</a:t>
            </a:r>
            <a:r>
              <a:rPr lang="en-US" sz="2400" dirty="0" smtClean="0">
                <a:solidFill>
                  <a:schemeClr val="bg1"/>
                </a:solidFill>
              </a:rPr>
              <a:t> …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No se </a:t>
            </a:r>
            <a:r>
              <a:rPr lang="en-US" sz="2000" dirty="0" err="1" smtClean="0">
                <a:solidFill>
                  <a:schemeClr val="bg1"/>
                </a:solidFill>
              </a:rPr>
              <a:t>están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entendiendo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[los </a:t>
            </a:r>
            <a:r>
              <a:rPr lang="en-US" sz="2400" b="1" dirty="0" err="1" smtClean="0">
                <a:solidFill>
                  <a:schemeClr val="bg1"/>
                </a:solidFill>
              </a:rPr>
              <a:t>requerimientos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endParaRPr lang="es-CO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4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:\Comunidades\Campus Party\telefon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3" y="1357313"/>
            <a:ext cx="27717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838200" y="1047750"/>
            <a:ext cx="1905000" cy="914400"/>
          </a:xfrm>
          <a:prstGeom prst="wedgeRectCallout">
            <a:avLst>
              <a:gd name="adj1" fmla="val 76928"/>
              <a:gd name="adj2" fmla="val 30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/ Business</a:t>
            </a:r>
          </a:p>
          <a:p>
            <a:pPr algn="ctr"/>
            <a:r>
              <a:rPr lang="en-US" dirty="0" smtClean="0"/>
              <a:t>Stakeholders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ejecutivos</a:t>
            </a:r>
            <a:r>
              <a:rPr lang="en-US" dirty="0" smtClean="0"/>
              <a:t>)</a:t>
            </a:r>
            <a:endParaRPr lang="es-CO" dirty="0"/>
          </a:p>
        </p:txBody>
      </p:sp>
      <p:sp>
        <p:nvSpPr>
          <p:cNvPr id="6" name="Rectangular Callout 5"/>
          <p:cNvSpPr/>
          <p:nvPr/>
        </p:nvSpPr>
        <p:spPr>
          <a:xfrm>
            <a:off x="6477000" y="1047750"/>
            <a:ext cx="1905000" cy="914400"/>
          </a:xfrm>
          <a:prstGeom prst="wedgeRectCallout">
            <a:avLst>
              <a:gd name="adj1" fmla="val -80283"/>
              <a:gd name="adj2" fmla="val 33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Incidental</a:t>
            </a:r>
          </a:p>
          <a:p>
            <a:pPr algn="ctr"/>
            <a:r>
              <a:rPr lang="en-US" dirty="0" smtClean="0"/>
              <a:t>Stakeholders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usuarios</a:t>
            </a:r>
            <a:r>
              <a:rPr lang="en-US" dirty="0" smtClean="0"/>
              <a:t>)</a:t>
            </a:r>
            <a:endParaRPr lang="es-CO" dirty="0"/>
          </a:p>
        </p:txBody>
      </p:sp>
      <p:sp>
        <p:nvSpPr>
          <p:cNvPr id="7" name="Rectangular Callout 6"/>
          <p:cNvSpPr/>
          <p:nvPr/>
        </p:nvSpPr>
        <p:spPr>
          <a:xfrm>
            <a:off x="838200" y="3328988"/>
            <a:ext cx="1905000" cy="766762"/>
          </a:xfrm>
          <a:prstGeom prst="wedgeRectCallout">
            <a:avLst>
              <a:gd name="adj1" fmla="val 78250"/>
              <a:gd name="adj2" fmla="val -53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Analysts</a:t>
            </a:r>
          </a:p>
          <a:p>
            <a:pPr algn="ctr"/>
            <a:r>
              <a:rPr lang="en-US" dirty="0" smtClean="0"/>
              <a:t>(BAs)</a:t>
            </a:r>
            <a:endParaRPr lang="es-CO" dirty="0"/>
          </a:p>
        </p:txBody>
      </p:sp>
      <p:sp>
        <p:nvSpPr>
          <p:cNvPr id="8" name="Rectangular Callout 7"/>
          <p:cNvSpPr/>
          <p:nvPr/>
        </p:nvSpPr>
        <p:spPr>
          <a:xfrm>
            <a:off x="3619500" y="4062151"/>
            <a:ext cx="1905000" cy="766762"/>
          </a:xfrm>
          <a:prstGeom prst="wedgeRectCallout">
            <a:avLst>
              <a:gd name="adj1" fmla="val -1897"/>
              <a:gd name="adj2" fmla="val -88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QAs</a:t>
            </a:r>
          </a:p>
          <a:p>
            <a:pPr algn="ctr"/>
            <a:r>
              <a:rPr lang="en-US" dirty="0" smtClean="0"/>
              <a:t>(Testers)</a:t>
            </a:r>
            <a:endParaRPr lang="es-CO" dirty="0"/>
          </a:p>
        </p:txBody>
      </p:sp>
      <p:sp>
        <p:nvSpPr>
          <p:cNvPr id="9" name="Rectangular Callout 8"/>
          <p:cNvSpPr/>
          <p:nvPr/>
        </p:nvSpPr>
        <p:spPr>
          <a:xfrm>
            <a:off x="6477000" y="3328988"/>
            <a:ext cx="1905000" cy="766762"/>
          </a:xfrm>
          <a:prstGeom prst="wedgeRectCallout">
            <a:avLst>
              <a:gd name="adj1" fmla="val -78521"/>
              <a:gd name="adj2" fmla="val -589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Desarrolladores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Devs</a:t>
            </a:r>
            <a:r>
              <a:rPr lang="en-US" dirty="0" smtClean="0"/>
              <a:t>)</a:t>
            </a:r>
            <a:endParaRPr lang="es-CO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2571750"/>
            <a:ext cx="9144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787" y="2046957"/>
            <a:ext cx="119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Cliente</a:t>
            </a:r>
            <a:endParaRPr lang="es-CO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87" y="2571750"/>
            <a:ext cx="3220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Equipo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de Desarrollo</a:t>
            </a:r>
            <a:endParaRPr lang="es-CO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29814" y="209550"/>
            <a:ext cx="3084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El </a:t>
            </a:r>
            <a:r>
              <a:rPr lang="en-US" sz="3600" dirty="0" err="1" smtClean="0"/>
              <a:t>teléfono</a:t>
            </a:r>
            <a:r>
              <a:rPr lang="en-US" sz="3600" dirty="0" smtClean="0"/>
              <a:t> </a:t>
            </a:r>
            <a:r>
              <a:rPr lang="en-US" sz="3600" dirty="0" err="1" smtClean="0"/>
              <a:t>roto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369186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/>
          <a:p>
            <a:r>
              <a:rPr lang="en-US" sz="6000" dirty="0" err="1" smtClean="0"/>
              <a:t>Qué</a:t>
            </a:r>
            <a:r>
              <a:rPr lang="en-US" sz="6000" dirty="0" smtClean="0"/>
              <a:t> (BDD)</a:t>
            </a: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315679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olive-wood with two trunks in a oliver grove Stock Photo - 2409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Arrow 3"/>
          <p:cNvSpPr/>
          <p:nvPr/>
        </p:nvSpPr>
        <p:spPr>
          <a:xfrm rot="1982866">
            <a:off x="1146993" y="579599"/>
            <a:ext cx="3025705" cy="914400"/>
          </a:xfrm>
          <a:prstGeom prst="lef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Gestión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Proyectos</a:t>
            </a:r>
            <a:endParaRPr lang="es-CO" sz="2400" dirty="0"/>
          </a:p>
        </p:txBody>
      </p:sp>
      <p:sp>
        <p:nvSpPr>
          <p:cNvPr id="6" name="Left Arrow 5"/>
          <p:cNvSpPr/>
          <p:nvPr/>
        </p:nvSpPr>
        <p:spPr>
          <a:xfrm rot="8029114" flipV="1">
            <a:off x="4002532" y="795316"/>
            <a:ext cx="3280810" cy="91440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Desarrollo de Software</a:t>
            </a:r>
            <a:endParaRPr lang="es-CO" sz="2400" dirty="0"/>
          </a:p>
        </p:txBody>
      </p:sp>
      <p:sp>
        <p:nvSpPr>
          <p:cNvPr id="5" name="Oval 4"/>
          <p:cNvSpPr/>
          <p:nvPr/>
        </p:nvSpPr>
        <p:spPr>
          <a:xfrm>
            <a:off x="990600" y="2000250"/>
            <a:ext cx="1288828" cy="1143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SCRUM</a:t>
            </a:r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Oval 7"/>
          <p:cNvSpPr/>
          <p:nvPr/>
        </p:nvSpPr>
        <p:spPr>
          <a:xfrm>
            <a:off x="7186822" y="1983713"/>
            <a:ext cx="1288828" cy="1143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XP</a:t>
            </a:r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" name="Oval 8"/>
          <p:cNvSpPr/>
          <p:nvPr/>
        </p:nvSpPr>
        <p:spPr>
          <a:xfrm>
            <a:off x="6670786" y="2615338"/>
            <a:ext cx="1288828" cy="1143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BDD</a:t>
            </a:r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78760" y="4003295"/>
            <a:ext cx="3657601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Desarrollo </a:t>
            </a:r>
            <a:r>
              <a:rPr lang="en-US" sz="2400" dirty="0" err="1" smtClean="0"/>
              <a:t>Ágil</a:t>
            </a:r>
            <a:r>
              <a:rPr lang="en-US" sz="2400" dirty="0" smtClean="0"/>
              <a:t> de Software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69398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rgbClr val="C00000"/>
                </a:solidFill>
              </a:rPr>
              <a:t>Agile</a:t>
            </a:r>
            <a:r>
              <a:rPr lang="en-US" sz="3200" dirty="0" smtClean="0"/>
              <a:t> </a:t>
            </a:r>
            <a:r>
              <a:rPr lang="en-US" sz="3200" dirty="0" err="1" smtClean="0"/>
              <a:t>es</a:t>
            </a:r>
            <a:r>
              <a:rPr lang="en-US" sz="3200" dirty="0" smtClean="0"/>
              <a:t> </a:t>
            </a:r>
            <a:r>
              <a:rPr lang="en-US" sz="3200" dirty="0" err="1" smtClean="0"/>
              <a:t>acerca</a:t>
            </a:r>
            <a:r>
              <a:rPr lang="en-US" sz="3200" dirty="0" smtClean="0"/>
              <a:t> de …</a:t>
            </a:r>
            <a:br>
              <a:rPr lang="en-US" sz="3200" dirty="0" smtClean="0"/>
            </a:br>
            <a:r>
              <a:rPr lang="en-US" sz="3200" dirty="0" smtClean="0"/>
              <a:t>	</a:t>
            </a:r>
            <a:r>
              <a:rPr lang="en-US" sz="3200" dirty="0" err="1" smtClean="0"/>
              <a:t>minimizar</a:t>
            </a:r>
            <a:r>
              <a:rPr lang="en-US" sz="3200" dirty="0" smtClean="0"/>
              <a:t> el </a:t>
            </a:r>
            <a:r>
              <a:rPr lang="en-US" sz="3200" dirty="0" err="1" smtClean="0"/>
              <a:t>tiempo</a:t>
            </a:r>
            <a:r>
              <a:rPr lang="en-US" sz="3200" dirty="0" smtClean="0"/>
              <a:t> </a:t>
            </a:r>
            <a:r>
              <a:rPr lang="en-US" sz="3200" dirty="0" err="1" smtClean="0"/>
              <a:t>para</a:t>
            </a:r>
            <a:r>
              <a:rPr lang="en-US" sz="3200" dirty="0" smtClean="0"/>
              <a:t> </a:t>
            </a:r>
            <a:r>
              <a:rPr lang="en-US" sz="3200" dirty="0" err="1" smtClean="0"/>
              <a:t>obtener</a:t>
            </a:r>
            <a:r>
              <a:rPr lang="en-US" sz="3200" dirty="0" smtClean="0"/>
              <a:t> feedback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2578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91200" y="4705350"/>
            <a:ext cx="329769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CO" dirty="0" smtClean="0">
                <a:hlinkClick r:id="rId3"/>
              </a:rPr>
              <a:t>http://agilemanifesto.org/iso/es/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0794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5622" y="116572"/>
            <a:ext cx="5562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“</a:t>
            </a:r>
            <a:r>
              <a:rPr lang="en-US" sz="2800" dirty="0" err="1" smtClean="0">
                <a:solidFill>
                  <a:schemeClr val="bg1"/>
                </a:solidFill>
              </a:rPr>
              <a:t>Behaviour</a:t>
            </a:r>
            <a:r>
              <a:rPr lang="en-US" sz="2800" dirty="0" smtClean="0">
                <a:solidFill>
                  <a:schemeClr val="bg1"/>
                </a:solidFill>
              </a:rPr>
              <a:t>-driven development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is about implementing an application by describing its </a:t>
            </a:r>
            <a:r>
              <a:rPr lang="en-US" sz="2800" dirty="0" err="1" smtClean="0">
                <a:solidFill>
                  <a:schemeClr val="bg1"/>
                </a:solidFill>
              </a:rPr>
              <a:t>behaviour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from the perspective of its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stakeholders”</a:t>
            </a:r>
            <a:endParaRPr lang="es-CO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50781" y="4705350"/>
            <a:ext cx="21561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s-CO" dirty="0" smtClean="0">
                <a:hlinkClick r:id="rId3"/>
              </a:rPr>
              <a:t>http://dannorth.net/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72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E:\Comunidades\ALT.NET Hispano\Logos\Logo Alt.Net Hispa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79" y="2819892"/>
            <a:ext cx="2166613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Z:\Comunidades\Agiles Colombia\Imágenes\AgilesColombiaDe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611" y="2618855"/>
            <a:ext cx="2370927" cy="183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Z:\Comunidades\Microsoft\MCS\Imágenes\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456" y="3026440"/>
            <a:ext cx="2627771" cy="101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47563" y="4266948"/>
            <a:ext cx="2572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hlinkClick r:id="rId5"/>
              </a:rPr>
              <a:t>http://altnethispano.org/</a:t>
            </a:r>
            <a:endParaRPr lang="es-CO" dirty="0"/>
          </a:p>
        </p:txBody>
      </p:sp>
      <p:sp>
        <p:nvSpPr>
          <p:cNvPr id="17" name="Rectangle 16"/>
          <p:cNvSpPr/>
          <p:nvPr/>
        </p:nvSpPr>
        <p:spPr>
          <a:xfrm>
            <a:off x="3269612" y="4266948"/>
            <a:ext cx="267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hlinkClick r:id="rId6"/>
              </a:rPr>
              <a:t>http://agilescolombia.org/</a:t>
            </a:r>
            <a:endParaRPr lang="es-CO" dirty="0"/>
          </a:p>
        </p:txBody>
      </p:sp>
      <p:sp>
        <p:nvSpPr>
          <p:cNvPr id="18" name="Rectangle 17"/>
          <p:cNvSpPr/>
          <p:nvPr/>
        </p:nvSpPr>
        <p:spPr>
          <a:xfrm>
            <a:off x="6092143" y="4266948"/>
            <a:ext cx="2516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hlinkClick r:id="rId7"/>
              </a:rPr>
              <a:t>http://mcscolombia.org/</a:t>
            </a:r>
            <a:endParaRPr lang="es-CO" dirty="0"/>
          </a:p>
        </p:txBody>
      </p:sp>
      <p:sp>
        <p:nvSpPr>
          <p:cNvPr id="19" name="Rectangle 18"/>
          <p:cNvSpPr/>
          <p:nvPr/>
        </p:nvSpPr>
        <p:spPr>
          <a:xfrm>
            <a:off x="547563" y="285750"/>
            <a:ext cx="80609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/>
              <a:t>BDD (</a:t>
            </a:r>
            <a:r>
              <a:rPr lang="es-CO" sz="2400" b="1" dirty="0" err="1"/>
              <a:t>Behavior-Driven</a:t>
            </a:r>
            <a:r>
              <a:rPr lang="es-CO" sz="2400" b="1" dirty="0"/>
              <a:t> </a:t>
            </a:r>
            <a:r>
              <a:rPr lang="es-CO" sz="2400" b="1" dirty="0" err="1"/>
              <a:t>Development</a:t>
            </a:r>
            <a:r>
              <a:rPr lang="es-CO" sz="2400" b="1" dirty="0"/>
              <a:t>)</a:t>
            </a:r>
            <a:endParaRPr lang="es-CO" sz="2400" dirty="0"/>
          </a:p>
          <a:p>
            <a:r>
              <a:rPr lang="es-CO" sz="2400" dirty="0"/>
              <a:t>		Descubriendo realmente qué requiere tu cliente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274125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133350"/>
            <a:ext cx="5181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“BDD is a second-generation, outside-in, </a:t>
            </a:r>
            <a:r>
              <a:rPr lang="en-US" sz="2800" dirty="0" err="1" smtClean="0">
                <a:solidFill>
                  <a:schemeClr val="bg1"/>
                </a:solidFill>
              </a:rPr>
              <a:t>pullbased</a:t>
            </a:r>
            <a:r>
              <a:rPr lang="en-US" sz="2800" dirty="0" smtClean="0">
                <a:solidFill>
                  <a:schemeClr val="bg1"/>
                </a:solidFill>
              </a:rPr>
              <a:t>, multiple-stakeholder, multiple-scale, high-automation, agile methodology.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“It describes a cycle of interactions with </a:t>
            </a:r>
            <a:r>
              <a:rPr lang="en-US" sz="2800" dirty="0" err="1" smtClean="0">
                <a:solidFill>
                  <a:schemeClr val="bg1"/>
                </a:solidFill>
              </a:rPr>
              <a:t>welldefined</a:t>
            </a:r>
            <a:r>
              <a:rPr lang="en-US" sz="2800" dirty="0" smtClean="0">
                <a:solidFill>
                  <a:schemeClr val="bg1"/>
                </a:solidFill>
              </a:rPr>
              <a:t> outputs, resulting in the delivery of working, tested software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that matters.”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6950781" y="4705350"/>
            <a:ext cx="21561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s-CO" dirty="0" smtClean="0">
                <a:hlinkClick r:id="rId4"/>
              </a:rPr>
              <a:t>http://dannorth.net/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18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0" y="1200150"/>
            <a:ext cx="60960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BDD</a:t>
            </a:r>
            <a:endParaRPr lang="es-CO" sz="2800" dirty="0"/>
          </a:p>
        </p:txBody>
      </p:sp>
      <p:sp>
        <p:nvSpPr>
          <p:cNvPr id="4" name="Oval 3"/>
          <p:cNvSpPr/>
          <p:nvPr/>
        </p:nvSpPr>
        <p:spPr>
          <a:xfrm>
            <a:off x="2133600" y="1776893"/>
            <a:ext cx="1600200" cy="1600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TDD</a:t>
            </a:r>
            <a:endParaRPr lang="es-CO" dirty="0"/>
          </a:p>
        </p:txBody>
      </p:sp>
      <p:sp>
        <p:nvSpPr>
          <p:cNvPr id="6" name="Oval 5"/>
          <p:cNvSpPr/>
          <p:nvPr/>
        </p:nvSpPr>
        <p:spPr>
          <a:xfrm>
            <a:off x="4953000" y="819150"/>
            <a:ext cx="1600200" cy="1600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ATDD</a:t>
            </a:r>
            <a:endParaRPr lang="es-CO" dirty="0"/>
          </a:p>
        </p:txBody>
      </p:sp>
      <p:sp>
        <p:nvSpPr>
          <p:cNvPr id="7" name="Oval 6"/>
          <p:cNvSpPr/>
          <p:nvPr/>
        </p:nvSpPr>
        <p:spPr>
          <a:xfrm>
            <a:off x="5991837" y="2952750"/>
            <a:ext cx="1600200" cy="1600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DDD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090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/>
          <a:p>
            <a:r>
              <a:rPr lang="en-US" sz="6000" dirty="0" err="1" smtClean="0"/>
              <a:t>Cómo</a:t>
            </a:r>
            <a:r>
              <a:rPr lang="en-US" sz="6000" dirty="0" smtClean="0"/>
              <a:t> (BDD)</a:t>
            </a: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140308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4572000" cy="857250"/>
          </a:xfrm>
        </p:spPr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ciclo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657600" cy="33944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Outside-In</a:t>
            </a:r>
          </a:p>
          <a:p>
            <a:r>
              <a:rPr lang="en-US" dirty="0" smtClean="0"/>
              <a:t>Pull-based</a:t>
            </a:r>
          </a:p>
          <a:p>
            <a:r>
              <a:rPr lang="en-US" dirty="0" smtClean="0"/>
              <a:t>Fractal</a:t>
            </a:r>
          </a:p>
          <a:p>
            <a:r>
              <a:rPr lang="en-US" dirty="0" smtClean="0"/>
              <a:t>Decomposition</a:t>
            </a:r>
          </a:p>
          <a:p>
            <a:r>
              <a:rPr lang="en-US" dirty="0" smtClean="0"/>
              <a:t>Deriving scope from goals</a:t>
            </a:r>
          </a:p>
          <a:p>
            <a:endParaRPr lang="es-CO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01" y="352338"/>
            <a:ext cx="5664199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6576" y="4705350"/>
            <a:ext cx="4458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hlinkClick r:id="rId3"/>
              </a:rPr>
              <a:t>http://www.infoq.com/articles/pulling-power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3107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01" y="352338"/>
            <a:ext cx="5664199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6576" y="4705350"/>
            <a:ext cx="4458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hlinkClick r:id="rId3"/>
              </a:rPr>
              <a:t>http://www.infoq.com/articles/pulling-power</a:t>
            </a:r>
            <a:endParaRPr lang="es-CO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3479801" cy="5168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" y="133350"/>
            <a:ext cx="1729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Divide y </a:t>
            </a:r>
            <a:r>
              <a:rPr lang="en-US" sz="3200" dirty="0" err="1" smtClean="0"/>
              <a:t>vencerás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6253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hQQEBQUEhQUFRUUFRQUFxQVFBQYGBQUFBQVFBUXFxQXHCYeFxojGRQUHy8gIycpLCwsFR4xNTAqNSYrLCkBCQoKDgwOGg8PGi0lHSQsLSwsLCotLCwwKSkpLCwsKSwsLCwsKSksLCwsLCkpLCwsKSkpLC0sLywsKSwpLCkpLP/AABEIAMMBAwMBIgACEQEDEQH/xAAcAAABBQEBAQAAAAAAAAAAAAAAAQIDBAYFBwj/xABAEAABAwEEBwUGBAUEAgMAAAABAAIRAwQhMUEFElFhcYGRBhMiobEHMlLB0fAUQnKCIzNikuEVQ6LCsvE0c9L/xAAbAQEAAgMBAQAAAAAAAAAAAAAAAQUCAwQGB//EADIRAAIBAwIDBgQFBQAAAAAAAAABAgMEESExBRJBEyJRYXHRBoGRoRQyseHwM0JiwfH/2gAMAwEAAhEDEQA/APcUIQgBCEIAQhCAEIQgBCEIAQhCAEIQgBCEIAQhCAEIQgBCEIAQhCAEIQgBCSUkoByE0uXN0h2koUAe8qtEAkgeIwNwUNpbmUISm8RWfQ6iFFZ64e0OaQWuAcCMwRIPQqVSYtY3BCEIAQhCAEIQgBCEIAQhCAEIQgBCEIAQhCAEIQgBCEIAQhCAEShNKAdKSVVtekadETUqMYP6nAdNqzlv9o1nZdTD6p3DVb1d8gsJTjHdnRRta1b+nFs1sptSsGiSQBtJgdSvMrd7QrRUup6tIbhrO/udd5Lg2q31Kpmq9zz/AFEnywXPK6j01LijwGtLWo0vuz1C3dtLNTwfrnZT8Xnh5rP232hvMilTDd7zrHoICxjFI1aJXE35FrS4Nb0/zZk/M6Ns07Xre/UcRsBgdBCzun7VqsDBi7H9Ix810taL1X7I6J/1DSDdYTTpnvH7NRp8Lebo81ofNN8vVlrSjStoyqtYjFZ0PVOwljqUbBQZVJLtWYOLWuOsxvJpC0Ca0Jyt4rCSPnNao6tSU31bf1BCELI1ghCEAIQhACEIQAhCEAIQhACEIQAhCEAIQhACEIQAqmk9JMs9M1KhIaMSGudHJoKtpHNlCVjOuxgtIe1VgkUKTn7HPOqOgk+izWkO3Vrrf7ndt2Uxq/8AK93mt7pvsDZ7RLgO6qfGwQCf6mYH13rAaa7FWiyydXvGD87JMD+puI9FXVlWXXTyPYcNlwyWEo4l/lr99jkOqFxlxJO0kk9TelaomlSBce7PTYS0RK1PaowntUmDRIE8FRyngrI1Mo6atepTgYvu4AY/RelezLs/+GsYe4Q+vDzuZ+QdL/3Lzrs9ov8A1DSDGf7bTrO/+thv/uMDmvdmNgADK5dNrDmk6j+RQcfuezpxtY7vvS/0hQlSBKrE8eCEIQCSiU0lEoB0olNQgHSk1k0ppqAYkDifqg1JZRKrMtrHHVD2E7A5pPSVOhLTW46USmoQgdKJTUIB0olNQgHSiU1CAdKJTUIB0olNRKAUlJCEyrVDWkkgAAkk3AAbTsQYyzhac7G2e0S4t7t+PeMgc3DA815bbbM2nUc1jxUa0wHgEA9Vo+1vbU2gmlRJFLAuwNT6N9Vkqtoaxpc4wBiSqy4nCUsRR7vhFC4o0+atJ46J9P54EwKe1V6FYOaHDAgEcCJCmBXMXW5KFV0na9SmYxdcPmrEqvovRht9up0R7k+I7GNveeeHNN8JdTFOME6k9orL+R6H7K9AdxZTWcPHXhw3Ux7g53u5hbiVFSphrQAIAAAGwC4AJ6uacFCKij5rd3ErmtKrLqx2sjWTSlz5LM5hwKE0IQCIR0R94/VACFz9PaVFls1WsRPdtmDdrHBonKSQF5hW9r9pPu0qLeTz/wBh6LTUrwpvEiys+F3N6nKitF46HpHa3SHcWK0VAYLaboP9TvC3zK+fXvJxJPEz5rRaX7fWm1Un0qpYWP1T4WxGq6ec/ILNtfM7jCq7msqj7ux7rgfDZ2VOSrY5m/tj/pZ0bbnUK1Oq25zHB12cG8cCPVfRtltIqsa9plr2tcDucJHkV80r2n2XaW76whhPioONM/pPiZ5GP2rbYz7zicPxTap0oV4rZ4fo9vv+psghJKJ+/sK1PAiolJP3cj7zQCVHwJOCxlt9q9kpkhoq1IMS1oDTwLiLt6te0fTf4axODTD638NvAiXn+2R+4LxZcNzcum+WJ6ngvBqd3B1a2cZwsaZ8T013tlp6wizP1cyajZjc0C/qt9o7SDLRSZVpu1mPAIPHI7CMCMl83PbBWz9nPbH8JV7mqf4NR2J/23nP9JwPIrTQu5OWJlhxT4epxo9parVbrV5Xuj2cIhNB+5Sz9wrQ8MKhIT9lVtI6Rp0KbqlRwaxokn5DaTsTJKi5NJbklptbaTC97g1rRJcTAAXlXaztm61uLKctog4YF+927YFT7U9rn218XsotPhZOMfmftO7JZ+rW1YABc43BomSThgqytcc3djse44VwZUF2tf8AN0Xh+5JaLW2m2XHgBiV3+yXs7qW9za9tBZZ8WUZg1BtOYbvxOUYrudjPZrBbaLcA5+LKJgtZsLxgTuwG84ejCMr/AL2rbQt+sjh4rxdSzSoP1ft7nkfbDRrbPa3tY0NYQ1zWgQA0iIAyvBXIaVtvafY76NX9VM/+Q/7LDtK5q0eWbRd8Mrdrawk98Y+mhHbrTqMJzNw4lb32T6A7qzutDh4q1zZypNOP7nX8gsBYtHuttspUG4F0OIyaL3u5NHVe70KLabWsYAA0BoGTWgQFttIZk5voV/xBddlRVtHeWr9Oi+bJTdvKUBDRCa8zd14f5VkeJFaZv6cEuY4H1CWEwnxDg71agJQhAQgIzw+aSRw8lRdpykHFpJEEgkgxcSMQrVK1NePC5ruBB8kBgva/pXVoUqAN9R2u79FPD/kR/avJmPkLTe0fSvf2+pHu0gKTf2+9/wAiVlaLYPFUdxLnmz6lwai7W0pxa31fz/YllU7E/wATpzvVupcCqdNsGVqhsyxrt88X4F2Fs/ZdpoULW5jyAyqwyTgHUwXg9NbqsaU2nUvu+8lFObhLmQvLeF1RlRl/cj1y2e2Czt/lUqr9hJawH1PkubQ9sbzVbrUGNpkgO8Ti4A4kHC7YvNykW93dVvcq4fDllGLXLl+LbPpenUDgCCCCAQRmDeCnRu81hvZj2lFWymjUcA6hABccaZJ1cdmHRd3tF2mp2azVajX6zmthoEkF5uaJwxPkreNRShznzyvZ1KVy7fHezheedjzP2lab/EW0tafBQHdj9eLz1gftWMdagHhpw271PVqEy4mSSSScyTJPVUKdnL3AASXEADaSYAVI5dpJyZ9Op0vwlCFKHRfpudFzZUBC0/aPsmbIym5ru8aWta9wBhtWLwDm05H/AAs7UZKwnBweGdVrdU7mmp03lHqnsy7Zd8wWWsf4jB/DcfzsH5Zzc2OYG5bt9qaCAXtk3Rn5L5voV3McHNJa5pkEYghet6E7d2Zti750CqPA6mL3OqRPhn8pxnAXqztrlOPLPoeI45waVOr2tvHKk9l0b9zWaX01SslI1KjoAwAvLnbGjMrx7tJ2nqW6prP8LB7lMG5o2na7aVV092hq2yr3lU7msHusGwfM5qPQuha1tq93Qb+p5nVYNpPyxK0Vq7qvljsWnDeFU7Cn29drm6t7R9Pf6EFmovq1G0qLS+o4wAPU7ANq9W7G9gmWMCpUipaDi8zFPcwf9ukLp9mOydGwU4Ze8+/UI8Tj8m7vVX7VpinT/NrHYL/PBdVC25O9LcoeK8alcZpUdIfeXr5eX1Lgbz5/JKXf+rlybDpd1WpqloaCDGM3b8l1gyMl2HnDOdvLGaliec6Za8DgYPkSvJa9fVaT04r3bSFnFSk9hwexzT+4ELwmnompaavdtB1Wuh78mmYN+ZAyVddwbksdT2Pw9cQjRnGo8KLzr4fxGz9lOi2sY+0PLQ6oSxkkSGA+IgHa4RP9K9CFupD87eoWabozu6Y1GalNga0Am+6APven2GxGq/VyzOwZrtpQ5IKJ5u+undXE6r6vT0Wxp22hpbrAyNolOptzOJvO7YOSiYwSGgQ1kXbxgOWPNTzxWw4hfvJMd7w/S71anF29RuPjbh7rvViAmBQlAQgPAbV2ntFK0VgKmsBWqjVeNYfzHcx1XQsvb27x04dBhzD+bK43i/erXaH2c1e9qPpPDtZ73arhB8TnOgEXZ5rH27RdWgYq03M3kXf3C7zVNKdam34H0ejbcMvYR0XNheTKtaoXEkmSSSTvJk+a7nYayB9tY94LmUv4jgIvIuaL/wCqDyWaNfWdDQXHY0F3otx2QsVSmw6zNVzyCdYwQI8N3MnmlvRcppsy4xxCnRtpxpvvbLHnp+mS1pXsI2vaXmjWpUqTyXBtQPDmE3loaBBEkxeuvo32Q2dsOrVn1Bj4dWm087zC6Fnsg/M8DcB8yr1Gw0h+Vx4mB0w8lYq3pp5weMnxi8lFQ59Esae+55j2+0a2jbagZGo+KjdUyBrDxDk4OWbs4unavTPaTosGzsqtAHdu1TAjw1LrznDgP7l5rVMCFV3EOSo146nvODXH4i0hUe6WH6r9iGhXlxG3DkrJUnZ/Q5tVpp0m3a7hJ+Fovc7k0HyU+ltHOs9apSdixxE7RkeYg81rlF45uh3W9ePO6Lfe3+RZ7L6YFktVOo4SwHVeNrHXOu3XHi0LV+1HT7ajqdCnc1oFRxEeIuEMwy1ST+9eeF6mc8m8mcBfuEDyA6KVVapuHiaalhTq3cbnrFY9voMqla72a6Ha6ua9SNSh7oInWqkXQM4EnosmxhcQAJJIAAzJMAdV7B2f7KOs9BjHlrbpdBlxcbzddw5LdaU+eeeiK74hvfw9vyR/NPT5dfY6Gk7R+KpupOa0UnCHFxvjdsOyL7l5FpjRZs1Z1MmRi10RrtOBHmvbKGjqbfyknbU+TRd1Wf7bWOna6WoyDUZJY+4AHNgAyOfJd9zR7SOVujyfBeJuzq8sn3Jb+T8TyF9GTcpWNAUgsz9fU1Xa8xqQdaeC1GgewVSq4GsLse6beT+twubwVXClObxFHvrriFvbR56kvRdX8il2Y7JVLcdYnu6DT4qpz2tZPvHyHkvUtHVKNkpijZWSBxvObnOxcd6WyaEuaCbmgANbGq0DKfkF1qFkDMA30/8AfEq2o0I015nzriXFKt9LXSC2Xv4soizVq38w6rfhbHp9UmkrDTpUTqtgy2XG8m/b9F1+83H1VPSlI1Keq2JkG+7DeugqTg6OrBlVpJgA38DcutaNO5UmucdpmOgvUVHQjWwah1jk1ufNdOzWNrcgNgbcB9TvQHNGjq1e+s/Vb8A+YF3quhZNFspDwMHHO/HJWdXefX1Swd3T6IMvGCtpKkX0nAAkxdhkQVFZLMKFOI8buN7shwHyV6Ts8/qoKT9Z2tfAubd1PM3ckBLSYAIBnfOJzPWU+Dt8kmsNyXVQC37lC/8AmNu/K71apY3n74qB894z9L/+qAsjgkQOSEBzq5F/3mVzLTTY+4gGcolX61KSc7zjxKhcxYNZOmFWUdUcr/RGD3WhvIegTK2ixEwbtmz1XaaLk0kceC18qTydjqupDlexx6NMflgqdpT7RZpOAGw5+ShdZzt1tzvqPoVuzkq3HGjGW+g2vSfSdeHtLTF5E4HiDBWRsfs0bM1qpIn3WDVu3kzHJa51WMQW+nUJDWWE6UJvMkdlvf3FvCUKUsJjNGaCs9nH8Kk0HAuN7jxcb1mvaPoeWttDBe2KdT9Mww8jd+4LUfiBncobVFam5hGs17S07IIi7btWNSkpQcUbLK+qULmNeTz458Op4z3fincpCrFvsTqNV1N2LCRx2HmFLo3Q1W0uikwu2uwaOLjcFRcsm8YPqnbU4U+1ckovXL8zQezjQffWnvXe5Qg8ah90crz0XrTXhoJw2n6lZns1ocWWztp3F17nuBIlxxjcIAHBPtDa9cwJawH8+e8xeVd29Ls4JdT5hxe+/GXMpr8q0XoizpLTevLWGG5nN30Cp2axOq+62RtNw6q5ZrAynGuC85Zjk3HrK6VOvrXTqj4R73+OS6CpKtn0IxplxLn7G/Mm+F1GUiAB4YH5RIHPakY4AQBCcKiEtt7k3exkRwg+n0Tm1htCiD0utKGJPrJlSvFwvJynAbScgqrnAmGY5uFwb9Tu6qWnT1cDM3kkSSdpKAkp2cC83k4nDoMlJq7z1+qi13bOh+sJe/GcjiEBLftHp6Jdc7OhHzTGvnCDwSmoACSYAvJ3ICK1VphgkF2J2NzPy5qwxwgARdgAq9lBMvdi7L4W/lb8zvKnLQcQDyQD03UGz5JvdjeOBKdB29QPkhIurvPX6qCrPesv/K/L9OxTSdgPAx6qvVqfxWSCPC/f8OxAXGyhI19yEBzH1myYM3kQLzieiicCco43noLlNXsgJJEtd8TeOYwcOKgNUs/mC742zHMYt8woNogpX3kn06KQsTxeJF42pwErFo2wlgrVKUhVnU1dc/Zfw+qjNE8OH1UZwZyhzHPqwMc8szyVN9nm8DV34H+3Dquy+hdcmCyXSVKka3S1wjiGzOF8a+/Ajlh6JpqicYOw3eq7xo7rlTrWIYG9FLJE6PLqZy36Lo1Xh9WmHOF0mbxkHAG8LoWe0NAAADQMAAAByCnqaOjAkbsR0KgZY3OwaI+ITHIYnkpxFaohzrTSg22lsslttoAEzcpWV3OwuG0i88G/M9FToWQA46xHlwGSvU2rI0MlpQOJxJxPNTTON/FRNCkaEA5rIwJHO7oblIKjhsPUH5hMCUvAEkwBiTgEBKLTtBHEXdRKRtY1LmnwjFwxO5v16KAE1MZDNl4LuOxu5T9005Dld6ICxSAaABcFKHKoGEYOP7r/ADuKcKjhi2d7TPkYKAsynByrttDcJg7Dd6qUIB5YDiB97wq1Vmu/UBMNhzr5E4tF/U7oT7RX1GzicANrjcAlstLVbfeTe47XHFATAu3Hy+qUVTm0+vogFLKECtrA5jhgehT5TDfjfxTRRGUjgSPLBCSaVWqn+NT/AE1P+qkhwwdPEfMQq1V576nIyqYHH3dsIQdFqE1j7sD0QhJXcLzx+qY9wAkwBtQ/WJODRJvPiOOzAeaG0ADN5O03n/HJQbCk6hfNKWztuY79pvneITW1YMVZByv8B5/Jy6JCa5gIgiRsUEp4EDEhYofw7mD+Hh8DiY5HL0TqFrBdqulrvhd8jg4cFGDZzimmnaikITKtUNjbkBj0UYM85IXMVeu7YJIy2cTkrL6RdebhsHzKVlLJQZ5TRSpaO1hL79jR7o5fm59FKaaulR1aaNZIhLGhz7VZA68icpz5FQfh3DAzudf/AMhf6rplqr6iyiaa0dclbvI94Fu/FvUYc4U7LxIvG3LqpIVW0Na03A65wDLid5yjeVmc+CapVDRJ/wAk7AM0ynSLiC/K8MyG87T6KOnQe06zoeYjYW/pyPG5WG2hswfCdjruhwPVASgJwCAEoQChOSAJwCAXG4pos4ylvAx5YJ4Cr22qQA1vvPuG4Zu6ICOlrPfrSHNYSGzdLsCbrrsMNqufiIxBHKR1CKNINaGjAXffrzUiAKdUHAg8PongqJ9IOxAPK/qk7ojBxHHxDzv80BYSquKjhi0HeDB6O+qX8U0Yy39QjzNxQFgKrXP8elwqegVkFVLQf49LhU9AhB0WYIQzBCEkJF6SE4pFBsGpITkjjAk3DagGwobUG6vjiN+3dv4INcv9wXfG7Dk3F3kEtOzAGTJd8Rx5bBwQEID4kTGwxrxun5qSg5pmMc5x5zerLCoa9AO45EYjmsWjcpZ3HtOSUMhUO9qU/eGu34mjxAb258QrbLS17ZaQRuy3HYpMMiPKe3xNURCkoG+NqYHNqRlqiqsVqo2CqlR5fLWXbX7OG0rFGx95FarWM6rBLvJo2uPyT6Fm1ZvlxxccT9BuUtKzhggcTtJzJOZUkLM5xmqgsBEG8bE+EQhiyv8AhI9wlu4Xt/tOHJL3jx7zZG1n/wCT/lWIRCkgjpV2uwMnZgehvUyZUs7Xe8AfXriEzuHN9187n3jk7EeaAnc4ASbgLzwVawtLiah/Nc0bGZcziq1rtBc4U3DVEgvIOsNXIXYSdq6VNwIlpBG68eSED0qEISCVCUIACckASoCL8M3Iau9pj0uVS0NcK1KDrXPjWG4ZjHougqdp/n0eD/RCDoUqjovb0IQnU8EqEjDikKjrWoNMDxO+Ft557OaiNnc/3zA+Bp/8nYnhgoMwdapMMGsc8mji75C9AssmXnWOQjwjg3Pmp2tAEAAAZDAJUAianJIQkSE1PKagGwqtawgnWaSx3xNz4jNWykQFE2pzLqou+Nolp4jFqsh4jWkRjOXVOrVQ1pLjAH3zXM/04vlzQKYJBFMyQ6L5cMp2IDpa3fNltzNubtw3b09lMAQMFDY9IQdSo3Udl8J4H5K04XqGjZGXQge29JCmcFGGoYSQyEQpQxOLZTI5CGEoSwlhSaxIUVptAptLjlgNpyCmhUAe+q/0U/8Ak/8AwpIJtH2ctbLvfcdZx45cFI+yNJmNU/E06p5xjzUyVAV4qNwIeNh8LuouPRK22twdLDsdd0dgeqnQRNxvGw4IBU4BVfwQHuEs3Ay3+0yEoq1G+80PG1mP9h+RQFpCho2prjAN/wAJuPQqdAAVG1f/ACKP7/RXgqNr/n0f3+iA6lMXISMFyVAIyg1swAJvMZkm+U4tSIUEoNQI1AhCEid2Ed2EqEIE7sJO7CEKSQ7oINIIQoBXfZGueCROreJJgHbGEqx3Q+yUIUga6g04hRUaQEgTGySfVKhQZLYl7sJe7CEIMiupjYk7sIQoGRDRH2Sl7kfZKEKTBjalAQeBzKisljY1oDRA4nPfKVCkgm7kfZKO5H2SlQgE7kfZKO6H2SlQgEFIfZKU0h9yhCAbUsbHiHNB4/VRWWiASBMb3OPqUIQFjuwq9azNL2Ei8TF5z3ZoQgLbWBCE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AutoShape 4" descr="data:image/jpeg;base64,/9j/4AAQSkZJRgABAQAAAQABAAD/2wCEAAkGBhQQEBQUEhQUFRUUFRQUFxQVFBQYGBQUFBQVFBUXFxQXHCYeFxojGRQUHy8gIycpLCwsFR4xNTAqNSYrLCkBCQoKDgwOGg8PGi0lHSQsLSwsLCotLCwwKSkpLCwsKSwsLCwsKSksLCwsLCkpLCwsKSkpLC0sLywsKSwpLCkpLP/AABEIAMMBAwMBIgACEQEDEQH/xAAcAAABBQEBAQAAAAAAAAAAAAAAAQIDBAYFBwj/xABAEAABAwEEBwUGBAUEAgMAAAABAAIRAwQhMUEFElFhcYGRBhMiobEHMlLB0fAUQnKCIzNikuEVQ6LCsvE0c9L/xAAbAQEAAgMBAQAAAAAAAAAAAAAAAQUCAwQGB//EADIRAAIBAwIDBgQFBQAAAAAAAAABAgMEESExBRJBEyJRYXHRBoGRoRQyseHwM0JiwfH/2gAMAwEAAhEDEQA/APcUIQgBCEIAQhCAEIQgBCEIAQhCAEIQgBCEIAQhCAEIQgBCEIAQhCAEIQgBCSUkoByE0uXN0h2koUAe8qtEAkgeIwNwUNpbmUISm8RWfQ6iFFZ64e0OaQWuAcCMwRIPQqVSYtY3BCEIAQhCAEIQgBCEIAQhCAEIQgBCEIAQhCAEIQgBCEIAQhCAEShNKAdKSVVtekadETUqMYP6nAdNqzlv9o1nZdTD6p3DVb1d8gsJTjHdnRRta1b+nFs1sptSsGiSQBtJgdSvMrd7QrRUup6tIbhrO/udd5Lg2q31Kpmq9zz/AFEnywXPK6j01LijwGtLWo0vuz1C3dtLNTwfrnZT8Xnh5rP232hvMilTDd7zrHoICxjFI1aJXE35FrS4Nb0/zZk/M6Ns07Xre/UcRsBgdBCzun7VqsDBi7H9Ix810taL1X7I6J/1DSDdYTTpnvH7NRp8Lebo81ofNN8vVlrSjStoyqtYjFZ0PVOwljqUbBQZVJLtWYOLWuOsxvJpC0Ca0Jyt4rCSPnNao6tSU31bf1BCELI1ghCEAIQhACEIQAhCEAIQhACEIQAhCEAIQhACEIQAqmk9JMs9M1KhIaMSGudHJoKtpHNlCVjOuxgtIe1VgkUKTn7HPOqOgk+izWkO3Vrrf7ndt2Uxq/8AK93mt7pvsDZ7RLgO6qfGwQCf6mYH13rAaa7FWiyydXvGD87JMD+puI9FXVlWXXTyPYcNlwyWEo4l/lr99jkOqFxlxJO0kk9TelaomlSBce7PTYS0RK1PaowntUmDRIE8FRyngrI1Mo6atepTgYvu4AY/RelezLs/+GsYe4Q+vDzuZ+QdL/3Lzrs9ov8A1DSDGf7bTrO/+thv/uMDmvdmNgADK5dNrDmk6j+RQcfuezpxtY7vvS/0hQlSBKrE8eCEIQCSiU0lEoB0olNQgHSk1k0ppqAYkDifqg1JZRKrMtrHHVD2E7A5pPSVOhLTW46USmoQgdKJTUIB0olNQgHSiU1CAdKJTUIB0olNRKAUlJCEyrVDWkkgAAkk3AAbTsQYyzhac7G2e0S4t7t+PeMgc3DA815bbbM2nUc1jxUa0wHgEA9Vo+1vbU2gmlRJFLAuwNT6N9Vkqtoaxpc4wBiSqy4nCUsRR7vhFC4o0+atJ46J9P54EwKe1V6FYOaHDAgEcCJCmBXMXW5KFV0na9SmYxdcPmrEqvovRht9up0R7k+I7GNveeeHNN8JdTFOME6k9orL+R6H7K9AdxZTWcPHXhw3Ux7g53u5hbiVFSphrQAIAAAGwC4AJ6uacFCKij5rd3ErmtKrLqx2sjWTSlz5LM5hwKE0IQCIR0R94/VACFz9PaVFls1WsRPdtmDdrHBonKSQF5hW9r9pPu0qLeTz/wBh6LTUrwpvEiys+F3N6nKitF46HpHa3SHcWK0VAYLaboP9TvC3zK+fXvJxJPEz5rRaX7fWm1Un0qpYWP1T4WxGq6ec/ILNtfM7jCq7msqj7ux7rgfDZ2VOSrY5m/tj/pZ0bbnUK1Oq25zHB12cG8cCPVfRtltIqsa9plr2tcDucJHkV80r2n2XaW76whhPioONM/pPiZ5GP2rbYz7zicPxTap0oV4rZ4fo9vv+psghJKJ+/sK1PAiolJP3cj7zQCVHwJOCxlt9q9kpkhoq1IMS1oDTwLiLt6te0fTf4axODTD638NvAiXn+2R+4LxZcNzcum+WJ6ngvBqd3B1a2cZwsaZ8T013tlp6wizP1cyajZjc0C/qt9o7SDLRSZVpu1mPAIPHI7CMCMl83PbBWz9nPbH8JV7mqf4NR2J/23nP9JwPIrTQu5OWJlhxT4epxo9parVbrV5Xuj2cIhNB+5Sz9wrQ8MKhIT9lVtI6Rp0KbqlRwaxokn5DaTsTJKi5NJbklptbaTC97g1rRJcTAAXlXaztm61uLKctog4YF+927YFT7U9rn218XsotPhZOMfmftO7JZ+rW1YABc43BomSThgqytcc3djse44VwZUF2tf8AN0Xh+5JaLW2m2XHgBiV3+yXs7qW9za9tBZZ8WUZg1BtOYbvxOUYrudjPZrBbaLcA5+LKJgtZsLxgTuwG84ejCMr/AL2rbQt+sjh4rxdSzSoP1ft7nkfbDRrbPa3tY0NYQ1zWgQA0iIAyvBXIaVtvafY76NX9VM/+Q/7LDtK5q0eWbRd8Mrdrawk98Y+mhHbrTqMJzNw4lb32T6A7qzutDh4q1zZypNOP7nX8gsBYtHuttspUG4F0OIyaL3u5NHVe70KLabWsYAA0BoGTWgQFttIZk5voV/xBddlRVtHeWr9Oi+bJTdvKUBDRCa8zd14f5VkeJFaZv6cEuY4H1CWEwnxDg71agJQhAQgIzw+aSRw8lRdpykHFpJEEgkgxcSMQrVK1NePC5ruBB8kBgva/pXVoUqAN9R2u79FPD/kR/avJmPkLTe0fSvf2+pHu0gKTf2+9/wAiVlaLYPFUdxLnmz6lwai7W0pxa31fz/YllU7E/wATpzvVupcCqdNsGVqhsyxrt88X4F2Fs/ZdpoULW5jyAyqwyTgHUwXg9NbqsaU2nUvu+8lFObhLmQvLeF1RlRl/cj1y2e2Czt/lUqr9hJawH1PkubQ9sbzVbrUGNpkgO8Ti4A4kHC7YvNykW93dVvcq4fDllGLXLl+LbPpenUDgCCCCAQRmDeCnRu81hvZj2lFWymjUcA6hABccaZJ1cdmHRd3tF2mp2azVajX6zmthoEkF5uaJwxPkreNRShznzyvZ1KVy7fHezheedjzP2lab/EW0tafBQHdj9eLz1gftWMdagHhpw271PVqEy4mSSSScyTJPVUKdnL3AASXEADaSYAVI5dpJyZ9Op0vwlCFKHRfpudFzZUBC0/aPsmbIym5ru8aWta9wBhtWLwDm05H/AAs7UZKwnBweGdVrdU7mmp03lHqnsy7Zd8wWWsf4jB/DcfzsH5Zzc2OYG5bt9qaCAXtk3Rn5L5voV3McHNJa5pkEYghet6E7d2Zti750CqPA6mL3OqRPhn8pxnAXqztrlOPLPoeI45waVOr2tvHKk9l0b9zWaX01SslI1KjoAwAvLnbGjMrx7tJ2nqW6prP8LB7lMG5o2na7aVV092hq2yr3lU7msHusGwfM5qPQuha1tq93Qb+p5nVYNpPyxK0Vq7qvljsWnDeFU7Cn29drm6t7R9Pf6EFmovq1G0qLS+o4wAPU7ANq9W7G9gmWMCpUipaDi8zFPcwf9ukLp9mOydGwU4Ze8+/UI8Tj8m7vVX7VpinT/NrHYL/PBdVC25O9LcoeK8alcZpUdIfeXr5eX1Lgbz5/JKXf+rlybDpd1WpqloaCDGM3b8l1gyMl2HnDOdvLGaliec6Za8DgYPkSvJa9fVaT04r3bSFnFSk9hwexzT+4ELwmnompaavdtB1Wuh78mmYN+ZAyVddwbksdT2Pw9cQjRnGo8KLzr4fxGz9lOi2sY+0PLQ6oSxkkSGA+IgHa4RP9K9CFupD87eoWabozu6Y1GalNga0Am+6APven2GxGq/VyzOwZrtpQ5IKJ5u+undXE6r6vT0Wxp22hpbrAyNolOptzOJvO7YOSiYwSGgQ1kXbxgOWPNTzxWw4hfvJMd7w/S71anF29RuPjbh7rvViAmBQlAQgPAbV2ntFK0VgKmsBWqjVeNYfzHcx1XQsvb27x04dBhzD+bK43i/erXaH2c1e9qPpPDtZ73arhB8TnOgEXZ5rH27RdWgYq03M3kXf3C7zVNKdam34H0ejbcMvYR0XNheTKtaoXEkmSSSTvJk+a7nYayB9tY94LmUv4jgIvIuaL/wCqDyWaNfWdDQXHY0F3otx2QsVSmw6zNVzyCdYwQI8N3MnmlvRcppsy4xxCnRtpxpvvbLHnp+mS1pXsI2vaXmjWpUqTyXBtQPDmE3loaBBEkxeuvo32Q2dsOrVn1Bj4dWm087zC6Fnsg/M8DcB8yr1Gw0h+Vx4mB0w8lYq3pp5weMnxi8lFQ59Esae+55j2+0a2jbagZGo+KjdUyBrDxDk4OWbs4unavTPaTosGzsqtAHdu1TAjw1LrznDgP7l5rVMCFV3EOSo146nvODXH4i0hUe6WH6r9iGhXlxG3DkrJUnZ/Q5tVpp0m3a7hJ+Fovc7k0HyU+ltHOs9apSdixxE7RkeYg81rlF45uh3W9ePO6Lfe3+RZ7L6YFktVOo4SwHVeNrHXOu3XHi0LV+1HT7ajqdCnc1oFRxEeIuEMwy1ST+9eeF6mc8m8mcBfuEDyA6KVVapuHiaalhTq3cbnrFY9voMqla72a6Ha6ua9SNSh7oInWqkXQM4EnosmxhcQAJJIAAzJMAdV7B2f7KOs9BjHlrbpdBlxcbzddw5LdaU+eeeiK74hvfw9vyR/NPT5dfY6Gk7R+KpupOa0UnCHFxvjdsOyL7l5FpjRZs1Z1MmRi10RrtOBHmvbKGjqbfyknbU+TRd1Wf7bWOna6WoyDUZJY+4AHNgAyOfJd9zR7SOVujyfBeJuzq8sn3Jb+T8TyF9GTcpWNAUgsz9fU1Xa8xqQdaeC1GgewVSq4GsLse6beT+twubwVXClObxFHvrriFvbR56kvRdX8il2Y7JVLcdYnu6DT4qpz2tZPvHyHkvUtHVKNkpijZWSBxvObnOxcd6WyaEuaCbmgANbGq0DKfkF1qFkDMA30/8AfEq2o0I015nzriXFKt9LXSC2Xv4soizVq38w6rfhbHp9UmkrDTpUTqtgy2XG8m/b9F1+83H1VPSlI1Keq2JkG+7DeugqTg6OrBlVpJgA38DcutaNO5UmucdpmOgvUVHQjWwah1jk1ufNdOzWNrcgNgbcB9TvQHNGjq1e+s/Vb8A+YF3quhZNFspDwMHHO/HJWdXefX1Swd3T6IMvGCtpKkX0nAAkxdhkQVFZLMKFOI8buN7shwHyV6Ts8/qoKT9Z2tfAubd1PM3ckBLSYAIBnfOJzPWU+Dt8kmsNyXVQC37lC/8AmNu/K71apY3n74qB894z9L/+qAsjgkQOSEBzq5F/3mVzLTTY+4gGcolX61KSc7zjxKhcxYNZOmFWUdUcr/RGD3WhvIegTK2ixEwbtmz1XaaLk0kceC18qTydjqupDlexx6NMflgqdpT7RZpOAGw5+ShdZzt1tzvqPoVuzkq3HGjGW+g2vSfSdeHtLTF5E4HiDBWRsfs0bM1qpIn3WDVu3kzHJa51WMQW+nUJDWWE6UJvMkdlvf3FvCUKUsJjNGaCs9nH8Kk0HAuN7jxcb1mvaPoeWttDBe2KdT9Mww8jd+4LUfiBncobVFam5hGs17S07IIi7btWNSkpQcUbLK+qULmNeTz458Op4z3fincpCrFvsTqNV1N2LCRx2HmFLo3Q1W0uikwu2uwaOLjcFRcsm8YPqnbU4U+1ckovXL8zQezjQffWnvXe5Qg8ah90crz0XrTXhoJw2n6lZns1ocWWztp3F17nuBIlxxjcIAHBPtDa9cwJawH8+e8xeVd29Ls4JdT5hxe+/GXMpr8q0XoizpLTevLWGG5nN30Cp2axOq+62RtNw6q5ZrAynGuC85Zjk3HrK6VOvrXTqj4R73+OS6CpKtn0IxplxLn7G/Mm+F1GUiAB4YH5RIHPakY4AQBCcKiEtt7k3exkRwg+n0Tm1htCiD0utKGJPrJlSvFwvJynAbScgqrnAmGY5uFwb9Tu6qWnT1cDM3kkSSdpKAkp2cC83k4nDoMlJq7z1+qi13bOh+sJe/GcjiEBLftHp6Jdc7OhHzTGvnCDwSmoACSYAvJ3ICK1VphgkF2J2NzPy5qwxwgARdgAq9lBMvdi7L4W/lb8zvKnLQcQDyQD03UGz5JvdjeOBKdB29QPkhIurvPX6qCrPesv/K/L9OxTSdgPAx6qvVqfxWSCPC/f8OxAXGyhI19yEBzH1myYM3kQLzieiicCco43noLlNXsgJJEtd8TeOYwcOKgNUs/mC742zHMYt8woNogpX3kn06KQsTxeJF42pwErFo2wlgrVKUhVnU1dc/Zfw+qjNE8OH1UZwZyhzHPqwMc8szyVN9nm8DV34H+3Dquy+hdcmCyXSVKka3S1wjiGzOF8a+/Ajlh6JpqicYOw3eq7xo7rlTrWIYG9FLJE6PLqZy36Lo1Xh9WmHOF0mbxkHAG8LoWe0NAAADQMAAAByCnqaOjAkbsR0KgZY3OwaI+ITHIYnkpxFaohzrTSg22lsslttoAEzcpWV3OwuG0i88G/M9FToWQA46xHlwGSvU2rI0MlpQOJxJxPNTTON/FRNCkaEA5rIwJHO7oblIKjhsPUH5hMCUvAEkwBiTgEBKLTtBHEXdRKRtY1LmnwjFwxO5v16KAE1MZDNl4LuOxu5T9005Dld6ICxSAaABcFKHKoGEYOP7r/ADuKcKjhi2d7TPkYKAsynByrttDcJg7Dd6qUIB5YDiB97wq1Vmu/UBMNhzr5E4tF/U7oT7RX1GzicANrjcAlstLVbfeTe47XHFATAu3Hy+qUVTm0+vogFLKECtrA5jhgehT5TDfjfxTRRGUjgSPLBCSaVWqn+NT/AE1P+qkhwwdPEfMQq1V576nIyqYHH3dsIQdFqE1j7sD0QhJXcLzx+qY9wAkwBtQ/WJODRJvPiOOzAeaG0ADN5O03n/HJQbCk6hfNKWztuY79pvneITW1YMVZByv8B5/Jy6JCa5gIgiRsUEp4EDEhYofw7mD+Hh8DiY5HL0TqFrBdqulrvhd8jg4cFGDZzimmnaikITKtUNjbkBj0UYM85IXMVeu7YJIy2cTkrL6RdebhsHzKVlLJQZ5TRSpaO1hL79jR7o5fm59FKaaulR1aaNZIhLGhz7VZA68icpz5FQfh3DAzudf/AMhf6rplqr6iyiaa0dclbvI94Fu/FvUYc4U7LxIvG3LqpIVW0Na03A65wDLid5yjeVmc+CapVDRJ/wAk7AM0ynSLiC/K8MyG87T6KOnQe06zoeYjYW/pyPG5WG2hswfCdjruhwPVASgJwCAEoQChOSAJwCAXG4pos4ylvAx5YJ4Cr22qQA1vvPuG4Zu6ICOlrPfrSHNYSGzdLsCbrrsMNqufiIxBHKR1CKNINaGjAXffrzUiAKdUHAg8PongqJ9IOxAPK/qk7ojBxHHxDzv80BYSquKjhi0HeDB6O+qX8U0Yy39QjzNxQFgKrXP8elwqegVkFVLQf49LhU9AhB0WYIQzBCEkJF6SE4pFBsGpITkjjAk3DagGwobUG6vjiN+3dv4INcv9wXfG7Dk3F3kEtOzAGTJd8Rx5bBwQEID4kTGwxrxun5qSg5pmMc5x5zerLCoa9AO45EYjmsWjcpZ3HtOSUMhUO9qU/eGu34mjxAb258QrbLS17ZaQRuy3HYpMMiPKe3xNURCkoG+NqYHNqRlqiqsVqo2CqlR5fLWXbX7OG0rFGx95FarWM6rBLvJo2uPyT6Fm1ZvlxxccT9BuUtKzhggcTtJzJOZUkLM5xmqgsBEG8bE+EQhiyv8AhI9wlu4Xt/tOHJL3jx7zZG1n/wCT/lWIRCkgjpV2uwMnZgehvUyZUs7Xe8AfXriEzuHN9187n3jk7EeaAnc4ASbgLzwVawtLiah/Nc0bGZcziq1rtBc4U3DVEgvIOsNXIXYSdq6VNwIlpBG68eSED0qEISCVCUIACckASoCL8M3Iau9pj0uVS0NcK1KDrXPjWG4ZjHougqdp/n0eD/RCDoUqjovb0IQnU8EqEjDikKjrWoNMDxO+Ft557OaiNnc/3zA+Bp/8nYnhgoMwdapMMGsc8mji75C9AssmXnWOQjwjg3Pmp2tAEAAAZDAJUAianJIQkSE1PKagGwqtawgnWaSx3xNz4jNWykQFE2pzLqou+Nolp4jFqsh4jWkRjOXVOrVQ1pLjAH3zXM/04vlzQKYJBFMyQ6L5cMp2IDpa3fNltzNubtw3b09lMAQMFDY9IQdSo3Udl8J4H5K04XqGjZGXQge29JCmcFGGoYSQyEQpQxOLZTI5CGEoSwlhSaxIUVptAptLjlgNpyCmhUAe+q/0U/8Ak/8AwpIJtH2ctbLvfcdZx45cFI+yNJmNU/E06p5xjzUyVAV4qNwIeNh8LuouPRK22twdLDsdd0dgeqnQRNxvGw4IBU4BVfwQHuEs3Ay3+0yEoq1G+80PG1mP9h+RQFpCho2prjAN/wAJuPQqdAAVG1f/ACKP7/RXgqNr/n0f3+iA6lMXISMFyVAIyg1swAJvMZkm+U4tSIUEoNQI1AhCEid2Ed2EqEIE7sJO7CEKSQ7oINIIQoBXfZGueCROreJJgHbGEqx3Q+yUIUga6g04hRUaQEgTGySfVKhQZLYl7sJe7CEIMiupjYk7sIQoGRDRH2Sl7kfZKEKTBjalAQeBzKisljY1oDRA4nPfKVCkgm7kfZKO5H2SlQgE7kfZKO6H2SlQgEFIfZKU0h9yhCAbUsbHiHNB4/VRWWiASBMb3OPqUIQFjuwq9azNL2Ei8TF5z3ZoQgLbWBCEI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6" descr="data:image/jpeg;base64,/9j/4AAQSkZJRgABAQAAAQABAAD/2wCEAAkGBhQQEBQUEhQUFRUUFRQUFxQVFBQYGBQUFBQVFBUXFxQXHCYeFxojGRQUHy8gIycpLCwsFR4xNTAqNSYrLCkBCQoKDgwOGg8PGi0lHSQsLSwsLCotLCwwKSkpLCwsKSwsLCwsKSksLCwsLCkpLCwsKSkpLC0sLywsKSwpLCkpLP/AABEIAMMBAwMBIgACEQEDEQH/xAAcAAABBQEBAQAAAAAAAAAAAAAAAQIDBAYFBwj/xABAEAABAwEEBwUGBAUEAgMAAAABAAIRAwQhMUEFElFhcYGRBhMiobEHMlLB0fAUQnKCIzNikuEVQ6LCsvE0c9L/xAAbAQEAAgMBAQAAAAAAAAAAAAAAAQUCAwQGB//EADIRAAIBAwIDBgQFBQAAAAAAAAABAgMEESExBRJBEyJRYXHRBoGRoRQyseHwM0JiwfH/2gAMAwEAAhEDEQA/APcUIQgBCEIAQhCAEIQgBCEIAQhCAEIQgBCEIAQhCAEIQgBCEIAQhCAEIQgBCSUkoByE0uXN0h2koUAe8qtEAkgeIwNwUNpbmUISm8RWfQ6iFFZ64e0OaQWuAcCMwRIPQqVSYtY3BCEIAQhCAEIQgBCEIAQhCAEIQgBCEIAQhCAEIQgBCEIAQhCAEShNKAdKSVVtekadETUqMYP6nAdNqzlv9o1nZdTD6p3DVb1d8gsJTjHdnRRta1b+nFs1sptSsGiSQBtJgdSvMrd7QrRUup6tIbhrO/udd5Lg2q31Kpmq9zz/AFEnywXPK6j01LijwGtLWo0vuz1C3dtLNTwfrnZT8Xnh5rP232hvMilTDd7zrHoICxjFI1aJXE35FrS4Nb0/zZk/M6Ns07Xre/UcRsBgdBCzun7VqsDBi7H9Ix810taL1X7I6J/1DSDdYTTpnvH7NRp8Lebo81ofNN8vVlrSjStoyqtYjFZ0PVOwljqUbBQZVJLtWYOLWuOsxvJpC0Ca0Jyt4rCSPnNao6tSU31bf1BCELI1ghCEAIQhACEIQAhCEAIQhACEIQAhCEAIQhACEIQAqmk9JMs9M1KhIaMSGudHJoKtpHNlCVjOuxgtIe1VgkUKTn7HPOqOgk+izWkO3Vrrf7ndt2Uxq/8AK93mt7pvsDZ7RLgO6qfGwQCf6mYH13rAaa7FWiyydXvGD87JMD+puI9FXVlWXXTyPYcNlwyWEo4l/lr99jkOqFxlxJO0kk9TelaomlSBce7PTYS0RK1PaowntUmDRIE8FRyngrI1Mo6atepTgYvu4AY/RelezLs/+GsYe4Q+vDzuZ+QdL/3Lzrs9ov8A1DSDGf7bTrO/+thv/uMDmvdmNgADK5dNrDmk6j+RQcfuezpxtY7vvS/0hQlSBKrE8eCEIQCSiU0lEoB0olNQgHSk1k0ppqAYkDifqg1JZRKrMtrHHVD2E7A5pPSVOhLTW46USmoQgdKJTUIB0olNQgHSiU1CAdKJTUIB0olNRKAUlJCEyrVDWkkgAAkk3AAbTsQYyzhac7G2e0S4t7t+PeMgc3DA815bbbM2nUc1jxUa0wHgEA9Vo+1vbU2gmlRJFLAuwNT6N9Vkqtoaxpc4wBiSqy4nCUsRR7vhFC4o0+atJ46J9P54EwKe1V6FYOaHDAgEcCJCmBXMXW5KFV0na9SmYxdcPmrEqvovRht9up0R7k+I7GNveeeHNN8JdTFOME6k9orL+R6H7K9AdxZTWcPHXhw3Ux7g53u5hbiVFSphrQAIAAAGwC4AJ6uacFCKij5rd3ErmtKrLqx2sjWTSlz5LM5hwKE0IQCIR0R94/VACFz9PaVFls1WsRPdtmDdrHBonKSQF5hW9r9pPu0qLeTz/wBh6LTUrwpvEiys+F3N6nKitF46HpHa3SHcWK0VAYLaboP9TvC3zK+fXvJxJPEz5rRaX7fWm1Un0qpYWP1T4WxGq6ec/ILNtfM7jCq7msqj7ux7rgfDZ2VOSrY5m/tj/pZ0bbnUK1Oq25zHB12cG8cCPVfRtltIqsa9plr2tcDucJHkV80r2n2XaW76whhPioONM/pPiZ5GP2rbYz7zicPxTap0oV4rZ4fo9vv+psghJKJ+/sK1PAiolJP3cj7zQCVHwJOCxlt9q9kpkhoq1IMS1oDTwLiLt6te0fTf4axODTD638NvAiXn+2R+4LxZcNzcum+WJ6ngvBqd3B1a2cZwsaZ8T013tlp6wizP1cyajZjc0C/qt9o7SDLRSZVpu1mPAIPHI7CMCMl83PbBWz9nPbH8JV7mqf4NR2J/23nP9JwPIrTQu5OWJlhxT4epxo9parVbrV5Xuj2cIhNB+5Sz9wrQ8MKhIT9lVtI6Rp0KbqlRwaxokn5DaTsTJKi5NJbklptbaTC97g1rRJcTAAXlXaztm61uLKctog4YF+927YFT7U9rn218XsotPhZOMfmftO7JZ+rW1YABc43BomSThgqytcc3djse44VwZUF2tf8AN0Xh+5JaLW2m2XHgBiV3+yXs7qW9za9tBZZ8WUZg1BtOYbvxOUYrudjPZrBbaLcA5+LKJgtZsLxgTuwG84ejCMr/AL2rbQt+sjh4rxdSzSoP1ft7nkfbDRrbPa3tY0NYQ1zWgQA0iIAyvBXIaVtvafY76NX9VM/+Q/7LDtK5q0eWbRd8Mrdrawk98Y+mhHbrTqMJzNw4lb32T6A7qzutDh4q1zZypNOP7nX8gsBYtHuttspUG4F0OIyaL3u5NHVe70KLabWsYAA0BoGTWgQFttIZk5voV/xBddlRVtHeWr9Oi+bJTdvKUBDRCa8zd14f5VkeJFaZv6cEuY4H1CWEwnxDg71agJQhAQgIzw+aSRw8lRdpykHFpJEEgkgxcSMQrVK1NePC5ruBB8kBgva/pXVoUqAN9R2u79FPD/kR/avJmPkLTe0fSvf2+pHu0gKTf2+9/wAiVlaLYPFUdxLnmz6lwai7W0pxa31fz/YllU7E/wATpzvVupcCqdNsGVqhsyxrt88X4F2Fs/ZdpoULW5jyAyqwyTgHUwXg9NbqsaU2nUvu+8lFObhLmQvLeF1RlRl/cj1y2e2Czt/lUqr9hJawH1PkubQ9sbzVbrUGNpkgO8Ti4A4kHC7YvNykW93dVvcq4fDllGLXLl+LbPpenUDgCCCCAQRmDeCnRu81hvZj2lFWymjUcA6hABccaZJ1cdmHRd3tF2mp2azVajX6zmthoEkF5uaJwxPkreNRShznzyvZ1KVy7fHezheedjzP2lab/EW0tafBQHdj9eLz1gftWMdagHhpw271PVqEy4mSSSScyTJPVUKdnL3AASXEADaSYAVI5dpJyZ9Op0vwlCFKHRfpudFzZUBC0/aPsmbIym5ru8aWta9wBhtWLwDm05H/AAs7UZKwnBweGdVrdU7mmp03lHqnsy7Zd8wWWsf4jB/DcfzsH5Zzc2OYG5bt9qaCAXtk3Rn5L5voV3McHNJa5pkEYghet6E7d2Zti750CqPA6mL3OqRPhn8pxnAXqztrlOPLPoeI45waVOr2tvHKk9l0b9zWaX01SslI1KjoAwAvLnbGjMrx7tJ2nqW6prP8LB7lMG5o2na7aVV092hq2yr3lU7msHusGwfM5qPQuha1tq93Qb+p5nVYNpPyxK0Vq7qvljsWnDeFU7Cn29drm6t7R9Pf6EFmovq1G0qLS+o4wAPU7ANq9W7G9gmWMCpUipaDi8zFPcwf9ukLp9mOydGwU4Ze8+/UI8Tj8m7vVX7VpinT/NrHYL/PBdVC25O9LcoeK8alcZpUdIfeXr5eX1Lgbz5/JKXf+rlybDpd1WpqloaCDGM3b8l1gyMl2HnDOdvLGaliec6Za8DgYPkSvJa9fVaT04r3bSFnFSk9hwexzT+4ELwmnompaavdtB1Wuh78mmYN+ZAyVddwbksdT2Pw9cQjRnGo8KLzr4fxGz9lOi2sY+0PLQ6oSxkkSGA+IgHa4RP9K9CFupD87eoWabozu6Y1GalNga0Am+6APven2GxGq/VyzOwZrtpQ5IKJ5u+undXE6r6vT0Wxp22hpbrAyNolOptzOJvO7YOSiYwSGgQ1kXbxgOWPNTzxWw4hfvJMd7w/S71anF29RuPjbh7rvViAmBQlAQgPAbV2ntFK0VgKmsBWqjVeNYfzHcx1XQsvb27x04dBhzD+bK43i/erXaH2c1e9qPpPDtZ73arhB8TnOgEXZ5rH27RdWgYq03M3kXf3C7zVNKdam34H0ejbcMvYR0XNheTKtaoXEkmSSSTvJk+a7nYayB9tY94LmUv4jgIvIuaL/wCqDyWaNfWdDQXHY0F3otx2QsVSmw6zNVzyCdYwQI8N3MnmlvRcppsy4xxCnRtpxpvvbLHnp+mS1pXsI2vaXmjWpUqTyXBtQPDmE3loaBBEkxeuvo32Q2dsOrVn1Bj4dWm087zC6Fnsg/M8DcB8yr1Gw0h+Vx4mB0w8lYq3pp5weMnxi8lFQ59Esae+55j2+0a2jbagZGo+KjdUyBrDxDk4OWbs4unavTPaTosGzsqtAHdu1TAjw1LrznDgP7l5rVMCFV3EOSo146nvODXH4i0hUe6WH6r9iGhXlxG3DkrJUnZ/Q5tVpp0m3a7hJ+Fovc7k0HyU+ltHOs9apSdixxE7RkeYg81rlF45uh3W9ePO6Lfe3+RZ7L6YFktVOo4SwHVeNrHXOu3XHi0LV+1HT7ajqdCnc1oFRxEeIuEMwy1ST+9eeF6mc8m8mcBfuEDyA6KVVapuHiaalhTq3cbnrFY9voMqla72a6Ha6ua9SNSh7oInWqkXQM4EnosmxhcQAJJIAAzJMAdV7B2f7KOs9BjHlrbpdBlxcbzddw5LdaU+eeeiK74hvfw9vyR/NPT5dfY6Gk7R+KpupOa0UnCHFxvjdsOyL7l5FpjRZs1Z1MmRi10RrtOBHmvbKGjqbfyknbU+TRd1Wf7bWOna6WoyDUZJY+4AHNgAyOfJd9zR7SOVujyfBeJuzq8sn3Jb+T8TyF9GTcpWNAUgsz9fU1Xa8xqQdaeC1GgewVSq4GsLse6beT+twubwVXClObxFHvrriFvbR56kvRdX8il2Y7JVLcdYnu6DT4qpz2tZPvHyHkvUtHVKNkpijZWSBxvObnOxcd6WyaEuaCbmgANbGq0DKfkF1qFkDMA30/8AfEq2o0I015nzriXFKt9LXSC2Xv4soizVq38w6rfhbHp9UmkrDTpUTqtgy2XG8m/b9F1+83H1VPSlI1Keq2JkG+7DeugqTg6OrBlVpJgA38DcutaNO5UmucdpmOgvUVHQjWwah1jk1ufNdOzWNrcgNgbcB9TvQHNGjq1e+s/Vb8A+YF3quhZNFspDwMHHO/HJWdXefX1Swd3T6IMvGCtpKkX0nAAkxdhkQVFZLMKFOI8buN7shwHyV6Ts8/qoKT9Z2tfAubd1PM3ckBLSYAIBnfOJzPWU+Dt8kmsNyXVQC37lC/8AmNu/K71apY3n74qB894z9L/+qAsjgkQOSEBzq5F/3mVzLTTY+4gGcolX61KSc7zjxKhcxYNZOmFWUdUcr/RGD3WhvIegTK2ixEwbtmz1XaaLk0kceC18qTydjqupDlexx6NMflgqdpT7RZpOAGw5+ShdZzt1tzvqPoVuzkq3HGjGW+g2vSfSdeHtLTF5E4HiDBWRsfs0bM1qpIn3WDVu3kzHJa51WMQW+nUJDWWE6UJvMkdlvf3FvCUKUsJjNGaCs9nH8Kk0HAuN7jxcb1mvaPoeWttDBe2KdT9Mww8jd+4LUfiBncobVFam5hGs17S07IIi7btWNSkpQcUbLK+qULmNeTz458Op4z3fincpCrFvsTqNV1N2LCRx2HmFLo3Q1W0uikwu2uwaOLjcFRcsm8YPqnbU4U+1ckovXL8zQezjQffWnvXe5Qg8ah90crz0XrTXhoJw2n6lZns1ocWWztp3F17nuBIlxxjcIAHBPtDa9cwJawH8+e8xeVd29Ls4JdT5hxe+/GXMpr8q0XoizpLTevLWGG5nN30Cp2axOq+62RtNw6q5ZrAynGuC85Zjk3HrK6VOvrXTqj4R73+OS6CpKtn0IxplxLn7G/Mm+F1GUiAB4YH5RIHPakY4AQBCcKiEtt7k3exkRwg+n0Tm1htCiD0utKGJPrJlSvFwvJynAbScgqrnAmGY5uFwb9Tu6qWnT1cDM3kkSSdpKAkp2cC83k4nDoMlJq7z1+qi13bOh+sJe/GcjiEBLftHp6Jdc7OhHzTGvnCDwSmoACSYAvJ3ICK1VphgkF2J2NzPy5qwxwgARdgAq9lBMvdi7L4W/lb8zvKnLQcQDyQD03UGz5JvdjeOBKdB29QPkhIurvPX6qCrPesv/K/L9OxTSdgPAx6qvVqfxWSCPC/f8OxAXGyhI19yEBzH1myYM3kQLzieiicCco43noLlNXsgJJEtd8TeOYwcOKgNUs/mC742zHMYt8woNogpX3kn06KQsTxeJF42pwErFo2wlgrVKUhVnU1dc/Zfw+qjNE8OH1UZwZyhzHPqwMc8szyVN9nm8DV34H+3Dquy+hdcmCyXSVKka3S1wjiGzOF8a+/Ajlh6JpqicYOw3eq7xo7rlTrWIYG9FLJE6PLqZy36Lo1Xh9WmHOF0mbxkHAG8LoWe0NAAADQMAAAByCnqaOjAkbsR0KgZY3OwaI+ITHIYnkpxFaohzrTSg22lsslttoAEzcpWV3OwuG0i88G/M9FToWQA46xHlwGSvU2rI0MlpQOJxJxPNTTON/FRNCkaEA5rIwJHO7oblIKjhsPUH5hMCUvAEkwBiTgEBKLTtBHEXdRKRtY1LmnwjFwxO5v16KAE1MZDNl4LuOxu5T9005Dld6ICxSAaABcFKHKoGEYOP7r/ADuKcKjhi2d7TPkYKAsynByrttDcJg7Dd6qUIB5YDiB97wq1Vmu/UBMNhzr5E4tF/U7oT7RX1GzicANrjcAlstLVbfeTe47XHFATAu3Hy+qUVTm0+vogFLKECtrA5jhgehT5TDfjfxTRRGUjgSPLBCSaVWqn+NT/AE1P+qkhwwdPEfMQq1V576nIyqYHH3dsIQdFqE1j7sD0QhJXcLzx+qY9wAkwBtQ/WJODRJvPiOOzAeaG0ADN5O03n/HJQbCk6hfNKWztuY79pvneITW1YMVZByv8B5/Jy6JCa5gIgiRsUEp4EDEhYofw7mD+Hh8DiY5HL0TqFrBdqulrvhd8jg4cFGDZzimmnaikITKtUNjbkBj0UYM85IXMVeu7YJIy2cTkrL6RdebhsHzKVlLJQZ5TRSpaO1hL79jR7o5fm59FKaaulR1aaNZIhLGhz7VZA68icpz5FQfh3DAzudf/AMhf6rplqr6iyiaa0dclbvI94Fu/FvUYc4U7LxIvG3LqpIVW0Na03A65wDLid5yjeVmc+CapVDRJ/wAk7AM0ynSLiC/K8MyG87T6KOnQe06zoeYjYW/pyPG5WG2hswfCdjruhwPVASgJwCAEoQChOSAJwCAXG4pos4ylvAx5YJ4Cr22qQA1vvPuG4Zu6ICOlrPfrSHNYSGzdLsCbrrsMNqufiIxBHKR1CKNINaGjAXffrzUiAKdUHAg8PongqJ9IOxAPK/qk7ojBxHHxDzv80BYSquKjhi0HeDB6O+qX8U0Yy39QjzNxQFgKrXP8elwqegVkFVLQf49LhU9AhB0WYIQzBCEkJF6SE4pFBsGpITkjjAk3DagGwobUG6vjiN+3dv4INcv9wXfG7Dk3F3kEtOzAGTJd8Rx5bBwQEID4kTGwxrxun5qSg5pmMc5x5zerLCoa9AO45EYjmsWjcpZ3HtOSUMhUO9qU/eGu34mjxAb258QrbLS17ZaQRuy3HYpMMiPKe3xNURCkoG+NqYHNqRlqiqsVqo2CqlR5fLWXbX7OG0rFGx95FarWM6rBLvJo2uPyT6Fm1ZvlxxccT9BuUtKzhggcTtJzJOZUkLM5xmqgsBEG8bE+EQhiyv8AhI9wlu4Xt/tOHJL3jx7zZG1n/wCT/lWIRCkgjpV2uwMnZgehvUyZUs7Xe8AfXriEzuHN9187n3jk7EeaAnc4ASbgLzwVawtLiah/Nc0bGZcziq1rtBc4U3DVEgvIOsNXIXYSdq6VNwIlpBG68eSED0qEISCVCUIACckASoCL8M3Iau9pj0uVS0NcK1KDrXPjWG4ZjHougqdp/n0eD/RCDoUqjovb0IQnU8EqEjDikKjrWoNMDxO+Ft557OaiNnc/3zA+Bp/8nYnhgoMwdapMMGsc8mji75C9AssmXnWOQjwjg3Pmp2tAEAAAZDAJUAianJIQkSE1PKagGwqtawgnWaSx3xNz4jNWykQFE2pzLqou+Nolp4jFqsh4jWkRjOXVOrVQ1pLjAH3zXM/04vlzQKYJBFMyQ6L5cMp2IDpa3fNltzNubtw3b09lMAQMFDY9IQdSo3Udl8J4H5K04XqGjZGXQge29JCmcFGGoYSQyEQpQxOLZTI5CGEoSwlhSaxIUVptAptLjlgNpyCmhUAe+q/0U/8Ak/8AwpIJtH2ctbLvfcdZx45cFI+yNJmNU/E06p5xjzUyVAV4qNwIeNh8LuouPRK22twdLDsdd0dgeqnQRNxvGw4IBU4BVfwQHuEs3Ay3+0yEoq1G+80PG1mP9h+RQFpCho2prjAN/wAJuPQqdAAVG1f/ACKP7/RXgqNr/n0f3+iA6lMXISMFyVAIyg1swAJvMZkm+U4tSIUEoNQI1AhCEid2Ed2EqEIE7sJO7CEKSQ7oINIIQoBXfZGueCROreJJgHbGEqx3Q+yUIUga6g04hRUaQEgTGySfVKhQZLYl7sJe7CEIMiupjYk7sIQoGRDRH2Sl7kfZKEKTBjalAQeBzKisljY1oDRA4nPfKVCkgm7kfZKO5H2SlQgE7kfZKO6H2SlQgEFIfZKU0h9yhCAbUsbHiHNB4/VRWWiASBMb3OPqUIQFjuwq9azNL2Ei8TF5z3ZoQgLbWBCEID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AutoShape 8" descr="data:image/jpeg;base64,/9j/4AAQSkZJRgABAQAAAQABAAD/2wCEAAkGBhQQEBQUEhQUFRUUFRQUFxQVFBQYGBQUFBQVFBUXFxQXHCYeFxojGRQUHy8gIycpLCwsFR4xNTAqNSYrLCkBCQoKDgwOGg8PGi0lHSQsLSwsLCotLCwwKSkpLCwsKSwsLCwsKSksLCwsLCkpLCwsKSkpLC0sLywsKSwpLCkpLP/AABEIAMMBAwMBIgACEQEDEQH/xAAcAAABBQEBAQAAAAAAAAAAAAAAAQIDBAYFBwj/xABAEAABAwEEBwUGBAUEAgMAAAABAAIRAwQhMUEFElFhcYGRBhMiobEHMlLB0fAUQnKCIzNikuEVQ6LCsvE0c9L/xAAbAQEAAgMBAQAAAAAAAAAAAAAAAQUCAwQGB//EADIRAAIBAwIDBgQFBQAAAAAAAAABAgMEESExBRJBEyJRYXHRBoGRoRQyseHwM0JiwfH/2gAMAwEAAhEDEQA/APcUIQgBCEIAQhCAEIQgBCEIAQhCAEIQgBCEIAQhCAEIQgBCEIAQhCAEIQgBCSUkoByE0uXN0h2koUAe8qtEAkgeIwNwUNpbmUISm8RWfQ6iFFZ64e0OaQWuAcCMwRIPQqVSYtY3BCEIAQhCAEIQgBCEIAQhCAEIQgBCEIAQhCAEIQgBCEIAQhCAEShNKAdKSVVtekadETUqMYP6nAdNqzlv9o1nZdTD6p3DVb1d8gsJTjHdnRRta1b+nFs1sptSsGiSQBtJgdSvMrd7QrRUup6tIbhrO/udd5Lg2q31Kpmq9zz/AFEnywXPK6j01LijwGtLWo0vuz1C3dtLNTwfrnZT8Xnh5rP232hvMilTDd7zrHoICxjFI1aJXE35FrS4Nb0/zZk/M6Ns07Xre/UcRsBgdBCzun7VqsDBi7H9Ix810taL1X7I6J/1DSDdYTTpnvH7NRp8Lebo81ofNN8vVlrSjStoyqtYjFZ0PVOwljqUbBQZVJLtWYOLWuOsxvJpC0Ca0Jyt4rCSPnNao6tSU31bf1BCELI1ghCEAIQhACEIQAhCEAIQhACEIQAhCEAIQhACEIQAqmk9JMs9M1KhIaMSGudHJoKtpHNlCVjOuxgtIe1VgkUKTn7HPOqOgk+izWkO3Vrrf7ndt2Uxq/8AK93mt7pvsDZ7RLgO6qfGwQCf6mYH13rAaa7FWiyydXvGD87JMD+puI9FXVlWXXTyPYcNlwyWEo4l/lr99jkOqFxlxJO0kk9TelaomlSBce7PTYS0RK1PaowntUmDRIE8FRyngrI1Mo6atepTgYvu4AY/RelezLs/+GsYe4Q+vDzuZ+QdL/3Lzrs9ov8A1DSDGf7bTrO/+thv/uMDmvdmNgADK5dNrDmk6j+RQcfuezpxtY7vvS/0hQlSBKrE8eCEIQCSiU0lEoB0olNQgHSk1k0ppqAYkDifqg1JZRKrMtrHHVD2E7A5pPSVOhLTW46USmoQgdKJTUIB0olNQgHSiU1CAdKJTUIB0olNRKAUlJCEyrVDWkkgAAkk3AAbTsQYyzhac7G2e0S4t7t+PeMgc3DA815bbbM2nUc1jxUa0wHgEA9Vo+1vbU2gmlRJFLAuwNT6N9Vkqtoaxpc4wBiSqy4nCUsRR7vhFC4o0+atJ46J9P54EwKe1V6FYOaHDAgEcCJCmBXMXW5KFV0na9SmYxdcPmrEqvovRht9up0R7k+I7GNveeeHNN8JdTFOME6k9orL+R6H7K9AdxZTWcPHXhw3Ux7g53u5hbiVFSphrQAIAAAGwC4AJ6uacFCKij5rd3ErmtKrLqx2sjWTSlz5LM5hwKE0IQCIR0R94/VACFz9PaVFls1WsRPdtmDdrHBonKSQF5hW9r9pPu0qLeTz/wBh6LTUrwpvEiys+F3N6nKitF46HpHa3SHcWK0VAYLaboP9TvC3zK+fXvJxJPEz5rRaX7fWm1Un0qpYWP1T4WxGq6ec/ILNtfM7jCq7msqj7ux7rgfDZ2VOSrY5m/tj/pZ0bbnUK1Oq25zHB12cG8cCPVfRtltIqsa9plr2tcDucJHkV80r2n2XaW76whhPioONM/pPiZ5GP2rbYz7zicPxTap0oV4rZ4fo9vv+psghJKJ+/sK1PAiolJP3cj7zQCVHwJOCxlt9q9kpkhoq1IMS1oDTwLiLt6te0fTf4axODTD638NvAiXn+2R+4LxZcNzcum+WJ6ngvBqd3B1a2cZwsaZ8T013tlp6wizP1cyajZjc0C/qt9o7SDLRSZVpu1mPAIPHI7CMCMl83PbBWz9nPbH8JV7mqf4NR2J/23nP9JwPIrTQu5OWJlhxT4epxo9parVbrV5Xuj2cIhNB+5Sz9wrQ8MKhIT9lVtI6Rp0KbqlRwaxokn5DaTsTJKi5NJbklptbaTC97g1rRJcTAAXlXaztm61uLKctog4YF+927YFT7U9rn218XsotPhZOMfmftO7JZ+rW1YABc43BomSThgqytcc3djse44VwZUF2tf8AN0Xh+5JaLW2m2XHgBiV3+yXs7qW9za9tBZZ8WUZg1BtOYbvxOUYrudjPZrBbaLcA5+LKJgtZsLxgTuwG84ejCMr/AL2rbQt+sjh4rxdSzSoP1ft7nkfbDRrbPa3tY0NYQ1zWgQA0iIAyvBXIaVtvafY76NX9VM/+Q/7LDtK5q0eWbRd8Mrdrawk98Y+mhHbrTqMJzNw4lb32T6A7qzutDh4q1zZypNOP7nX8gsBYtHuttspUG4F0OIyaL3u5NHVe70KLabWsYAA0BoGTWgQFttIZk5voV/xBddlRVtHeWr9Oi+bJTdvKUBDRCa8zd14f5VkeJFaZv6cEuY4H1CWEwnxDg71agJQhAQgIzw+aSRw8lRdpykHFpJEEgkgxcSMQrVK1NePC5ruBB8kBgva/pXVoUqAN9R2u79FPD/kR/avJmPkLTe0fSvf2+pHu0gKTf2+9/wAiVlaLYPFUdxLnmz6lwai7W0pxa31fz/YllU7E/wATpzvVupcCqdNsGVqhsyxrt88X4F2Fs/ZdpoULW5jyAyqwyTgHUwXg9NbqsaU2nUvu+8lFObhLmQvLeF1RlRl/cj1y2e2Czt/lUqr9hJawH1PkubQ9sbzVbrUGNpkgO8Ti4A4kHC7YvNykW93dVvcq4fDllGLXLl+LbPpenUDgCCCCAQRmDeCnRu81hvZj2lFWymjUcA6hABccaZJ1cdmHRd3tF2mp2azVajX6zmthoEkF5uaJwxPkreNRShznzyvZ1KVy7fHezheedjzP2lab/EW0tafBQHdj9eLz1gftWMdagHhpw271PVqEy4mSSSScyTJPVUKdnL3AASXEADaSYAVI5dpJyZ9Op0vwlCFKHRfpudFzZUBC0/aPsmbIym5ru8aWta9wBhtWLwDm05H/AAs7UZKwnBweGdVrdU7mmp03lHqnsy7Zd8wWWsf4jB/DcfzsH5Zzc2OYG5bt9qaCAXtk3Rn5L5voV3McHNJa5pkEYghet6E7d2Zti750CqPA6mL3OqRPhn8pxnAXqztrlOPLPoeI45waVOr2tvHKk9l0b9zWaX01SslI1KjoAwAvLnbGjMrx7tJ2nqW6prP8LB7lMG5o2na7aVV092hq2yr3lU7msHusGwfM5qPQuha1tq93Qb+p5nVYNpPyxK0Vq7qvljsWnDeFU7Cn29drm6t7R9Pf6EFmovq1G0qLS+o4wAPU7ANq9W7G9gmWMCpUipaDi8zFPcwf9ukLp9mOydGwU4Ze8+/UI8Tj8m7vVX7VpinT/NrHYL/PBdVC25O9LcoeK8alcZpUdIfeXr5eX1Lgbz5/JKXf+rlybDpd1WpqloaCDGM3b8l1gyMl2HnDOdvLGaliec6Za8DgYPkSvJa9fVaT04r3bSFnFSk9hwexzT+4ELwmnompaavdtB1Wuh78mmYN+ZAyVddwbksdT2Pw9cQjRnGo8KLzr4fxGz9lOi2sY+0PLQ6oSxkkSGA+IgHa4RP9K9CFupD87eoWabozu6Y1GalNga0Am+6APven2GxGq/VyzOwZrtpQ5IKJ5u+undXE6r6vT0Wxp22hpbrAyNolOptzOJvO7YOSiYwSGgQ1kXbxgOWPNTzxWw4hfvJMd7w/S71anF29RuPjbh7rvViAmBQlAQgPAbV2ntFK0VgKmsBWqjVeNYfzHcx1XQsvb27x04dBhzD+bK43i/erXaH2c1e9qPpPDtZ73arhB8TnOgEXZ5rH27RdWgYq03M3kXf3C7zVNKdam34H0ejbcMvYR0XNheTKtaoXEkmSSSTvJk+a7nYayB9tY94LmUv4jgIvIuaL/wCqDyWaNfWdDQXHY0F3otx2QsVSmw6zNVzyCdYwQI8N3MnmlvRcppsy4xxCnRtpxpvvbLHnp+mS1pXsI2vaXmjWpUqTyXBtQPDmE3loaBBEkxeuvo32Q2dsOrVn1Bj4dWm087zC6Fnsg/M8DcB8yr1Gw0h+Vx4mB0w8lYq3pp5weMnxi8lFQ59Esae+55j2+0a2jbagZGo+KjdUyBrDxDk4OWbs4unavTPaTosGzsqtAHdu1TAjw1LrznDgP7l5rVMCFV3EOSo146nvODXH4i0hUe6WH6r9iGhXlxG3DkrJUnZ/Q5tVpp0m3a7hJ+Fovc7k0HyU+ltHOs9apSdixxE7RkeYg81rlF45uh3W9ePO6Lfe3+RZ7L6YFktVOo4SwHVeNrHXOu3XHi0LV+1HT7ajqdCnc1oFRxEeIuEMwy1ST+9eeF6mc8m8mcBfuEDyA6KVVapuHiaalhTq3cbnrFY9voMqla72a6Ha6ua9SNSh7oInWqkXQM4EnosmxhcQAJJIAAzJMAdV7B2f7KOs9BjHlrbpdBlxcbzddw5LdaU+eeeiK74hvfw9vyR/NPT5dfY6Gk7R+KpupOa0UnCHFxvjdsOyL7l5FpjRZs1Z1MmRi10RrtOBHmvbKGjqbfyknbU+TRd1Wf7bWOna6WoyDUZJY+4AHNgAyOfJd9zR7SOVujyfBeJuzq8sn3Jb+T8TyF9GTcpWNAUgsz9fU1Xa8xqQdaeC1GgewVSq4GsLse6beT+twubwVXClObxFHvrriFvbR56kvRdX8il2Y7JVLcdYnu6DT4qpz2tZPvHyHkvUtHVKNkpijZWSBxvObnOxcd6WyaEuaCbmgANbGq0DKfkF1qFkDMA30/8AfEq2o0I015nzriXFKt9LXSC2Xv4soizVq38w6rfhbHp9UmkrDTpUTqtgy2XG8m/b9F1+83H1VPSlI1Keq2JkG+7DeugqTg6OrBlVpJgA38DcutaNO5UmucdpmOgvUVHQjWwah1jk1ufNdOzWNrcgNgbcB9TvQHNGjq1e+s/Vb8A+YF3quhZNFspDwMHHO/HJWdXefX1Swd3T6IMvGCtpKkX0nAAkxdhkQVFZLMKFOI8buN7shwHyV6Ts8/qoKT9Z2tfAubd1PM3ckBLSYAIBnfOJzPWU+Dt8kmsNyXVQC37lC/8AmNu/K71apY3n74qB894z9L/+qAsjgkQOSEBzq5F/3mVzLTTY+4gGcolX61KSc7zjxKhcxYNZOmFWUdUcr/RGD3WhvIegTK2ixEwbtmz1XaaLk0kceC18qTydjqupDlexx6NMflgqdpT7RZpOAGw5+ShdZzt1tzvqPoVuzkq3HGjGW+g2vSfSdeHtLTF5E4HiDBWRsfs0bM1qpIn3WDVu3kzHJa51WMQW+nUJDWWE6UJvMkdlvf3FvCUKUsJjNGaCs9nH8Kk0HAuN7jxcb1mvaPoeWttDBe2KdT9Mww8jd+4LUfiBncobVFam5hGs17S07IIi7btWNSkpQcUbLK+qULmNeTz458Op4z3fincpCrFvsTqNV1N2LCRx2HmFLo3Q1W0uikwu2uwaOLjcFRcsm8YPqnbU4U+1ckovXL8zQezjQffWnvXe5Qg8ah90crz0XrTXhoJw2n6lZns1ocWWztp3F17nuBIlxxjcIAHBPtDa9cwJawH8+e8xeVd29Ls4JdT5hxe+/GXMpr8q0XoizpLTevLWGG5nN30Cp2axOq+62RtNw6q5ZrAynGuC85Zjk3HrK6VOvrXTqj4R73+OS6CpKtn0IxplxLn7G/Mm+F1GUiAB4YH5RIHPakY4AQBCcKiEtt7k3exkRwg+n0Tm1htCiD0utKGJPrJlSvFwvJynAbScgqrnAmGY5uFwb9Tu6qWnT1cDM3kkSSdpKAkp2cC83k4nDoMlJq7z1+qi13bOh+sJe/GcjiEBLftHp6Jdc7OhHzTGvnCDwSmoACSYAvJ3ICK1VphgkF2J2NzPy5qwxwgARdgAq9lBMvdi7L4W/lb8zvKnLQcQDyQD03UGz5JvdjeOBKdB29QPkhIurvPX6qCrPesv/K/L9OxTSdgPAx6qvVqfxWSCPC/f8OxAXGyhI19yEBzH1myYM3kQLzieiicCco43noLlNXsgJJEtd8TeOYwcOKgNUs/mC742zHMYt8woNogpX3kn06KQsTxeJF42pwErFo2wlgrVKUhVnU1dc/Zfw+qjNE8OH1UZwZyhzHPqwMc8szyVN9nm8DV34H+3Dquy+hdcmCyXSVKka3S1wjiGzOF8a+/Ajlh6JpqicYOw3eq7xo7rlTrWIYG9FLJE6PLqZy36Lo1Xh9WmHOF0mbxkHAG8LoWe0NAAADQMAAAByCnqaOjAkbsR0KgZY3OwaI+ITHIYnkpxFaohzrTSg22lsslttoAEzcpWV3OwuG0i88G/M9FToWQA46xHlwGSvU2rI0MlpQOJxJxPNTTON/FRNCkaEA5rIwJHO7oblIKjhsPUH5hMCUvAEkwBiTgEBKLTtBHEXdRKRtY1LmnwjFwxO5v16KAE1MZDNl4LuOxu5T9005Dld6ICxSAaABcFKHKoGEYOP7r/ADuKcKjhi2d7TPkYKAsynByrttDcJg7Dd6qUIB5YDiB97wq1Vmu/UBMNhzr5E4tF/U7oT7RX1GzicANrjcAlstLVbfeTe47XHFATAu3Hy+qUVTm0+vogFLKECtrA5jhgehT5TDfjfxTRRGUjgSPLBCSaVWqn+NT/AE1P+qkhwwdPEfMQq1V576nIyqYHH3dsIQdFqE1j7sD0QhJXcLzx+qY9wAkwBtQ/WJODRJvPiOOzAeaG0ADN5O03n/HJQbCk6hfNKWztuY79pvneITW1YMVZByv8B5/Jy6JCa5gIgiRsUEp4EDEhYofw7mD+Hh8DiY5HL0TqFrBdqulrvhd8jg4cFGDZzimmnaikITKtUNjbkBj0UYM85IXMVeu7YJIy2cTkrL6RdebhsHzKVlLJQZ5TRSpaO1hL79jR7o5fm59FKaaulR1aaNZIhLGhz7VZA68icpz5FQfh3DAzudf/AMhf6rplqr6iyiaa0dclbvI94Fu/FvUYc4U7LxIvG3LqpIVW0Na03A65wDLid5yjeVmc+CapVDRJ/wAk7AM0ynSLiC/K8MyG87T6KOnQe06zoeYjYW/pyPG5WG2hswfCdjruhwPVASgJwCAEoQChOSAJwCAXG4pos4ylvAx5YJ4Cr22qQA1vvPuG4Zu6ICOlrPfrSHNYSGzdLsCbrrsMNqufiIxBHKR1CKNINaGjAXffrzUiAKdUHAg8PongqJ9IOxAPK/qk7ojBxHHxDzv80BYSquKjhi0HeDB6O+qX8U0Yy39QjzNxQFgKrXP8elwqegVkFVLQf49LhU9AhB0WYIQzBCEkJF6SE4pFBsGpITkjjAk3DagGwobUG6vjiN+3dv4INcv9wXfG7Dk3F3kEtOzAGTJd8Rx5bBwQEID4kTGwxrxun5qSg5pmMc5x5zerLCoa9AO45EYjmsWjcpZ3HtOSUMhUO9qU/eGu34mjxAb258QrbLS17ZaQRuy3HYpMMiPKe3xNURCkoG+NqYHNqRlqiqsVqo2CqlR5fLWXbX7OG0rFGx95FarWM6rBLvJo2uPyT6Fm1ZvlxxccT9BuUtKzhggcTtJzJOZUkLM5xmqgsBEG8bE+EQhiyv8AhI9wlu4Xt/tOHJL3jx7zZG1n/wCT/lWIRCkgjpV2uwMnZgehvUyZUs7Xe8AfXriEzuHN9187n3jk7EeaAnc4ASbgLzwVawtLiah/Nc0bGZcziq1rtBc4U3DVEgvIOsNXIXYSdq6VNwIlpBG68eSED0qEISCVCUIACckASoCL8M3Iau9pj0uVS0NcK1KDrXPjWG4ZjHougqdp/n0eD/RCDoUqjovb0IQnU8EqEjDikKjrWoNMDxO+Ft557OaiNnc/3zA+Bp/8nYnhgoMwdapMMGsc8mji75C9AssmXnWOQjwjg3Pmp2tAEAAAZDAJUAianJIQkSE1PKagGwqtawgnWaSx3xNz4jNWykQFE2pzLqou+Nolp4jFqsh4jWkRjOXVOrVQ1pLjAH3zXM/04vlzQKYJBFMyQ6L5cMp2IDpa3fNltzNubtw3b09lMAQMFDY9IQdSo3Udl8J4H5K04XqGjZGXQge29JCmcFGGoYSQyEQpQxOLZTI5CGEoSwlhSaxIUVptAptLjlgNpyCmhUAe+q/0U/8Ak/8AwpIJtH2ctbLvfcdZx45cFI+yNJmNU/E06p5xjzUyVAV4qNwIeNh8LuouPRK22twdLDsdd0dgeqnQRNxvGw4IBU4BVfwQHuEs3Ay3+0yEoq1G+80PG1mP9h+RQFpCho2prjAN/wAJuPQqdAAVG1f/ACKP7/RXgqNr/n0f3+iA6lMXISMFyVAIyg1swAJvMZkm+U4tSIUEoNQI1AhCEid2Ed2EqEIE7sJO7CEKSQ7oINIIQoBXfZGueCROreJJgHbGEqx3Q+yUIUga6g04hRUaQEgTGySfVKhQZLYl7sJe7CEIMiupjYk7sIQoGRDRH2Sl7kfZKEKTBjalAQeBzKisljY1oDRA4nPfKVCkgm7kfZKO5H2SlQgE7kfZKO6H2SlQgEFIfZKU0h9yhCAbUsbHiHNB4/VRWWiASBMb3OPqUIQFjuwq9azNL2Ei8TF5z3ZoQgLbWBCEID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2143125"/>
            <a:ext cx="3022483" cy="85725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Business Value</a:t>
            </a:r>
            <a:endParaRPr lang="es-CO" sz="28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29000" y="565945"/>
            <a:ext cx="5257800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Factor </a:t>
            </a:r>
            <a:r>
              <a:rPr lang="en-US" dirty="0" err="1" smtClean="0"/>
              <a:t>diferenciador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hace</a:t>
            </a:r>
            <a:r>
              <a:rPr lang="en-US" dirty="0" smtClean="0"/>
              <a:t> software </a:t>
            </a:r>
            <a:r>
              <a:rPr lang="en-US" dirty="0" err="1" smtClean="0"/>
              <a:t>por</a:t>
            </a:r>
            <a:endParaRPr lang="en-US" dirty="0" smtClean="0"/>
          </a:p>
          <a:p>
            <a:pPr lvl="1"/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dinero</a:t>
            </a:r>
            <a:endParaRPr lang="en-US" dirty="0" smtClean="0"/>
          </a:p>
          <a:p>
            <a:pPr lvl="1"/>
            <a:r>
              <a:rPr lang="en-US" dirty="0" err="1" smtClean="0"/>
              <a:t>Ahorrar</a:t>
            </a:r>
            <a:r>
              <a:rPr lang="en-US" dirty="0" smtClean="0"/>
              <a:t> </a:t>
            </a:r>
            <a:r>
              <a:rPr lang="en-US" dirty="0" err="1" smtClean="0"/>
              <a:t>dinero</a:t>
            </a:r>
            <a:endParaRPr lang="en-US" dirty="0" smtClean="0"/>
          </a:p>
          <a:p>
            <a:pPr lvl="1"/>
            <a:r>
              <a:rPr lang="en-US" dirty="0" err="1" smtClean="0"/>
              <a:t>Proteger</a:t>
            </a:r>
            <a:r>
              <a:rPr lang="en-US" dirty="0" smtClean="0"/>
              <a:t> </a:t>
            </a:r>
            <a:r>
              <a:rPr lang="en-US" dirty="0" err="1" smtClean="0"/>
              <a:t>dinero</a:t>
            </a:r>
            <a:endParaRPr lang="en-US" dirty="0" smtClean="0"/>
          </a:p>
          <a:p>
            <a:r>
              <a:rPr lang="en-US" dirty="0" smtClean="0"/>
              <a:t>Core Stakeholders</a:t>
            </a:r>
          </a:p>
          <a:p>
            <a:endParaRPr lang="es-CO" dirty="0"/>
          </a:p>
        </p:txBody>
      </p:sp>
      <p:sp>
        <p:nvSpPr>
          <p:cNvPr id="4" name="Left Brace 3"/>
          <p:cNvSpPr/>
          <p:nvPr/>
        </p:nvSpPr>
        <p:spPr>
          <a:xfrm>
            <a:off x="3022483" y="565945"/>
            <a:ext cx="480270" cy="401161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97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66800" y="2094697"/>
            <a:ext cx="701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</a:t>
            </a:r>
            <a:r>
              <a:rPr lang="en-US" sz="2800" dirty="0" err="1" smtClean="0"/>
              <a:t>Obtener</a:t>
            </a:r>
            <a:r>
              <a:rPr lang="en-US" sz="2800" dirty="0" smtClean="0"/>
              <a:t> </a:t>
            </a:r>
            <a:r>
              <a:rPr lang="en-US" sz="2800" dirty="0" err="1" smtClean="0"/>
              <a:t>ganancias</a:t>
            </a:r>
            <a:r>
              <a:rPr lang="en-US" sz="2800" dirty="0" smtClean="0"/>
              <a:t> </a:t>
            </a:r>
            <a:r>
              <a:rPr lang="en-US" sz="2800" dirty="0" err="1" smtClean="0"/>
              <a:t>producto</a:t>
            </a:r>
            <a:r>
              <a:rPr lang="en-US" sz="2800" dirty="0" smtClean="0"/>
              <a:t> de la </a:t>
            </a:r>
            <a:r>
              <a:rPr lang="en-US" sz="2800" dirty="0" err="1" smtClean="0"/>
              <a:t>financiación</a:t>
            </a:r>
            <a:r>
              <a:rPr lang="en-US" sz="2800" dirty="0" smtClean="0"/>
              <a:t> en la </a:t>
            </a:r>
            <a:r>
              <a:rPr lang="en-US" sz="2800" dirty="0" err="1" smtClean="0"/>
              <a:t>modalidad</a:t>
            </a:r>
            <a:r>
              <a:rPr lang="en-US" sz="2800" dirty="0" smtClean="0"/>
              <a:t> de </a:t>
            </a:r>
            <a:r>
              <a:rPr lang="en-US" sz="2800" dirty="0" err="1" smtClean="0"/>
              <a:t>microcrédito</a:t>
            </a:r>
            <a:r>
              <a:rPr lang="en-US" sz="2800" dirty="0" smtClean="0"/>
              <a:t>”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6869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hQQEBQUEhQUFRUUFRQUFxQVFBQYGBQUFBQVFBUXFxQXHCYeFxojGRQUHy8gIycpLCwsFR4xNTAqNSYrLCkBCQoKDgwOGg8PGi0lHSQsLSwsLCotLCwwKSkpLCwsKSwsLCwsKSksLCwsLCkpLCwsKSkpLC0sLywsKSwpLCkpLP/AABEIAMMBAwMBIgACEQEDEQH/xAAcAAABBQEBAQAAAAAAAAAAAAAAAQIDBAYFBwj/xABAEAABAwEEBwUGBAUEAgMAAAABAAIRAwQhMUEFElFhcYGRBhMiobEHMlLB0fAUQnKCIzNikuEVQ6LCsvE0c9L/xAAbAQEAAgMBAQAAAAAAAAAAAAAAAQUCAwQGB//EADIRAAIBAwIDBgQFBQAAAAAAAAABAgMEESExBRJBEyJRYXHRBoGRoRQyseHwM0JiwfH/2gAMAwEAAhEDEQA/APcUIQgBCEIAQhCAEIQgBCEIAQhCAEIQgBCEIAQhCAEIQgBCEIAQhCAEIQgBCSUkoByE0uXN0h2koUAe8qtEAkgeIwNwUNpbmUISm8RWfQ6iFFZ64e0OaQWuAcCMwRIPQqVSYtY3BCEIAQhCAEIQgBCEIAQhCAEIQgBCEIAQhCAEIQgBCEIAQhCAEShNKAdKSVVtekadETUqMYP6nAdNqzlv9o1nZdTD6p3DVb1d8gsJTjHdnRRta1b+nFs1sptSsGiSQBtJgdSvMrd7QrRUup6tIbhrO/udd5Lg2q31Kpmq9zz/AFEnywXPK6j01LijwGtLWo0vuz1C3dtLNTwfrnZT8Xnh5rP232hvMilTDd7zrHoICxjFI1aJXE35FrS4Nb0/zZk/M6Ns07Xre/UcRsBgdBCzun7VqsDBi7H9Ix810taL1X7I6J/1DSDdYTTpnvH7NRp8Lebo81ofNN8vVlrSjStoyqtYjFZ0PVOwljqUbBQZVJLtWYOLWuOsxvJpC0Ca0Jyt4rCSPnNao6tSU31bf1BCELI1ghCEAIQhACEIQAhCEAIQhACEIQAhCEAIQhACEIQAqmk9JMs9M1KhIaMSGudHJoKtpHNlCVjOuxgtIe1VgkUKTn7HPOqOgk+izWkO3Vrrf7ndt2Uxq/8AK93mt7pvsDZ7RLgO6qfGwQCf6mYH13rAaa7FWiyydXvGD87JMD+puI9FXVlWXXTyPYcNlwyWEo4l/lr99jkOqFxlxJO0kk9TelaomlSBce7PTYS0RK1PaowntUmDRIE8FRyngrI1Mo6atepTgYvu4AY/RelezLs/+GsYe4Q+vDzuZ+QdL/3Lzrs9ov8A1DSDGf7bTrO/+thv/uMDmvdmNgADK5dNrDmk6j+RQcfuezpxtY7vvS/0hQlSBKrE8eCEIQCSiU0lEoB0olNQgHSk1k0ppqAYkDifqg1JZRKrMtrHHVD2E7A5pPSVOhLTW46USmoQgdKJTUIB0olNQgHSiU1CAdKJTUIB0olNRKAUlJCEyrVDWkkgAAkk3AAbTsQYyzhac7G2e0S4t7t+PeMgc3DA815bbbM2nUc1jxUa0wHgEA9Vo+1vbU2gmlRJFLAuwNT6N9Vkqtoaxpc4wBiSqy4nCUsRR7vhFC4o0+atJ46J9P54EwKe1V6FYOaHDAgEcCJCmBXMXW5KFV0na9SmYxdcPmrEqvovRht9up0R7k+I7GNveeeHNN8JdTFOME6k9orL+R6H7K9AdxZTWcPHXhw3Ux7g53u5hbiVFSphrQAIAAAGwC4AJ6uacFCKij5rd3ErmtKrLqx2sjWTSlz5LM5hwKE0IQCIR0R94/VACFz9PaVFls1WsRPdtmDdrHBonKSQF5hW9r9pPu0qLeTz/wBh6LTUrwpvEiys+F3N6nKitF46HpHa3SHcWK0VAYLaboP9TvC3zK+fXvJxJPEz5rRaX7fWm1Un0qpYWP1T4WxGq6ec/ILNtfM7jCq7msqj7ux7rgfDZ2VOSrY5m/tj/pZ0bbnUK1Oq25zHB12cG8cCPVfRtltIqsa9plr2tcDucJHkV80r2n2XaW76whhPioONM/pPiZ5GP2rbYz7zicPxTap0oV4rZ4fo9vv+psghJKJ+/sK1PAiolJP3cj7zQCVHwJOCxlt9q9kpkhoq1IMS1oDTwLiLt6te0fTf4axODTD638NvAiXn+2R+4LxZcNzcum+WJ6ngvBqd3B1a2cZwsaZ8T013tlp6wizP1cyajZjc0C/qt9o7SDLRSZVpu1mPAIPHI7CMCMl83PbBWz9nPbH8JV7mqf4NR2J/23nP9JwPIrTQu5OWJlhxT4epxo9parVbrV5Xuj2cIhNB+5Sz9wrQ8MKhIT9lVtI6Rp0KbqlRwaxokn5DaTsTJKi5NJbklptbaTC97g1rRJcTAAXlXaztm61uLKctog4YF+927YFT7U9rn218XsotPhZOMfmftO7JZ+rW1YABc43BomSThgqytcc3djse44VwZUF2tf8AN0Xh+5JaLW2m2XHgBiV3+yXs7qW9za9tBZZ8WUZg1BtOYbvxOUYrudjPZrBbaLcA5+LKJgtZsLxgTuwG84ejCMr/AL2rbQt+sjh4rxdSzSoP1ft7nkfbDRrbPa3tY0NYQ1zWgQA0iIAyvBXIaVtvafY76NX9VM/+Q/7LDtK5q0eWbRd8Mrdrawk98Y+mhHbrTqMJzNw4lb32T6A7qzutDh4q1zZypNOP7nX8gsBYtHuttspUG4F0OIyaL3u5NHVe70KLabWsYAA0BoGTWgQFttIZk5voV/xBddlRVtHeWr9Oi+bJTdvKUBDRCa8zd14f5VkeJFaZv6cEuY4H1CWEwnxDg71agJQhAQgIzw+aSRw8lRdpykHFpJEEgkgxcSMQrVK1NePC5ruBB8kBgva/pXVoUqAN9R2u79FPD/kR/avJmPkLTe0fSvf2+pHu0gKTf2+9/wAiVlaLYPFUdxLnmz6lwai7W0pxa31fz/YllU7E/wATpzvVupcCqdNsGVqhsyxrt88X4F2Fs/ZdpoULW5jyAyqwyTgHUwXg9NbqsaU2nUvu+8lFObhLmQvLeF1RlRl/cj1y2e2Czt/lUqr9hJawH1PkubQ9sbzVbrUGNpkgO8Ti4A4kHC7YvNykW93dVvcq4fDllGLXLl+LbPpenUDgCCCCAQRmDeCnRu81hvZj2lFWymjUcA6hABccaZJ1cdmHRd3tF2mp2azVajX6zmthoEkF5uaJwxPkreNRShznzyvZ1KVy7fHezheedjzP2lab/EW0tafBQHdj9eLz1gftWMdagHhpw271PVqEy4mSSSScyTJPVUKdnL3AASXEADaSYAVI5dpJyZ9Op0vwlCFKHRfpudFzZUBC0/aPsmbIym5ru8aWta9wBhtWLwDm05H/AAs7UZKwnBweGdVrdU7mmp03lHqnsy7Zd8wWWsf4jB/DcfzsH5Zzc2OYG5bt9qaCAXtk3Rn5L5voV3McHNJa5pkEYghet6E7d2Zti750CqPA6mL3OqRPhn8pxnAXqztrlOPLPoeI45waVOr2tvHKk9l0b9zWaX01SslI1KjoAwAvLnbGjMrx7tJ2nqW6prP8LB7lMG5o2na7aVV092hq2yr3lU7msHusGwfM5qPQuha1tq93Qb+p5nVYNpPyxK0Vq7qvljsWnDeFU7Cn29drm6t7R9Pf6EFmovq1G0qLS+o4wAPU7ANq9W7G9gmWMCpUipaDi8zFPcwf9ukLp9mOydGwU4Ze8+/UI8Tj8m7vVX7VpinT/NrHYL/PBdVC25O9LcoeK8alcZpUdIfeXr5eX1Lgbz5/JKXf+rlybDpd1WpqloaCDGM3b8l1gyMl2HnDOdvLGaliec6Za8DgYPkSvJa9fVaT04r3bSFnFSk9hwexzT+4ELwmnompaavdtB1Wuh78mmYN+ZAyVddwbksdT2Pw9cQjRnGo8KLzr4fxGz9lOi2sY+0PLQ6oSxkkSGA+IgHa4RP9K9CFupD87eoWabozu6Y1GalNga0Am+6APven2GxGq/VyzOwZrtpQ5IKJ5u+undXE6r6vT0Wxp22hpbrAyNolOptzOJvO7YOSiYwSGgQ1kXbxgOWPNTzxWw4hfvJMd7w/S71anF29RuPjbh7rvViAmBQlAQgPAbV2ntFK0VgKmsBWqjVeNYfzHcx1XQsvb27x04dBhzD+bK43i/erXaH2c1e9qPpPDtZ73arhB8TnOgEXZ5rH27RdWgYq03M3kXf3C7zVNKdam34H0ejbcMvYR0XNheTKtaoXEkmSSSTvJk+a7nYayB9tY94LmUv4jgIvIuaL/wCqDyWaNfWdDQXHY0F3otx2QsVSmw6zNVzyCdYwQI8N3MnmlvRcppsy4xxCnRtpxpvvbLHnp+mS1pXsI2vaXmjWpUqTyXBtQPDmE3loaBBEkxeuvo32Q2dsOrVn1Bj4dWm087zC6Fnsg/M8DcB8yr1Gw0h+Vx4mB0w8lYq3pp5weMnxi8lFQ59Esae+55j2+0a2jbagZGo+KjdUyBrDxDk4OWbs4unavTPaTosGzsqtAHdu1TAjw1LrznDgP7l5rVMCFV3EOSo146nvODXH4i0hUe6WH6r9iGhXlxG3DkrJUnZ/Q5tVpp0m3a7hJ+Fovc7k0HyU+ltHOs9apSdixxE7RkeYg81rlF45uh3W9ePO6Lfe3+RZ7L6YFktVOo4SwHVeNrHXOu3XHi0LV+1HT7ajqdCnc1oFRxEeIuEMwy1ST+9eeF6mc8m8mcBfuEDyA6KVVapuHiaalhTq3cbnrFY9voMqla72a6Ha6ua9SNSh7oInWqkXQM4EnosmxhcQAJJIAAzJMAdV7B2f7KOs9BjHlrbpdBlxcbzddw5LdaU+eeeiK74hvfw9vyR/NPT5dfY6Gk7R+KpupOa0UnCHFxvjdsOyL7l5FpjRZs1Z1MmRi10RrtOBHmvbKGjqbfyknbU+TRd1Wf7bWOna6WoyDUZJY+4AHNgAyOfJd9zR7SOVujyfBeJuzq8sn3Jb+T8TyF9GTcpWNAUgsz9fU1Xa8xqQdaeC1GgewVSq4GsLse6beT+twubwVXClObxFHvrriFvbR56kvRdX8il2Y7JVLcdYnu6DT4qpz2tZPvHyHkvUtHVKNkpijZWSBxvObnOxcd6WyaEuaCbmgANbGq0DKfkF1qFkDMA30/8AfEq2o0I015nzriXFKt9LXSC2Xv4soizVq38w6rfhbHp9UmkrDTpUTqtgy2XG8m/b9F1+83H1VPSlI1Keq2JkG+7DeugqTg6OrBlVpJgA38DcutaNO5UmucdpmOgvUVHQjWwah1jk1ufNdOzWNrcgNgbcB9TvQHNGjq1e+s/Vb8A+YF3quhZNFspDwMHHO/HJWdXefX1Swd3T6IMvGCtpKkX0nAAkxdhkQVFZLMKFOI8buN7shwHyV6Ts8/qoKT9Z2tfAubd1PM3ckBLSYAIBnfOJzPWU+Dt8kmsNyXVQC37lC/8AmNu/K71apY3n74qB894z9L/+qAsjgkQOSEBzq5F/3mVzLTTY+4gGcolX61KSc7zjxKhcxYNZOmFWUdUcr/RGD3WhvIegTK2ixEwbtmz1XaaLk0kceC18qTydjqupDlexx6NMflgqdpT7RZpOAGw5+ShdZzt1tzvqPoVuzkq3HGjGW+g2vSfSdeHtLTF5E4HiDBWRsfs0bM1qpIn3WDVu3kzHJa51WMQW+nUJDWWE6UJvMkdlvf3FvCUKUsJjNGaCs9nH8Kk0HAuN7jxcb1mvaPoeWttDBe2KdT9Mww8jd+4LUfiBncobVFam5hGs17S07IIi7btWNSkpQcUbLK+qULmNeTz458Op4z3fincpCrFvsTqNV1N2LCRx2HmFLo3Q1W0uikwu2uwaOLjcFRcsm8YPqnbU4U+1ckovXL8zQezjQffWnvXe5Qg8ah90crz0XrTXhoJw2n6lZns1ocWWztp3F17nuBIlxxjcIAHBPtDa9cwJawH8+e8xeVd29Ls4JdT5hxe+/GXMpr8q0XoizpLTevLWGG5nN30Cp2axOq+62RtNw6q5ZrAynGuC85Zjk3HrK6VOvrXTqj4R73+OS6CpKtn0IxplxLn7G/Mm+F1GUiAB4YH5RIHPakY4AQBCcKiEtt7k3exkRwg+n0Tm1htCiD0utKGJPrJlSvFwvJynAbScgqrnAmGY5uFwb9Tu6qWnT1cDM3kkSSdpKAkp2cC83k4nDoMlJq7z1+qi13bOh+sJe/GcjiEBLftHp6Jdc7OhHzTGvnCDwSmoACSYAvJ3ICK1VphgkF2J2NzPy5qwxwgARdgAq9lBMvdi7L4W/lb8zvKnLQcQDyQD03UGz5JvdjeOBKdB29QPkhIurvPX6qCrPesv/K/L9OxTSdgPAx6qvVqfxWSCPC/f8OxAXGyhI19yEBzH1myYM3kQLzieiicCco43noLlNXsgJJEtd8TeOYwcOKgNUs/mC742zHMYt8woNogpX3kn06KQsTxeJF42pwErFo2wlgrVKUhVnU1dc/Zfw+qjNE8OH1UZwZyhzHPqwMc8szyVN9nm8DV34H+3Dquy+hdcmCyXSVKka3S1wjiGzOF8a+/Ajlh6JpqicYOw3eq7xo7rlTrWIYG9FLJE6PLqZy36Lo1Xh9WmHOF0mbxkHAG8LoWe0NAAADQMAAAByCnqaOjAkbsR0KgZY3OwaI+ITHIYnkpxFaohzrTSg22lsslttoAEzcpWV3OwuG0i88G/M9FToWQA46xHlwGSvU2rI0MlpQOJxJxPNTTON/FRNCkaEA5rIwJHO7oblIKjhsPUH5hMCUvAEkwBiTgEBKLTtBHEXdRKRtY1LmnwjFwxO5v16KAE1MZDNl4LuOxu5T9005Dld6ICxSAaABcFKHKoGEYOP7r/ADuKcKjhi2d7TPkYKAsynByrttDcJg7Dd6qUIB5YDiB97wq1Vmu/UBMNhzr5E4tF/U7oT7RX1GzicANrjcAlstLVbfeTe47XHFATAu3Hy+qUVTm0+vogFLKECtrA5jhgehT5TDfjfxTRRGUjgSPLBCSaVWqn+NT/AE1P+qkhwwdPEfMQq1V576nIyqYHH3dsIQdFqE1j7sD0QhJXcLzx+qY9wAkwBtQ/WJODRJvPiOOzAeaG0ADN5O03n/HJQbCk6hfNKWztuY79pvneITW1YMVZByv8B5/Jy6JCa5gIgiRsUEp4EDEhYofw7mD+Hh8DiY5HL0TqFrBdqulrvhd8jg4cFGDZzimmnaikITKtUNjbkBj0UYM85IXMVeu7YJIy2cTkrL6RdebhsHzKVlLJQZ5TRSpaO1hL79jR7o5fm59FKaaulR1aaNZIhLGhz7VZA68icpz5FQfh3DAzudf/AMhf6rplqr6iyiaa0dclbvI94Fu/FvUYc4U7LxIvG3LqpIVW0Na03A65wDLid5yjeVmc+CapVDRJ/wAk7AM0ynSLiC/K8MyG87T6KOnQe06zoeYjYW/pyPG5WG2hswfCdjruhwPVASgJwCAEoQChOSAJwCAXG4pos4ylvAx5YJ4Cr22qQA1vvPuG4Zu6ICOlrPfrSHNYSGzdLsCbrrsMNqufiIxBHKR1CKNINaGjAXffrzUiAKdUHAg8PongqJ9IOxAPK/qk7ojBxHHxDzv80BYSquKjhi0HeDB6O+qX8U0Yy39QjzNxQFgKrXP8elwqegVkFVLQf49LhU9AhB0WYIQzBCEkJF6SE4pFBsGpITkjjAk3DagGwobUG6vjiN+3dv4INcv9wXfG7Dk3F3kEtOzAGTJd8Rx5bBwQEID4kTGwxrxun5qSg5pmMc5x5zerLCoa9AO45EYjmsWjcpZ3HtOSUMhUO9qU/eGu34mjxAb258QrbLS17ZaQRuy3HYpMMiPKe3xNURCkoG+NqYHNqRlqiqsVqo2CqlR5fLWXbX7OG0rFGx95FarWM6rBLvJo2uPyT6Fm1ZvlxxccT9BuUtKzhggcTtJzJOZUkLM5xmqgsBEG8bE+EQhiyv8AhI9wlu4Xt/tOHJL3jx7zZG1n/wCT/lWIRCkgjpV2uwMnZgehvUyZUs7Xe8AfXriEzuHN9187n3jk7EeaAnc4ASbgLzwVawtLiah/Nc0bGZcziq1rtBc4U3DVEgvIOsNXIXYSdq6VNwIlpBG68eSED0qEISCVCUIACckASoCL8M3Iau9pj0uVS0NcK1KDrXPjWG4ZjHougqdp/n0eD/RCDoUqjovb0IQnU8EqEjDikKjrWoNMDxO+Ft557OaiNnc/3zA+Bp/8nYnhgoMwdapMMGsc8mji75C9AssmXnWOQjwjg3Pmp2tAEAAAZDAJUAianJIQkSE1PKagGwqtawgnWaSx3xNz4jNWykQFE2pzLqou+Nolp4jFqsh4jWkRjOXVOrVQ1pLjAH3zXM/04vlzQKYJBFMyQ6L5cMp2IDpa3fNltzNubtw3b09lMAQMFDY9IQdSo3Udl8J4H5K04XqGjZGXQge29JCmcFGGoYSQyEQpQxOLZTI5CGEoSwlhSaxIUVptAptLjlgNpyCmhUAe+q/0U/8Ak/8AwpIJtH2ctbLvfcdZx45cFI+yNJmNU/E06p5xjzUyVAV4qNwIeNh8LuouPRK22twdLDsdd0dgeqnQRNxvGw4IBU4BVfwQHuEs3Ay3+0yEoq1G+80PG1mP9h+RQFpCho2prjAN/wAJuPQqdAAVG1f/ACKP7/RXgqNr/n0f3+iA6lMXISMFyVAIyg1swAJvMZkm+U4tSIUEoNQI1AhCEid2Ed2EqEIE7sJO7CEKSQ7oINIIQoBXfZGueCROreJJgHbGEqx3Q+yUIUga6g04hRUaQEgTGySfVKhQZLYl7sJe7CEIMiupjYk7sIQoGRDRH2Sl7kfZKEKTBjalAQeBzKisljY1oDRA4nPfKVCkgm7kfZKO5H2SlQgE7kfZKO6H2SlQgEFIfZKU0h9yhCAbUsbHiHNB4/VRWWiASBMb3OPqUIQFjuwq9azNL2Ei8TF5z3ZoQgLbWBCE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AutoShape 4" descr="data:image/jpeg;base64,/9j/4AAQSkZJRgABAQAAAQABAAD/2wCEAAkGBhQQEBQUEhQUFRUUFRQUFxQVFBQYGBQUFBQVFBUXFxQXHCYeFxojGRQUHy8gIycpLCwsFR4xNTAqNSYrLCkBCQoKDgwOGg8PGi0lHSQsLSwsLCotLCwwKSkpLCwsKSwsLCwsKSksLCwsLCkpLCwsKSkpLC0sLywsKSwpLCkpLP/AABEIAMMBAwMBIgACEQEDEQH/xAAcAAABBQEBAQAAAAAAAAAAAAAAAQIDBAYFBwj/xABAEAABAwEEBwUGBAUEAgMAAAABAAIRAwQhMUEFElFhcYGRBhMiobEHMlLB0fAUQnKCIzNikuEVQ6LCsvE0c9L/xAAbAQEAAgMBAQAAAAAAAAAAAAAAAQUCAwQGB//EADIRAAIBAwIDBgQFBQAAAAAAAAABAgMEESExBRJBEyJRYXHRBoGRoRQyseHwM0JiwfH/2gAMAwEAAhEDEQA/APcUIQgBCEIAQhCAEIQgBCEIAQhCAEIQgBCEIAQhCAEIQgBCEIAQhCAEIQgBCSUkoByE0uXN0h2koUAe8qtEAkgeIwNwUNpbmUISm8RWfQ6iFFZ64e0OaQWuAcCMwRIPQqVSYtY3BCEIAQhCAEIQgBCEIAQhCAEIQgBCEIAQhCAEIQgBCEIAQhCAEShNKAdKSVVtekadETUqMYP6nAdNqzlv9o1nZdTD6p3DVb1d8gsJTjHdnRRta1b+nFs1sptSsGiSQBtJgdSvMrd7QrRUup6tIbhrO/udd5Lg2q31Kpmq9zz/AFEnywXPK6j01LijwGtLWo0vuz1C3dtLNTwfrnZT8Xnh5rP232hvMilTDd7zrHoICxjFI1aJXE35FrS4Nb0/zZk/M6Ns07Xre/UcRsBgdBCzun7VqsDBi7H9Ix810taL1X7I6J/1DSDdYTTpnvH7NRp8Lebo81ofNN8vVlrSjStoyqtYjFZ0PVOwljqUbBQZVJLtWYOLWuOsxvJpC0Ca0Jyt4rCSPnNao6tSU31bf1BCELI1ghCEAIQhACEIQAhCEAIQhACEIQAhCEAIQhACEIQAqmk9JMs9M1KhIaMSGudHJoKtpHNlCVjOuxgtIe1VgkUKTn7HPOqOgk+izWkO3Vrrf7ndt2Uxq/8AK93mt7pvsDZ7RLgO6qfGwQCf6mYH13rAaa7FWiyydXvGD87JMD+puI9FXVlWXXTyPYcNlwyWEo4l/lr99jkOqFxlxJO0kk9TelaomlSBce7PTYS0RK1PaowntUmDRIE8FRyngrI1Mo6atepTgYvu4AY/RelezLs/+GsYe4Q+vDzuZ+QdL/3Lzrs9ov8A1DSDGf7bTrO/+thv/uMDmvdmNgADK5dNrDmk6j+RQcfuezpxtY7vvS/0hQlSBKrE8eCEIQCSiU0lEoB0olNQgHSk1k0ppqAYkDifqg1JZRKrMtrHHVD2E7A5pPSVOhLTW46USmoQgdKJTUIB0olNQgHSiU1CAdKJTUIB0olNRKAUlJCEyrVDWkkgAAkk3AAbTsQYyzhac7G2e0S4t7t+PeMgc3DA815bbbM2nUc1jxUa0wHgEA9Vo+1vbU2gmlRJFLAuwNT6N9Vkqtoaxpc4wBiSqy4nCUsRR7vhFC4o0+atJ46J9P54EwKe1V6FYOaHDAgEcCJCmBXMXW5KFV0na9SmYxdcPmrEqvovRht9up0R7k+I7GNveeeHNN8JdTFOME6k9orL+R6H7K9AdxZTWcPHXhw3Ux7g53u5hbiVFSphrQAIAAAGwC4AJ6uacFCKij5rd3ErmtKrLqx2sjWTSlz5LM5hwKE0IQCIR0R94/VACFz9PaVFls1WsRPdtmDdrHBonKSQF5hW9r9pPu0qLeTz/wBh6LTUrwpvEiys+F3N6nKitF46HpHa3SHcWK0VAYLaboP9TvC3zK+fXvJxJPEz5rRaX7fWm1Un0qpYWP1T4WxGq6ec/ILNtfM7jCq7msqj7ux7rgfDZ2VOSrY5m/tj/pZ0bbnUK1Oq25zHB12cG8cCPVfRtltIqsa9plr2tcDucJHkV80r2n2XaW76whhPioONM/pPiZ5GP2rbYz7zicPxTap0oV4rZ4fo9vv+psghJKJ+/sK1PAiolJP3cj7zQCVHwJOCxlt9q9kpkhoq1IMS1oDTwLiLt6te0fTf4axODTD638NvAiXn+2R+4LxZcNzcum+WJ6ngvBqd3B1a2cZwsaZ8T013tlp6wizP1cyajZjc0C/qt9o7SDLRSZVpu1mPAIPHI7CMCMl83PbBWz9nPbH8JV7mqf4NR2J/23nP9JwPIrTQu5OWJlhxT4epxo9parVbrV5Xuj2cIhNB+5Sz9wrQ8MKhIT9lVtI6Rp0KbqlRwaxokn5DaTsTJKi5NJbklptbaTC97g1rRJcTAAXlXaztm61uLKctog4YF+927YFT7U9rn218XsotPhZOMfmftO7JZ+rW1YABc43BomSThgqytcc3djse44VwZUF2tf8AN0Xh+5JaLW2m2XHgBiV3+yXs7qW9za9tBZZ8WUZg1BtOYbvxOUYrudjPZrBbaLcA5+LKJgtZsLxgTuwG84ejCMr/AL2rbQt+sjh4rxdSzSoP1ft7nkfbDRrbPa3tY0NYQ1zWgQA0iIAyvBXIaVtvafY76NX9VM/+Q/7LDtK5q0eWbRd8Mrdrawk98Y+mhHbrTqMJzNw4lb32T6A7qzutDh4q1zZypNOP7nX8gsBYtHuttspUG4F0OIyaL3u5NHVe70KLabWsYAA0BoGTWgQFttIZk5voV/xBddlRVtHeWr9Oi+bJTdvKUBDRCa8zd14f5VkeJFaZv6cEuY4H1CWEwnxDg71agJQhAQgIzw+aSRw8lRdpykHFpJEEgkgxcSMQrVK1NePC5ruBB8kBgva/pXVoUqAN9R2u79FPD/kR/avJmPkLTe0fSvf2+pHu0gKTf2+9/wAiVlaLYPFUdxLnmz6lwai7W0pxa31fz/YllU7E/wATpzvVupcCqdNsGVqhsyxrt88X4F2Fs/ZdpoULW5jyAyqwyTgHUwXg9NbqsaU2nUvu+8lFObhLmQvLeF1RlRl/cj1y2e2Czt/lUqr9hJawH1PkubQ9sbzVbrUGNpkgO8Ti4A4kHC7YvNykW93dVvcq4fDllGLXLl+LbPpenUDgCCCCAQRmDeCnRu81hvZj2lFWymjUcA6hABccaZJ1cdmHRd3tF2mp2azVajX6zmthoEkF5uaJwxPkreNRShznzyvZ1KVy7fHezheedjzP2lab/EW0tafBQHdj9eLz1gftWMdagHhpw271PVqEy4mSSSScyTJPVUKdnL3AASXEADaSYAVI5dpJyZ9Op0vwlCFKHRfpudFzZUBC0/aPsmbIym5ru8aWta9wBhtWLwDm05H/AAs7UZKwnBweGdVrdU7mmp03lHqnsy7Zd8wWWsf4jB/DcfzsH5Zzc2OYG5bt9qaCAXtk3Rn5L5voV3McHNJa5pkEYghet6E7d2Zti750CqPA6mL3OqRPhn8pxnAXqztrlOPLPoeI45waVOr2tvHKk9l0b9zWaX01SslI1KjoAwAvLnbGjMrx7tJ2nqW6prP8LB7lMG5o2na7aVV092hq2yr3lU7msHusGwfM5qPQuha1tq93Qb+p5nVYNpPyxK0Vq7qvljsWnDeFU7Cn29drm6t7R9Pf6EFmovq1G0qLS+o4wAPU7ANq9W7G9gmWMCpUipaDi8zFPcwf9ukLp9mOydGwU4Ze8+/UI8Tj8m7vVX7VpinT/NrHYL/PBdVC25O9LcoeK8alcZpUdIfeXr5eX1Lgbz5/JKXf+rlybDpd1WpqloaCDGM3b8l1gyMl2HnDOdvLGaliec6Za8DgYPkSvJa9fVaT04r3bSFnFSk9hwexzT+4ELwmnompaavdtB1Wuh78mmYN+ZAyVddwbksdT2Pw9cQjRnGo8KLzr4fxGz9lOi2sY+0PLQ6oSxkkSGA+IgHa4RP9K9CFupD87eoWabozu6Y1GalNga0Am+6APven2GxGq/VyzOwZrtpQ5IKJ5u+undXE6r6vT0Wxp22hpbrAyNolOptzOJvO7YOSiYwSGgQ1kXbxgOWPNTzxWw4hfvJMd7w/S71anF29RuPjbh7rvViAmBQlAQgPAbV2ntFK0VgKmsBWqjVeNYfzHcx1XQsvb27x04dBhzD+bK43i/erXaH2c1e9qPpPDtZ73arhB8TnOgEXZ5rH27RdWgYq03M3kXf3C7zVNKdam34H0ejbcMvYR0XNheTKtaoXEkmSSSTvJk+a7nYayB9tY94LmUv4jgIvIuaL/wCqDyWaNfWdDQXHY0F3otx2QsVSmw6zNVzyCdYwQI8N3MnmlvRcppsy4xxCnRtpxpvvbLHnp+mS1pXsI2vaXmjWpUqTyXBtQPDmE3loaBBEkxeuvo32Q2dsOrVn1Bj4dWm087zC6Fnsg/M8DcB8yr1Gw0h+Vx4mB0w8lYq3pp5weMnxi8lFQ59Esae+55j2+0a2jbagZGo+KjdUyBrDxDk4OWbs4unavTPaTosGzsqtAHdu1TAjw1LrznDgP7l5rVMCFV3EOSo146nvODXH4i0hUe6WH6r9iGhXlxG3DkrJUnZ/Q5tVpp0m3a7hJ+Fovc7k0HyU+ltHOs9apSdixxE7RkeYg81rlF45uh3W9ePO6Lfe3+RZ7L6YFktVOo4SwHVeNrHXOu3XHi0LV+1HT7ajqdCnc1oFRxEeIuEMwy1ST+9eeF6mc8m8mcBfuEDyA6KVVapuHiaalhTq3cbnrFY9voMqla72a6Ha6ua9SNSh7oInWqkXQM4EnosmxhcQAJJIAAzJMAdV7B2f7KOs9BjHlrbpdBlxcbzddw5LdaU+eeeiK74hvfw9vyR/NPT5dfY6Gk7R+KpupOa0UnCHFxvjdsOyL7l5FpjRZs1Z1MmRi10RrtOBHmvbKGjqbfyknbU+TRd1Wf7bWOna6WoyDUZJY+4AHNgAyOfJd9zR7SOVujyfBeJuzq8sn3Jb+T8TyF9GTcpWNAUgsz9fU1Xa8xqQdaeC1GgewVSq4GsLse6beT+twubwVXClObxFHvrriFvbR56kvRdX8il2Y7JVLcdYnu6DT4qpz2tZPvHyHkvUtHVKNkpijZWSBxvObnOxcd6WyaEuaCbmgANbGq0DKfkF1qFkDMA30/8AfEq2o0I015nzriXFKt9LXSC2Xv4soizVq38w6rfhbHp9UmkrDTpUTqtgy2XG8m/b9F1+83H1VPSlI1Keq2JkG+7DeugqTg6OrBlVpJgA38DcutaNO5UmucdpmOgvUVHQjWwah1jk1ufNdOzWNrcgNgbcB9TvQHNGjq1e+s/Vb8A+YF3quhZNFspDwMHHO/HJWdXefX1Swd3T6IMvGCtpKkX0nAAkxdhkQVFZLMKFOI8buN7shwHyV6Ts8/qoKT9Z2tfAubd1PM3ckBLSYAIBnfOJzPWU+Dt8kmsNyXVQC37lC/8AmNu/K71apY3n74qB894z9L/+qAsjgkQOSEBzq5F/3mVzLTTY+4gGcolX61KSc7zjxKhcxYNZOmFWUdUcr/RGD3WhvIegTK2ixEwbtmz1XaaLk0kceC18qTydjqupDlexx6NMflgqdpT7RZpOAGw5+ShdZzt1tzvqPoVuzkq3HGjGW+g2vSfSdeHtLTF5E4HiDBWRsfs0bM1qpIn3WDVu3kzHJa51WMQW+nUJDWWE6UJvMkdlvf3FvCUKUsJjNGaCs9nH8Kk0HAuN7jxcb1mvaPoeWttDBe2KdT9Mww8jd+4LUfiBncobVFam5hGs17S07IIi7btWNSkpQcUbLK+qULmNeTz458Op4z3fincpCrFvsTqNV1N2LCRx2HmFLo3Q1W0uikwu2uwaOLjcFRcsm8YPqnbU4U+1ckovXL8zQezjQffWnvXe5Qg8ah90crz0XrTXhoJw2n6lZns1ocWWztp3F17nuBIlxxjcIAHBPtDa9cwJawH8+e8xeVd29Ls4JdT5hxe+/GXMpr8q0XoizpLTevLWGG5nN30Cp2axOq+62RtNw6q5ZrAynGuC85Zjk3HrK6VOvrXTqj4R73+OS6CpKtn0IxplxLn7G/Mm+F1GUiAB4YH5RIHPakY4AQBCcKiEtt7k3exkRwg+n0Tm1htCiD0utKGJPrJlSvFwvJynAbScgqrnAmGY5uFwb9Tu6qWnT1cDM3kkSSdpKAkp2cC83k4nDoMlJq7z1+qi13bOh+sJe/GcjiEBLftHp6Jdc7OhHzTGvnCDwSmoACSYAvJ3ICK1VphgkF2J2NzPy5qwxwgARdgAq9lBMvdi7L4W/lb8zvKnLQcQDyQD03UGz5JvdjeOBKdB29QPkhIurvPX6qCrPesv/K/L9OxTSdgPAx6qvVqfxWSCPC/f8OxAXGyhI19yEBzH1myYM3kQLzieiicCco43noLlNXsgJJEtd8TeOYwcOKgNUs/mC742zHMYt8woNogpX3kn06KQsTxeJF42pwErFo2wlgrVKUhVnU1dc/Zfw+qjNE8OH1UZwZyhzHPqwMc8szyVN9nm8DV34H+3Dquy+hdcmCyXSVKka3S1wjiGzOF8a+/Ajlh6JpqicYOw3eq7xo7rlTrWIYG9FLJE6PLqZy36Lo1Xh9WmHOF0mbxkHAG8LoWe0NAAADQMAAAByCnqaOjAkbsR0KgZY3OwaI+ITHIYnkpxFaohzrTSg22lsslttoAEzcpWV3OwuG0i88G/M9FToWQA46xHlwGSvU2rI0MlpQOJxJxPNTTON/FRNCkaEA5rIwJHO7oblIKjhsPUH5hMCUvAEkwBiTgEBKLTtBHEXdRKRtY1LmnwjFwxO5v16KAE1MZDNl4LuOxu5T9005Dld6ICxSAaABcFKHKoGEYOP7r/ADuKcKjhi2d7TPkYKAsynByrttDcJg7Dd6qUIB5YDiB97wq1Vmu/UBMNhzr5E4tF/U7oT7RX1GzicANrjcAlstLVbfeTe47XHFATAu3Hy+qUVTm0+vogFLKECtrA5jhgehT5TDfjfxTRRGUjgSPLBCSaVWqn+NT/AE1P+qkhwwdPEfMQq1V576nIyqYHH3dsIQdFqE1j7sD0QhJXcLzx+qY9wAkwBtQ/WJODRJvPiOOzAeaG0ADN5O03n/HJQbCk6hfNKWztuY79pvneITW1YMVZByv8B5/Jy6JCa5gIgiRsUEp4EDEhYofw7mD+Hh8DiY5HL0TqFrBdqulrvhd8jg4cFGDZzimmnaikITKtUNjbkBj0UYM85IXMVeu7YJIy2cTkrL6RdebhsHzKVlLJQZ5TRSpaO1hL79jR7o5fm59FKaaulR1aaNZIhLGhz7VZA68icpz5FQfh3DAzudf/AMhf6rplqr6iyiaa0dclbvI94Fu/FvUYc4U7LxIvG3LqpIVW0Na03A65wDLid5yjeVmc+CapVDRJ/wAk7AM0ynSLiC/K8MyG87T6KOnQe06zoeYjYW/pyPG5WG2hswfCdjruhwPVASgJwCAEoQChOSAJwCAXG4pos4ylvAx5YJ4Cr22qQA1vvPuG4Zu6ICOlrPfrSHNYSGzdLsCbrrsMNqufiIxBHKR1CKNINaGjAXffrzUiAKdUHAg8PongqJ9IOxAPK/qk7ojBxHHxDzv80BYSquKjhi0HeDB6O+qX8U0Yy39QjzNxQFgKrXP8elwqegVkFVLQf49LhU9AhB0WYIQzBCEkJF6SE4pFBsGpITkjjAk3DagGwobUG6vjiN+3dv4INcv9wXfG7Dk3F3kEtOzAGTJd8Rx5bBwQEID4kTGwxrxun5qSg5pmMc5x5zerLCoa9AO45EYjmsWjcpZ3HtOSUMhUO9qU/eGu34mjxAb258QrbLS17ZaQRuy3HYpMMiPKe3xNURCkoG+NqYHNqRlqiqsVqo2CqlR5fLWXbX7OG0rFGx95FarWM6rBLvJo2uPyT6Fm1ZvlxxccT9BuUtKzhggcTtJzJOZUkLM5xmqgsBEG8bE+EQhiyv8AhI9wlu4Xt/tOHJL3jx7zZG1n/wCT/lWIRCkgjpV2uwMnZgehvUyZUs7Xe8AfXriEzuHN9187n3jk7EeaAnc4ASbgLzwVawtLiah/Nc0bGZcziq1rtBc4U3DVEgvIOsNXIXYSdq6VNwIlpBG68eSED0qEISCVCUIACckASoCL8M3Iau9pj0uVS0NcK1KDrXPjWG4ZjHougqdp/n0eD/RCDoUqjovb0IQnU8EqEjDikKjrWoNMDxO+Ft557OaiNnc/3zA+Bp/8nYnhgoMwdapMMGsc8mji75C9AssmXnWOQjwjg3Pmp2tAEAAAZDAJUAianJIQkSE1PKagGwqtawgnWaSx3xNz4jNWykQFE2pzLqou+Nolp4jFqsh4jWkRjOXVOrVQ1pLjAH3zXM/04vlzQKYJBFMyQ6L5cMp2IDpa3fNltzNubtw3b09lMAQMFDY9IQdSo3Udl8J4H5K04XqGjZGXQge29JCmcFGGoYSQyEQpQxOLZTI5CGEoSwlhSaxIUVptAptLjlgNpyCmhUAe+q/0U/8Ak/8AwpIJtH2ctbLvfcdZx45cFI+yNJmNU/E06p5xjzUyVAV4qNwIeNh8LuouPRK22twdLDsdd0dgeqnQRNxvGw4IBU4BVfwQHuEs3Ay3+0yEoq1G+80PG1mP9h+RQFpCho2prjAN/wAJuPQqdAAVG1f/ACKP7/RXgqNr/n0f3+iA6lMXISMFyVAIyg1swAJvMZkm+U4tSIUEoNQI1AhCEid2Ed2EqEIE7sJO7CEKSQ7oINIIQoBXfZGueCROreJJgHbGEqx3Q+yUIUga6g04hRUaQEgTGySfVKhQZLYl7sJe7CEIMiupjYk7sIQoGRDRH2Sl7kfZKEKTBjalAQeBzKisljY1oDRA4nPfKVCkgm7kfZKO5H2SlQgE7kfZKO6H2SlQgEFIfZKU0h9yhCAbUsbHiHNB4/VRWWiASBMb3OPqUIQFjuwq9azNL2Ei8TF5z3ZoQgLbWBCEI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6" descr="data:image/jpeg;base64,/9j/4AAQSkZJRgABAQAAAQABAAD/2wCEAAkGBhQQEBQUEhQUFRUUFRQUFxQVFBQYGBQUFBQVFBUXFxQXHCYeFxojGRQUHy8gIycpLCwsFR4xNTAqNSYrLCkBCQoKDgwOGg8PGi0lHSQsLSwsLCotLCwwKSkpLCwsKSwsLCwsKSksLCwsLCkpLCwsKSkpLC0sLywsKSwpLCkpLP/AABEIAMMBAwMBIgACEQEDEQH/xAAcAAABBQEBAQAAAAAAAAAAAAAAAQIDBAYFBwj/xABAEAABAwEEBwUGBAUEAgMAAAABAAIRAwQhMUEFElFhcYGRBhMiobEHMlLB0fAUQnKCIzNikuEVQ6LCsvE0c9L/xAAbAQEAAgMBAQAAAAAAAAAAAAAAAQUCAwQGB//EADIRAAIBAwIDBgQFBQAAAAAAAAABAgMEESExBRJBEyJRYXHRBoGRoRQyseHwM0JiwfH/2gAMAwEAAhEDEQA/APcUIQgBCEIAQhCAEIQgBCEIAQhCAEIQgBCEIAQhCAEIQgBCEIAQhCAEIQgBCSUkoByE0uXN0h2koUAe8qtEAkgeIwNwUNpbmUISm8RWfQ6iFFZ64e0OaQWuAcCMwRIPQqVSYtY3BCEIAQhCAEIQgBCEIAQhCAEIQgBCEIAQhCAEIQgBCEIAQhCAEShNKAdKSVVtekadETUqMYP6nAdNqzlv9o1nZdTD6p3DVb1d8gsJTjHdnRRta1b+nFs1sptSsGiSQBtJgdSvMrd7QrRUup6tIbhrO/udd5Lg2q31Kpmq9zz/AFEnywXPK6j01LijwGtLWo0vuz1C3dtLNTwfrnZT8Xnh5rP232hvMilTDd7zrHoICxjFI1aJXE35FrS4Nb0/zZk/M6Ns07Xre/UcRsBgdBCzun7VqsDBi7H9Ix810taL1X7I6J/1DSDdYTTpnvH7NRp8Lebo81ofNN8vVlrSjStoyqtYjFZ0PVOwljqUbBQZVJLtWYOLWuOsxvJpC0Ca0Jyt4rCSPnNao6tSU31bf1BCELI1ghCEAIQhACEIQAhCEAIQhACEIQAhCEAIQhACEIQAqmk9JMs9M1KhIaMSGudHJoKtpHNlCVjOuxgtIe1VgkUKTn7HPOqOgk+izWkO3Vrrf7ndt2Uxq/8AK93mt7pvsDZ7RLgO6qfGwQCf6mYH13rAaa7FWiyydXvGD87JMD+puI9FXVlWXXTyPYcNlwyWEo4l/lr99jkOqFxlxJO0kk9TelaomlSBce7PTYS0RK1PaowntUmDRIE8FRyngrI1Mo6atepTgYvu4AY/RelezLs/+GsYe4Q+vDzuZ+QdL/3Lzrs9ov8A1DSDGf7bTrO/+thv/uMDmvdmNgADK5dNrDmk6j+RQcfuezpxtY7vvS/0hQlSBKrE8eCEIQCSiU0lEoB0olNQgHSk1k0ppqAYkDifqg1JZRKrMtrHHVD2E7A5pPSVOhLTW46USmoQgdKJTUIB0olNQgHSiU1CAdKJTUIB0olNRKAUlJCEyrVDWkkgAAkk3AAbTsQYyzhac7G2e0S4t7t+PeMgc3DA815bbbM2nUc1jxUa0wHgEA9Vo+1vbU2gmlRJFLAuwNT6N9Vkqtoaxpc4wBiSqy4nCUsRR7vhFC4o0+atJ46J9P54EwKe1V6FYOaHDAgEcCJCmBXMXW5KFV0na9SmYxdcPmrEqvovRht9up0R7k+I7GNveeeHNN8JdTFOME6k9orL+R6H7K9AdxZTWcPHXhw3Ux7g53u5hbiVFSphrQAIAAAGwC4AJ6uacFCKij5rd3ErmtKrLqx2sjWTSlz5LM5hwKE0IQCIR0R94/VACFz9PaVFls1WsRPdtmDdrHBonKSQF5hW9r9pPu0qLeTz/wBh6LTUrwpvEiys+F3N6nKitF46HpHa3SHcWK0VAYLaboP9TvC3zK+fXvJxJPEz5rRaX7fWm1Un0qpYWP1T4WxGq6ec/ILNtfM7jCq7msqj7ux7rgfDZ2VOSrY5m/tj/pZ0bbnUK1Oq25zHB12cG8cCPVfRtltIqsa9plr2tcDucJHkV80r2n2XaW76whhPioONM/pPiZ5GP2rbYz7zicPxTap0oV4rZ4fo9vv+psghJKJ+/sK1PAiolJP3cj7zQCVHwJOCxlt9q9kpkhoq1IMS1oDTwLiLt6te0fTf4axODTD638NvAiXn+2R+4LxZcNzcum+WJ6ngvBqd3B1a2cZwsaZ8T013tlp6wizP1cyajZjc0C/qt9o7SDLRSZVpu1mPAIPHI7CMCMl83PbBWz9nPbH8JV7mqf4NR2J/23nP9JwPIrTQu5OWJlhxT4epxo9parVbrV5Xuj2cIhNB+5Sz9wrQ8MKhIT9lVtI6Rp0KbqlRwaxokn5DaTsTJKi5NJbklptbaTC97g1rRJcTAAXlXaztm61uLKctog4YF+927YFT7U9rn218XsotPhZOMfmftO7JZ+rW1YABc43BomSThgqytcc3djse44VwZUF2tf8AN0Xh+5JaLW2m2XHgBiV3+yXs7qW9za9tBZZ8WUZg1BtOYbvxOUYrudjPZrBbaLcA5+LKJgtZsLxgTuwG84ejCMr/AL2rbQt+sjh4rxdSzSoP1ft7nkfbDRrbPa3tY0NYQ1zWgQA0iIAyvBXIaVtvafY76NX9VM/+Q/7LDtK5q0eWbRd8Mrdrawk98Y+mhHbrTqMJzNw4lb32T6A7qzutDh4q1zZypNOP7nX8gsBYtHuttspUG4F0OIyaL3u5NHVe70KLabWsYAA0BoGTWgQFttIZk5voV/xBddlRVtHeWr9Oi+bJTdvKUBDRCa8zd14f5VkeJFaZv6cEuY4H1CWEwnxDg71agJQhAQgIzw+aSRw8lRdpykHFpJEEgkgxcSMQrVK1NePC5ruBB8kBgva/pXVoUqAN9R2u79FPD/kR/avJmPkLTe0fSvf2+pHu0gKTf2+9/wAiVlaLYPFUdxLnmz6lwai7W0pxa31fz/YllU7E/wATpzvVupcCqdNsGVqhsyxrt88X4F2Fs/ZdpoULW5jyAyqwyTgHUwXg9NbqsaU2nUvu+8lFObhLmQvLeF1RlRl/cj1y2e2Czt/lUqr9hJawH1PkubQ9sbzVbrUGNpkgO8Ti4A4kHC7YvNykW93dVvcq4fDllGLXLl+LbPpenUDgCCCCAQRmDeCnRu81hvZj2lFWymjUcA6hABccaZJ1cdmHRd3tF2mp2azVajX6zmthoEkF5uaJwxPkreNRShznzyvZ1KVy7fHezheedjzP2lab/EW0tafBQHdj9eLz1gftWMdagHhpw271PVqEy4mSSSScyTJPVUKdnL3AASXEADaSYAVI5dpJyZ9Op0vwlCFKHRfpudFzZUBC0/aPsmbIym5ru8aWta9wBhtWLwDm05H/AAs7UZKwnBweGdVrdU7mmp03lHqnsy7Zd8wWWsf4jB/DcfzsH5Zzc2OYG5bt9qaCAXtk3Rn5L5voV3McHNJa5pkEYghet6E7d2Zti750CqPA6mL3OqRPhn8pxnAXqztrlOPLPoeI45waVOr2tvHKk9l0b9zWaX01SslI1KjoAwAvLnbGjMrx7tJ2nqW6prP8LB7lMG5o2na7aVV092hq2yr3lU7msHusGwfM5qPQuha1tq93Qb+p5nVYNpPyxK0Vq7qvljsWnDeFU7Cn29drm6t7R9Pf6EFmovq1G0qLS+o4wAPU7ANq9W7G9gmWMCpUipaDi8zFPcwf9ukLp9mOydGwU4Ze8+/UI8Tj8m7vVX7VpinT/NrHYL/PBdVC25O9LcoeK8alcZpUdIfeXr5eX1Lgbz5/JKXf+rlybDpd1WpqloaCDGM3b8l1gyMl2HnDOdvLGaliec6Za8DgYPkSvJa9fVaT04r3bSFnFSk9hwexzT+4ELwmnompaavdtB1Wuh78mmYN+ZAyVddwbksdT2Pw9cQjRnGo8KLzr4fxGz9lOi2sY+0PLQ6oSxkkSGA+IgHa4RP9K9CFupD87eoWabozu6Y1GalNga0Am+6APven2GxGq/VyzOwZrtpQ5IKJ5u+undXE6r6vT0Wxp22hpbrAyNolOptzOJvO7YOSiYwSGgQ1kXbxgOWPNTzxWw4hfvJMd7w/S71anF29RuPjbh7rvViAmBQlAQgPAbV2ntFK0VgKmsBWqjVeNYfzHcx1XQsvb27x04dBhzD+bK43i/erXaH2c1e9qPpPDtZ73arhB8TnOgEXZ5rH27RdWgYq03M3kXf3C7zVNKdam34H0ejbcMvYR0XNheTKtaoXEkmSSSTvJk+a7nYayB9tY94LmUv4jgIvIuaL/wCqDyWaNfWdDQXHY0F3otx2QsVSmw6zNVzyCdYwQI8N3MnmlvRcppsy4xxCnRtpxpvvbLHnp+mS1pXsI2vaXmjWpUqTyXBtQPDmE3loaBBEkxeuvo32Q2dsOrVn1Bj4dWm087zC6Fnsg/M8DcB8yr1Gw0h+Vx4mB0w8lYq3pp5weMnxi8lFQ59Esae+55j2+0a2jbagZGo+KjdUyBrDxDk4OWbs4unavTPaTosGzsqtAHdu1TAjw1LrznDgP7l5rVMCFV3EOSo146nvODXH4i0hUe6WH6r9iGhXlxG3DkrJUnZ/Q5tVpp0m3a7hJ+Fovc7k0HyU+ltHOs9apSdixxE7RkeYg81rlF45uh3W9ePO6Lfe3+RZ7L6YFktVOo4SwHVeNrHXOu3XHi0LV+1HT7ajqdCnc1oFRxEeIuEMwy1ST+9eeF6mc8m8mcBfuEDyA6KVVapuHiaalhTq3cbnrFY9voMqla72a6Ha6ua9SNSh7oInWqkXQM4EnosmxhcQAJJIAAzJMAdV7B2f7KOs9BjHlrbpdBlxcbzddw5LdaU+eeeiK74hvfw9vyR/NPT5dfY6Gk7R+KpupOa0UnCHFxvjdsOyL7l5FpjRZs1Z1MmRi10RrtOBHmvbKGjqbfyknbU+TRd1Wf7bWOna6WoyDUZJY+4AHNgAyOfJd9zR7SOVujyfBeJuzq8sn3Jb+T8TyF9GTcpWNAUgsz9fU1Xa8xqQdaeC1GgewVSq4GsLse6beT+twubwVXClObxFHvrriFvbR56kvRdX8il2Y7JVLcdYnu6DT4qpz2tZPvHyHkvUtHVKNkpijZWSBxvObnOxcd6WyaEuaCbmgANbGq0DKfkF1qFkDMA30/8AfEq2o0I015nzriXFKt9LXSC2Xv4soizVq38w6rfhbHp9UmkrDTpUTqtgy2XG8m/b9F1+83H1VPSlI1Keq2JkG+7DeugqTg6OrBlVpJgA38DcutaNO5UmucdpmOgvUVHQjWwah1jk1ufNdOzWNrcgNgbcB9TvQHNGjq1e+s/Vb8A+YF3quhZNFspDwMHHO/HJWdXefX1Swd3T6IMvGCtpKkX0nAAkxdhkQVFZLMKFOI8buN7shwHyV6Ts8/qoKT9Z2tfAubd1PM3ckBLSYAIBnfOJzPWU+Dt8kmsNyXVQC37lC/8AmNu/K71apY3n74qB894z9L/+qAsjgkQOSEBzq5F/3mVzLTTY+4gGcolX61KSc7zjxKhcxYNZOmFWUdUcr/RGD3WhvIegTK2ixEwbtmz1XaaLk0kceC18qTydjqupDlexx6NMflgqdpT7RZpOAGw5+ShdZzt1tzvqPoVuzkq3HGjGW+g2vSfSdeHtLTF5E4HiDBWRsfs0bM1qpIn3WDVu3kzHJa51WMQW+nUJDWWE6UJvMkdlvf3FvCUKUsJjNGaCs9nH8Kk0HAuN7jxcb1mvaPoeWttDBe2KdT9Mww8jd+4LUfiBncobVFam5hGs17S07IIi7btWNSkpQcUbLK+qULmNeTz458Op4z3fincpCrFvsTqNV1N2LCRx2HmFLo3Q1W0uikwu2uwaOLjcFRcsm8YPqnbU4U+1ckovXL8zQezjQffWnvXe5Qg8ah90crz0XrTXhoJw2n6lZns1ocWWztp3F17nuBIlxxjcIAHBPtDa9cwJawH8+e8xeVd29Ls4JdT5hxe+/GXMpr8q0XoizpLTevLWGG5nN30Cp2axOq+62RtNw6q5ZrAynGuC85Zjk3HrK6VOvrXTqj4R73+OS6CpKtn0IxplxLn7G/Mm+F1GUiAB4YH5RIHPakY4AQBCcKiEtt7k3exkRwg+n0Tm1htCiD0utKGJPrJlSvFwvJynAbScgqrnAmGY5uFwb9Tu6qWnT1cDM3kkSSdpKAkp2cC83k4nDoMlJq7z1+qi13bOh+sJe/GcjiEBLftHp6Jdc7OhHzTGvnCDwSmoACSYAvJ3ICK1VphgkF2J2NzPy5qwxwgARdgAq9lBMvdi7L4W/lb8zvKnLQcQDyQD03UGz5JvdjeOBKdB29QPkhIurvPX6qCrPesv/K/L9OxTSdgPAx6qvVqfxWSCPC/f8OxAXGyhI19yEBzH1myYM3kQLzieiicCco43noLlNXsgJJEtd8TeOYwcOKgNUs/mC742zHMYt8woNogpX3kn06KQsTxeJF42pwErFo2wlgrVKUhVnU1dc/Zfw+qjNE8OH1UZwZyhzHPqwMc8szyVN9nm8DV34H+3Dquy+hdcmCyXSVKka3S1wjiGzOF8a+/Ajlh6JpqicYOw3eq7xo7rlTrWIYG9FLJE6PLqZy36Lo1Xh9WmHOF0mbxkHAG8LoWe0NAAADQMAAAByCnqaOjAkbsR0KgZY3OwaI+ITHIYnkpxFaohzrTSg22lsslttoAEzcpWV3OwuG0i88G/M9FToWQA46xHlwGSvU2rI0MlpQOJxJxPNTTON/FRNCkaEA5rIwJHO7oblIKjhsPUH5hMCUvAEkwBiTgEBKLTtBHEXdRKRtY1LmnwjFwxO5v16KAE1MZDNl4LuOxu5T9005Dld6ICxSAaABcFKHKoGEYOP7r/ADuKcKjhi2d7TPkYKAsynByrttDcJg7Dd6qUIB5YDiB97wq1Vmu/UBMNhzr5E4tF/U7oT7RX1GzicANrjcAlstLVbfeTe47XHFATAu3Hy+qUVTm0+vogFLKECtrA5jhgehT5TDfjfxTRRGUjgSPLBCSaVWqn+NT/AE1P+qkhwwdPEfMQq1V576nIyqYHH3dsIQdFqE1j7sD0QhJXcLzx+qY9wAkwBtQ/WJODRJvPiOOzAeaG0ADN5O03n/HJQbCk6hfNKWztuY79pvneITW1YMVZByv8B5/Jy6JCa5gIgiRsUEp4EDEhYofw7mD+Hh8DiY5HL0TqFrBdqulrvhd8jg4cFGDZzimmnaikITKtUNjbkBj0UYM85IXMVeu7YJIy2cTkrL6RdebhsHzKVlLJQZ5TRSpaO1hL79jR7o5fm59FKaaulR1aaNZIhLGhz7VZA68icpz5FQfh3DAzudf/AMhf6rplqr6iyiaa0dclbvI94Fu/FvUYc4U7LxIvG3LqpIVW0Na03A65wDLid5yjeVmc+CapVDRJ/wAk7AM0ynSLiC/K8MyG87T6KOnQe06zoeYjYW/pyPG5WG2hswfCdjruhwPVASgJwCAEoQChOSAJwCAXG4pos4ylvAx5YJ4Cr22qQA1vvPuG4Zu6ICOlrPfrSHNYSGzdLsCbrrsMNqufiIxBHKR1CKNINaGjAXffrzUiAKdUHAg8PongqJ9IOxAPK/qk7ojBxHHxDzv80BYSquKjhi0HeDB6O+qX8U0Yy39QjzNxQFgKrXP8elwqegVkFVLQf49LhU9AhB0WYIQzBCEkJF6SE4pFBsGpITkjjAk3DagGwobUG6vjiN+3dv4INcv9wXfG7Dk3F3kEtOzAGTJd8Rx5bBwQEID4kTGwxrxun5qSg5pmMc5x5zerLCoa9AO45EYjmsWjcpZ3HtOSUMhUO9qU/eGu34mjxAb258QrbLS17ZaQRuy3HYpMMiPKe3xNURCkoG+NqYHNqRlqiqsVqo2CqlR5fLWXbX7OG0rFGx95FarWM6rBLvJo2uPyT6Fm1ZvlxxccT9BuUtKzhggcTtJzJOZUkLM5xmqgsBEG8bE+EQhiyv8AhI9wlu4Xt/tOHJL3jx7zZG1n/wCT/lWIRCkgjpV2uwMnZgehvUyZUs7Xe8AfXriEzuHN9187n3jk7EeaAnc4ASbgLzwVawtLiah/Nc0bGZcziq1rtBc4U3DVEgvIOsNXIXYSdq6VNwIlpBG68eSED0qEISCVCUIACckASoCL8M3Iau9pj0uVS0NcK1KDrXPjWG4ZjHougqdp/n0eD/RCDoUqjovb0IQnU8EqEjDikKjrWoNMDxO+Ft557OaiNnc/3zA+Bp/8nYnhgoMwdapMMGsc8mji75C9AssmXnWOQjwjg3Pmp2tAEAAAZDAJUAianJIQkSE1PKagGwqtawgnWaSx3xNz4jNWykQFE2pzLqou+Nolp4jFqsh4jWkRjOXVOrVQ1pLjAH3zXM/04vlzQKYJBFMyQ6L5cMp2IDpa3fNltzNubtw3b09lMAQMFDY9IQdSo3Udl8J4H5K04XqGjZGXQge29JCmcFGGoYSQyEQpQxOLZTI5CGEoSwlhSaxIUVptAptLjlgNpyCmhUAe+q/0U/8Ak/8AwpIJtH2ctbLvfcdZx45cFI+yNJmNU/E06p5xjzUyVAV4qNwIeNh8LuouPRK22twdLDsdd0dgeqnQRNxvGw4IBU4BVfwQHuEs3Ay3+0yEoq1G+80PG1mP9h+RQFpCho2prjAN/wAJuPQqdAAVG1f/ACKP7/RXgqNr/n0f3+iA6lMXISMFyVAIyg1swAJvMZkm+U4tSIUEoNQI1AhCEid2Ed2EqEIE7sJO7CEKSQ7oINIIQoBXfZGueCROreJJgHbGEqx3Q+yUIUga6g04hRUaQEgTGySfVKhQZLYl7sJe7CEIMiupjYk7sIQoGRDRH2Sl7kfZKEKTBjalAQeBzKisljY1oDRA4nPfKVCkgm7kfZKO5H2SlQgE7kfZKO6H2SlQgEFIfZKU0h9yhCAbUsbHiHNB4/VRWWiASBMb3OPqUIQFjuwq9azNL2Ei8TF5z3ZoQgLbWBCEID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AutoShape 8" descr="data:image/jpeg;base64,/9j/4AAQSkZJRgABAQAAAQABAAD/2wCEAAkGBhQQEBQUEhQUFRUUFRQUFxQVFBQYGBQUFBQVFBUXFxQXHCYeFxojGRQUHy8gIycpLCwsFR4xNTAqNSYrLCkBCQoKDgwOGg8PGi0lHSQsLSwsLCotLCwwKSkpLCwsKSwsLCwsKSksLCwsLCkpLCwsKSkpLC0sLywsKSwpLCkpLP/AABEIAMMBAwMBIgACEQEDEQH/xAAcAAABBQEBAQAAAAAAAAAAAAAAAQIDBAYFBwj/xABAEAABAwEEBwUGBAUEAgMAAAABAAIRAwQhMUEFElFhcYGRBhMiobEHMlLB0fAUQnKCIzNikuEVQ6LCsvE0c9L/xAAbAQEAAgMBAQAAAAAAAAAAAAAAAQUCAwQGB//EADIRAAIBAwIDBgQFBQAAAAAAAAABAgMEESExBRJBEyJRYXHRBoGRoRQyseHwM0JiwfH/2gAMAwEAAhEDEQA/APcUIQgBCEIAQhCAEIQgBCEIAQhCAEIQgBCEIAQhCAEIQgBCEIAQhCAEIQgBCSUkoByE0uXN0h2koUAe8qtEAkgeIwNwUNpbmUISm8RWfQ6iFFZ64e0OaQWuAcCMwRIPQqVSYtY3BCEIAQhCAEIQgBCEIAQhCAEIQgBCEIAQhCAEIQgBCEIAQhCAEShNKAdKSVVtekadETUqMYP6nAdNqzlv9o1nZdTD6p3DVb1d8gsJTjHdnRRta1b+nFs1sptSsGiSQBtJgdSvMrd7QrRUup6tIbhrO/udd5Lg2q31Kpmq9zz/AFEnywXPK6j01LijwGtLWo0vuz1C3dtLNTwfrnZT8Xnh5rP232hvMilTDd7zrHoICxjFI1aJXE35FrS4Nb0/zZk/M6Ns07Xre/UcRsBgdBCzun7VqsDBi7H9Ix810taL1X7I6J/1DSDdYTTpnvH7NRp8Lebo81ofNN8vVlrSjStoyqtYjFZ0PVOwljqUbBQZVJLtWYOLWuOsxvJpC0Ca0Jyt4rCSPnNao6tSU31bf1BCELI1ghCEAIQhACEIQAhCEAIQhACEIQAhCEAIQhACEIQAqmk9JMs9M1KhIaMSGudHJoKtpHNlCVjOuxgtIe1VgkUKTn7HPOqOgk+izWkO3Vrrf7ndt2Uxq/8AK93mt7pvsDZ7RLgO6qfGwQCf6mYH13rAaa7FWiyydXvGD87JMD+puI9FXVlWXXTyPYcNlwyWEo4l/lr99jkOqFxlxJO0kk9TelaomlSBce7PTYS0RK1PaowntUmDRIE8FRyngrI1Mo6atepTgYvu4AY/RelezLs/+GsYe4Q+vDzuZ+QdL/3Lzrs9ov8A1DSDGf7bTrO/+thv/uMDmvdmNgADK5dNrDmk6j+RQcfuezpxtY7vvS/0hQlSBKrE8eCEIQCSiU0lEoB0olNQgHSk1k0ppqAYkDifqg1JZRKrMtrHHVD2E7A5pPSVOhLTW46USmoQgdKJTUIB0olNQgHSiU1CAdKJTUIB0olNRKAUlJCEyrVDWkkgAAkk3AAbTsQYyzhac7G2e0S4t7t+PeMgc3DA815bbbM2nUc1jxUa0wHgEA9Vo+1vbU2gmlRJFLAuwNT6N9Vkqtoaxpc4wBiSqy4nCUsRR7vhFC4o0+atJ46J9P54EwKe1V6FYOaHDAgEcCJCmBXMXW5KFV0na9SmYxdcPmrEqvovRht9up0R7k+I7GNveeeHNN8JdTFOME6k9orL+R6H7K9AdxZTWcPHXhw3Ux7g53u5hbiVFSphrQAIAAAGwC4AJ6uacFCKij5rd3ErmtKrLqx2sjWTSlz5LM5hwKE0IQCIR0R94/VACFz9PaVFls1WsRPdtmDdrHBonKSQF5hW9r9pPu0qLeTz/wBh6LTUrwpvEiys+F3N6nKitF46HpHa3SHcWK0VAYLaboP9TvC3zK+fXvJxJPEz5rRaX7fWm1Un0qpYWP1T4WxGq6ec/ILNtfM7jCq7msqj7ux7rgfDZ2VOSrY5m/tj/pZ0bbnUK1Oq25zHB12cG8cCPVfRtltIqsa9plr2tcDucJHkV80r2n2XaW76whhPioONM/pPiZ5GP2rbYz7zicPxTap0oV4rZ4fo9vv+psghJKJ+/sK1PAiolJP3cj7zQCVHwJOCxlt9q9kpkhoq1IMS1oDTwLiLt6te0fTf4axODTD638NvAiXn+2R+4LxZcNzcum+WJ6ngvBqd3B1a2cZwsaZ8T013tlp6wizP1cyajZjc0C/qt9o7SDLRSZVpu1mPAIPHI7CMCMl83PbBWz9nPbH8JV7mqf4NR2J/23nP9JwPIrTQu5OWJlhxT4epxo9parVbrV5Xuj2cIhNB+5Sz9wrQ8MKhIT9lVtI6Rp0KbqlRwaxokn5DaTsTJKi5NJbklptbaTC97g1rRJcTAAXlXaztm61uLKctog4YF+927YFT7U9rn218XsotPhZOMfmftO7JZ+rW1YABc43BomSThgqytcc3djse44VwZUF2tf8AN0Xh+5JaLW2m2XHgBiV3+yXs7qW9za9tBZZ8WUZg1BtOYbvxOUYrudjPZrBbaLcA5+LKJgtZsLxgTuwG84ejCMr/AL2rbQt+sjh4rxdSzSoP1ft7nkfbDRrbPa3tY0NYQ1zWgQA0iIAyvBXIaVtvafY76NX9VM/+Q/7LDtK5q0eWbRd8Mrdrawk98Y+mhHbrTqMJzNw4lb32T6A7qzutDh4q1zZypNOP7nX8gsBYtHuttspUG4F0OIyaL3u5NHVe70KLabWsYAA0BoGTWgQFttIZk5voV/xBddlRVtHeWr9Oi+bJTdvKUBDRCa8zd14f5VkeJFaZv6cEuY4H1CWEwnxDg71agJQhAQgIzw+aSRw8lRdpykHFpJEEgkgxcSMQrVK1NePC5ruBB8kBgva/pXVoUqAN9R2u79FPD/kR/avJmPkLTe0fSvf2+pHu0gKTf2+9/wAiVlaLYPFUdxLnmz6lwai7W0pxa31fz/YllU7E/wATpzvVupcCqdNsGVqhsyxrt88X4F2Fs/ZdpoULW5jyAyqwyTgHUwXg9NbqsaU2nUvu+8lFObhLmQvLeF1RlRl/cj1y2e2Czt/lUqr9hJawH1PkubQ9sbzVbrUGNpkgO8Ti4A4kHC7YvNykW93dVvcq4fDllGLXLl+LbPpenUDgCCCCAQRmDeCnRu81hvZj2lFWymjUcA6hABccaZJ1cdmHRd3tF2mp2azVajX6zmthoEkF5uaJwxPkreNRShznzyvZ1KVy7fHezheedjzP2lab/EW0tafBQHdj9eLz1gftWMdagHhpw271PVqEy4mSSSScyTJPVUKdnL3AASXEADaSYAVI5dpJyZ9Op0vwlCFKHRfpudFzZUBC0/aPsmbIym5ru8aWta9wBhtWLwDm05H/AAs7UZKwnBweGdVrdU7mmp03lHqnsy7Zd8wWWsf4jB/DcfzsH5Zzc2OYG5bt9qaCAXtk3Rn5L5voV3McHNJa5pkEYghet6E7d2Zti750CqPA6mL3OqRPhn8pxnAXqztrlOPLPoeI45waVOr2tvHKk9l0b9zWaX01SslI1KjoAwAvLnbGjMrx7tJ2nqW6prP8LB7lMG5o2na7aVV092hq2yr3lU7msHusGwfM5qPQuha1tq93Qb+p5nVYNpPyxK0Vq7qvljsWnDeFU7Cn29drm6t7R9Pf6EFmovq1G0qLS+o4wAPU7ANq9W7G9gmWMCpUipaDi8zFPcwf9ukLp9mOydGwU4Ze8+/UI8Tj8m7vVX7VpinT/NrHYL/PBdVC25O9LcoeK8alcZpUdIfeXr5eX1Lgbz5/JKXf+rlybDpd1WpqloaCDGM3b8l1gyMl2HnDOdvLGaliec6Za8DgYPkSvJa9fVaT04r3bSFnFSk9hwexzT+4ELwmnompaavdtB1Wuh78mmYN+ZAyVddwbksdT2Pw9cQjRnGo8KLzr4fxGz9lOi2sY+0PLQ6oSxkkSGA+IgHa4RP9K9CFupD87eoWabozu6Y1GalNga0Am+6APven2GxGq/VyzOwZrtpQ5IKJ5u+undXE6r6vT0Wxp22hpbrAyNolOptzOJvO7YOSiYwSGgQ1kXbxgOWPNTzxWw4hfvJMd7w/S71anF29RuPjbh7rvViAmBQlAQgPAbV2ntFK0VgKmsBWqjVeNYfzHcx1XQsvb27x04dBhzD+bK43i/erXaH2c1e9qPpPDtZ73arhB8TnOgEXZ5rH27RdWgYq03M3kXf3C7zVNKdam34H0ejbcMvYR0XNheTKtaoXEkmSSSTvJk+a7nYayB9tY94LmUv4jgIvIuaL/wCqDyWaNfWdDQXHY0F3otx2QsVSmw6zNVzyCdYwQI8N3MnmlvRcppsy4xxCnRtpxpvvbLHnp+mS1pXsI2vaXmjWpUqTyXBtQPDmE3loaBBEkxeuvo32Q2dsOrVn1Bj4dWm087zC6Fnsg/M8DcB8yr1Gw0h+Vx4mB0w8lYq3pp5weMnxi8lFQ59Esae+55j2+0a2jbagZGo+KjdUyBrDxDk4OWbs4unavTPaTosGzsqtAHdu1TAjw1LrznDgP7l5rVMCFV3EOSo146nvODXH4i0hUe6WH6r9iGhXlxG3DkrJUnZ/Q5tVpp0m3a7hJ+Fovc7k0HyU+ltHOs9apSdixxE7RkeYg81rlF45uh3W9ePO6Lfe3+RZ7L6YFktVOo4SwHVeNrHXOu3XHi0LV+1HT7ajqdCnc1oFRxEeIuEMwy1ST+9eeF6mc8m8mcBfuEDyA6KVVapuHiaalhTq3cbnrFY9voMqla72a6Ha6ua9SNSh7oInWqkXQM4EnosmxhcQAJJIAAzJMAdV7B2f7KOs9BjHlrbpdBlxcbzddw5LdaU+eeeiK74hvfw9vyR/NPT5dfY6Gk7R+KpupOa0UnCHFxvjdsOyL7l5FpjRZs1Z1MmRi10RrtOBHmvbKGjqbfyknbU+TRd1Wf7bWOna6WoyDUZJY+4AHNgAyOfJd9zR7SOVujyfBeJuzq8sn3Jb+T8TyF9GTcpWNAUgsz9fU1Xa8xqQdaeC1GgewVSq4GsLse6beT+twubwVXClObxFHvrriFvbR56kvRdX8il2Y7JVLcdYnu6DT4qpz2tZPvHyHkvUtHVKNkpijZWSBxvObnOxcd6WyaEuaCbmgANbGq0DKfkF1qFkDMA30/8AfEq2o0I015nzriXFKt9LXSC2Xv4soizVq38w6rfhbHp9UmkrDTpUTqtgy2XG8m/b9F1+83H1VPSlI1Keq2JkG+7DeugqTg6OrBlVpJgA38DcutaNO5UmucdpmOgvUVHQjWwah1jk1ufNdOzWNrcgNgbcB9TvQHNGjq1e+s/Vb8A+YF3quhZNFspDwMHHO/HJWdXefX1Swd3T6IMvGCtpKkX0nAAkxdhkQVFZLMKFOI8buN7shwHyV6Ts8/qoKT9Z2tfAubd1PM3ckBLSYAIBnfOJzPWU+Dt8kmsNyXVQC37lC/8AmNu/K71apY3n74qB894z9L/+qAsjgkQOSEBzq5F/3mVzLTTY+4gGcolX61KSc7zjxKhcxYNZOmFWUdUcr/RGD3WhvIegTK2ixEwbtmz1XaaLk0kceC18qTydjqupDlexx6NMflgqdpT7RZpOAGw5+ShdZzt1tzvqPoVuzkq3HGjGW+g2vSfSdeHtLTF5E4HiDBWRsfs0bM1qpIn3WDVu3kzHJa51WMQW+nUJDWWE6UJvMkdlvf3FvCUKUsJjNGaCs9nH8Kk0HAuN7jxcb1mvaPoeWttDBe2KdT9Mww8jd+4LUfiBncobVFam5hGs17S07IIi7btWNSkpQcUbLK+qULmNeTz458Op4z3fincpCrFvsTqNV1N2LCRx2HmFLo3Q1W0uikwu2uwaOLjcFRcsm8YPqnbU4U+1ckovXL8zQezjQffWnvXe5Qg8ah90crz0XrTXhoJw2n6lZns1ocWWztp3F17nuBIlxxjcIAHBPtDa9cwJawH8+e8xeVd29Ls4JdT5hxe+/GXMpr8q0XoizpLTevLWGG5nN30Cp2axOq+62RtNw6q5ZrAynGuC85Zjk3HrK6VOvrXTqj4R73+OS6CpKtn0IxplxLn7G/Mm+F1GUiAB4YH5RIHPakY4AQBCcKiEtt7k3exkRwg+n0Tm1htCiD0utKGJPrJlSvFwvJynAbScgqrnAmGY5uFwb9Tu6qWnT1cDM3kkSSdpKAkp2cC83k4nDoMlJq7z1+qi13bOh+sJe/GcjiEBLftHp6Jdc7OhHzTGvnCDwSmoACSYAvJ3ICK1VphgkF2J2NzPy5qwxwgARdgAq9lBMvdi7L4W/lb8zvKnLQcQDyQD03UGz5JvdjeOBKdB29QPkhIurvPX6qCrPesv/K/L9OxTSdgPAx6qvVqfxWSCPC/f8OxAXGyhI19yEBzH1myYM3kQLzieiicCco43noLlNXsgJJEtd8TeOYwcOKgNUs/mC742zHMYt8woNogpX3kn06KQsTxeJF42pwErFo2wlgrVKUhVnU1dc/Zfw+qjNE8OH1UZwZyhzHPqwMc8szyVN9nm8DV34H+3Dquy+hdcmCyXSVKka3S1wjiGzOF8a+/Ajlh6JpqicYOw3eq7xo7rlTrWIYG9FLJE6PLqZy36Lo1Xh9WmHOF0mbxkHAG8LoWe0NAAADQMAAAByCnqaOjAkbsR0KgZY3OwaI+ITHIYnkpxFaohzrTSg22lsslttoAEzcpWV3OwuG0i88G/M9FToWQA46xHlwGSvU2rI0MlpQOJxJxPNTTON/FRNCkaEA5rIwJHO7oblIKjhsPUH5hMCUvAEkwBiTgEBKLTtBHEXdRKRtY1LmnwjFwxO5v16KAE1MZDNl4LuOxu5T9005Dld6ICxSAaABcFKHKoGEYOP7r/ADuKcKjhi2d7TPkYKAsynByrttDcJg7Dd6qUIB5YDiB97wq1Vmu/UBMNhzr5E4tF/U7oT7RX1GzicANrjcAlstLVbfeTe47XHFATAu3Hy+qUVTm0+vogFLKECtrA5jhgehT5TDfjfxTRRGUjgSPLBCSaVWqn+NT/AE1P+qkhwwdPEfMQq1V576nIyqYHH3dsIQdFqE1j7sD0QhJXcLzx+qY9wAkwBtQ/WJODRJvPiOOzAeaG0ADN5O03n/HJQbCk6hfNKWztuY79pvneITW1YMVZByv8B5/Jy6JCa5gIgiRsUEp4EDEhYofw7mD+Hh8DiY5HL0TqFrBdqulrvhd8jg4cFGDZzimmnaikITKtUNjbkBj0UYM85IXMVeu7YJIy2cTkrL6RdebhsHzKVlLJQZ5TRSpaO1hL79jR7o5fm59FKaaulR1aaNZIhLGhz7VZA68icpz5FQfh3DAzudf/AMhf6rplqr6iyiaa0dclbvI94Fu/FvUYc4U7LxIvG3LqpIVW0Na03A65wDLid5yjeVmc+CapVDRJ/wAk7AM0ynSLiC/K8MyG87T6KOnQe06zoeYjYW/pyPG5WG2hswfCdjruhwPVASgJwCAEoQChOSAJwCAXG4pos4ylvAx5YJ4Cr22qQA1vvPuG4Zu6ICOlrPfrSHNYSGzdLsCbrrsMNqufiIxBHKR1CKNINaGjAXffrzUiAKdUHAg8PongqJ9IOxAPK/qk7ojBxHHxDzv80BYSquKjhi0HeDB6O+qX8U0Yy39QjzNxQFgKrXP8elwqegVkFVLQf49LhU9AhB0WYIQzBCEkJF6SE4pFBsGpITkjjAk3DagGwobUG6vjiN+3dv4INcv9wXfG7Dk3F3kEtOzAGTJd8Rx5bBwQEID4kTGwxrxun5qSg5pmMc5x5zerLCoa9AO45EYjmsWjcpZ3HtOSUMhUO9qU/eGu34mjxAb258QrbLS17ZaQRuy3HYpMMiPKe3xNURCkoG+NqYHNqRlqiqsVqo2CqlR5fLWXbX7OG0rFGx95FarWM6rBLvJo2uPyT6Fm1ZvlxxccT9BuUtKzhggcTtJzJOZUkLM5xmqgsBEG8bE+EQhiyv8AhI9wlu4Xt/tOHJL3jx7zZG1n/wCT/lWIRCkgjpV2uwMnZgehvUyZUs7Xe8AfXriEzuHN9187n3jk7EeaAnc4ASbgLzwVawtLiah/Nc0bGZcziq1rtBc4U3DVEgvIOsNXIXYSdq6VNwIlpBG68eSED0qEISCVCUIACckASoCL8M3Iau9pj0uVS0NcK1KDrXPjWG4ZjHougqdp/n0eD/RCDoUqjovb0IQnU8EqEjDikKjrWoNMDxO+Ft557OaiNnc/3zA+Bp/8nYnhgoMwdapMMGsc8mji75C9AssmXnWOQjwjg3Pmp2tAEAAAZDAJUAianJIQkSE1PKagGwqtawgnWaSx3xNz4jNWykQFE2pzLqou+Nolp4jFqsh4jWkRjOXVOrVQ1pLjAH3zXM/04vlzQKYJBFMyQ6L5cMp2IDpa3fNltzNubtw3b09lMAQMFDY9IQdSo3Udl8J4H5K04XqGjZGXQge29JCmcFGGoYSQyEQpQxOLZTI5CGEoSwlhSaxIUVptAptLjlgNpyCmhUAe+q/0U/8Ak/8AwpIJtH2ctbLvfcdZx45cFI+yNJmNU/E06p5xjzUyVAV4qNwIeNh8LuouPRK22twdLDsdd0dgeqnQRNxvGw4IBU4BVfwQHuEs3Ay3+0yEoq1G+80PG1mP9h+RQFpCho2prjAN/wAJuPQqdAAVG1f/ACKP7/RXgqNr/n0f3+iA6lMXISMFyVAIyg1swAJvMZkm+U4tSIUEoNQI1AhCEid2Ed2EqEIE7sJO7CEKSQ7oINIIQoBXfZGueCROreJJgHbGEqx3Q+yUIUga6g04hRUaQEgTGySfVKhQZLYl7sJe7CEIMiupjYk7sIQoGRDRH2Sl7kfZKEKTBjalAQeBzKisljY1oDRA4nPfKVCkgm7kfZKO5H2SlQgE7kfZKO6H2SlQgEFIfZKU0h9yhCAbUsbHiHNB4/VRWWiASBMb3OPqUIQFjuwq9azNL2Ei8TF5z3ZoQgLbWBCEID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65177" y="2143125"/>
            <a:ext cx="2257306" cy="85725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Vision</a:t>
            </a:r>
            <a:endParaRPr lang="es-CO" sz="28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29000" y="565945"/>
            <a:ext cx="5257800" cy="4023518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proyecto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 smtClean="0"/>
              <a:t>visión</a:t>
            </a:r>
            <a:r>
              <a:rPr lang="en-US" dirty="0" smtClean="0"/>
              <a:t>, de un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futuro</a:t>
            </a:r>
            <a:endParaRPr lang="en-US" dirty="0"/>
          </a:p>
          <a:p>
            <a:pPr lvl="1"/>
            <a:r>
              <a:rPr lang="en-US" b="1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qué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importante</a:t>
            </a:r>
            <a:endParaRPr lang="en-US" dirty="0"/>
          </a:p>
          <a:p>
            <a:pPr lvl="1"/>
            <a:r>
              <a:rPr lang="en-US" b="1" dirty="0" err="1"/>
              <a:t>Qué</a:t>
            </a:r>
            <a:r>
              <a:rPr lang="en-US" dirty="0"/>
              <a:t> </a:t>
            </a:r>
            <a:r>
              <a:rPr lang="en-US" dirty="0" err="1"/>
              <a:t>esperamos</a:t>
            </a:r>
            <a:r>
              <a:rPr lang="en-US" dirty="0"/>
              <a:t> </a:t>
            </a:r>
            <a:r>
              <a:rPr lang="en-US" dirty="0" err="1"/>
              <a:t>lograr</a:t>
            </a:r>
            <a:endParaRPr lang="en-US" dirty="0"/>
          </a:p>
          <a:p>
            <a:pPr lvl="1"/>
            <a:r>
              <a:rPr lang="en-US" b="1" dirty="0" err="1"/>
              <a:t>Cómo</a:t>
            </a:r>
            <a:r>
              <a:rPr lang="en-US" dirty="0"/>
              <a:t> se </a:t>
            </a:r>
            <a:r>
              <a:rPr lang="en-US" dirty="0" err="1"/>
              <a:t>reconocerá</a:t>
            </a:r>
            <a:r>
              <a:rPr lang="en-US" dirty="0"/>
              <a:t> el </a:t>
            </a:r>
            <a:r>
              <a:rPr lang="en-US" dirty="0" err="1"/>
              <a:t>logro</a:t>
            </a:r>
            <a:endParaRPr lang="en-US" dirty="0"/>
          </a:p>
          <a:p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transmitida</a:t>
            </a:r>
            <a:r>
              <a:rPr lang="en-US" dirty="0"/>
              <a:t> al </a:t>
            </a:r>
            <a:r>
              <a:rPr lang="en-US" dirty="0" err="1"/>
              <a:t>equipo</a:t>
            </a:r>
            <a:endParaRPr lang="en-US" dirty="0"/>
          </a:p>
          <a:p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definición</a:t>
            </a:r>
            <a:r>
              <a:rPr lang="en-US" dirty="0"/>
              <a:t> general de “Done”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el mayor </a:t>
            </a:r>
            <a:r>
              <a:rPr lang="en-US" dirty="0" err="1" smtClean="0"/>
              <a:t>punto</a:t>
            </a:r>
            <a:r>
              <a:rPr lang="en-US" dirty="0" smtClean="0"/>
              <a:t> de </a:t>
            </a:r>
            <a:r>
              <a:rPr lang="en-US" dirty="0" err="1" smtClean="0"/>
              <a:t>referencia</a:t>
            </a:r>
            <a:endParaRPr lang="en-US" dirty="0" smtClean="0"/>
          </a:p>
          <a:p>
            <a:r>
              <a:rPr lang="en-US" dirty="0" smtClean="0"/>
              <a:t>Core Stakeholders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3022483" y="565945"/>
            <a:ext cx="480270" cy="401161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Down Arrow 7"/>
          <p:cNvSpPr/>
          <p:nvPr/>
        </p:nvSpPr>
        <p:spPr>
          <a:xfrm rot="16200000">
            <a:off x="-1630042" y="2194244"/>
            <a:ext cx="4035425" cy="755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Business Value</a:t>
            </a:r>
            <a:endParaRPr lang="es-CO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4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3400" y="361950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Personas y </a:t>
            </a:r>
            <a:r>
              <a:rPr lang="en-US" sz="2400" dirty="0" err="1" smtClean="0"/>
              <a:t>comunidades</a:t>
            </a:r>
            <a:r>
              <a:rPr lang="en-US" sz="2400" dirty="0" smtClean="0"/>
              <a:t> con </a:t>
            </a:r>
            <a:r>
              <a:rPr lang="en-US" sz="2400" dirty="0" err="1" smtClean="0"/>
              <a:t>proyectos</a:t>
            </a:r>
            <a:r>
              <a:rPr lang="en-US" sz="2400" dirty="0" smtClean="0"/>
              <a:t> </a:t>
            </a:r>
            <a:r>
              <a:rPr lang="en-US" sz="2400" dirty="0" err="1" smtClean="0"/>
              <a:t>productivos</a:t>
            </a:r>
            <a:r>
              <a:rPr lang="en-US" sz="2400" dirty="0" smtClean="0"/>
              <a:t> no </a:t>
            </a:r>
            <a:r>
              <a:rPr lang="en-US" sz="2400" dirty="0" err="1" smtClean="0"/>
              <a:t>pueden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realizarlos</a:t>
            </a:r>
            <a:r>
              <a:rPr lang="en-US" sz="2400" dirty="0" smtClean="0"/>
              <a:t> </a:t>
            </a:r>
            <a:r>
              <a:rPr lang="en-US" sz="2400" dirty="0" err="1" smtClean="0"/>
              <a:t>debido</a:t>
            </a:r>
            <a:r>
              <a:rPr lang="en-US" sz="2400" dirty="0" smtClean="0"/>
              <a:t> a la </a:t>
            </a:r>
            <a:r>
              <a:rPr lang="en-US" sz="2400" dirty="0" err="1" smtClean="0"/>
              <a:t>falta</a:t>
            </a:r>
            <a:r>
              <a:rPr lang="en-US" sz="2400" dirty="0" smtClean="0"/>
              <a:t> de </a:t>
            </a:r>
            <a:r>
              <a:rPr lang="en-US" sz="2400" dirty="0" err="1" smtClean="0"/>
              <a:t>apoyo</a:t>
            </a:r>
            <a:r>
              <a:rPr lang="en-US" sz="2400" dirty="0" smtClean="0"/>
              <a:t> </a:t>
            </a:r>
            <a:r>
              <a:rPr lang="en-US" sz="2400" dirty="0" err="1" smtClean="0"/>
              <a:t>financiero</a:t>
            </a:r>
            <a:r>
              <a:rPr lang="en-US" sz="2400" dirty="0" smtClean="0"/>
              <a:t>, son un </a:t>
            </a:r>
            <a:r>
              <a:rPr lang="en-US" sz="2400" dirty="0" err="1" smtClean="0"/>
              <a:t>mercado</a:t>
            </a:r>
            <a:r>
              <a:rPr lang="en-US" sz="2400" dirty="0" smtClean="0"/>
              <a:t> </a:t>
            </a:r>
            <a:r>
              <a:rPr lang="en-US" sz="2400" dirty="0" err="1" smtClean="0"/>
              <a:t>desaprovechado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entidades</a:t>
            </a:r>
            <a:r>
              <a:rPr lang="en-US" sz="2400" dirty="0" smtClean="0"/>
              <a:t> </a:t>
            </a:r>
            <a:r>
              <a:rPr lang="en-US" sz="2400" dirty="0" err="1" smtClean="0"/>
              <a:t>financieras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La </a:t>
            </a:r>
            <a:r>
              <a:rPr lang="en-US" sz="2400" dirty="0" err="1" smtClean="0"/>
              <a:t>aplicación</a:t>
            </a:r>
            <a:r>
              <a:rPr lang="en-US" sz="2400" dirty="0" smtClean="0"/>
              <a:t> “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prestamos</a:t>
            </a:r>
            <a:r>
              <a:rPr lang="en-US" sz="2400" dirty="0" smtClean="0"/>
              <a:t>” </a:t>
            </a:r>
            <a:r>
              <a:rPr lang="en-US" sz="2400" dirty="0" err="1" smtClean="0"/>
              <a:t>evalúa</a:t>
            </a:r>
            <a:r>
              <a:rPr lang="en-US" sz="2400" dirty="0" smtClean="0"/>
              <a:t>, </a:t>
            </a:r>
            <a:r>
              <a:rPr lang="en-US" sz="2400" dirty="0" err="1" smtClean="0"/>
              <a:t>mediante</a:t>
            </a:r>
            <a:r>
              <a:rPr lang="en-US" sz="2400" dirty="0" smtClean="0"/>
              <a:t> un </a:t>
            </a:r>
            <a:r>
              <a:rPr lang="en-US" sz="2400" dirty="0" err="1" smtClean="0"/>
              <a:t>proceso</a:t>
            </a:r>
            <a:r>
              <a:rPr lang="en-US" sz="2400" dirty="0" smtClean="0"/>
              <a:t> </a:t>
            </a:r>
            <a:r>
              <a:rPr lang="en-US" sz="2400" dirty="0" err="1" smtClean="0"/>
              <a:t>muy</a:t>
            </a:r>
            <a:r>
              <a:rPr lang="en-US" sz="2400" dirty="0" smtClean="0"/>
              <a:t> </a:t>
            </a:r>
            <a:r>
              <a:rPr lang="en-US" sz="2400" dirty="0" err="1" smtClean="0"/>
              <a:t>sencillo</a:t>
            </a:r>
            <a:r>
              <a:rPr lang="en-US" sz="2400" dirty="0" smtClean="0"/>
              <a:t>, el </a:t>
            </a:r>
            <a:r>
              <a:rPr lang="en-US" sz="2400" dirty="0" err="1" smtClean="0"/>
              <a:t>otorgamiento</a:t>
            </a:r>
            <a:r>
              <a:rPr lang="en-US" sz="2400" dirty="0" smtClean="0"/>
              <a:t> de </a:t>
            </a:r>
            <a:r>
              <a:rPr lang="en-US" sz="2400" dirty="0" err="1" smtClean="0"/>
              <a:t>créditos</a:t>
            </a:r>
            <a:r>
              <a:rPr lang="en-US" sz="2400" dirty="0" smtClean="0"/>
              <a:t>, con </a:t>
            </a:r>
            <a:r>
              <a:rPr lang="en-US" sz="2400" dirty="0" err="1" smtClean="0"/>
              <a:t>facilidades</a:t>
            </a:r>
            <a:r>
              <a:rPr lang="en-US" sz="2400" dirty="0" smtClean="0"/>
              <a:t> de </a:t>
            </a:r>
            <a:r>
              <a:rPr lang="en-US" sz="2400" dirty="0" err="1" smtClean="0"/>
              <a:t>pago</a:t>
            </a:r>
            <a:r>
              <a:rPr lang="en-US" sz="2400" dirty="0" smtClean="0"/>
              <a:t>, a personas de </a:t>
            </a:r>
            <a:r>
              <a:rPr lang="en-US" sz="2400" dirty="0" err="1" smtClean="0"/>
              <a:t>escasos</a:t>
            </a:r>
            <a:r>
              <a:rPr lang="en-US" sz="2400" dirty="0" smtClean="0"/>
              <a:t> </a:t>
            </a:r>
            <a:r>
              <a:rPr lang="en-US" sz="2400" dirty="0" err="1" smtClean="0"/>
              <a:t>recursos</a:t>
            </a:r>
            <a:r>
              <a:rPr lang="en-US" sz="2400" dirty="0" smtClean="0"/>
              <a:t>, </a:t>
            </a:r>
            <a:r>
              <a:rPr lang="en-US" sz="2400" dirty="0" err="1" smtClean="0"/>
              <a:t>concediéndoles</a:t>
            </a:r>
            <a:r>
              <a:rPr lang="en-US" sz="2400" dirty="0" smtClean="0"/>
              <a:t> </a:t>
            </a:r>
            <a:r>
              <a:rPr lang="en-US" sz="2400" dirty="0" err="1" smtClean="0"/>
              <a:t>beneficios</a:t>
            </a:r>
            <a:r>
              <a:rPr lang="en-US" sz="2400" dirty="0" smtClean="0"/>
              <a:t> de </a:t>
            </a:r>
            <a:r>
              <a:rPr lang="en-US" sz="2400" dirty="0" err="1" smtClean="0"/>
              <a:t>acuerdo</a:t>
            </a:r>
            <a:r>
              <a:rPr lang="en-US" sz="2400" dirty="0" smtClean="0"/>
              <a:t> a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condición</a:t>
            </a:r>
            <a:r>
              <a:rPr lang="en-US" sz="2400" dirty="0" smtClean="0"/>
              <a:t> social.</a:t>
            </a:r>
          </a:p>
          <a:p>
            <a:endParaRPr lang="en-US" sz="2400" dirty="0"/>
          </a:p>
          <a:p>
            <a:r>
              <a:rPr lang="en-US" sz="2400" dirty="0" smtClean="0"/>
              <a:t>La </a:t>
            </a:r>
            <a:r>
              <a:rPr lang="en-US" sz="2400" dirty="0" err="1" smtClean="0"/>
              <a:t>atención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caso</a:t>
            </a:r>
            <a:r>
              <a:rPr lang="en-US" sz="2400" dirty="0" smtClean="0"/>
              <a:t> se </a:t>
            </a:r>
            <a:r>
              <a:rPr lang="en-US" sz="2400" dirty="0" err="1" smtClean="0"/>
              <a:t>resuelve</a:t>
            </a:r>
            <a:r>
              <a:rPr lang="en-US" sz="2400" dirty="0" smtClean="0"/>
              <a:t> en </a:t>
            </a:r>
            <a:r>
              <a:rPr lang="en-US" sz="2400" dirty="0" err="1" smtClean="0"/>
              <a:t>pocos</a:t>
            </a:r>
            <a:r>
              <a:rPr lang="en-US" sz="2400" dirty="0" smtClean="0"/>
              <a:t> </a:t>
            </a:r>
            <a:r>
              <a:rPr lang="en-US" sz="2400" dirty="0" err="1" smtClean="0"/>
              <a:t>minutos</a:t>
            </a:r>
            <a:r>
              <a:rPr lang="en-US" sz="2400" dirty="0" smtClean="0"/>
              <a:t> y al final de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procedimiento</a:t>
            </a:r>
            <a:r>
              <a:rPr lang="en-US" sz="2400" dirty="0" smtClean="0"/>
              <a:t> </a:t>
            </a:r>
            <a:r>
              <a:rPr lang="en-US" sz="2400" dirty="0" err="1" smtClean="0"/>
              <a:t>ya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claro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se </a:t>
            </a:r>
            <a:r>
              <a:rPr lang="en-US" sz="2400" dirty="0" err="1" smtClean="0"/>
              <a:t>otorga</a:t>
            </a:r>
            <a:r>
              <a:rPr lang="en-US" sz="2400" dirty="0" smtClean="0"/>
              <a:t> el </a:t>
            </a:r>
            <a:r>
              <a:rPr lang="en-US" sz="2400" dirty="0" err="1" smtClean="0"/>
              <a:t>crédito</a:t>
            </a:r>
            <a:r>
              <a:rPr lang="en-US" sz="2400" dirty="0" smtClean="0"/>
              <a:t> y </a:t>
            </a:r>
            <a:r>
              <a:rPr lang="en-US" sz="2400" dirty="0" err="1" smtClean="0"/>
              <a:t>sus</a:t>
            </a:r>
            <a:r>
              <a:rPr lang="en-US" sz="2400" dirty="0" smtClean="0"/>
              <a:t> </a:t>
            </a:r>
            <a:r>
              <a:rPr lang="en-US" sz="2400" dirty="0" err="1" smtClean="0"/>
              <a:t>condiciones</a:t>
            </a:r>
            <a:r>
              <a:rPr lang="en-US" sz="2400" dirty="0" smtClean="0"/>
              <a:t>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2514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5400" y="895350"/>
            <a:ext cx="655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Personas y </a:t>
            </a:r>
            <a:r>
              <a:rPr lang="en-US" dirty="0" err="1" smtClean="0"/>
              <a:t>comunidades</a:t>
            </a:r>
            <a:r>
              <a:rPr lang="en-US" dirty="0" smtClean="0"/>
              <a:t> con </a:t>
            </a:r>
            <a:r>
              <a:rPr lang="en-US" dirty="0" err="1" smtClean="0"/>
              <a:t>proyectos</a:t>
            </a:r>
            <a:r>
              <a:rPr lang="en-US" dirty="0" smtClean="0"/>
              <a:t> </a:t>
            </a:r>
            <a:r>
              <a:rPr lang="en-US" dirty="0" err="1" smtClean="0"/>
              <a:t>productivos</a:t>
            </a:r>
            <a:r>
              <a:rPr lang="en-US" dirty="0" smtClean="0"/>
              <a:t> no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realizarlos</a:t>
            </a:r>
            <a:r>
              <a:rPr lang="en-US" dirty="0" smtClean="0"/>
              <a:t> </a:t>
            </a:r>
            <a:r>
              <a:rPr lang="en-US" dirty="0" err="1" smtClean="0"/>
              <a:t>debido</a:t>
            </a:r>
            <a:r>
              <a:rPr lang="en-US" dirty="0" smtClean="0"/>
              <a:t> a la </a:t>
            </a:r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apoyo</a:t>
            </a:r>
            <a:r>
              <a:rPr lang="en-US" dirty="0" smtClean="0"/>
              <a:t> </a:t>
            </a:r>
            <a:r>
              <a:rPr lang="en-US" dirty="0" err="1" smtClean="0"/>
              <a:t>financiero</a:t>
            </a:r>
            <a:r>
              <a:rPr lang="en-US" dirty="0" smtClean="0"/>
              <a:t>, son un </a:t>
            </a:r>
            <a:r>
              <a:rPr lang="en-US" dirty="0" err="1" smtClean="0"/>
              <a:t>mercado</a:t>
            </a:r>
            <a:r>
              <a:rPr lang="en-US" dirty="0" smtClean="0"/>
              <a:t> </a:t>
            </a:r>
            <a:r>
              <a:rPr lang="en-US" dirty="0" err="1" smtClean="0"/>
              <a:t>desaprovechado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entidades</a:t>
            </a:r>
            <a:r>
              <a:rPr lang="en-US" dirty="0" smtClean="0"/>
              <a:t> </a:t>
            </a:r>
            <a:r>
              <a:rPr lang="en-US" dirty="0" err="1" smtClean="0"/>
              <a:t>financieras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La </a:t>
            </a:r>
            <a:r>
              <a:rPr lang="en-US" dirty="0" err="1" smtClean="0"/>
              <a:t>aplicación</a:t>
            </a:r>
            <a:r>
              <a:rPr lang="en-US" dirty="0" smtClean="0"/>
              <a:t> “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prestamos</a:t>
            </a:r>
            <a:r>
              <a:rPr lang="en-US" dirty="0" smtClean="0"/>
              <a:t>” </a:t>
            </a:r>
            <a:r>
              <a:rPr lang="en-US" dirty="0" err="1" smtClean="0"/>
              <a:t>evalúa</a:t>
            </a:r>
            <a:r>
              <a:rPr lang="en-US" dirty="0" smtClean="0"/>
              <a:t>, </a:t>
            </a:r>
            <a:r>
              <a:rPr lang="en-US" dirty="0" err="1" smtClean="0"/>
              <a:t>mediante</a:t>
            </a:r>
            <a:r>
              <a:rPr lang="en-US" dirty="0" smtClean="0"/>
              <a:t> un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sencillo</a:t>
            </a:r>
            <a:r>
              <a:rPr lang="en-US" dirty="0" smtClean="0"/>
              <a:t>, el </a:t>
            </a:r>
            <a:r>
              <a:rPr lang="en-US" dirty="0" err="1" smtClean="0"/>
              <a:t>otorgamiento</a:t>
            </a:r>
            <a:r>
              <a:rPr lang="en-US" dirty="0" smtClean="0"/>
              <a:t> de </a:t>
            </a:r>
            <a:r>
              <a:rPr lang="en-US" dirty="0" err="1" smtClean="0"/>
              <a:t>créditos</a:t>
            </a:r>
            <a:r>
              <a:rPr lang="en-US" dirty="0" smtClean="0"/>
              <a:t>, con </a:t>
            </a:r>
            <a:r>
              <a:rPr lang="en-US" dirty="0" err="1" smtClean="0"/>
              <a:t>facilidades</a:t>
            </a:r>
            <a:r>
              <a:rPr lang="en-US" dirty="0" smtClean="0"/>
              <a:t> de </a:t>
            </a:r>
            <a:r>
              <a:rPr lang="en-US" dirty="0" err="1" smtClean="0"/>
              <a:t>pago</a:t>
            </a:r>
            <a:r>
              <a:rPr lang="en-US" dirty="0" smtClean="0"/>
              <a:t>, a personas de </a:t>
            </a:r>
            <a:r>
              <a:rPr lang="en-US" dirty="0" err="1" smtClean="0"/>
              <a:t>escasos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r>
              <a:rPr lang="en-US" dirty="0" smtClean="0"/>
              <a:t>, </a:t>
            </a:r>
            <a:r>
              <a:rPr lang="en-US" dirty="0" err="1" smtClean="0"/>
              <a:t>concediéndoles</a:t>
            </a:r>
            <a:r>
              <a:rPr lang="en-US" dirty="0" smtClean="0"/>
              <a:t> </a:t>
            </a:r>
            <a:r>
              <a:rPr lang="en-US" dirty="0" err="1" smtClean="0"/>
              <a:t>beneficios</a:t>
            </a:r>
            <a:r>
              <a:rPr lang="en-US" dirty="0" smtClean="0"/>
              <a:t> de </a:t>
            </a:r>
            <a:r>
              <a:rPr lang="en-US" dirty="0" err="1" smtClean="0"/>
              <a:t>acuerdo</a:t>
            </a:r>
            <a:r>
              <a:rPr lang="en-US" dirty="0" smtClean="0"/>
              <a:t> a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condición</a:t>
            </a:r>
            <a:r>
              <a:rPr lang="en-US" dirty="0" smtClean="0"/>
              <a:t> social.</a:t>
            </a:r>
          </a:p>
          <a:p>
            <a:endParaRPr lang="en-US" dirty="0"/>
          </a:p>
          <a:p>
            <a:r>
              <a:rPr lang="en-US" dirty="0" smtClean="0"/>
              <a:t>La </a:t>
            </a:r>
            <a:r>
              <a:rPr lang="en-US" dirty="0" err="1" smtClean="0"/>
              <a:t>atención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se </a:t>
            </a:r>
            <a:r>
              <a:rPr lang="en-US" dirty="0" err="1" smtClean="0"/>
              <a:t>resuelve</a:t>
            </a:r>
            <a:r>
              <a:rPr lang="en-US" dirty="0" smtClean="0"/>
              <a:t> en </a:t>
            </a:r>
            <a:r>
              <a:rPr lang="en-US" dirty="0" err="1" smtClean="0"/>
              <a:t>pocos</a:t>
            </a:r>
            <a:r>
              <a:rPr lang="en-US" dirty="0" smtClean="0"/>
              <a:t> </a:t>
            </a:r>
            <a:r>
              <a:rPr lang="en-US" dirty="0" err="1" smtClean="0"/>
              <a:t>minutos</a:t>
            </a:r>
            <a:r>
              <a:rPr lang="en-US" dirty="0" smtClean="0"/>
              <a:t> y al final de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procedimiento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claro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se </a:t>
            </a:r>
            <a:r>
              <a:rPr lang="en-US" dirty="0" err="1" smtClean="0"/>
              <a:t>otorga</a:t>
            </a:r>
            <a:r>
              <a:rPr lang="en-US" dirty="0" smtClean="0"/>
              <a:t> el </a:t>
            </a:r>
            <a:r>
              <a:rPr lang="en-US" dirty="0" err="1" smtClean="0"/>
              <a:t>crédito</a:t>
            </a:r>
            <a:r>
              <a:rPr lang="en-US" dirty="0" smtClean="0"/>
              <a:t> y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condiciones</a:t>
            </a:r>
            <a:r>
              <a:rPr lang="en-US" dirty="0" smtClean="0"/>
              <a:t>.</a:t>
            </a:r>
            <a:endParaRPr lang="es-CO" dirty="0"/>
          </a:p>
        </p:txBody>
      </p:sp>
      <p:sp>
        <p:nvSpPr>
          <p:cNvPr id="3" name="Down Arrow 2"/>
          <p:cNvSpPr/>
          <p:nvPr/>
        </p:nvSpPr>
        <p:spPr>
          <a:xfrm rot="16200000">
            <a:off x="-73492" y="440854"/>
            <a:ext cx="1376353" cy="1209037"/>
          </a:xfrm>
          <a:prstGeom prst="downArrow">
            <a:avLst>
              <a:gd name="adj1" fmla="val 73655"/>
              <a:gd name="adj2" fmla="val 5069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Por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qué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 rot="16200000">
            <a:off x="-73492" y="1969608"/>
            <a:ext cx="1376353" cy="1209037"/>
          </a:xfrm>
          <a:prstGeom prst="downArrow">
            <a:avLst>
              <a:gd name="adj1" fmla="val 73655"/>
              <a:gd name="adj2" fmla="val 5069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Qué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 rot="16200000">
            <a:off x="-73492" y="3488855"/>
            <a:ext cx="1376353" cy="1209037"/>
          </a:xfrm>
          <a:prstGeom prst="downArrow">
            <a:avLst>
              <a:gd name="adj1" fmla="val 73655"/>
              <a:gd name="adj2" fmla="val 5069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Cómo</a:t>
            </a:r>
            <a:endParaRPr lang="es-CO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24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47563" y="285750"/>
            <a:ext cx="80609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/>
              <a:t>BDD (</a:t>
            </a:r>
            <a:r>
              <a:rPr lang="es-CO" sz="2400" b="1" dirty="0" err="1"/>
              <a:t>Behavior-Driven</a:t>
            </a:r>
            <a:r>
              <a:rPr lang="es-CO" sz="2400" b="1" dirty="0"/>
              <a:t> </a:t>
            </a:r>
            <a:r>
              <a:rPr lang="es-CO" sz="2400" b="1" dirty="0" err="1"/>
              <a:t>Development</a:t>
            </a:r>
            <a:r>
              <a:rPr lang="es-CO" sz="2400" b="1" dirty="0"/>
              <a:t>)</a:t>
            </a:r>
            <a:endParaRPr lang="es-CO" sz="2400" dirty="0"/>
          </a:p>
          <a:p>
            <a:r>
              <a:rPr lang="es-CO" sz="2400" dirty="0"/>
              <a:t>		Descubriendo realmente qué requiere tu cliente</a:t>
            </a:r>
            <a:endParaRPr lang="es-CO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47563" y="2772808"/>
            <a:ext cx="1649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Agenda :</a:t>
            </a:r>
            <a:endParaRPr lang="es-CO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787720" y="2772808"/>
            <a:ext cx="1476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Por</a:t>
            </a:r>
            <a:r>
              <a:rPr lang="en-US" sz="3200" dirty="0" smtClean="0"/>
              <a:t> </a:t>
            </a:r>
            <a:r>
              <a:rPr lang="en-US" sz="3200" dirty="0" err="1" smtClean="0"/>
              <a:t>qué</a:t>
            </a:r>
            <a:endParaRPr lang="es-CO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290648" y="2772808"/>
            <a:ext cx="880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Qué</a:t>
            </a:r>
            <a:endParaRPr lang="es-CO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197450" y="2772808"/>
            <a:ext cx="1165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Cómo</a:t>
            </a:r>
            <a:endParaRPr lang="es-CO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07572" y="3065195"/>
            <a:ext cx="6035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82722" y="3065195"/>
            <a:ext cx="6035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3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5400" y="895350"/>
            <a:ext cx="655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Personas y </a:t>
            </a:r>
            <a:r>
              <a:rPr lang="en-US" dirty="0" err="1" smtClean="0"/>
              <a:t>comunidades</a:t>
            </a:r>
            <a:r>
              <a:rPr lang="en-US" dirty="0" smtClean="0"/>
              <a:t> con </a:t>
            </a:r>
            <a:r>
              <a:rPr lang="en-US" dirty="0" err="1" smtClean="0"/>
              <a:t>proyectos</a:t>
            </a:r>
            <a:r>
              <a:rPr lang="en-US" dirty="0" smtClean="0"/>
              <a:t> </a:t>
            </a:r>
            <a:r>
              <a:rPr lang="en-US" dirty="0" err="1" smtClean="0"/>
              <a:t>productivos</a:t>
            </a:r>
            <a:r>
              <a:rPr lang="en-US" dirty="0" smtClean="0"/>
              <a:t> no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realizarlos</a:t>
            </a:r>
            <a:r>
              <a:rPr lang="en-US" dirty="0" smtClean="0"/>
              <a:t> </a:t>
            </a:r>
            <a:r>
              <a:rPr lang="en-US" dirty="0" err="1" smtClean="0"/>
              <a:t>debido</a:t>
            </a:r>
            <a:r>
              <a:rPr lang="en-US" dirty="0" smtClean="0"/>
              <a:t> a la </a:t>
            </a:r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apoyo</a:t>
            </a:r>
            <a:r>
              <a:rPr lang="en-US" dirty="0" smtClean="0"/>
              <a:t> </a:t>
            </a:r>
            <a:r>
              <a:rPr lang="en-US" dirty="0" err="1" smtClean="0"/>
              <a:t>financiero</a:t>
            </a:r>
            <a:r>
              <a:rPr lang="en-US" dirty="0" smtClean="0"/>
              <a:t>, son un </a:t>
            </a:r>
            <a:r>
              <a:rPr lang="en-US" dirty="0" err="1" smtClean="0"/>
              <a:t>mercado</a:t>
            </a:r>
            <a:r>
              <a:rPr lang="en-US" dirty="0" smtClean="0"/>
              <a:t> </a:t>
            </a:r>
            <a:r>
              <a:rPr lang="en-US" dirty="0" err="1" smtClean="0"/>
              <a:t>desaprovechado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entidades</a:t>
            </a:r>
            <a:r>
              <a:rPr lang="en-US" dirty="0" smtClean="0"/>
              <a:t> </a:t>
            </a:r>
            <a:r>
              <a:rPr lang="en-US" dirty="0" err="1" smtClean="0"/>
              <a:t>financieras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La </a:t>
            </a:r>
            <a:r>
              <a:rPr lang="en-US" dirty="0" err="1" smtClean="0"/>
              <a:t>aplicación</a:t>
            </a:r>
            <a:r>
              <a:rPr lang="en-US" dirty="0" smtClean="0"/>
              <a:t> “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prestamos</a:t>
            </a:r>
            <a:r>
              <a:rPr lang="en-US" dirty="0" smtClean="0"/>
              <a:t>” </a:t>
            </a:r>
            <a:r>
              <a:rPr lang="en-US" dirty="0" err="1" smtClean="0"/>
              <a:t>evalúa</a:t>
            </a:r>
            <a:r>
              <a:rPr lang="en-US" dirty="0" smtClean="0"/>
              <a:t>, </a:t>
            </a:r>
            <a:r>
              <a:rPr lang="en-US" dirty="0" err="1" smtClean="0"/>
              <a:t>mediante</a:t>
            </a:r>
            <a:r>
              <a:rPr lang="en-US" dirty="0" smtClean="0"/>
              <a:t> un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sencillo</a:t>
            </a:r>
            <a:r>
              <a:rPr lang="en-US" dirty="0" smtClean="0"/>
              <a:t>, el </a:t>
            </a:r>
            <a:r>
              <a:rPr lang="en-US" dirty="0" err="1" smtClean="0"/>
              <a:t>otorgamiento</a:t>
            </a:r>
            <a:r>
              <a:rPr lang="en-US" dirty="0" smtClean="0"/>
              <a:t> de </a:t>
            </a:r>
            <a:r>
              <a:rPr lang="en-US" dirty="0" err="1" smtClean="0"/>
              <a:t>créditos</a:t>
            </a:r>
            <a:r>
              <a:rPr lang="en-US" dirty="0" smtClean="0"/>
              <a:t>, con </a:t>
            </a:r>
            <a:r>
              <a:rPr lang="en-US" dirty="0" err="1" smtClean="0"/>
              <a:t>facilidades</a:t>
            </a:r>
            <a:r>
              <a:rPr lang="en-US" dirty="0" smtClean="0"/>
              <a:t> de </a:t>
            </a:r>
            <a:r>
              <a:rPr lang="en-US" dirty="0" err="1" smtClean="0"/>
              <a:t>pago</a:t>
            </a:r>
            <a:r>
              <a:rPr lang="en-US" dirty="0" smtClean="0"/>
              <a:t>, a personas de </a:t>
            </a:r>
            <a:r>
              <a:rPr lang="en-US" dirty="0" err="1" smtClean="0"/>
              <a:t>escasos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r>
              <a:rPr lang="en-US" dirty="0" smtClean="0"/>
              <a:t>, </a:t>
            </a:r>
            <a:r>
              <a:rPr lang="en-US" dirty="0" err="1" smtClean="0"/>
              <a:t>concediéndoles</a:t>
            </a:r>
            <a:r>
              <a:rPr lang="en-US" dirty="0" smtClean="0"/>
              <a:t> </a:t>
            </a:r>
            <a:r>
              <a:rPr lang="en-US" dirty="0" err="1" smtClean="0"/>
              <a:t>beneficios</a:t>
            </a:r>
            <a:r>
              <a:rPr lang="en-US" dirty="0" smtClean="0"/>
              <a:t> de </a:t>
            </a:r>
            <a:r>
              <a:rPr lang="en-US" dirty="0" err="1" smtClean="0"/>
              <a:t>acuerdo</a:t>
            </a:r>
            <a:r>
              <a:rPr lang="en-US" dirty="0" smtClean="0"/>
              <a:t> a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condición</a:t>
            </a:r>
            <a:r>
              <a:rPr lang="en-US" dirty="0" smtClean="0"/>
              <a:t> social.</a:t>
            </a:r>
          </a:p>
          <a:p>
            <a:endParaRPr lang="en-US" dirty="0"/>
          </a:p>
          <a:p>
            <a:r>
              <a:rPr lang="en-US" dirty="0" smtClean="0"/>
              <a:t>La </a:t>
            </a:r>
            <a:r>
              <a:rPr lang="en-US" dirty="0" err="1" smtClean="0"/>
              <a:t>atención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se </a:t>
            </a:r>
            <a:r>
              <a:rPr lang="en-US" dirty="0" err="1" smtClean="0"/>
              <a:t>resuelve</a:t>
            </a:r>
            <a:r>
              <a:rPr lang="en-US" dirty="0" smtClean="0"/>
              <a:t> en </a:t>
            </a:r>
            <a:r>
              <a:rPr lang="en-US" dirty="0" err="1" smtClean="0"/>
              <a:t>pocos</a:t>
            </a:r>
            <a:r>
              <a:rPr lang="en-US" dirty="0" smtClean="0"/>
              <a:t> </a:t>
            </a:r>
            <a:r>
              <a:rPr lang="en-US" dirty="0" err="1" smtClean="0"/>
              <a:t>minutos</a:t>
            </a:r>
            <a:r>
              <a:rPr lang="en-US" dirty="0" smtClean="0"/>
              <a:t> y al final de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procedimiento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claro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se </a:t>
            </a:r>
            <a:r>
              <a:rPr lang="en-US" dirty="0" err="1" smtClean="0"/>
              <a:t>otorga</a:t>
            </a:r>
            <a:r>
              <a:rPr lang="en-US" dirty="0" smtClean="0"/>
              <a:t> el </a:t>
            </a:r>
            <a:r>
              <a:rPr lang="en-US" dirty="0" err="1" smtClean="0"/>
              <a:t>crédito</a:t>
            </a:r>
            <a:r>
              <a:rPr lang="en-US" dirty="0" smtClean="0"/>
              <a:t> y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condiciones</a:t>
            </a:r>
            <a:r>
              <a:rPr lang="en-US" dirty="0" smtClean="0"/>
              <a:t>.</a:t>
            </a:r>
            <a:endParaRPr lang="es-CO" dirty="0"/>
          </a:p>
        </p:txBody>
      </p:sp>
      <p:sp>
        <p:nvSpPr>
          <p:cNvPr id="3" name="Down Arrow 2"/>
          <p:cNvSpPr/>
          <p:nvPr/>
        </p:nvSpPr>
        <p:spPr>
          <a:xfrm rot="16200000">
            <a:off x="-73492" y="440854"/>
            <a:ext cx="1376353" cy="1209037"/>
          </a:xfrm>
          <a:prstGeom prst="downArrow">
            <a:avLst>
              <a:gd name="adj1" fmla="val 73655"/>
              <a:gd name="adj2" fmla="val 5069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Por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qué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 rot="16200000">
            <a:off x="-73492" y="1969608"/>
            <a:ext cx="1376353" cy="1209037"/>
          </a:xfrm>
          <a:prstGeom prst="downArrow">
            <a:avLst>
              <a:gd name="adj1" fmla="val 73655"/>
              <a:gd name="adj2" fmla="val 5069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Qué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 rot="16200000">
            <a:off x="-73492" y="3488855"/>
            <a:ext cx="1376353" cy="1209037"/>
          </a:xfrm>
          <a:prstGeom prst="downArrow">
            <a:avLst>
              <a:gd name="adj1" fmla="val 73655"/>
              <a:gd name="adj2" fmla="val 5069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Cómo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5400000" flipH="1">
            <a:off x="7851305" y="440854"/>
            <a:ext cx="1376353" cy="1209037"/>
          </a:xfrm>
          <a:prstGeom prst="downArrow">
            <a:avLst>
              <a:gd name="adj1" fmla="val 73655"/>
              <a:gd name="adj2" fmla="val 5069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Cliente</a:t>
            </a:r>
            <a:endParaRPr lang="es-CO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1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5400" y="895350"/>
            <a:ext cx="655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Personas y </a:t>
            </a:r>
            <a:r>
              <a:rPr lang="en-US" dirty="0" err="1" smtClean="0"/>
              <a:t>comunidades</a:t>
            </a:r>
            <a:r>
              <a:rPr lang="en-US" dirty="0" smtClean="0"/>
              <a:t> con </a:t>
            </a:r>
            <a:r>
              <a:rPr lang="en-US" dirty="0" err="1" smtClean="0"/>
              <a:t>proyectos</a:t>
            </a:r>
            <a:r>
              <a:rPr lang="en-US" dirty="0" smtClean="0"/>
              <a:t> </a:t>
            </a:r>
            <a:r>
              <a:rPr lang="en-US" dirty="0" err="1" smtClean="0"/>
              <a:t>productivos</a:t>
            </a:r>
            <a:r>
              <a:rPr lang="en-US" dirty="0" smtClean="0"/>
              <a:t> no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realizarlos</a:t>
            </a:r>
            <a:r>
              <a:rPr lang="en-US" dirty="0" smtClean="0"/>
              <a:t> </a:t>
            </a:r>
            <a:r>
              <a:rPr lang="en-US" dirty="0" err="1" smtClean="0"/>
              <a:t>debido</a:t>
            </a:r>
            <a:r>
              <a:rPr lang="en-US" dirty="0" smtClean="0"/>
              <a:t> a la </a:t>
            </a:r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apoyo</a:t>
            </a:r>
            <a:r>
              <a:rPr lang="en-US" dirty="0" smtClean="0"/>
              <a:t> </a:t>
            </a:r>
            <a:r>
              <a:rPr lang="en-US" dirty="0" err="1" smtClean="0"/>
              <a:t>financiero</a:t>
            </a:r>
            <a:r>
              <a:rPr lang="en-US" dirty="0" smtClean="0"/>
              <a:t>, son un </a:t>
            </a:r>
            <a:r>
              <a:rPr lang="en-US" dirty="0" err="1" smtClean="0"/>
              <a:t>mercado</a:t>
            </a:r>
            <a:r>
              <a:rPr lang="en-US" dirty="0" smtClean="0"/>
              <a:t> </a:t>
            </a:r>
            <a:r>
              <a:rPr lang="en-US" dirty="0" err="1" smtClean="0"/>
              <a:t>desaprovechado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entidades</a:t>
            </a:r>
            <a:r>
              <a:rPr lang="en-US" dirty="0" smtClean="0"/>
              <a:t> </a:t>
            </a:r>
            <a:r>
              <a:rPr lang="en-US" dirty="0" err="1" smtClean="0"/>
              <a:t>financieras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La </a:t>
            </a:r>
            <a:r>
              <a:rPr lang="en-US" dirty="0" err="1" smtClean="0"/>
              <a:t>aplicación</a:t>
            </a:r>
            <a:r>
              <a:rPr lang="en-US" dirty="0" smtClean="0"/>
              <a:t> “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prestamos</a:t>
            </a:r>
            <a:r>
              <a:rPr lang="en-US" dirty="0" smtClean="0"/>
              <a:t>” </a:t>
            </a:r>
            <a:r>
              <a:rPr lang="en-US" dirty="0" err="1" smtClean="0"/>
              <a:t>evalúa</a:t>
            </a:r>
            <a:r>
              <a:rPr lang="en-US" dirty="0" smtClean="0"/>
              <a:t>, </a:t>
            </a:r>
            <a:r>
              <a:rPr lang="en-US" dirty="0" err="1" smtClean="0"/>
              <a:t>mediante</a:t>
            </a:r>
            <a:r>
              <a:rPr lang="en-US" dirty="0" smtClean="0"/>
              <a:t> un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sencillo</a:t>
            </a:r>
            <a:r>
              <a:rPr lang="en-US" dirty="0" smtClean="0"/>
              <a:t>, el </a:t>
            </a:r>
            <a:r>
              <a:rPr lang="en-US" dirty="0" err="1" smtClean="0"/>
              <a:t>otorgamiento</a:t>
            </a:r>
            <a:r>
              <a:rPr lang="en-US" dirty="0" smtClean="0"/>
              <a:t> de </a:t>
            </a:r>
            <a:r>
              <a:rPr lang="en-US" dirty="0" err="1" smtClean="0"/>
              <a:t>créditos</a:t>
            </a:r>
            <a:r>
              <a:rPr lang="en-US" dirty="0" smtClean="0"/>
              <a:t>, con </a:t>
            </a:r>
            <a:r>
              <a:rPr lang="en-US" dirty="0" err="1" smtClean="0"/>
              <a:t>facilidades</a:t>
            </a:r>
            <a:r>
              <a:rPr lang="en-US" dirty="0" smtClean="0"/>
              <a:t> de </a:t>
            </a:r>
            <a:r>
              <a:rPr lang="en-US" dirty="0" err="1" smtClean="0"/>
              <a:t>pago</a:t>
            </a:r>
            <a:r>
              <a:rPr lang="en-US" dirty="0" smtClean="0"/>
              <a:t>, a personas de </a:t>
            </a:r>
            <a:r>
              <a:rPr lang="en-US" dirty="0" err="1" smtClean="0"/>
              <a:t>escasos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r>
              <a:rPr lang="en-US" dirty="0" smtClean="0"/>
              <a:t>, </a:t>
            </a:r>
            <a:r>
              <a:rPr lang="en-US" dirty="0" err="1" smtClean="0"/>
              <a:t>concediéndoles</a:t>
            </a:r>
            <a:r>
              <a:rPr lang="en-US" dirty="0" smtClean="0"/>
              <a:t> </a:t>
            </a:r>
            <a:r>
              <a:rPr lang="en-US" dirty="0" err="1" smtClean="0"/>
              <a:t>beneficios</a:t>
            </a:r>
            <a:r>
              <a:rPr lang="en-US" dirty="0" smtClean="0"/>
              <a:t> de </a:t>
            </a:r>
            <a:r>
              <a:rPr lang="en-US" dirty="0" err="1" smtClean="0"/>
              <a:t>acuerdo</a:t>
            </a:r>
            <a:r>
              <a:rPr lang="en-US" dirty="0" smtClean="0"/>
              <a:t> a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condición</a:t>
            </a:r>
            <a:r>
              <a:rPr lang="en-US" dirty="0" smtClean="0"/>
              <a:t> social.</a:t>
            </a:r>
          </a:p>
          <a:p>
            <a:endParaRPr lang="en-US" dirty="0"/>
          </a:p>
          <a:p>
            <a:r>
              <a:rPr lang="en-US" dirty="0" smtClean="0"/>
              <a:t>La </a:t>
            </a:r>
            <a:r>
              <a:rPr lang="en-US" dirty="0" err="1" smtClean="0"/>
              <a:t>atención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se </a:t>
            </a:r>
            <a:r>
              <a:rPr lang="en-US" dirty="0" err="1" smtClean="0"/>
              <a:t>resuelve</a:t>
            </a:r>
            <a:r>
              <a:rPr lang="en-US" dirty="0" smtClean="0"/>
              <a:t> en </a:t>
            </a:r>
            <a:r>
              <a:rPr lang="en-US" dirty="0" err="1" smtClean="0"/>
              <a:t>pocos</a:t>
            </a:r>
            <a:r>
              <a:rPr lang="en-US" dirty="0" smtClean="0"/>
              <a:t> </a:t>
            </a:r>
            <a:r>
              <a:rPr lang="en-US" dirty="0" err="1" smtClean="0"/>
              <a:t>minutos</a:t>
            </a:r>
            <a:r>
              <a:rPr lang="en-US" dirty="0" smtClean="0"/>
              <a:t> y al final de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procedimiento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claro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se </a:t>
            </a:r>
            <a:r>
              <a:rPr lang="en-US" dirty="0" err="1" smtClean="0"/>
              <a:t>otorga</a:t>
            </a:r>
            <a:r>
              <a:rPr lang="en-US" dirty="0" smtClean="0"/>
              <a:t> el </a:t>
            </a:r>
            <a:r>
              <a:rPr lang="en-US" dirty="0" err="1" smtClean="0"/>
              <a:t>crédito</a:t>
            </a:r>
            <a:r>
              <a:rPr lang="en-US" dirty="0" smtClean="0"/>
              <a:t> y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condiciones</a:t>
            </a:r>
            <a:r>
              <a:rPr lang="en-US" dirty="0" smtClean="0"/>
              <a:t>.</a:t>
            </a:r>
            <a:endParaRPr lang="es-CO" dirty="0"/>
          </a:p>
        </p:txBody>
      </p:sp>
      <p:sp>
        <p:nvSpPr>
          <p:cNvPr id="3" name="Down Arrow 2"/>
          <p:cNvSpPr/>
          <p:nvPr/>
        </p:nvSpPr>
        <p:spPr>
          <a:xfrm rot="16200000">
            <a:off x="-73492" y="440854"/>
            <a:ext cx="1376353" cy="1209037"/>
          </a:xfrm>
          <a:prstGeom prst="downArrow">
            <a:avLst>
              <a:gd name="adj1" fmla="val 73655"/>
              <a:gd name="adj2" fmla="val 5069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Por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qué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 rot="16200000">
            <a:off x="-73492" y="1969608"/>
            <a:ext cx="1376353" cy="1209037"/>
          </a:xfrm>
          <a:prstGeom prst="downArrow">
            <a:avLst>
              <a:gd name="adj1" fmla="val 73655"/>
              <a:gd name="adj2" fmla="val 5069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Qué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 rot="16200000">
            <a:off x="-73492" y="3488855"/>
            <a:ext cx="1376353" cy="1209037"/>
          </a:xfrm>
          <a:prstGeom prst="downArrow">
            <a:avLst>
              <a:gd name="adj1" fmla="val 73655"/>
              <a:gd name="adj2" fmla="val 5069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Cómo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5400000" flipH="1">
            <a:off x="7851305" y="440854"/>
            <a:ext cx="1376353" cy="1209037"/>
          </a:xfrm>
          <a:prstGeom prst="downArrow">
            <a:avLst>
              <a:gd name="adj1" fmla="val 73655"/>
              <a:gd name="adj2" fmla="val 5069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Cliente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5400000" flipH="1">
            <a:off x="7851305" y="3488855"/>
            <a:ext cx="1376353" cy="1209037"/>
          </a:xfrm>
          <a:prstGeom prst="downArrow">
            <a:avLst>
              <a:gd name="adj1" fmla="val 73655"/>
              <a:gd name="adj2" fmla="val 5069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Desarrollador</a:t>
            </a:r>
            <a:endParaRPr lang="es-CO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1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5400" y="895350"/>
            <a:ext cx="655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Personas y </a:t>
            </a:r>
            <a:r>
              <a:rPr lang="en-US" dirty="0" err="1" smtClean="0"/>
              <a:t>comunidades</a:t>
            </a:r>
            <a:r>
              <a:rPr lang="en-US" dirty="0" smtClean="0"/>
              <a:t> con </a:t>
            </a:r>
            <a:r>
              <a:rPr lang="en-US" dirty="0" err="1" smtClean="0"/>
              <a:t>proyectos</a:t>
            </a:r>
            <a:r>
              <a:rPr lang="en-US" dirty="0" smtClean="0"/>
              <a:t> </a:t>
            </a:r>
            <a:r>
              <a:rPr lang="en-US" dirty="0" err="1" smtClean="0"/>
              <a:t>productivos</a:t>
            </a:r>
            <a:r>
              <a:rPr lang="en-US" dirty="0" smtClean="0"/>
              <a:t> no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realizarlos</a:t>
            </a:r>
            <a:r>
              <a:rPr lang="en-US" dirty="0" smtClean="0"/>
              <a:t> </a:t>
            </a:r>
            <a:r>
              <a:rPr lang="en-US" dirty="0" err="1" smtClean="0"/>
              <a:t>debido</a:t>
            </a:r>
            <a:r>
              <a:rPr lang="en-US" dirty="0" smtClean="0"/>
              <a:t> a la </a:t>
            </a:r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apoyo</a:t>
            </a:r>
            <a:r>
              <a:rPr lang="en-US" dirty="0" smtClean="0"/>
              <a:t> </a:t>
            </a:r>
            <a:r>
              <a:rPr lang="en-US" dirty="0" err="1" smtClean="0"/>
              <a:t>financiero</a:t>
            </a:r>
            <a:r>
              <a:rPr lang="en-US" dirty="0" smtClean="0"/>
              <a:t>, son un </a:t>
            </a:r>
            <a:r>
              <a:rPr lang="en-US" dirty="0" err="1" smtClean="0"/>
              <a:t>mercado</a:t>
            </a:r>
            <a:r>
              <a:rPr lang="en-US" dirty="0" smtClean="0"/>
              <a:t> </a:t>
            </a:r>
            <a:r>
              <a:rPr lang="en-US" dirty="0" err="1" smtClean="0"/>
              <a:t>desaprovechado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entidades</a:t>
            </a:r>
            <a:r>
              <a:rPr lang="en-US" dirty="0" smtClean="0"/>
              <a:t> </a:t>
            </a:r>
            <a:r>
              <a:rPr lang="en-US" dirty="0" err="1" smtClean="0"/>
              <a:t>financieras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La </a:t>
            </a:r>
            <a:r>
              <a:rPr lang="en-US" dirty="0" err="1" smtClean="0"/>
              <a:t>aplicación</a:t>
            </a:r>
            <a:r>
              <a:rPr lang="en-US" dirty="0" smtClean="0"/>
              <a:t> “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prestamos</a:t>
            </a:r>
            <a:r>
              <a:rPr lang="en-US" dirty="0" smtClean="0"/>
              <a:t>” </a:t>
            </a:r>
            <a:r>
              <a:rPr lang="en-US" dirty="0" err="1" smtClean="0"/>
              <a:t>evalúa</a:t>
            </a:r>
            <a:r>
              <a:rPr lang="en-US" dirty="0" smtClean="0"/>
              <a:t>, </a:t>
            </a:r>
            <a:r>
              <a:rPr lang="en-US" dirty="0" err="1" smtClean="0"/>
              <a:t>mediante</a:t>
            </a:r>
            <a:r>
              <a:rPr lang="en-US" dirty="0" smtClean="0"/>
              <a:t> un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sencillo</a:t>
            </a:r>
            <a:r>
              <a:rPr lang="en-US" dirty="0" smtClean="0"/>
              <a:t>, el </a:t>
            </a:r>
            <a:r>
              <a:rPr lang="en-US" dirty="0" err="1" smtClean="0"/>
              <a:t>otorgamiento</a:t>
            </a:r>
            <a:r>
              <a:rPr lang="en-US" dirty="0" smtClean="0"/>
              <a:t> de </a:t>
            </a:r>
            <a:r>
              <a:rPr lang="en-US" dirty="0" err="1" smtClean="0"/>
              <a:t>créditos</a:t>
            </a:r>
            <a:r>
              <a:rPr lang="en-US" dirty="0" smtClean="0"/>
              <a:t>, con </a:t>
            </a:r>
            <a:r>
              <a:rPr lang="en-US" dirty="0" err="1" smtClean="0"/>
              <a:t>facilidades</a:t>
            </a:r>
            <a:r>
              <a:rPr lang="en-US" dirty="0" smtClean="0"/>
              <a:t> de </a:t>
            </a:r>
            <a:r>
              <a:rPr lang="en-US" dirty="0" err="1" smtClean="0"/>
              <a:t>pago</a:t>
            </a:r>
            <a:r>
              <a:rPr lang="en-US" dirty="0" smtClean="0"/>
              <a:t>, a personas de </a:t>
            </a:r>
            <a:r>
              <a:rPr lang="en-US" dirty="0" err="1" smtClean="0"/>
              <a:t>escasos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r>
              <a:rPr lang="en-US" dirty="0" smtClean="0"/>
              <a:t>, </a:t>
            </a:r>
            <a:r>
              <a:rPr lang="en-US" dirty="0" err="1" smtClean="0"/>
              <a:t>concediéndoles</a:t>
            </a:r>
            <a:r>
              <a:rPr lang="en-US" dirty="0" smtClean="0"/>
              <a:t> </a:t>
            </a:r>
            <a:r>
              <a:rPr lang="en-US" dirty="0" err="1" smtClean="0"/>
              <a:t>beneficios</a:t>
            </a:r>
            <a:r>
              <a:rPr lang="en-US" dirty="0" smtClean="0"/>
              <a:t> de </a:t>
            </a:r>
            <a:r>
              <a:rPr lang="en-US" dirty="0" err="1" smtClean="0"/>
              <a:t>acuerdo</a:t>
            </a:r>
            <a:r>
              <a:rPr lang="en-US" dirty="0" smtClean="0"/>
              <a:t> a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condición</a:t>
            </a:r>
            <a:r>
              <a:rPr lang="en-US" dirty="0" smtClean="0"/>
              <a:t> social.</a:t>
            </a:r>
          </a:p>
          <a:p>
            <a:endParaRPr lang="en-US" dirty="0"/>
          </a:p>
          <a:p>
            <a:r>
              <a:rPr lang="en-US" dirty="0" smtClean="0"/>
              <a:t>La </a:t>
            </a:r>
            <a:r>
              <a:rPr lang="en-US" dirty="0" err="1" smtClean="0"/>
              <a:t>atención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se </a:t>
            </a:r>
            <a:r>
              <a:rPr lang="en-US" dirty="0" err="1" smtClean="0"/>
              <a:t>resuelve</a:t>
            </a:r>
            <a:r>
              <a:rPr lang="en-US" dirty="0" smtClean="0"/>
              <a:t> en </a:t>
            </a:r>
            <a:r>
              <a:rPr lang="en-US" dirty="0" err="1" smtClean="0"/>
              <a:t>pocos</a:t>
            </a:r>
            <a:r>
              <a:rPr lang="en-US" dirty="0" smtClean="0"/>
              <a:t> </a:t>
            </a:r>
            <a:r>
              <a:rPr lang="en-US" dirty="0" err="1" smtClean="0"/>
              <a:t>minutos</a:t>
            </a:r>
            <a:r>
              <a:rPr lang="en-US" dirty="0" smtClean="0"/>
              <a:t> y al final de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procedimiento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claro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se </a:t>
            </a:r>
            <a:r>
              <a:rPr lang="en-US" dirty="0" err="1" smtClean="0"/>
              <a:t>otorga</a:t>
            </a:r>
            <a:r>
              <a:rPr lang="en-US" dirty="0" smtClean="0"/>
              <a:t> el </a:t>
            </a:r>
            <a:r>
              <a:rPr lang="en-US" dirty="0" err="1" smtClean="0"/>
              <a:t>crédito</a:t>
            </a:r>
            <a:r>
              <a:rPr lang="en-US" dirty="0" smtClean="0"/>
              <a:t> y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condiciones</a:t>
            </a:r>
            <a:r>
              <a:rPr lang="en-US" dirty="0" smtClean="0"/>
              <a:t>.</a:t>
            </a:r>
            <a:endParaRPr lang="es-CO" dirty="0"/>
          </a:p>
        </p:txBody>
      </p:sp>
      <p:sp>
        <p:nvSpPr>
          <p:cNvPr id="3" name="Down Arrow 2"/>
          <p:cNvSpPr/>
          <p:nvPr/>
        </p:nvSpPr>
        <p:spPr>
          <a:xfrm rot="16200000">
            <a:off x="-73492" y="440854"/>
            <a:ext cx="1376353" cy="1209037"/>
          </a:xfrm>
          <a:prstGeom prst="downArrow">
            <a:avLst>
              <a:gd name="adj1" fmla="val 73655"/>
              <a:gd name="adj2" fmla="val 5069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Por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qué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 rot="16200000">
            <a:off x="-73492" y="1969608"/>
            <a:ext cx="1376353" cy="1209037"/>
          </a:xfrm>
          <a:prstGeom prst="downArrow">
            <a:avLst>
              <a:gd name="adj1" fmla="val 73655"/>
              <a:gd name="adj2" fmla="val 5069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Qué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 rot="16200000">
            <a:off x="-73492" y="3488855"/>
            <a:ext cx="1376353" cy="1209037"/>
          </a:xfrm>
          <a:prstGeom prst="downArrow">
            <a:avLst>
              <a:gd name="adj1" fmla="val 73655"/>
              <a:gd name="adj2" fmla="val 5069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Cómo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5400000" flipH="1">
            <a:off x="7851305" y="440854"/>
            <a:ext cx="1376353" cy="1209037"/>
          </a:xfrm>
          <a:prstGeom prst="downArrow">
            <a:avLst>
              <a:gd name="adj1" fmla="val 73655"/>
              <a:gd name="adj2" fmla="val 5069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Cliente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 rot="5400000" flipH="1">
            <a:off x="7851305" y="1969608"/>
            <a:ext cx="1376353" cy="1209037"/>
          </a:xfrm>
          <a:prstGeom prst="downArrow">
            <a:avLst>
              <a:gd name="adj1" fmla="val 73655"/>
              <a:gd name="adj2" fmla="val 5069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Ambos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5400000" flipH="1">
            <a:off x="7851305" y="3488855"/>
            <a:ext cx="1376353" cy="1209037"/>
          </a:xfrm>
          <a:prstGeom prst="downArrow">
            <a:avLst>
              <a:gd name="adj1" fmla="val 73655"/>
              <a:gd name="adj2" fmla="val 5069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Desarrollador</a:t>
            </a:r>
            <a:endParaRPr lang="es-CO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77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hQQEBQUEhQUFRUUFRQUFxQVFBQYGBQUFBQVFBUXFxQXHCYeFxojGRQUHy8gIycpLCwsFR4xNTAqNSYrLCkBCQoKDgwOGg8PGi0lHSQsLSwsLCotLCwwKSkpLCwsKSwsLCwsKSksLCwsLCkpLCwsKSkpLC0sLywsKSwpLCkpLP/AABEIAMMBAwMBIgACEQEDEQH/xAAcAAABBQEBAQAAAAAAAAAAAAAAAQIDBAYFBwj/xABAEAABAwEEBwUGBAUEAgMAAAABAAIRAwQhMUEFElFhcYGRBhMiobEHMlLB0fAUQnKCIzNikuEVQ6LCsvE0c9L/xAAbAQEAAgMBAQAAAAAAAAAAAAAAAQUCAwQGB//EADIRAAIBAwIDBgQFBQAAAAAAAAABAgMEESExBRJBEyJRYXHRBoGRoRQyseHwM0JiwfH/2gAMAwEAAhEDEQA/APcUIQgBCEIAQhCAEIQgBCEIAQhCAEIQgBCEIAQhCAEIQgBCEIAQhCAEIQgBCSUkoByE0uXN0h2koUAe8qtEAkgeIwNwUNpbmUISm8RWfQ6iFFZ64e0OaQWuAcCMwRIPQqVSYtY3BCEIAQhCAEIQgBCEIAQhCAEIQgBCEIAQhCAEIQgBCEIAQhCAEShNKAdKSVVtekadETUqMYP6nAdNqzlv9o1nZdTD6p3DVb1d8gsJTjHdnRRta1b+nFs1sptSsGiSQBtJgdSvMrd7QrRUup6tIbhrO/udd5Lg2q31Kpmq9zz/AFEnywXPK6j01LijwGtLWo0vuz1C3dtLNTwfrnZT8Xnh5rP232hvMilTDd7zrHoICxjFI1aJXE35FrS4Nb0/zZk/M6Ns07Xre/UcRsBgdBCzun7VqsDBi7H9Ix810taL1X7I6J/1DSDdYTTpnvH7NRp8Lebo81ofNN8vVlrSjStoyqtYjFZ0PVOwljqUbBQZVJLtWYOLWuOsxvJpC0Ca0Jyt4rCSPnNao6tSU31bf1BCELI1ghCEAIQhACEIQAhCEAIQhACEIQAhCEAIQhACEIQAqmk9JMs9M1KhIaMSGudHJoKtpHNlCVjOuxgtIe1VgkUKTn7HPOqOgk+izWkO3Vrrf7ndt2Uxq/8AK93mt7pvsDZ7RLgO6qfGwQCf6mYH13rAaa7FWiyydXvGD87JMD+puI9FXVlWXXTyPYcNlwyWEo4l/lr99jkOqFxlxJO0kk9TelaomlSBce7PTYS0RK1PaowntUmDRIE8FRyngrI1Mo6atepTgYvu4AY/RelezLs/+GsYe4Q+vDzuZ+QdL/3Lzrs9ov8A1DSDGf7bTrO/+thv/uMDmvdmNgADK5dNrDmk6j+RQcfuezpxtY7vvS/0hQlSBKrE8eCEIQCSiU0lEoB0olNQgHSk1k0ppqAYkDifqg1JZRKrMtrHHVD2E7A5pPSVOhLTW46USmoQgdKJTUIB0olNQgHSiU1CAdKJTUIB0olNRKAUlJCEyrVDWkkgAAkk3AAbTsQYyzhac7G2e0S4t7t+PeMgc3DA815bbbM2nUc1jxUa0wHgEA9Vo+1vbU2gmlRJFLAuwNT6N9Vkqtoaxpc4wBiSqy4nCUsRR7vhFC4o0+atJ46J9P54EwKe1V6FYOaHDAgEcCJCmBXMXW5KFV0na9SmYxdcPmrEqvovRht9up0R7k+I7GNveeeHNN8JdTFOME6k9orL+R6H7K9AdxZTWcPHXhw3Ux7g53u5hbiVFSphrQAIAAAGwC4AJ6uacFCKij5rd3ErmtKrLqx2sjWTSlz5LM5hwKE0IQCIR0R94/VACFz9PaVFls1WsRPdtmDdrHBonKSQF5hW9r9pPu0qLeTz/wBh6LTUrwpvEiys+F3N6nKitF46HpHa3SHcWK0VAYLaboP9TvC3zK+fXvJxJPEz5rRaX7fWm1Un0qpYWP1T4WxGq6ec/ILNtfM7jCq7msqj7ux7rgfDZ2VOSrY5m/tj/pZ0bbnUK1Oq25zHB12cG8cCPVfRtltIqsa9plr2tcDucJHkV80r2n2XaW76whhPioONM/pPiZ5GP2rbYz7zicPxTap0oV4rZ4fo9vv+psghJKJ+/sK1PAiolJP3cj7zQCVHwJOCxlt9q9kpkhoq1IMS1oDTwLiLt6te0fTf4axODTD638NvAiXn+2R+4LxZcNzcum+WJ6ngvBqd3B1a2cZwsaZ8T013tlp6wizP1cyajZjc0C/qt9o7SDLRSZVpu1mPAIPHI7CMCMl83PbBWz9nPbH8JV7mqf4NR2J/23nP9JwPIrTQu5OWJlhxT4epxo9parVbrV5Xuj2cIhNB+5Sz9wrQ8MKhIT9lVtI6Rp0KbqlRwaxokn5DaTsTJKi5NJbklptbaTC97g1rRJcTAAXlXaztm61uLKctog4YF+927YFT7U9rn218XsotPhZOMfmftO7JZ+rW1YABc43BomSThgqytcc3djse44VwZUF2tf8AN0Xh+5JaLW2m2XHgBiV3+yXs7qW9za9tBZZ8WUZg1BtOYbvxOUYrudjPZrBbaLcA5+LKJgtZsLxgTuwG84ejCMr/AL2rbQt+sjh4rxdSzSoP1ft7nkfbDRrbPa3tY0NYQ1zWgQA0iIAyvBXIaVtvafY76NX9VM/+Q/7LDtK5q0eWbRd8Mrdrawk98Y+mhHbrTqMJzNw4lb32T6A7qzutDh4q1zZypNOP7nX8gsBYtHuttspUG4F0OIyaL3u5NHVe70KLabWsYAA0BoGTWgQFttIZk5voV/xBddlRVtHeWr9Oi+bJTdvKUBDRCa8zd14f5VkeJFaZv6cEuY4H1CWEwnxDg71agJQhAQgIzw+aSRw8lRdpykHFpJEEgkgxcSMQrVK1NePC5ruBB8kBgva/pXVoUqAN9R2u79FPD/kR/avJmPkLTe0fSvf2+pHu0gKTf2+9/wAiVlaLYPFUdxLnmz6lwai7W0pxa31fz/YllU7E/wATpzvVupcCqdNsGVqhsyxrt88X4F2Fs/ZdpoULW5jyAyqwyTgHUwXg9NbqsaU2nUvu+8lFObhLmQvLeF1RlRl/cj1y2e2Czt/lUqr9hJawH1PkubQ9sbzVbrUGNpkgO8Ti4A4kHC7YvNykW93dVvcq4fDllGLXLl+LbPpenUDgCCCCAQRmDeCnRu81hvZj2lFWymjUcA6hABccaZJ1cdmHRd3tF2mp2azVajX6zmthoEkF5uaJwxPkreNRShznzyvZ1KVy7fHezheedjzP2lab/EW0tafBQHdj9eLz1gftWMdagHhpw271PVqEy4mSSSScyTJPVUKdnL3AASXEADaSYAVI5dpJyZ9Op0vwlCFKHRfpudFzZUBC0/aPsmbIym5ru8aWta9wBhtWLwDm05H/AAs7UZKwnBweGdVrdU7mmp03lHqnsy7Zd8wWWsf4jB/DcfzsH5Zzc2OYG5bt9qaCAXtk3Rn5L5voV3McHNJa5pkEYghet6E7d2Zti750CqPA6mL3OqRPhn8pxnAXqztrlOPLPoeI45waVOr2tvHKk9l0b9zWaX01SslI1KjoAwAvLnbGjMrx7tJ2nqW6prP8LB7lMG5o2na7aVV092hq2yr3lU7msHusGwfM5qPQuha1tq93Qb+p5nVYNpPyxK0Vq7qvljsWnDeFU7Cn29drm6t7R9Pf6EFmovq1G0qLS+o4wAPU7ANq9W7G9gmWMCpUipaDi8zFPcwf9ukLp9mOydGwU4Ze8+/UI8Tj8m7vVX7VpinT/NrHYL/PBdVC25O9LcoeK8alcZpUdIfeXr5eX1Lgbz5/JKXf+rlybDpd1WpqloaCDGM3b8l1gyMl2HnDOdvLGaliec6Za8DgYPkSvJa9fVaT04r3bSFnFSk9hwexzT+4ELwmnompaavdtB1Wuh78mmYN+ZAyVddwbksdT2Pw9cQjRnGo8KLzr4fxGz9lOi2sY+0PLQ6oSxkkSGA+IgHa4RP9K9CFupD87eoWabozu6Y1GalNga0Am+6APven2GxGq/VyzOwZrtpQ5IKJ5u+undXE6r6vT0Wxp22hpbrAyNolOptzOJvO7YOSiYwSGgQ1kXbxgOWPNTzxWw4hfvJMd7w/S71anF29RuPjbh7rvViAmBQlAQgPAbV2ntFK0VgKmsBWqjVeNYfzHcx1XQsvb27x04dBhzD+bK43i/erXaH2c1e9qPpPDtZ73arhB8TnOgEXZ5rH27RdWgYq03M3kXf3C7zVNKdam34H0ejbcMvYR0XNheTKtaoXEkmSSSTvJk+a7nYayB9tY94LmUv4jgIvIuaL/wCqDyWaNfWdDQXHY0F3otx2QsVSmw6zNVzyCdYwQI8N3MnmlvRcppsy4xxCnRtpxpvvbLHnp+mS1pXsI2vaXmjWpUqTyXBtQPDmE3loaBBEkxeuvo32Q2dsOrVn1Bj4dWm087zC6Fnsg/M8DcB8yr1Gw0h+Vx4mB0w8lYq3pp5weMnxi8lFQ59Esae+55j2+0a2jbagZGo+KjdUyBrDxDk4OWbs4unavTPaTosGzsqtAHdu1TAjw1LrznDgP7l5rVMCFV3EOSo146nvODXH4i0hUe6WH6r9iGhXlxG3DkrJUnZ/Q5tVpp0m3a7hJ+Fovc7k0HyU+ltHOs9apSdixxE7RkeYg81rlF45uh3W9ePO6Lfe3+RZ7L6YFktVOo4SwHVeNrHXOu3XHi0LV+1HT7ajqdCnc1oFRxEeIuEMwy1ST+9eeF6mc8m8mcBfuEDyA6KVVapuHiaalhTq3cbnrFY9voMqla72a6Ha6ua9SNSh7oInWqkXQM4EnosmxhcQAJJIAAzJMAdV7B2f7KOs9BjHlrbpdBlxcbzddw5LdaU+eeeiK74hvfw9vyR/NPT5dfY6Gk7R+KpupOa0UnCHFxvjdsOyL7l5FpjRZs1Z1MmRi10RrtOBHmvbKGjqbfyknbU+TRd1Wf7bWOna6WoyDUZJY+4AHNgAyOfJd9zR7SOVujyfBeJuzq8sn3Jb+T8TyF9GTcpWNAUgsz9fU1Xa8xqQdaeC1GgewVSq4GsLse6beT+twubwVXClObxFHvrriFvbR56kvRdX8il2Y7JVLcdYnu6DT4qpz2tZPvHyHkvUtHVKNkpijZWSBxvObnOxcd6WyaEuaCbmgANbGq0DKfkF1qFkDMA30/8AfEq2o0I015nzriXFKt9LXSC2Xv4soizVq38w6rfhbHp9UmkrDTpUTqtgy2XG8m/b9F1+83H1VPSlI1Keq2JkG+7DeugqTg6OrBlVpJgA38DcutaNO5UmucdpmOgvUVHQjWwah1jk1ufNdOzWNrcgNgbcB9TvQHNGjq1e+s/Vb8A+YF3quhZNFspDwMHHO/HJWdXefX1Swd3T6IMvGCtpKkX0nAAkxdhkQVFZLMKFOI8buN7shwHyV6Ts8/qoKT9Z2tfAubd1PM3ckBLSYAIBnfOJzPWU+Dt8kmsNyXVQC37lC/8AmNu/K71apY3n74qB894z9L/+qAsjgkQOSEBzq5F/3mVzLTTY+4gGcolX61KSc7zjxKhcxYNZOmFWUdUcr/RGD3WhvIegTK2ixEwbtmz1XaaLk0kceC18qTydjqupDlexx6NMflgqdpT7RZpOAGw5+ShdZzt1tzvqPoVuzkq3HGjGW+g2vSfSdeHtLTF5E4HiDBWRsfs0bM1qpIn3WDVu3kzHJa51WMQW+nUJDWWE6UJvMkdlvf3FvCUKUsJjNGaCs9nH8Kk0HAuN7jxcb1mvaPoeWttDBe2KdT9Mww8jd+4LUfiBncobVFam5hGs17S07IIi7btWNSkpQcUbLK+qULmNeTz458Op4z3fincpCrFvsTqNV1N2LCRx2HmFLo3Q1W0uikwu2uwaOLjcFRcsm8YPqnbU4U+1ckovXL8zQezjQffWnvXe5Qg8ah90crz0XrTXhoJw2n6lZns1ocWWztp3F17nuBIlxxjcIAHBPtDa9cwJawH8+e8xeVd29Ls4JdT5hxe+/GXMpr8q0XoizpLTevLWGG5nN30Cp2axOq+62RtNw6q5ZrAynGuC85Zjk3HrK6VOvrXTqj4R73+OS6CpKtn0IxplxLn7G/Mm+F1GUiAB4YH5RIHPakY4AQBCcKiEtt7k3exkRwg+n0Tm1htCiD0utKGJPrJlSvFwvJynAbScgqrnAmGY5uFwb9Tu6qWnT1cDM3kkSSdpKAkp2cC83k4nDoMlJq7z1+qi13bOh+sJe/GcjiEBLftHp6Jdc7OhHzTGvnCDwSmoACSYAvJ3ICK1VphgkF2J2NzPy5qwxwgARdgAq9lBMvdi7L4W/lb8zvKnLQcQDyQD03UGz5JvdjeOBKdB29QPkhIurvPX6qCrPesv/K/L9OxTSdgPAx6qvVqfxWSCPC/f8OxAXGyhI19yEBzH1myYM3kQLzieiicCco43noLlNXsgJJEtd8TeOYwcOKgNUs/mC742zHMYt8woNogpX3kn06KQsTxeJF42pwErFo2wlgrVKUhVnU1dc/Zfw+qjNE8OH1UZwZyhzHPqwMc8szyVN9nm8DV34H+3Dquy+hdcmCyXSVKka3S1wjiGzOF8a+/Ajlh6JpqicYOw3eq7xo7rlTrWIYG9FLJE6PLqZy36Lo1Xh9WmHOF0mbxkHAG8LoWe0NAAADQMAAAByCnqaOjAkbsR0KgZY3OwaI+ITHIYnkpxFaohzrTSg22lsslttoAEzcpWV3OwuG0i88G/M9FToWQA46xHlwGSvU2rI0MlpQOJxJxPNTTON/FRNCkaEA5rIwJHO7oblIKjhsPUH5hMCUvAEkwBiTgEBKLTtBHEXdRKRtY1LmnwjFwxO5v16KAE1MZDNl4LuOxu5T9005Dld6ICxSAaABcFKHKoGEYOP7r/ADuKcKjhi2d7TPkYKAsynByrttDcJg7Dd6qUIB5YDiB97wq1Vmu/UBMNhzr5E4tF/U7oT7RX1GzicANrjcAlstLVbfeTe47XHFATAu3Hy+qUVTm0+vogFLKECtrA5jhgehT5TDfjfxTRRGUjgSPLBCSaVWqn+NT/AE1P+qkhwwdPEfMQq1V576nIyqYHH3dsIQdFqE1j7sD0QhJXcLzx+qY9wAkwBtQ/WJODRJvPiOOzAeaG0ADN5O03n/HJQbCk6hfNKWztuY79pvneITW1YMVZByv8B5/Jy6JCa5gIgiRsUEp4EDEhYofw7mD+Hh8DiY5HL0TqFrBdqulrvhd8jg4cFGDZzimmnaikITKtUNjbkBj0UYM85IXMVeu7YJIy2cTkrL6RdebhsHzKVlLJQZ5TRSpaO1hL79jR7o5fm59FKaaulR1aaNZIhLGhz7VZA68icpz5FQfh3DAzudf/AMhf6rplqr6iyiaa0dclbvI94Fu/FvUYc4U7LxIvG3LqpIVW0Na03A65wDLid5yjeVmc+CapVDRJ/wAk7AM0ynSLiC/K8MyG87T6KOnQe06zoeYjYW/pyPG5WG2hswfCdjruhwPVASgJwCAEoQChOSAJwCAXG4pos4ylvAx5YJ4Cr22qQA1vvPuG4Zu6ICOlrPfrSHNYSGzdLsCbrrsMNqufiIxBHKR1CKNINaGjAXffrzUiAKdUHAg8PongqJ9IOxAPK/qk7ojBxHHxDzv80BYSquKjhi0HeDB6O+qX8U0Yy39QjzNxQFgKrXP8elwqegVkFVLQf49LhU9AhB0WYIQzBCEkJF6SE4pFBsGpITkjjAk3DagGwobUG6vjiN+3dv4INcv9wXfG7Dk3F3kEtOzAGTJd8Rx5bBwQEID4kTGwxrxun5qSg5pmMc5x5zerLCoa9AO45EYjmsWjcpZ3HtOSUMhUO9qU/eGu34mjxAb258QrbLS17ZaQRuy3HYpMMiPKe3xNURCkoG+NqYHNqRlqiqsVqo2CqlR5fLWXbX7OG0rFGx95FarWM6rBLvJo2uPyT6Fm1ZvlxxccT9BuUtKzhggcTtJzJOZUkLM5xmqgsBEG8bE+EQhiyv8AhI9wlu4Xt/tOHJL3jx7zZG1n/wCT/lWIRCkgjpV2uwMnZgehvUyZUs7Xe8AfXriEzuHN9187n3jk7EeaAnc4ASbgLzwVawtLiah/Nc0bGZcziq1rtBc4U3DVEgvIOsNXIXYSdq6VNwIlpBG68eSED0qEISCVCUIACckASoCL8M3Iau9pj0uVS0NcK1KDrXPjWG4ZjHougqdp/n0eD/RCDoUqjovb0IQnU8EqEjDikKjrWoNMDxO+Ft557OaiNnc/3zA+Bp/8nYnhgoMwdapMMGsc8mji75C9AssmXnWOQjwjg3Pmp2tAEAAAZDAJUAianJIQkSE1PKagGwqtawgnWaSx3xNz4jNWykQFE2pzLqou+Nolp4jFqsh4jWkRjOXVOrVQ1pLjAH3zXM/04vlzQKYJBFMyQ6L5cMp2IDpa3fNltzNubtw3b09lMAQMFDY9IQdSo3Udl8J4H5K04XqGjZGXQge29JCmcFGGoYSQyEQpQxOLZTI5CGEoSwlhSaxIUVptAptLjlgNpyCmhUAe+q/0U/8Ak/8AwpIJtH2ctbLvfcdZx45cFI+yNJmNU/E06p5xjzUyVAV4qNwIeNh8LuouPRK22twdLDsdd0dgeqnQRNxvGw4IBU4BVfwQHuEs3Ay3+0yEoq1G+80PG1mP9h+RQFpCho2prjAN/wAJuPQqdAAVG1f/ACKP7/RXgqNr/n0f3+iA6lMXISMFyVAIyg1swAJvMZkm+U4tSIUEoNQI1AhCEid2Ed2EqEIE7sJO7CEKSQ7oINIIQoBXfZGueCROreJJgHbGEqx3Q+yUIUga6g04hRUaQEgTGySfVKhQZLYl7sJe7CEIMiupjYk7sIQoGRDRH2Sl7kfZKEKTBjalAQeBzKisljY1oDRA4nPfKVCkgm7kfZKO5H2SlQgE7kfZKO6H2SlQgEFIfZKU0h9yhCAbUsbHiHNB4/VRWWiASBMb3OPqUIQFjuwq9azNL2Ei8TF5z3ZoQgLbWBCE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AutoShape 4" descr="data:image/jpeg;base64,/9j/4AAQSkZJRgABAQAAAQABAAD/2wCEAAkGBhQQEBQUEhQUFRUUFRQUFxQVFBQYGBQUFBQVFBUXFxQXHCYeFxojGRQUHy8gIycpLCwsFR4xNTAqNSYrLCkBCQoKDgwOGg8PGi0lHSQsLSwsLCotLCwwKSkpLCwsKSwsLCwsKSksLCwsLCkpLCwsKSkpLC0sLywsKSwpLCkpLP/AABEIAMMBAwMBIgACEQEDEQH/xAAcAAABBQEBAQAAAAAAAAAAAAAAAQIDBAYFBwj/xABAEAABAwEEBwUGBAUEAgMAAAABAAIRAwQhMUEFElFhcYGRBhMiobEHMlLB0fAUQnKCIzNikuEVQ6LCsvE0c9L/xAAbAQEAAgMBAQAAAAAAAAAAAAAAAQUCAwQGB//EADIRAAIBAwIDBgQFBQAAAAAAAAABAgMEESExBRJBEyJRYXHRBoGRoRQyseHwM0JiwfH/2gAMAwEAAhEDEQA/APcUIQgBCEIAQhCAEIQgBCEIAQhCAEIQgBCEIAQhCAEIQgBCEIAQhCAEIQgBCSUkoByE0uXN0h2koUAe8qtEAkgeIwNwUNpbmUISm8RWfQ6iFFZ64e0OaQWuAcCMwRIPQqVSYtY3BCEIAQhCAEIQgBCEIAQhCAEIQgBCEIAQhCAEIQgBCEIAQhCAEShNKAdKSVVtekadETUqMYP6nAdNqzlv9o1nZdTD6p3DVb1d8gsJTjHdnRRta1b+nFs1sptSsGiSQBtJgdSvMrd7QrRUup6tIbhrO/udd5Lg2q31Kpmq9zz/AFEnywXPK6j01LijwGtLWo0vuz1C3dtLNTwfrnZT8Xnh5rP232hvMilTDd7zrHoICxjFI1aJXE35FrS4Nb0/zZk/M6Ns07Xre/UcRsBgdBCzun7VqsDBi7H9Ix810taL1X7I6J/1DSDdYTTpnvH7NRp8Lebo81ofNN8vVlrSjStoyqtYjFZ0PVOwljqUbBQZVJLtWYOLWuOsxvJpC0Ca0Jyt4rCSPnNao6tSU31bf1BCELI1ghCEAIQhACEIQAhCEAIQhACEIQAhCEAIQhACEIQAqmk9JMs9M1KhIaMSGudHJoKtpHNlCVjOuxgtIe1VgkUKTn7HPOqOgk+izWkO3Vrrf7ndt2Uxq/8AK93mt7pvsDZ7RLgO6qfGwQCf6mYH13rAaa7FWiyydXvGD87JMD+puI9FXVlWXXTyPYcNlwyWEo4l/lr99jkOqFxlxJO0kk9TelaomlSBce7PTYS0RK1PaowntUmDRIE8FRyngrI1Mo6atepTgYvu4AY/RelezLs/+GsYe4Q+vDzuZ+QdL/3Lzrs9ov8A1DSDGf7bTrO/+thv/uMDmvdmNgADK5dNrDmk6j+RQcfuezpxtY7vvS/0hQlSBKrE8eCEIQCSiU0lEoB0olNQgHSk1k0ppqAYkDifqg1JZRKrMtrHHVD2E7A5pPSVOhLTW46USmoQgdKJTUIB0olNQgHSiU1CAdKJTUIB0olNRKAUlJCEyrVDWkkgAAkk3AAbTsQYyzhac7G2e0S4t7t+PeMgc3DA815bbbM2nUc1jxUa0wHgEA9Vo+1vbU2gmlRJFLAuwNT6N9Vkqtoaxpc4wBiSqy4nCUsRR7vhFC4o0+atJ46J9P54EwKe1V6FYOaHDAgEcCJCmBXMXW5KFV0na9SmYxdcPmrEqvovRht9up0R7k+I7GNveeeHNN8JdTFOME6k9orL+R6H7K9AdxZTWcPHXhw3Ux7g53u5hbiVFSphrQAIAAAGwC4AJ6uacFCKij5rd3ErmtKrLqx2sjWTSlz5LM5hwKE0IQCIR0R94/VACFz9PaVFls1WsRPdtmDdrHBonKSQF5hW9r9pPu0qLeTz/wBh6LTUrwpvEiys+F3N6nKitF46HpHa3SHcWK0VAYLaboP9TvC3zK+fXvJxJPEz5rRaX7fWm1Un0qpYWP1T4WxGq6ec/ILNtfM7jCq7msqj7ux7rgfDZ2VOSrY5m/tj/pZ0bbnUK1Oq25zHB12cG8cCPVfRtltIqsa9plr2tcDucJHkV80r2n2XaW76whhPioONM/pPiZ5GP2rbYz7zicPxTap0oV4rZ4fo9vv+psghJKJ+/sK1PAiolJP3cj7zQCVHwJOCxlt9q9kpkhoq1IMS1oDTwLiLt6te0fTf4axODTD638NvAiXn+2R+4LxZcNzcum+WJ6ngvBqd3B1a2cZwsaZ8T013tlp6wizP1cyajZjc0C/qt9o7SDLRSZVpu1mPAIPHI7CMCMl83PbBWz9nPbH8JV7mqf4NR2J/23nP9JwPIrTQu5OWJlhxT4epxo9parVbrV5Xuj2cIhNB+5Sz9wrQ8MKhIT9lVtI6Rp0KbqlRwaxokn5DaTsTJKi5NJbklptbaTC97g1rRJcTAAXlXaztm61uLKctog4YF+927YFT7U9rn218XsotPhZOMfmftO7JZ+rW1YABc43BomSThgqytcc3djse44VwZUF2tf8AN0Xh+5JaLW2m2XHgBiV3+yXs7qW9za9tBZZ8WUZg1BtOYbvxOUYrudjPZrBbaLcA5+LKJgtZsLxgTuwG84ejCMr/AL2rbQt+sjh4rxdSzSoP1ft7nkfbDRrbPa3tY0NYQ1zWgQA0iIAyvBXIaVtvafY76NX9VM/+Q/7LDtK5q0eWbRd8Mrdrawk98Y+mhHbrTqMJzNw4lb32T6A7qzutDh4q1zZypNOP7nX8gsBYtHuttspUG4F0OIyaL3u5NHVe70KLabWsYAA0BoGTWgQFttIZk5voV/xBddlRVtHeWr9Oi+bJTdvKUBDRCa8zd14f5VkeJFaZv6cEuY4H1CWEwnxDg71agJQhAQgIzw+aSRw8lRdpykHFpJEEgkgxcSMQrVK1NePC5ruBB8kBgva/pXVoUqAN9R2u79FPD/kR/avJmPkLTe0fSvf2+pHu0gKTf2+9/wAiVlaLYPFUdxLnmz6lwai7W0pxa31fz/YllU7E/wATpzvVupcCqdNsGVqhsyxrt88X4F2Fs/ZdpoULW5jyAyqwyTgHUwXg9NbqsaU2nUvu+8lFObhLmQvLeF1RlRl/cj1y2e2Czt/lUqr9hJawH1PkubQ9sbzVbrUGNpkgO8Ti4A4kHC7YvNykW93dVvcq4fDllGLXLl+LbPpenUDgCCCCAQRmDeCnRu81hvZj2lFWymjUcA6hABccaZJ1cdmHRd3tF2mp2azVajX6zmthoEkF5uaJwxPkreNRShznzyvZ1KVy7fHezheedjzP2lab/EW0tafBQHdj9eLz1gftWMdagHhpw271PVqEy4mSSSScyTJPVUKdnL3AASXEADaSYAVI5dpJyZ9Op0vwlCFKHRfpudFzZUBC0/aPsmbIym5ru8aWta9wBhtWLwDm05H/AAs7UZKwnBweGdVrdU7mmp03lHqnsy7Zd8wWWsf4jB/DcfzsH5Zzc2OYG5bt9qaCAXtk3Rn5L5voV3McHNJa5pkEYghet6E7d2Zti750CqPA6mL3OqRPhn8pxnAXqztrlOPLPoeI45waVOr2tvHKk9l0b9zWaX01SslI1KjoAwAvLnbGjMrx7tJ2nqW6prP8LB7lMG5o2na7aVV092hq2yr3lU7msHusGwfM5qPQuha1tq93Qb+p5nVYNpPyxK0Vq7qvljsWnDeFU7Cn29drm6t7R9Pf6EFmovq1G0qLS+o4wAPU7ANq9W7G9gmWMCpUipaDi8zFPcwf9ukLp9mOydGwU4Ze8+/UI8Tj8m7vVX7VpinT/NrHYL/PBdVC25O9LcoeK8alcZpUdIfeXr5eX1Lgbz5/JKXf+rlybDpd1WpqloaCDGM3b8l1gyMl2HnDOdvLGaliec6Za8DgYPkSvJa9fVaT04r3bSFnFSk9hwexzT+4ELwmnompaavdtB1Wuh78mmYN+ZAyVddwbksdT2Pw9cQjRnGo8KLzr4fxGz9lOi2sY+0PLQ6oSxkkSGA+IgHa4RP9K9CFupD87eoWabozu6Y1GalNga0Am+6APven2GxGq/VyzOwZrtpQ5IKJ5u+undXE6r6vT0Wxp22hpbrAyNolOptzOJvO7YOSiYwSGgQ1kXbxgOWPNTzxWw4hfvJMd7w/S71anF29RuPjbh7rvViAmBQlAQgPAbV2ntFK0VgKmsBWqjVeNYfzHcx1XQsvb27x04dBhzD+bK43i/erXaH2c1e9qPpPDtZ73arhB8TnOgEXZ5rH27RdWgYq03M3kXf3C7zVNKdam34H0ejbcMvYR0XNheTKtaoXEkmSSSTvJk+a7nYayB9tY94LmUv4jgIvIuaL/wCqDyWaNfWdDQXHY0F3otx2QsVSmw6zNVzyCdYwQI8N3MnmlvRcppsy4xxCnRtpxpvvbLHnp+mS1pXsI2vaXmjWpUqTyXBtQPDmE3loaBBEkxeuvo32Q2dsOrVn1Bj4dWm087zC6Fnsg/M8DcB8yr1Gw0h+Vx4mB0w8lYq3pp5weMnxi8lFQ59Esae+55j2+0a2jbagZGo+KjdUyBrDxDk4OWbs4unavTPaTosGzsqtAHdu1TAjw1LrznDgP7l5rVMCFV3EOSo146nvODXH4i0hUe6WH6r9iGhXlxG3DkrJUnZ/Q5tVpp0m3a7hJ+Fovc7k0HyU+ltHOs9apSdixxE7RkeYg81rlF45uh3W9ePO6Lfe3+RZ7L6YFktVOo4SwHVeNrHXOu3XHi0LV+1HT7ajqdCnc1oFRxEeIuEMwy1ST+9eeF6mc8m8mcBfuEDyA6KVVapuHiaalhTq3cbnrFY9voMqla72a6Ha6ua9SNSh7oInWqkXQM4EnosmxhcQAJJIAAzJMAdV7B2f7KOs9BjHlrbpdBlxcbzddw5LdaU+eeeiK74hvfw9vyR/NPT5dfY6Gk7R+KpupOa0UnCHFxvjdsOyL7l5FpjRZs1Z1MmRi10RrtOBHmvbKGjqbfyknbU+TRd1Wf7bWOna6WoyDUZJY+4AHNgAyOfJd9zR7SOVujyfBeJuzq8sn3Jb+T8TyF9GTcpWNAUgsz9fU1Xa8xqQdaeC1GgewVSq4GsLse6beT+twubwVXClObxFHvrriFvbR56kvRdX8il2Y7JVLcdYnu6DT4qpz2tZPvHyHkvUtHVKNkpijZWSBxvObnOxcd6WyaEuaCbmgANbGq0DKfkF1qFkDMA30/8AfEq2o0I015nzriXFKt9LXSC2Xv4soizVq38w6rfhbHp9UmkrDTpUTqtgy2XG8m/b9F1+83H1VPSlI1Keq2JkG+7DeugqTg6OrBlVpJgA38DcutaNO5UmucdpmOgvUVHQjWwah1jk1ufNdOzWNrcgNgbcB9TvQHNGjq1e+s/Vb8A+YF3quhZNFspDwMHHO/HJWdXefX1Swd3T6IMvGCtpKkX0nAAkxdhkQVFZLMKFOI8buN7shwHyV6Ts8/qoKT9Z2tfAubd1PM3ckBLSYAIBnfOJzPWU+Dt8kmsNyXVQC37lC/8AmNu/K71apY3n74qB894z9L/+qAsjgkQOSEBzq5F/3mVzLTTY+4gGcolX61KSc7zjxKhcxYNZOmFWUdUcr/RGD3WhvIegTK2ixEwbtmz1XaaLk0kceC18qTydjqupDlexx6NMflgqdpT7RZpOAGw5+ShdZzt1tzvqPoVuzkq3HGjGW+g2vSfSdeHtLTF5E4HiDBWRsfs0bM1qpIn3WDVu3kzHJa51WMQW+nUJDWWE6UJvMkdlvf3FvCUKUsJjNGaCs9nH8Kk0HAuN7jxcb1mvaPoeWttDBe2KdT9Mww8jd+4LUfiBncobVFam5hGs17S07IIi7btWNSkpQcUbLK+qULmNeTz458Op4z3fincpCrFvsTqNV1N2LCRx2HmFLo3Q1W0uikwu2uwaOLjcFRcsm8YPqnbU4U+1ckovXL8zQezjQffWnvXe5Qg8ah90crz0XrTXhoJw2n6lZns1ocWWztp3F17nuBIlxxjcIAHBPtDa9cwJawH8+e8xeVd29Ls4JdT5hxe+/GXMpr8q0XoizpLTevLWGG5nN30Cp2axOq+62RtNw6q5ZrAynGuC85Zjk3HrK6VOvrXTqj4R73+OS6CpKtn0IxplxLn7G/Mm+F1GUiAB4YH5RIHPakY4AQBCcKiEtt7k3exkRwg+n0Tm1htCiD0utKGJPrJlSvFwvJynAbScgqrnAmGY5uFwb9Tu6qWnT1cDM3kkSSdpKAkp2cC83k4nDoMlJq7z1+qi13bOh+sJe/GcjiEBLftHp6Jdc7OhHzTGvnCDwSmoACSYAvJ3ICK1VphgkF2J2NzPy5qwxwgARdgAq9lBMvdi7L4W/lb8zvKnLQcQDyQD03UGz5JvdjeOBKdB29QPkhIurvPX6qCrPesv/K/L9OxTSdgPAx6qvVqfxWSCPC/f8OxAXGyhI19yEBzH1myYM3kQLzieiicCco43noLlNXsgJJEtd8TeOYwcOKgNUs/mC742zHMYt8woNogpX3kn06KQsTxeJF42pwErFo2wlgrVKUhVnU1dc/Zfw+qjNE8OH1UZwZyhzHPqwMc8szyVN9nm8DV34H+3Dquy+hdcmCyXSVKka3S1wjiGzOF8a+/Ajlh6JpqicYOw3eq7xo7rlTrWIYG9FLJE6PLqZy36Lo1Xh9WmHOF0mbxkHAG8LoWe0NAAADQMAAAByCnqaOjAkbsR0KgZY3OwaI+ITHIYnkpxFaohzrTSg22lsslttoAEzcpWV3OwuG0i88G/M9FToWQA46xHlwGSvU2rI0MlpQOJxJxPNTTON/FRNCkaEA5rIwJHO7oblIKjhsPUH5hMCUvAEkwBiTgEBKLTtBHEXdRKRtY1LmnwjFwxO5v16KAE1MZDNl4LuOxu5T9005Dld6ICxSAaABcFKHKoGEYOP7r/ADuKcKjhi2d7TPkYKAsynByrttDcJg7Dd6qUIB5YDiB97wq1Vmu/UBMNhzr5E4tF/U7oT7RX1GzicANrjcAlstLVbfeTe47XHFATAu3Hy+qUVTm0+vogFLKECtrA5jhgehT5TDfjfxTRRGUjgSPLBCSaVWqn+NT/AE1P+qkhwwdPEfMQq1V576nIyqYHH3dsIQdFqE1j7sD0QhJXcLzx+qY9wAkwBtQ/WJODRJvPiOOzAeaG0ADN5O03n/HJQbCk6hfNKWztuY79pvneITW1YMVZByv8B5/Jy6JCa5gIgiRsUEp4EDEhYofw7mD+Hh8DiY5HL0TqFrBdqulrvhd8jg4cFGDZzimmnaikITKtUNjbkBj0UYM85IXMVeu7YJIy2cTkrL6RdebhsHzKVlLJQZ5TRSpaO1hL79jR7o5fm59FKaaulR1aaNZIhLGhz7VZA68icpz5FQfh3DAzudf/AMhf6rplqr6iyiaa0dclbvI94Fu/FvUYc4U7LxIvG3LqpIVW0Na03A65wDLid5yjeVmc+CapVDRJ/wAk7AM0ynSLiC/K8MyG87T6KOnQe06zoeYjYW/pyPG5WG2hswfCdjruhwPVASgJwCAEoQChOSAJwCAXG4pos4ylvAx5YJ4Cr22qQA1vvPuG4Zu6ICOlrPfrSHNYSGzdLsCbrrsMNqufiIxBHKR1CKNINaGjAXffrzUiAKdUHAg8PongqJ9IOxAPK/qk7ojBxHHxDzv80BYSquKjhi0HeDB6O+qX8U0Yy39QjzNxQFgKrXP8elwqegVkFVLQf49LhU9AhB0WYIQzBCEkJF6SE4pFBsGpITkjjAk3DagGwobUG6vjiN+3dv4INcv9wXfG7Dk3F3kEtOzAGTJd8Rx5bBwQEID4kTGwxrxun5qSg5pmMc5x5zerLCoa9AO45EYjmsWjcpZ3HtOSUMhUO9qU/eGu34mjxAb258QrbLS17ZaQRuy3HYpMMiPKe3xNURCkoG+NqYHNqRlqiqsVqo2CqlR5fLWXbX7OG0rFGx95FarWM6rBLvJo2uPyT6Fm1ZvlxxccT9BuUtKzhggcTtJzJOZUkLM5xmqgsBEG8bE+EQhiyv8AhI9wlu4Xt/tOHJL3jx7zZG1n/wCT/lWIRCkgjpV2uwMnZgehvUyZUs7Xe8AfXriEzuHN9187n3jk7EeaAnc4ASbgLzwVawtLiah/Nc0bGZcziq1rtBc4U3DVEgvIOsNXIXYSdq6VNwIlpBG68eSED0qEISCVCUIACckASoCL8M3Iau9pj0uVS0NcK1KDrXPjWG4ZjHougqdp/n0eD/RCDoUqjovb0IQnU8EqEjDikKjrWoNMDxO+Ft557OaiNnc/3zA+Bp/8nYnhgoMwdapMMGsc8mji75C9AssmXnWOQjwjg3Pmp2tAEAAAZDAJUAianJIQkSE1PKagGwqtawgnWaSx3xNz4jNWykQFE2pzLqou+Nolp4jFqsh4jWkRjOXVOrVQ1pLjAH3zXM/04vlzQKYJBFMyQ6L5cMp2IDpa3fNltzNubtw3b09lMAQMFDY9IQdSo3Udl8J4H5K04XqGjZGXQge29JCmcFGGoYSQyEQpQxOLZTI5CGEoSwlhSaxIUVptAptLjlgNpyCmhUAe+q/0U/8Ak/8AwpIJtH2ctbLvfcdZx45cFI+yNJmNU/E06p5xjzUyVAV4qNwIeNh8LuouPRK22twdLDsdd0dgeqnQRNxvGw4IBU4BVfwQHuEs3Ay3+0yEoq1G+80PG1mP9h+RQFpCho2prjAN/wAJuPQqdAAVG1f/ACKP7/RXgqNr/n0f3+iA6lMXISMFyVAIyg1swAJvMZkm+U4tSIUEoNQI1AhCEid2Ed2EqEIE7sJO7CEKSQ7oINIIQoBXfZGueCROreJJgHbGEqx3Q+yUIUga6g04hRUaQEgTGySfVKhQZLYl7sJe7CEIMiupjYk7sIQoGRDRH2Sl7kfZKEKTBjalAQeBzKisljY1oDRA4nPfKVCkgm7kfZKO5H2SlQgE7kfZKO6H2SlQgEFIfZKU0h9yhCAbUsbHiHNB4/VRWWiASBMb3OPqUIQFjuwq9azNL2Ei8TF5z3ZoQgLbWBCEI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6" descr="data:image/jpeg;base64,/9j/4AAQSkZJRgABAQAAAQABAAD/2wCEAAkGBhQQEBQUEhQUFRUUFRQUFxQVFBQYGBQUFBQVFBUXFxQXHCYeFxojGRQUHy8gIycpLCwsFR4xNTAqNSYrLCkBCQoKDgwOGg8PGi0lHSQsLSwsLCotLCwwKSkpLCwsKSwsLCwsKSksLCwsLCkpLCwsKSkpLC0sLywsKSwpLCkpLP/AABEIAMMBAwMBIgACEQEDEQH/xAAcAAABBQEBAQAAAAAAAAAAAAAAAQIDBAYFBwj/xABAEAABAwEEBwUGBAUEAgMAAAABAAIRAwQhMUEFElFhcYGRBhMiobEHMlLB0fAUQnKCIzNikuEVQ6LCsvE0c9L/xAAbAQEAAgMBAQAAAAAAAAAAAAAAAQUCAwQGB//EADIRAAIBAwIDBgQFBQAAAAAAAAABAgMEESExBRJBEyJRYXHRBoGRoRQyseHwM0JiwfH/2gAMAwEAAhEDEQA/APcUIQgBCEIAQhCAEIQgBCEIAQhCAEIQgBCEIAQhCAEIQgBCEIAQhCAEIQgBCSUkoByE0uXN0h2koUAe8qtEAkgeIwNwUNpbmUISm8RWfQ6iFFZ64e0OaQWuAcCMwRIPQqVSYtY3BCEIAQhCAEIQgBCEIAQhCAEIQgBCEIAQhCAEIQgBCEIAQhCAEShNKAdKSVVtekadETUqMYP6nAdNqzlv9o1nZdTD6p3DVb1d8gsJTjHdnRRta1b+nFs1sptSsGiSQBtJgdSvMrd7QrRUup6tIbhrO/udd5Lg2q31Kpmq9zz/AFEnywXPK6j01LijwGtLWo0vuz1C3dtLNTwfrnZT8Xnh5rP232hvMilTDd7zrHoICxjFI1aJXE35FrS4Nb0/zZk/M6Ns07Xre/UcRsBgdBCzun7VqsDBi7H9Ix810taL1X7I6J/1DSDdYTTpnvH7NRp8Lebo81ofNN8vVlrSjStoyqtYjFZ0PVOwljqUbBQZVJLtWYOLWuOsxvJpC0Ca0Jyt4rCSPnNao6tSU31bf1BCELI1ghCEAIQhACEIQAhCEAIQhACEIQAhCEAIQhACEIQAqmk9JMs9M1KhIaMSGudHJoKtpHNlCVjOuxgtIe1VgkUKTn7HPOqOgk+izWkO3Vrrf7ndt2Uxq/8AK93mt7pvsDZ7RLgO6qfGwQCf6mYH13rAaa7FWiyydXvGD87JMD+puI9FXVlWXXTyPYcNlwyWEo4l/lr99jkOqFxlxJO0kk9TelaomlSBce7PTYS0RK1PaowntUmDRIE8FRyngrI1Mo6atepTgYvu4AY/RelezLs/+GsYe4Q+vDzuZ+QdL/3Lzrs9ov8A1DSDGf7bTrO/+thv/uMDmvdmNgADK5dNrDmk6j+RQcfuezpxtY7vvS/0hQlSBKrE8eCEIQCSiU0lEoB0olNQgHSk1k0ppqAYkDifqg1JZRKrMtrHHVD2E7A5pPSVOhLTW46USmoQgdKJTUIB0olNQgHSiU1CAdKJTUIB0olNRKAUlJCEyrVDWkkgAAkk3AAbTsQYyzhac7G2e0S4t7t+PeMgc3DA815bbbM2nUc1jxUa0wHgEA9Vo+1vbU2gmlRJFLAuwNT6N9Vkqtoaxpc4wBiSqy4nCUsRR7vhFC4o0+atJ46J9P54EwKe1V6FYOaHDAgEcCJCmBXMXW5KFV0na9SmYxdcPmrEqvovRht9up0R7k+I7GNveeeHNN8JdTFOME6k9orL+R6H7K9AdxZTWcPHXhw3Ux7g53u5hbiVFSphrQAIAAAGwC4AJ6uacFCKij5rd3ErmtKrLqx2sjWTSlz5LM5hwKE0IQCIR0R94/VACFz9PaVFls1WsRPdtmDdrHBonKSQF5hW9r9pPu0qLeTz/wBh6LTUrwpvEiys+F3N6nKitF46HpHa3SHcWK0VAYLaboP9TvC3zK+fXvJxJPEz5rRaX7fWm1Un0qpYWP1T4WxGq6ec/ILNtfM7jCq7msqj7ux7rgfDZ2VOSrY5m/tj/pZ0bbnUK1Oq25zHB12cG8cCPVfRtltIqsa9plr2tcDucJHkV80r2n2XaW76whhPioONM/pPiZ5GP2rbYz7zicPxTap0oV4rZ4fo9vv+psghJKJ+/sK1PAiolJP3cj7zQCVHwJOCxlt9q9kpkhoq1IMS1oDTwLiLt6te0fTf4axODTD638NvAiXn+2R+4LxZcNzcum+WJ6ngvBqd3B1a2cZwsaZ8T013tlp6wizP1cyajZjc0C/qt9o7SDLRSZVpu1mPAIPHI7CMCMl83PbBWz9nPbH8JV7mqf4NR2J/23nP9JwPIrTQu5OWJlhxT4epxo9parVbrV5Xuj2cIhNB+5Sz9wrQ8MKhIT9lVtI6Rp0KbqlRwaxokn5DaTsTJKi5NJbklptbaTC97g1rRJcTAAXlXaztm61uLKctog4YF+927YFT7U9rn218XsotPhZOMfmftO7JZ+rW1YABc43BomSThgqytcc3djse44VwZUF2tf8AN0Xh+5JaLW2m2XHgBiV3+yXs7qW9za9tBZZ8WUZg1BtOYbvxOUYrudjPZrBbaLcA5+LKJgtZsLxgTuwG84ejCMr/AL2rbQt+sjh4rxdSzSoP1ft7nkfbDRrbPa3tY0NYQ1zWgQA0iIAyvBXIaVtvafY76NX9VM/+Q/7LDtK5q0eWbRd8Mrdrawk98Y+mhHbrTqMJzNw4lb32T6A7qzutDh4q1zZypNOP7nX8gsBYtHuttspUG4F0OIyaL3u5NHVe70KLabWsYAA0BoGTWgQFttIZk5voV/xBddlRVtHeWr9Oi+bJTdvKUBDRCa8zd14f5VkeJFaZv6cEuY4H1CWEwnxDg71agJQhAQgIzw+aSRw8lRdpykHFpJEEgkgxcSMQrVK1NePC5ruBB8kBgva/pXVoUqAN9R2u79FPD/kR/avJmPkLTe0fSvf2+pHu0gKTf2+9/wAiVlaLYPFUdxLnmz6lwai7W0pxa31fz/YllU7E/wATpzvVupcCqdNsGVqhsyxrt88X4F2Fs/ZdpoULW5jyAyqwyTgHUwXg9NbqsaU2nUvu+8lFObhLmQvLeF1RlRl/cj1y2e2Czt/lUqr9hJawH1PkubQ9sbzVbrUGNpkgO8Ti4A4kHC7YvNykW93dVvcq4fDllGLXLl+LbPpenUDgCCCCAQRmDeCnRu81hvZj2lFWymjUcA6hABccaZJ1cdmHRd3tF2mp2azVajX6zmthoEkF5uaJwxPkreNRShznzyvZ1KVy7fHezheedjzP2lab/EW0tafBQHdj9eLz1gftWMdagHhpw271PVqEy4mSSSScyTJPVUKdnL3AASXEADaSYAVI5dpJyZ9Op0vwlCFKHRfpudFzZUBC0/aPsmbIym5ru8aWta9wBhtWLwDm05H/AAs7UZKwnBweGdVrdU7mmp03lHqnsy7Zd8wWWsf4jB/DcfzsH5Zzc2OYG5bt9qaCAXtk3Rn5L5voV3McHNJa5pkEYghet6E7d2Zti750CqPA6mL3OqRPhn8pxnAXqztrlOPLPoeI45waVOr2tvHKk9l0b9zWaX01SslI1KjoAwAvLnbGjMrx7tJ2nqW6prP8LB7lMG5o2na7aVV092hq2yr3lU7msHusGwfM5qPQuha1tq93Qb+p5nVYNpPyxK0Vq7qvljsWnDeFU7Cn29drm6t7R9Pf6EFmovq1G0qLS+o4wAPU7ANq9W7G9gmWMCpUipaDi8zFPcwf9ukLp9mOydGwU4Ze8+/UI8Tj8m7vVX7VpinT/NrHYL/PBdVC25O9LcoeK8alcZpUdIfeXr5eX1Lgbz5/JKXf+rlybDpd1WpqloaCDGM3b8l1gyMl2HnDOdvLGaliec6Za8DgYPkSvJa9fVaT04r3bSFnFSk9hwexzT+4ELwmnompaavdtB1Wuh78mmYN+ZAyVddwbksdT2Pw9cQjRnGo8KLzr4fxGz9lOi2sY+0PLQ6oSxkkSGA+IgHa4RP9K9CFupD87eoWabozu6Y1GalNga0Am+6APven2GxGq/VyzOwZrtpQ5IKJ5u+undXE6r6vT0Wxp22hpbrAyNolOptzOJvO7YOSiYwSGgQ1kXbxgOWPNTzxWw4hfvJMd7w/S71anF29RuPjbh7rvViAmBQlAQgPAbV2ntFK0VgKmsBWqjVeNYfzHcx1XQsvb27x04dBhzD+bK43i/erXaH2c1e9qPpPDtZ73arhB8TnOgEXZ5rH27RdWgYq03M3kXf3C7zVNKdam34H0ejbcMvYR0XNheTKtaoXEkmSSSTvJk+a7nYayB9tY94LmUv4jgIvIuaL/wCqDyWaNfWdDQXHY0F3otx2QsVSmw6zNVzyCdYwQI8N3MnmlvRcppsy4xxCnRtpxpvvbLHnp+mS1pXsI2vaXmjWpUqTyXBtQPDmE3loaBBEkxeuvo32Q2dsOrVn1Bj4dWm087zC6Fnsg/M8DcB8yr1Gw0h+Vx4mB0w8lYq3pp5weMnxi8lFQ59Esae+55j2+0a2jbagZGo+KjdUyBrDxDk4OWbs4unavTPaTosGzsqtAHdu1TAjw1LrznDgP7l5rVMCFV3EOSo146nvODXH4i0hUe6WH6r9iGhXlxG3DkrJUnZ/Q5tVpp0m3a7hJ+Fovc7k0HyU+ltHOs9apSdixxE7RkeYg81rlF45uh3W9ePO6Lfe3+RZ7L6YFktVOo4SwHVeNrHXOu3XHi0LV+1HT7ajqdCnc1oFRxEeIuEMwy1ST+9eeF6mc8m8mcBfuEDyA6KVVapuHiaalhTq3cbnrFY9voMqla72a6Ha6ua9SNSh7oInWqkXQM4EnosmxhcQAJJIAAzJMAdV7B2f7KOs9BjHlrbpdBlxcbzddw5LdaU+eeeiK74hvfw9vyR/NPT5dfY6Gk7R+KpupOa0UnCHFxvjdsOyL7l5FpjRZs1Z1MmRi10RrtOBHmvbKGjqbfyknbU+TRd1Wf7bWOna6WoyDUZJY+4AHNgAyOfJd9zR7SOVujyfBeJuzq8sn3Jb+T8TyF9GTcpWNAUgsz9fU1Xa8xqQdaeC1GgewVSq4GsLse6beT+twubwVXClObxFHvrriFvbR56kvRdX8il2Y7JVLcdYnu6DT4qpz2tZPvHyHkvUtHVKNkpijZWSBxvObnOxcd6WyaEuaCbmgANbGq0DKfkF1qFkDMA30/8AfEq2o0I015nzriXFKt9LXSC2Xv4soizVq38w6rfhbHp9UmkrDTpUTqtgy2XG8m/b9F1+83H1VPSlI1Keq2JkG+7DeugqTg6OrBlVpJgA38DcutaNO5UmucdpmOgvUVHQjWwah1jk1ufNdOzWNrcgNgbcB9TvQHNGjq1e+s/Vb8A+YF3quhZNFspDwMHHO/HJWdXefX1Swd3T6IMvGCtpKkX0nAAkxdhkQVFZLMKFOI8buN7shwHyV6Ts8/qoKT9Z2tfAubd1PM3ckBLSYAIBnfOJzPWU+Dt8kmsNyXVQC37lC/8AmNu/K71apY3n74qB894z9L/+qAsjgkQOSEBzq5F/3mVzLTTY+4gGcolX61KSc7zjxKhcxYNZOmFWUdUcr/RGD3WhvIegTK2ixEwbtmz1XaaLk0kceC18qTydjqupDlexx6NMflgqdpT7RZpOAGw5+ShdZzt1tzvqPoVuzkq3HGjGW+g2vSfSdeHtLTF5E4HiDBWRsfs0bM1qpIn3WDVu3kzHJa51WMQW+nUJDWWE6UJvMkdlvf3FvCUKUsJjNGaCs9nH8Kk0HAuN7jxcb1mvaPoeWttDBe2KdT9Mww8jd+4LUfiBncobVFam5hGs17S07IIi7btWNSkpQcUbLK+qULmNeTz458Op4z3fincpCrFvsTqNV1N2LCRx2HmFLo3Q1W0uikwu2uwaOLjcFRcsm8YPqnbU4U+1ckovXL8zQezjQffWnvXe5Qg8ah90crz0XrTXhoJw2n6lZns1ocWWztp3F17nuBIlxxjcIAHBPtDa9cwJawH8+e8xeVd29Ls4JdT5hxe+/GXMpr8q0XoizpLTevLWGG5nN30Cp2axOq+62RtNw6q5ZrAynGuC85Zjk3HrK6VOvrXTqj4R73+OS6CpKtn0IxplxLn7G/Mm+F1GUiAB4YH5RIHPakY4AQBCcKiEtt7k3exkRwg+n0Tm1htCiD0utKGJPrJlSvFwvJynAbScgqrnAmGY5uFwb9Tu6qWnT1cDM3kkSSdpKAkp2cC83k4nDoMlJq7z1+qi13bOh+sJe/GcjiEBLftHp6Jdc7OhHzTGvnCDwSmoACSYAvJ3ICK1VphgkF2J2NzPy5qwxwgARdgAq9lBMvdi7L4W/lb8zvKnLQcQDyQD03UGz5JvdjeOBKdB29QPkhIurvPX6qCrPesv/K/L9OxTSdgPAx6qvVqfxWSCPC/f8OxAXGyhI19yEBzH1myYM3kQLzieiicCco43noLlNXsgJJEtd8TeOYwcOKgNUs/mC742zHMYt8woNogpX3kn06KQsTxeJF42pwErFo2wlgrVKUhVnU1dc/Zfw+qjNE8OH1UZwZyhzHPqwMc8szyVN9nm8DV34H+3Dquy+hdcmCyXSVKka3S1wjiGzOF8a+/Ajlh6JpqicYOw3eq7xo7rlTrWIYG9FLJE6PLqZy36Lo1Xh9WmHOF0mbxkHAG8LoWe0NAAADQMAAAByCnqaOjAkbsR0KgZY3OwaI+ITHIYnkpxFaohzrTSg22lsslttoAEzcpWV3OwuG0i88G/M9FToWQA46xHlwGSvU2rI0MlpQOJxJxPNTTON/FRNCkaEA5rIwJHO7oblIKjhsPUH5hMCUvAEkwBiTgEBKLTtBHEXdRKRtY1LmnwjFwxO5v16KAE1MZDNl4LuOxu5T9005Dld6ICxSAaABcFKHKoGEYOP7r/ADuKcKjhi2d7TPkYKAsynByrttDcJg7Dd6qUIB5YDiB97wq1Vmu/UBMNhzr5E4tF/U7oT7RX1GzicANrjcAlstLVbfeTe47XHFATAu3Hy+qUVTm0+vogFLKECtrA5jhgehT5TDfjfxTRRGUjgSPLBCSaVWqn+NT/AE1P+qkhwwdPEfMQq1V576nIyqYHH3dsIQdFqE1j7sD0QhJXcLzx+qY9wAkwBtQ/WJODRJvPiOOzAeaG0ADN5O03n/HJQbCk6hfNKWztuY79pvneITW1YMVZByv8B5/Jy6JCa5gIgiRsUEp4EDEhYofw7mD+Hh8DiY5HL0TqFrBdqulrvhd8jg4cFGDZzimmnaikITKtUNjbkBj0UYM85IXMVeu7YJIy2cTkrL6RdebhsHzKVlLJQZ5TRSpaO1hL79jR7o5fm59FKaaulR1aaNZIhLGhz7VZA68icpz5FQfh3DAzudf/AMhf6rplqr6iyiaa0dclbvI94Fu/FvUYc4U7LxIvG3LqpIVW0Na03A65wDLid5yjeVmc+CapVDRJ/wAk7AM0ynSLiC/K8MyG87T6KOnQe06zoeYjYW/pyPG5WG2hswfCdjruhwPVASgJwCAEoQChOSAJwCAXG4pos4ylvAx5YJ4Cr22qQA1vvPuG4Zu6ICOlrPfrSHNYSGzdLsCbrrsMNqufiIxBHKR1CKNINaGjAXffrzUiAKdUHAg8PongqJ9IOxAPK/qk7ojBxHHxDzv80BYSquKjhi0HeDB6O+qX8U0Yy39QjzNxQFgKrXP8elwqegVkFVLQf49LhU9AhB0WYIQzBCEkJF6SE4pFBsGpITkjjAk3DagGwobUG6vjiN+3dv4INcv9wXfG7Dk3F3kEtOzAGTJd8Rx5bBwQEID4kTGwxrxun5qSg5pmMc5x5zerLCoa9AO45EYjmsWjcpZ3HtOSUMhUO9qU/eGu34mjxAb258QrbLS17ZaQRuy3HYpMMiPKe3xNURCkoG+NqYHNqRlqiqsVqo2CqlR5fLWXbX7OG0rFGx95FarWM6rBLvJo2uPyT6Fm1ZvlxxccT9BuUtKzhggcTtJzJOZUkLM5xmqgsBEG8bE+EQhiyv8AhI9wlu4Xt/tOHJL3jx7zZG1n/wCT/lWIRCkgjpV2uwMnZgehvUyZUs7Xe8AfXriEzuHN9187n3jk7EeaAnc4ASbgLzwVawtLiah/Nc0bGZcziq1rtBc4U3DVEgvIOsNXIXYSdq6VNwIlpBG68eSED0qEISCVCUIACckASoCL8M3Iau9pj0uVS0NcK1KDrXPjWG4ZjHougqdp/n0eD/RCDoUqjovb0IQnU8EqEjDikKjrWoNMDxO+Ft557OaiNnc/3zA+Bp/8nYnhgoMwdapMMGsc8mji75C9AssmXnWOQjwjg3Pmp2tAEAAAZDAJUAianJIQkSE1PKagGwqtawgnWaSx3xNz4jNWykQFE2pzLqou+Nolp4jFqsh4jWkRjOXVOrVQ1pLjAH3zXM/04vlzQKYJBFMyQ6L5cMp2IDpa3fNltzNubtw3b09lMAQMFDY9IQdSo3Udl8J4H5K04XqGjZGXQge29JCmcFGGoYSQyEQpQxOLZTI5CGEoSwlhSaxIUVptAptLjlgNpyCmhUAe+q/0U/8Ak/8AwpIJtH2ctbLvfcdZx45cFI+yNJmNU/E06p5xjzUyVAV4qNwIeNh8LuouPRK22twdLDsdd0dgeqnQRNxvGw4IBU4BVfwQHuEs3Ay3+0yEoq1G+80PG1mP9h+RQFpCho2prjAN/wAJuPQqdAAVG1f/ACKP7/RXgqNr/n0f3+iA6lMXISMFyVAIyg1swAJvMZkm+U4tSIUEoNQI1AhCEid2Ed2EqEIE7sJO7CEKSQ7oINIIQoBXfZGueCROreJJgHbGEqx3Q+yUIUga6g04hRUaQEgTGySfVKhQZLYl7sJe7CEIMiupjYk7sIQoGRDRH2Sl7kfZKEKTBjalAQeBzKisljY1oDRA4nPfKVCkgm7kfZKO5H2SlQgE7kfZKO6H2SlQgEFIfZKU0h9yhCAbUsbHiHNB4/VRWWiASBMb3OPqUIQFjuwq9azNL2Ei8TF5z3ZoQgLbWBCEID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AutoShape 8" descr="data:image/jpeg;base64,/9j/4AAQSkZJRgABAQAAAQABAAD/2wCEAAkGBhQQEBQUEhQUFRUUFRQUFxQVFBQYGBQUFBQVFBUXFxQXHCYeFxojGRQUHy8gIycpLCwsFR4xNTAqNSYrLCkBCQoKDgwOGg8PGi0lHSQsLSwsLCotLCwwKSkpLCwsKSwsLCwsKSksLCwsLCkpLCwsKSkpLC0sLywsKSwpLCkpLP/AABEIAMMBAwMBIgACEQEDEQH/xAAcAAABBQEBAQAAAAAAAAAAAAAAAQIDBAYFBwj/xABAEAABAwEEBwUGBAUEAgMAAAABAAIRAwQhMUEFElFhcYGRBhMiobEHMlLB0fAUQnKCIzNikuEVQ6LCsvE0c9L/xAAbAQEAAgMBAQAAAAAAAAAAAAAAAQUCAwQGB//EADIRAAIBAwIDBgQFBQAAAAAAAAABAgMEESExBRJBEyJRYXHRBoGRoRQyseHwM0JiwfH/2gAMAwEAAhEDEQA/APcUIQgBCEIAQhCAEIQgBCEIAQhCAEIQgBCEIAQhCAEIQgBCEIAQhCAEIQgBCSUkoByE0uXN0h2koUAe8qtEAkgeIwNwUNpbmUISm8RWfQ6iFFZ64e0OaQWuAcCMwRIPQqVSYtY3BCEIAQhCAEIQgBCEIAQhCAEIQgBCEIAQhCAEIQgBCEIAQhCAEShNKAdKSVVtekadETUqMYP6nAdNqzlv9o1nZdTD6p3DVb1d8gsJTjHdnRRta1b+nFs1sptSsGiSQBtJgdSvMrd7QrRUup6tIbhrO/udd5Lg2q31Kpmq9zz/AFEnywXPK6j01LijwGtLWo0vuz1C3dtLNTwfrnZT8Xnh5rP232hvMilTDd7zrHoICxjFI1aJXE35FrS4Nb0/zZk/M6Ns07Xre/UcRsBgdBCzun7VqsDBi7H9Ix810taL1X7I6J/1DSDdYTTpnvH7NRp8Lebo81ofNN8vVlrSjStoyqtYjFZ0PVOwljqUbBQZVJLtWYOLWuOsxvJpC0Ca0Jyt4rCSPnNao6tSU31bf1BCELI1ghCEAIQhACEIQAhCEAIQhACEIQAhCEAIQhACEIQAqmk9JMs9M1KhIaMSGudHJoKtpHNlCVjOuxgtIe1VgkUKTn7HPOqOgk+izWkO3Vrrf7ndt2Uxq/8AK93mt7pvsDZ7RLgO6qfGwQCf6mYH13rAaa7FWiyydXvGD87JMD+puI9FXVlWXXTyPYcNlwyWEo4l/lr99jkOqFxlxJO0kk9TelaomlSBce7PTYS0RK1PaowntUmDRIE8FRyngrI1Mo6atepTgYvu4AY/RelezLs/+GsYe4Q+vDzuZ+QdL/3Lzrs9ov8A1DSDGf7bTrO/+thv/uMDmvdmNgADK5dNrDmk6j+RQcfuezpxtY7vvS/0hQlSBKrE8eCEIQCSiU0lEoB0olNQgHSk1k0ppqAYkDifqg1JZRKrMtrHHVD2E7A5pPSVOhLTW46USmoQgdKJTUIB0olNQgHSiU1CAdKJTUIB0olNRKAUlJCEyrVDWkkgAAkk3AAbTsQYyzhac7G2e0S4t7t+PeMgc3DA815bbbM2nUc1jxUa0wHgEA9Vo+1vbU2gmlRJFLAuwNT6N9Vkqtoaxpc4wBiSqy4nCUsRR7vhFC4o0+atJ46J9P54EwKe1V6FYOaHDAgEcCJCmBXMXW5KFV0na9SmYxdcPmrEqvovRht9up0R7k+I7GNveeeHNN8JdTFOME6k9orL+R6H7K9AdxZTWcPHXhw3Ux7g53u5hbiVFSphrQAIAAAGwC4AJ6uacFCKij5rd3ErmtKrLqx2sjWTSlz5LM5hwKE0IQCIR0R94/VACFz9PaVFls1WsRPdtmDdrHBonKSQF5hW9r9pPu0qLeTz/wBh6LTUrwpvEiys+F3N6nKitF46HpHa3SHcWK0VAYLaboP9TvC3zK+fXvJxJPEz5rRaX7fWm1Un0qpYWP1T4WxGq6ec/ILNtfM7jCq7msqj7ux7rgfDZ2VOSrY5m/tj/pZ0bbnUK1Oq25zHB12cG8cCPVfRtltIqsa9plr2tcDucJHkV80r2n2XaW76whhPioONM/pPiZ5GP2rbYz7zicPxTap0oV4rZ4fo9vv+psghJKJ+/sK1PAiolJP3cj7zQCVHwJOCxlt9q9kpkhoq1IMS1oDTwLiLt6te0fTf4axODTD638NvAiXn+2R+4LxZcNzcum+WJ6ngvBqd3B1a2cZwsaZ8T013tlp6wizP1cyajZjc0C/qt9o7SDLRSZVpu1mPAIPHI7CMCMl83PbBWz9nPbH8JV7mqf4NR2J/23nP9JwPIrTQu5OWJlhxT4epxo9parVbrV5Xuj2cIhNB+5Sz9wrQ8MKhIT9lVtI6Rp0KbqlRwaxokn5DaTsTJKi5NJbklptbaTC97g1rRJcTAAXlXaztm61uLKctog4YF+927YFT7U9rn218XsotPhZOMfmftO7JZ+rW1YABc43BomSThgqytcc3djse44VwZUF2tf8AN0Xh+5JaLW2m2XHgBiV3+yXs7qW9za9tBZZ8WUZg1BtOYbvxOUYrudjPZrBbaLcA5+LKJgtZsLxgTuwG84ejCMr/AL2rbQt+sjh4rxdSzSoP1ft7nkfbDRrbPa3tY0NYQ1zWgQA0iIAyvBXIaVtvafY76NX9VM/+Q/7LDtK5q0eWbRd8Mrdrawk98Y+mhHbrTqMJzNw4lb32T6A7qzutDh4q1zZypNOP7nX8gsBYtHuttspUG4F0OIyaL3u5NHVe70KLabWsYAA0BoGTWgQFttIZk5voV/xBddlRVtHeWr9Oi+bJTdvKUBDRCa8zd14f5VkeJFaZv6cEuY4H1CWEwnxDg71agJQhAQgIzw+aSRw8lRdpykHFpJEEgkgxcSMQrVK1NePC5ruBB8kBgva/pXVoUqAN9R2u79FPD/kR/avJmPkLTe0fSvf2+pHu0gKTf2+9/wAiVlaLYPFUdxLnmz6lwai7W0pxa31fz/YllU7E/wATpzvVupcCqdNsGVqhsyxrt88X4F2Fs/ZdpoULW5jyAyqwyTgHUwXg9NbqsaU2nUvu+8lFObhLmQvLeF1RlRl/cj1y2e2Czt/lUqr9hJawH1PkubQ9sbzVbrUGNpkgO8Ti4A4kHC7YvNykW93dVvcq4fDllGLXLl+LbPpenUDgCCCCAQRmDeCnRu81hvZj2lFWymjUcA6hABccaZJ1cdmHRd3tF2mp2azVajX6zmthoEkF5uaJwxPkreNRShznzyvZ1KVy7fHezheedjzP2lab/EW0tafBQHdj9eLz1gftWMdagHhpw271PVqEy4mSSSScyTJPVUKdnL3AASXEADaSYAVI5dpJyZ9Op0vwlCFKHRfpudFzZUBC0/aPsmbIym5ru8aWta9wBhtWLwDm05H/AAs7UZKwnBweGdVrdU7mmp03lHqnsy7Zd8wWWsf4jB/DcfzsH5Zzc2OYG5bt9qaCAXtk3Rn5L5voV3McHNJa5pkEYghet6E7d2Zti750CqPA6mL3OqRPhn8pxnAXqztrlOPLPoeI45waVOr2tvHKk9l0b9zWaX01SslI1KjoAwAvLnbGjMrx7tJ2nqW6prP8LB7lMG5o2na7aVV092hq2yr3lU7msHusGwfM5qPQuha1tq93Qb+p5nVYNpPyxK0Vq7qvljsWnDeFU7Cn29drm6t7R9Pf6EFmovq1G0qLS+o4wAPU7ANq9W7G9gmWMCpUipaDi8zFPcwf9ukLp9mOydGwU4Ze8+/UI8Tj8m7vVX7VpinT/NrHYL/PBdVC25O9LcoeK8alcZpUdIfeXr5eX1Lgbz5/JKXf+rlybDpd1WpqloaCDGM3b8l1gyMl2HnDOdvLGaliec6Za8DgYPkSvJa9fVaT04r3bSFnFSk9hwexzT+4ELwmnompaavdtB1Wuh78mmYN+ZAyVddwbksdT2Pw9cQjRnGo8KLzr4fxGz9lOi2sY+0PLQ6oSxkkSGA+IgHa4RP9K9CFupD87eoWabozu6Y1GalNga0Am+6APven2GxGq/VyzOwZrtpQ5IKJ5u+undXE6r6vT0Wxp22hpbrAyNolOptzOJvO7YOSiYwSGgQ1kXbxgOWPNTzxWw4hfvJMd7w/S71anF29RuPjbh7rvViAmBQlAQgPAbV2ntFK0VgKmsBWqjVeNYfzHcx1XQsvb27x04dBhzD+bK43i/erXaH2c1e9qPpPDtZ73arhB8TnOgEXZ5rH27RdWgYq03M3kXf3C7zVNKdam34H0ejbcMvYR0XNheTKtaoXEkmSSSTvJk+a7nYayB9tY94LmUv4jgIvIuaL/wCqDyWaNfWdDQXHY0F3otx2QsVSmw6zNVzyCdYwQI8N3MnmlvRcppsy4xxCnRtpxpvvbLHnp+mS1pXsI2vaXmjWpUqTyXBtQPDmE3loaBBEkxeuvo32Q2dsOrVn1Bj4dWm087zC6Fnsg/M8DcB8yr1Gw0h+Vx4mB0w8lYq3pp5weMnxi8lFQ59Esae+55j2+0a2jbagZGo+KjdUyBrDxDk4OWbs4unavTPaTosGzsqtAHdu1TAjw1LrznDgP7l5rVMCFV3EOSo146nvODXH4i0hUe6WH6r9iGhXlxG3DkrJUnZ/Q5tVpp0m3a7hJ+Fovc7k0HyU+ltHOs9apSdixxE7RkeYg81rlF45uh3W9ePO6Lfe3+RZ7L6YFktVOo4SwHVeNrHXOu3XHi0LV+1HT7ajqdCnc1oFRxEeIuEMwy1ST+9eeF6mc8m8mcBfuEDyA6KVVapuHiaalhTq3cbnrFY9voMqla72a6Ha6ua9SNSh7oInWqkXQM4EnosmxhcQAJJIAAzJMAdV7B2f7KOs9BjHlrbpdBlxcbzddw5LdaU+eeeiK74hvfw9vyR/NPT5dfY6Gk7R+KpupOa0UnCHFxvjdsOyL7l5FpjRZs1Z1MmRi10RrtOBHmvbKGjqbfyknbU+TRd1Wf7bWOna6WoyDUZJY+4AHNgAyOfJd9zR7SOVujyfBeJuzq8sn3Jb+T8TyF9GTcpWNAUgsz9fU1Xa8xqQdaeC1GgewVSq4GsLse6beT+twubwVXClObxFHvrriFvbR56kvRdX8il2Y7JVLcdYnu6DT4qpz2tZPvHyHkvUtHVKNkpijZWSBxvObnOxcd6WyaEuaCbmgANbGq0DKfkF1qFkDMA30/8AfEq2o0I015nzriXFKt9LXSC2Xv4soizVq38w6rfhbHp9UmkrDTpUTqtgy2XG8m/b9F1+83H1VPSlI1Keq2JkG+7DeugqTg6OrBlVpJgA38DcutaNO5UmucdpmOgvUVHQjWwah1jk1ufNdOzWNrcgNgbcB9TvQHNGjq1e+s/Vb8A+YF3quhZNFspDwMHHO/HJWdXefX1Swd3T6IMvGCtpKkX0nAAkxdhkQVFZLMKFOI8buN7shwHyV6Ts8/qoKT9Z2tfAubd1PM3ckBLSYAIBnfOJzPWU+Dt8kmsNyXVQC37lC/8AmNu/K71apY3n74qB894z9L/+qAsjgkQOSEBzq5F/3mVzLTTY+4gGcolX61KSc7zjxKhcxYNZOmFWUdUcr/RGD3WhvIegTK2ixEwbtmz1XaaLk0kceC18qTydjqupDlexx6NMflgqdpT7RZpOAGw5+ShdZzt1tzvqPoVuzkq3HGjGW+g2vSfSdeHtLTF5E4HiDBWRsfs0bM1qpIn3WDVu3kzHJa51WMQW+nUJDWWE6UJvMkdlvf3FvCUKUsJjNGaCs9nH8Kk0HAuN7jxcb1mvaPoeWttDBe2KdT9Mww8jd+4LUfiBncobVFam5hGs17S07IIi7btWNSkpQcUbLK+qULmNeTz458Op4z3fincpCrFvsTqNV1N2LCRx2HmFLo3Q1W0uikwu2uwaOLjcFRcsm8YPqnbU4U+1ckovXL8zQezjQffWnvXe5Qg8ah90crz0XrTXhoJw2n6lZns1ocWWztp3F17nuBIlxxjcIAHBPtDa9cwJawH8+e8xeVd29Ls4JdT5hxe+/GXMpr8q0XoizpLTevLWGG5nN30Cp2axOq+62RtNw6q5ZrAynGuC85Zjk3HrK6VOvrXTqj4R73+OS6CpKtn0IxplxLn7G/Mm+F1GUiAB4YH5RIHPakY4AQBCcKiEtt7k3exkRwg+n0Tm1htCiD0utKGJPrJlSvFwvJynAbScgqrnAmGY5uFwb9Tu6qWnT1cDM3kkSSdpKAkp2cC83k4nDoMlJq7z1+qi13bOh+sJe/GcjiEBLftHp6Jdc7OhHzTGvnCDwSmoACSYAvJ3ICK1VphgkF2J2NzPy5qwxwgARdgAq9lBMvdi7L4W/lb8zvKnLQcQDyQD03UGz5JvdjeOBKdB29QPkhIurvPX6qCrPesv/K/L9OxTSdgPAx6qvVqfxWSCPC/f8OxAXGyhI19yEBzH1myYM3kQLzieiicCco43noLlNXsgJJEtd8TeOYwcOKgNUs/mC742zHMYt8woNogpX3kn06KQsTxeJF42pwErFo2wlgrVKUhVnU1dc/Zfw+qjNE8OH1UZwZyhzHPqwMc8szyVN9nm8DV34H+3Dquy+hdcmCyXSVKka3S1wjiGzOF8a+/Ajlh6JpqicYOw3eq7xo7rlTrWIYG9FLJE6PLqZy36Lo1Xh9WmHOF0mbxkHAG8LoWe0NAAADQMAAAByCnqaOjAkbsR0KgZY3OwaI+ITHIYnkpxFaohzrTSg22lsslttoAEzcpWV3OwuG0i88G/M9FToWQA46xHlwGSvU2rI0MlpQOJxJxPNTTON/FRNCkaEA5rIwJHO7oblIKjhsPUH5hMCUvAEkwBiTgEBKLTtBHEXdRKRtY1LmnwjFwxO5v16KAE1MZDNl4LuOxu5T9005Dld6ICxSAaABcFKHKoGEYOP7r/ADuKcKjhi2d7TPkYKAsynByrttDcJg7Dd6qUIB5YDiB97wq1Vmu/UBMNhzr5E4tF/U7oT7RX1GzicANrjcAlstLVbfeTe47XHFATAu3Hy+qUVTm0+vogFLKECtrA5jhgehT5TDfjfxTRRGUjgSPLBCSaVWqn+NT/AE1P+qkhwwdPEfMQq1V576nIyqYHH3dsIQdFqE1j7sD0QhJXcLzx+qY9wAkwBtQ/WJODRJvPiOOzAeaG0ADN5O03n/HJQbCk6hfNKWztuY79pvneITW1YMVZByv8B5/Jy6JCa5gIgiRsUEp4EDEhYofw7mD+Hh8DiY5HL0TqFrBdqulrvhd8jg4cFGDZzimmnaikITKtUNjbkBj0UYM85IXMVeu7YJIy2cTkrL6RdebhsHzKVlLJQZ5TRSpaO1hL79jR7o5fm59FKaaulR1aaNZIhLGhz7VZA68icpz5FQfh3DAzudf/AMhf6rplqr6iyiaa0dclbvI94Fu/FvUYc4U7LxIvG3LqpIVW0Na03A65wDLid5yjeVmc+CapVDRJ/wAk7AM0ynSLiC/K8MyG87T6KOnQe06zoeYjYW/pyPG5WG2hswfCdjruhwPVASgJwCAEoQChOSAJwCAXG4pos4ylvAx5YJ4Cr22qQA1vvPuG4Zu6ICOlrPfrSHNYSGzdLsCbrrsMNqufiIxBHKR1CKNINaGjAXffrzUiAKdUHAg8PongqJ9IOxAPK/qk7ojBxHHxDzv80BYSquKjhi0HeDB6O+qX8U0Yy39QjzNxQFgKrXP8elwqegVkFVLQf49LhU9AhB0WYIQzBCEkJF6SE4pFBsGpITkjjAk3DagGwobUG6vjiN+3dv4INcv9wXfG7Dk3F3kEtOzAGTJd8Rx5bBwQEID4kTGwxrxun5qSg5pmMc5x5zerLCoa9AO45EYjmsWjcpZ3HtOSUMhUO9qU/eGu34mjxAb258QrbLS17ZaQRuy3HYpMMiPKe3xNURCkoG+NqYHNqRlqiqsVqo2CqlR5fLWXbX7OG0rFGx95FarWM6rBLvJo2uPyT6Fm1ZvlxxccT9BuUtKzhggcTtJzJOZUkLM5xmqgsBEG8bE+EQhiyv8AhI9wlu4Xt/tOHJL3jx7zZG1n/wCT/lWIRCkgjpV2uwMnZgehvUyZUs7Xe8AfXriEzuHN9187n3jk7EeaAnc4ASbgLzwVawtLiah/Nc0bGZcziq1rtBc4U3DVEgvIOsNXIXYSdq6VNwIlpBG68eSED0qEISCVCUIACckASoCL8M3Iau9pj0uVS0NcK1KDrXPjWG4ZjHougqdp/n0eD/RCDoUqjovb0IQnU8EqEjDikKjrWoNMDxO+Ft557OaiNnc/3zA+Bp/8nYnhgoMwdapMMGsc8mji75C9AssmXnWOQjwjg3Pmp2tAEAAAZDAJUAianJIQkSE1PKagGwqtawgnWaSx3xNz4jNWykQFE2pzLqou+Nolp4jFqsh4jWkRjOXVOrVQ1pLjAH3zXM/04vlzQKYJBFMyQ6L5cMp2IDpa3fNltzNubtw3b09lMAQMFDY9IQdSo3Udl8J4H5K04XqGjZGXQge29JCmcFGGoYSQyEQpQxOLZTI5CGEoSwlhSaxIUVptAptLjlgNpyCmhUAe+q/0U/8Ak/8AwpIJtH2ctbLvfcdZx45cFI+yNJmNU/E06p5xjzUyVAV4qNwIeNh8LuouPRK22twdLDsdd0dgeqnQRNxvGw4IBU4BVfwQHuEs3Ay3+0yEoq1G+80PG1mP9h+RQFpCho2prjAN/wAJuPQqdAAVG1f/ACKP7/RXgqNr/n0f3+iA6lMXISMFyVAIyg1swAJvMZkm+U4tSIUEoNQI1AhCEid2Ed2EqEIE7sJO7CEKSQ7oINIIQoBXfZGueCROreJJgHbGEqx3Q+yUIUga6g04hRUaQEgTGySfVKhQZLYl7sJe7CEIMiupjYk7sIQoGRDRH2Sl7kfZKEKTBjalAQeBzKisljY1oDRA4nPfKVCkgm7kfZKO5H2SlQgE7kfZKO6H2SlQgEFIfZKU0h9yhCAbUsbHiHNB4/VRWWiASBMb3OPqUIQFjuwq9azNL2Ei8TF5z3ZoQgLbWBCEID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65177" y="2143125"/>
            <a:ext cx="2257306" cy="85725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Feature Sets</a:t>
            </a:r>
            <a:br>
              <a:rPr lang="en-US" sz="2800" b="1" dirty="0" smtClean="0"/>
            </a:br>
            <a:r>
              <a:rPr lang="en-US" sz="2800" b="1" dirty="0" smtClean="0"/>
              <a:t>(Epics)</a:t>
            </a:r>
            <a:endParaRPr lang="es-CO" sz="28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29000" y="565944"/>
            <a:ext cx="5257800" cy="401161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necesitamos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r>
              <a:rPr lang="en-US" dirty="0" smtClean="0"/>
              <a:t> la </a:t>
            </a:r>
            <a:r>
              <a:rPr lang="en-US" dirty="0" err="1" smtClean="0"/>
              <a:t>visión</a:t>
            </a:r>
            <a:endParaRPr lang="en-US" dirty="0" smtClean="0"/>
          </a:p>
          <a:p>
            <a:r>
              <a:rPr lang="en-US" dirty="0" smtClean="0"/>
              <a:t>Son </a:t>
            </a:r>
            <a:r>
              <a:rPr lang="en-US" i="1" dirty="0" smtClean="0"/>
              <a:t>Stories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manejar</a:t>
            </a:r>
            <a:r>
              <a:rPr lang="en-US" dirty="0" smtClean="0"/>
              <a:t> y </a:t>
            </a:r>
            <a:r>
              <a:rPr lang="en-US" dirty="0" err="1" smtClean="0"/>
              <a:t>estimar</a:t>
            </a:r>
            <a:r>
              <a:rPr lang="en-US" dirty="0" smtClean="0"/>
              <a:t>,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divididas</a:t>
            </a:r>
            <a:endParaRPr lang="en-US" dirty="0" smtClean="0"/>
          </a:p>
          <a:p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corresponder</a:t>
            </a:r>
            <a:r>
              <a:rPr lang="en-US" dirty="0"/>
              <a:t> con los </a:t>
            </a:r>
            <a:r>
              <a:rPr lang="en-US" dirty="0" err="1"/>
              <a:t>subsistemas</a:t>
            </a:r>
            <a:r>
              <a:rPr lang="en-US" dirty="0"/>
              <a:t> de la </a:t>
            </a:r>
            <a:r>
              <a:rPr lang="en-US" dirty="0" err="1" smtClean="0"/>
              <a:t>aplicación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mantener</a:t>
            </a:r>
            <a:r>
              <a:rPr lang="en-US" dirty="0" smtClean="0"/>
              <a:t> en un alto </a:t>
            </a:r>
            <a:r>
              <a:rPr lang="en-US" dirty="0" err="1" smtClean="0"/>
              <a:t>nivel</a:t>
            </a:r>
            <a:r>
              <a:rPr lang="en-US" dirty="0" smtClean="0"/>
              <a:t> de </a:t>
            </a:r>
            <a:r>
              <a:rPr lang="en-US" dirty="0" err="1" smtClean="0"/>
              <a:t>abstracción</a:t>
            </a:r>
            <a:endParaRPr lang="en-US" dirty="0" smtClean="0"/>
          </a:p>
          <a:p>
            <a:r>
              <a:rPr lang="en-US" dirty="0" smtClean="0"/>
              <a:t>Incidental Stakeholders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Left Brace 3"/>
          <p:cNvSpPr/>
          <p:nvPr/>
        </p:nvSpPr>
        <p:spPr>
          <a:xfrm>
            <a:off x="3022483" y="565945"/>
            <a:ext cx="480270" cy="401161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Down Arrow 7"/>
          <p:cNvSpPr/>
          <p:nvPr/>
        </p:nvSpPr>
        <p:spPr>
          <a:xfrm rot="16200000">
            <a:off x="-1630042" y="2194244"/>
            <a:ext cx="4035425" cy="755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Visión</a:t>
            </a:r>
            <a:endParaRPr lang="es-CO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39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124899" y="3142726"/>
            <a:ext cx="28956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Para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que</a:t>
            </a:r>
            <a:r>
              <a:rPr lang="en-US" sz="1600" dirty="0">
                <a:solidFill>
                  <a:schemeClr val="tx1"/>
                </a:solidFill>
              </a:rPr>
              <a:t> el </a:t>
            </a:r>
            <a:r>
              <a:rPr lang="en-US" sz="1600" dirty="0" err="1">
                <a:solidFill>
                  <a:schemeClr val="tx1"/>
                </a:solidFill>
              </a:rPr>
              <a:t>proceso</a:t>
            </a:r>
            <a:r>
              <a:rPr lang="en-US" sz="1600" dirty="0">
                <a:solidFill>
                  <a:schemeClr val="tx1"/>
                </a:solidFill>
              </a:rPr>
              <a:t> sea </a:t>
            </a:r>
            <a:r>
              <a:rPr lang="en-US" sz="1600" dirty="0" err="1">
                <a:solidFill>
                  <a:schemeClr val="tx1"/>
                </a:solidFill>
              </a:rPr>
              <a:t>sencillo</a:t>
            </a:r>
            <a:r>
              <a:rPr lang="en-US" sz="1600" dirty="0">
                <a:solidFill>
                  <a:schemeClr val="tx1"/>
                </a:solidFill>
              </a:rPr>
              <a:t> y </a:t>
            </a:r>
            <a:r>
              <a:rPr lang="en-US" sz="1600" dirty="0" err="1">
                <a:solidFill>
                  <a:schemeClr val="tx1"/>
                </a:solidFill>
              </a:rPr>
              <a:t>rápido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rgbClr val="C00000"/>
                </a:solidFill>
              </a:rPr>
              <a:t>Como un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analista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créditos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Yo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quiero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capturar</a:t>
            </a:r>
            <a:r>
              <a:rPr lang="en-US" sz="1600" dirty="0">
                <a:solidFill>
                  <a:schemeClr val="tx1"/>
                </a:solidFill>
              </a:rPr>
              <a:t> solo los </a:t>
            </a:r>
            <a:r>
              <a:rPr lang="en-US" sz="1600" dirty="0" err="1">
                <a:solidFill>
                  <a:schemeClr val="tx1"/>
                </a:solidFill>
              </a:rPr>
              <a:t>datos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relevantes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usando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una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interfaz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usuario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muy</a:t>
            </a:r>
            <a:r>
              <a:rPr lang="en-US" sz="1600" dirty="0">
                <a:solidFill>
                  <a:schemeClr val="tx1"/>
                </a:solidFill>
              </a:rPr>
              <a:t> simple</a:t>
            </a:r>
            <a:endParaRPr lang="es-CO" sz="16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3" idx="0"/>
          </p:cNvCxnSpPr>
          <p:nvPr/>
        </p:nvCxnSpPr>
        <p:spPr>
          <a:xfrm>
            <a:off x="4572699" y="2433606"/>
            <a:ext cx="0" cy="709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057400" y="283053"/>
            <a:ext cx="5029899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Personas y </a:t>
            </a:r>
            <a:r>
              <a:rPr lang="en-US" sz="1200" dirty="0" err="1"/>
              <a:t>comunidades</a:t>
            </a:r>
            <a:r>
              <a:rPr lang="en-US" sz="1200" dirty="0"/>
              <a:t> con </a:t>
            </a:r>
            <a:r>
              <a:rPr lang="en-US" sz="1200" dirty="0" err="1"/>
              <a:t>proyectos</a:t>
            </a:r>
            <a:r>
              <a:rPr lang="en-US" sz="1200" dirty="0"/>
              <a:t> </a:t>
            </a:r>
            <a:r>
              <a:rPr lang="en-US" sz="1200" dirty="0" err="1"/>
              <a:t>productivos</a:t>
            </a:r>
            <a:r>
              <a:rPr lang="en-US" sz="1200" dirty="0"/>
              <a:t> no </a:t>
            </a:r>
            <a:r>
              <a:rPr lang="en-US" sz="1200" dirty="0" err="1"/>
              <a:t>pueden</a:t>
            </a:r>
            <a:r>
              <a:rPr lang="en-US" sz="1200" dirty="0"/>
              <a:t> </a:t>
            </a:r>
            <a:r>
              <a:rPr lang="en-US" sz="1200" dirty="0" err="1"/>
              <a:t>realizarlos</a:t>
            </a:r>
            <a:r>
              <a:rPr lang="en-US" sz="1200" dirty="0"/>
              <a:t> </a:t>
            </a:r>
            <a:r>
              <a:rPr lang="en-US" sz="1200" dirty="0" err="1"/>
              <a:t>debido</a:t>
            </a:r>
            <a:r>
              <a:rPr lang="en-US" sz="1200" dirty="0"/>
              <a:t> a la </a:t>
            </a:r>
            <a:r>
              <a:rPr lang="en-US" sz="1200" dirty="0" err="1"/>
              <a:t>falta</a:t>
            </a:r>
            <a:r>
              <a:rPr lang="en-US" sz="1200" dirty="0"/>
              <a:t> de </a:t>
            </a:r>
            <a:r>
              <a:rPr lang="en-US" sz="1200" dirty="0" err="1"/>
              <a:t>apoyo</a:t>
            </a:r>
            <a:r>
              <a:rPr lang="en-US" sz="1200" dirty="0"/>
              <a:t> </a:t>
            </a:r>
            <a:r>
              <a:rPr lang="en-US" sz="1200" dirty="0" err="1"/>
              <a:t>financiero</a:t>
            </a:r>
            <a:r>
              <a:rPr lang="en-US" sz="1200" dirty="0"/>
              <a:t>, son un </a:t>
            </a:r>
            <a:r>
              <a:rPr lang="en-US" sz="1200" dirty="0" err="1"/>
              <a:t>mercado</a:t>
            </a:r>
            <a:r>
              <a:rPr lang="en-US" sz="1200" dirty="0"/>
              <a:t> </a:t>
            </a:r>
            <a:r>
              <a:rPr lang="en-US" sz="1200" dirty="0" err="1"/>
              <a:t>desaprovechado</a:t>
            </a:r>
            <a:r>
              <a:rPr lang="en-US" sz="1200" dirty="0"/>
              <a:t> </a:t>
            </a:r>
            <a:r>
              <a:rPr lang="en-US" sz="1200" dirty="0" err="1"/>
              <a:t>por</a:t>
            </a:r>
            <a:r>
              <a:rPr lang="en-US" sz="1200" dirty="0"/>
              <a:t> </a:t>
            </a:r>
            <a:r>
              <a:rPr lang="en-US" sz="1200" dirty="0" err="1"/>
              <a:t>las</a:t>
            </a:r>
            <a:r>
              <a:rPr lang="en-US" sz="1200" dirty="0"/>
              <a:t> </a:t>
            </a:r>
            <a:r>
              <a:rPr lang="en-US" sz="1200" dirty="0" err="1"/>
              <a:t>entidades</a:t>
            </a:r>
            <a:r>
              <a:rPr lang="en-US" sz="1200" dirty="0"/>
              <a:t> </a:t>
            </a:r>
            <a:r>
              <a:rPr lang="en-US" sz="1200" dirty="0" err="1"/>
              <a:t>financieras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La </a:t>
            </a:r>
            <a:r>
              <a:rPr lang="en-US" sz="1200" dirty="0" err="1"/>
              <a:t>aplicación</a:t>
            </a:r>
            <a:r>
              <a:rPr lang="en-US" sz="1200" dirty="0"/>
              <a:t> “</a:t>
            </a:r>
            <a:r>
              <a:rPr lang="en-US" sz="1200" dirty="0" err="1"/>
              <a:t>Te</a:t>
            </a:r>
            <a:r>
              <a:rPr lang="en-US" sz="1200" dirty="0"/>
              <a:t> </a:t>
            </a:r>
            <a:r>
              <a:rPr lang="en-US" sz="1200" dirty="0" err="1"/>
              <a:t>prestamos</a:t>
            </a:r>
            <a:r>
              <a:rPr lang="en-US" sz="1200" dirty="0"/>
              <a:t>” </a:t>
            </a:r>
            <a:r>
              <a:rPr lang="en-US" sz="1200" dirty="0" err="1"/>
              <a:t>evalúa</a:t>
            </a:r>
            <a:r>
              <a:rPr lang="en-US" sz="1200" dirty="0"/>
              <a:t>, </a:t>
            </a:r>
            <a:r>
              <a:rPr lang="en-US" sz="1200" dirty="0" err="1"/>
              <a:t>mediante</a:t>
            </a:r>
            <a:r>
              <a:rPr lang="en-US" sz="1200" dirty="0"/>
              <a:t> </a:t>
            </a:r>
            <a:r>
              <a:rPr lang="en-US" sz="1200" b="1" dirty="0"/>
              <a:t>un </a:t>
            </a:r>
            <a:r>
              <a:rPr lang="en-US" sz="1200" b="1" dirty="0" err="1"/>
              <a:t>proceso</a:t>
            </a:r>
            <a:r>
              <a:rPr lang="en-US" sz="1200" b="1" dirty="0"/>
              <a:t> </a:t>
            </a:r>
            <a:r>
              <a:rPr lang="en-US" sz="1200" b="1" dirty="0" err="1"/>
              <a:t>muy</a:t>
            </a:r>
            <a:r>
              <a:rPr lang="en-US" sz="1200" b="1" dirty="0"/>
              <a:t> </a:t>
            </a:r>
            <a:r>
              <a:rPr lang="en-US" sz="1200" b="1" dirty="0" err="1"/>
              <a:t>sencillo</a:t>
            </a:r>
            <a:r>
              <a:rPr lang="en-US" sz="1200" dirty="0"/>
              <a:t>, el </a:t>
            </a:r>
            <a:r>
              <a:rPr lang="en-US" sz="1200" dirty="0" err="1"/>
              <a:t>otorgamiento</a:t>
            </a:r>
            <a:r>
              <a:rPr lang="en-US" sz="1200" dirty="0"/>
              <a:t> de </a:t>
            </a:r>
            <a:r>
              <a:rPr lang="en-US" sz="1200" dirty="0" err="1"/>
              <a:t>créditos</a:t>
            </a:r>
            <a:r>
              <a:rPr lang="en-US" sz="1200" dirty="0"/>
              <a:t>, con </a:t>
            </a:r>
            <a:r>
              <a:rPr lang="en-US" sz="1200" dirty="0" err="1"/>
              <a:t>facilidades</a:t>
            </a:r>
            <a:r>
              <a:rPr lang="en-US" sz="1200" dirty="0"/>
              <a:t> </a:t>
            </a:r>
            <a:r>
              <a:rPr lang="en-US" sz="1200" dirty="0" smtClean="0"/>
              <a:t>de </a:t>
            </a:r>
            <a:r>
              <a:rPr lang="en-US" sz="1200" dirty="0" err="1"/>
              <a:t>pago</a:t>
            </a:r>
            <a:r>
              <a:rPr lang="en-US" sz="1200" dirty="0"/>
              <a:t>, a personas de </a:t>
            </a:r>
            <a:r>
              <a:rPr lang="en-US" sz="1200" dirty="0" err="1"/>
              <a:t>escasos</a:t>
            </a:r>
            <a:r>
              <a:rPr lang="en-US" sz="1200" dirty="0"/>
              <a:t> </a:t>
            </a:r>
            <a:r>
              <a:rPr lang="en-US" sz="1200" dirty="0" err="1"/>
              <a:t>recursos</a:t>
            </a:r>
            <a:r>
              <a:rPr lang="en-US" sz="1200" dirty="0"/>
              <a:t>, </a:t>
            </a:r>
            <a:r>
              <a:rPr lang="en-US" sz="1200" dirty="0" err="1"/>
              <a:t>concediéndoles</a:t>
            </a:r>
            <a:r>
              <a:rPr lang="en-US" sz="1200" dirty="0"/>
              <a:t> </a:t>
            </a:r>
            <a:r>
              <a:rPr lang="en-US" sz="1200" dirty="0" err="1"/>
              <a:t>beneficios</a:t>
            </a:r>
            <a:r>
              <a:rPr lang="en-US" sz="1200" dirty="0"/>
              <a:t> de </a:t>
            </a:r>
            <a:r>
              <a:rPr lang="en-US" sz="1200" dirty="0" err="1"/>
              <a:t>acuerdo</a:t>
            </a:r>
            <a:r>
              <a:rPr lang="en-US" sz="1200" dirty="0"/>
              <a:t> a </a:t>
            </a:r>
            <a:r>
              <a:rPr lang="en-US" sz="1200" dirty="0" err="1"/>
              <a:t>su</a:t>
            </a:r>
            <a:r>
              <a:rPr lang="en-US" sz="1200" dirty="0"/>
              <a:t> </a:t>
            </a:r>
            <a:r>
              <a:rPr lang="en-US" sz="1200" dirty="0" err="1"/>
              <a:t>condición</a:t>
            </a:r>
            <a:r>
              <a:rPr lang="en-US" sz="1200" dirty="0"/>
              <a:t> social.</a:t>
            </a:r>
          </a:p>
          <a:p>
            <a:endParaRPr lang="en-US" sz="1200" dirty="0"/>
          </a:p>
          <a:p>
            <a:r>
              <a:rPr lang="en-US" sz="1200" b="1" dirty="0"/>
              <a:t>La </a:t>
            </a:r>
            <a:r>
              <a:rPr lang="en-US" sz="1200" b="1" dirty="0" err="1"/>
              <a:t>atención</a:t>
            </a:r>
            <a:r>
              <a:rPr lang="en-US" sz="1200" b="1" dirty="0"/>
              <a:t> de </a:t>
            </a:r>
            <a:r>
              <a:rPr lang="en-US" sz="1200" b="1" dirty="0" err="1"/>
              <a:t>cada</a:t>
            </a:r>
            <a:r>
              <a:rPr lang="en-US" sz="1200" b="1" dirty="0"/>
              <a:t> </a:t>
            </a:r>
            <a:r>
              <a:rPr lang="en-US" sz="1200" b="1" dirty="0" err="1"/>
              <a:t>caso</a:t>
            </a:r>
            <a:r>
              <a:rPr lang="en-US" sz="1200" b="1" dirty="0"/>
              <a:t> se </a:t>
            </a:r>
            <a:r>
              <a:rPr lang="en-US" sz="1200" b="1" dirty="0" err="1"/>
              <a:t>resuelve</a:t>
            </a:r>
            <a:r>
              <a:rPr lang="en-US" sz="1200" b="1" dirty="0"/>
              <a:t> en </a:t>
            </a:r>
            <a:r>
              <a:rPr lang="en-US" sz="1200" b="1" dirty="0" err="1"/>
              <a:t>pocos</a:t>
            </a:r>
            <a:r>
              <a:rPr lang="en-US" sz="1200" b="1" dirty="0"/>
              <a:t> </a:t>
            </a:r>
            <a:r>
              <a:rPr lang="en-US" sz="1200" b="1" dirty="0" err="1"/>
              <a:t>minutos</a:t>
            </a:r>
            <a:r>
              <a:rPr lang="en-US" sz="1200" dirty="0"/>
              <a:t> y al final de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procedimiento</a:t>
            </a:r>
            <a:r>
              <a:rPr lang="en-US" sz="1200" dirty="0"/>
              <a:t> </a:t>
            </a:r>
            <a:r>
              <a:rPr lang="en-US" sz="1200" dirty="0" err="1"/>
              <a:t>ya</a:t>
            </a:r>
            <a:r>
              <a:rPr lang="en-US" sz="1200" dirty="0"/>
              <a:t> </a:t>
            </a:r>
            <a:r>
              <a:rPr lang="en-US" sz="1200" dirty="0" err="1"/>
              <a:t>es</a:t>
            </a:r>
            <a:r>
              <a:rPr lang="en-US" sz="1200" dirty="0"/>
              <a:t> </a:t>
            </a:r>
            <a:r>
              <a:rPr lang="en-US" sz="1200" dirty="0" err="1"/>
              <a:t>claro</a:t>
            </a:r>
            <a:r>
              <a:rPr lang="en-US" sz="1200" dirty="0"/>
              <a:t> </a:t>
            </a:r>
            <a:r>
              <a:rPr lang="en-US" sz="1200" dirty="0" err="1"/>
              <a:t>si</a:t>
            </a:r>
            <a:r>
              <a:rPr lang="en-US" sz="1200" dirty="0"/>
              <a:t> se </a:t>
            </a:r>
            <a:r>
              <a:rPr lang="en-US" sz="1200" dirty="0" err="1"/>
              <a:t>otorga</a:t>
            </a:r>
            <a:r>
              <a:rPr lang="en-US" sz="1200" dirty="0"/>
              <a:t> el </a:t>
            </a:r>
            <a:r>
              <a:rPr lang="en-US" sz="1200" dirty="0" err="1"/>
              <a:t>crédito</a:t>
            </a:r>
            <a:r>
              <a:rPr lang="en-US" sz="1200" dirty="0"/>
              <a:t> y </a:t>
            </a:r>
            <a:r>
              <a:rPr lang="en-US" sz="1200" dirty="0" err="1"/>
              <a:t>sus</a:t>
            </a:r>
            <a:r>
              <a:rPr lang="en-US" sz="1200" dirty="0"/>
              <a:t> </a:t>
            </a:r>
            <a:r>
              <a:rPr lang="en-US" sz="1200" dirty="0" err="1"/>
              <a:t>condiciones</a:t>
            </a:r>
            <a:r>
              <a:rPr lang="en-US" sz="1200" dirty="0"/>
              <a:t>.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91765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35280" y="3135211"/>
            <a:ext cx="2895600" cy="1828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Para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que</a:t>
            </a:r>
            <a:r>
              <a:rPr lang="en-US" sz="1600" dirty="0" smtClean="0">
                <a:solidFill>
                  <a:schemeClr val="tx1"/>
                </a:solidFill>
              </a:rPr>
              <a:t> el </a:t>
            </a:r>
            <a:r>
              <a:rPr lang="en-US" sz="1600" dirty="0" err="1" smtClean="0">
                <a:solidFill>
                  <a:schemeClr val="tx1"/>
                </a:solidFill>
              </a:rPr>
              <a:t>proceso</a:t>
            </a:r>
            <a:r>
              <a:rPr lang="en-US" sz="1600" dirty="0" smtClean="0">
                <a:solidFill>
                  <a:schemeClr val="tx1"/>
                </a:solidFill>
              </a:rPr>
              <a:t> sea </a:t>
            </a:r>
            <a:r>
              <a:rPr lang="en-US" sz="1600" dirty="0" err="1" smtClean="0">
                <a:solidFill>
                  <a:schemeClr val="tx1"/>
                </a:solidFill>
              </a:rPr>
              <a:t>sencillo</a:t>
            </a:r>
            <a:r>
              <a:rPr lang="en-US" sz="1600" dirty="0" smtClean="0">
                <a:solidFill>
                  <a:schemeClr val="tx1"/>
                </a:solidFill>
              </a:rPr>
              <a:t> y </a:t>
            </a:r>
            <a:r>
              <a:rPr lang="en-US" sz="1600" dirty="0" err="1" smtClean="0">
                <a:solidFill>
                  <a:schemeClr val="tx1"/>
                </a:solidFill>
              </a:rPr>
              <a:t>rápido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rgbClr val="C00000"/>
                </a:solidFill>
              </a:rPr>
              <a:t>Como un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analista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créditos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b="1" dirty="0" err="1" smtClean="0">
                <a:solidFill>
                  <a:srgbClr val="C00000"/>
                </a:solidFill>
              </a:rPr>
              <a:t>Yo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</a:rPr>
              <a:t>quiero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capturar</a:t>
            </a:r>
            <a:r>
              <a:rPr lang="en-US" sz="1600" dirty="0" smtClean="0">
                <a:solidFill>
                  <a:schemeClr val="tx1"/>
                </a:solidFill>
              </a:rPr>
              <a:t> solo los </a:t>
            </a:r>
            <a:r>
              <a:rPr lang="en-US" sz="1600" dirty="0" err="1" smtClean="0">
                <a:solidFill>
                  <a:schemeClr val="tx1"/>
                </a:solidFill>
              </a:rPr>
              <a:t>datos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relevantes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usando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una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interfaz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usuario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muy</a:t>
            </a:r>
            <a:r>
              <a:rPr lang="en-US" sz="1600" dirty="0" smtClean="0">
                <a:solidFill>
                  <a:schemeClr val="tx1"/>
                </a:solidFill>
              </a:rPr>
              <a:t> simple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90019" y="3142726"/>
            <a:ext cx="28956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Para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apoyar</a:t>
            </a:r>
            <a:r>
              <a:rPr lang="en-US" sz="1600" dirty="0" smtClean="0">
                <a:solidFill>
                  <a:schemeClr val="tx1"/>
                </a:solidFill>
              </a:rPr>
              <a:t> el </a:t>
            </a:r>
            <a:r>
              <a:rPr lang="en-US" sz="1600" dirty="0" err="1" smtClean="0">
                <a:solidFill>
                  <a:schemeClr val="tx1"/>
                </a:solidFill>
              </a:rPr>
              <a:t>desarrollo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económico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comunidades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escasos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recursos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rgbClr val="C00000"/>
                </a:solidFill>
              </a:rPr>
              <a:t>Como un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directivo</a:t>
            </a:r>
            <a:r>
              <a:rPr lang="en-US" sz="1600" dirty="0" smtClean="0">
                <a:solidFill>
                  <a:schemeClr val="tx1"/>
                </a:solidFill>
              </a:rPr>
              <a:t> del </a:t>
            </a:r>
            <a:r>
              <a:rPr lang="en-US" sz="1600" dirty="0" err="1" smtClean="0">
                <a:solidFill>
                  <a:schemeClr val="tx1"/>
                </a:solidFill>
              </a:rPr>
              <a:t>banco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Yo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quiero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otorgar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descuentos</a:t>
            </a:r>
            <a:r>
              <a:rPr lang="en-US" sz="1600" dirty="0" smtClean="0">
                <a:solidFill>
                  <a:schemeClr val="tx1"/>
                </a:solidFill>
              </a:rPr>
              <a:t> y </a:t>
            </a:r>
            <a:r>
              <a:rPr lang="en-US" sz="1600" dirty="0" err="1" smtClean="0">
                <a:solidFill>
                  <a:schemeClr val="tx1"/>
                </a:solidFill>
              </a:rPr>
              <a:t>facilidades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pago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según</a:t>
            </a:r>
            <a:r>
              <a:rPr lang="en-US" sz="1600" dirty="0" smtClean="0">
                <a:solidFill>
                  <a:schemeClr val="tx1"/>
                </a:solidFill>
              </a:rPr>
              <a:t> la </a:t>
            </a:r>
            <a:r>
              <a:rPr lang="en-US" sz="1600" dirty="0" err="1" smtClean="0">
                <a:solidFill>
                  <a:schemeClr val="tx1"/>
                </a:solidFill>
              </a:rPr>
              <a:t>condición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socioeconómica</a:t>
            </a:r>
            <a:endParaRPr lang="es-CO" sz="16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2" idx="0"/>
          </p:cNvCxnSpPr>
          <p:nvPr/>
        </p:nvCxnSpPr>
        <p:spPr>
          <a:xfrm flipH="1">
            <a:off x="2683080" y="2441121"/>
            <a:ext cx="1904301" cy="694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0"/>
          </p:cNvCxnSpPr>
          <p:nvPr/>
        </p:nvCxnSpPr>
        <p:spPr>
          <a:xfrm>
            <a:off x="4631421" y="2441121"/>
            <a:ext cx="1906398" cy="7016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057400" y="283053"/>
            <a:ext cx="5029899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Personas y </a:t>
            </a:r>
            <a:r>
              <a:rPr lang="en-US" sz="1200" dirty="0" err="1"/>
              <a:t>comunidades</a:t>
            </a:r>
            <a:r>
              <a:rPr lang="en-US" sz="1200" dirty="0"/>
              <a:t> con </a:t>
            </a:r>
            <a:r>
              <a:rPr lang="en-US" sz="1200" dirty="0" err="1"/>
              <a:t>proyectos</a:t>
            </a:r>
            <a:r>
              <a:rPr lang="en-US" sz="1200" dirty="0"/>
              <a:t> </a:t>
            </a:r>
            <a:r>
              <a:rPr lang="en-US" sz="1200" dirty="0" err="1"/>
              <a:t>productivos</a:t>
            </a:r>
            <a:r>
              <a:rPr lang="en-US" sz="1200" dirty="0"/>
              <a:t> no </a:t>
            </a:r>
            <a:r>
              <a:rPr lang="en-US" sz="1200" dirty="0" err="1"/>
              <a:t>pueden</a:t>
            </a:r>
            <a:r>
              <a:rPr lang="en-US" sz="1200" dirty="0"/>
              <a:t> </a:t>
            </a:r>
            <a:r>
              <a:rPr lang="en-US" sz="1200" dirty="0" err="1"/>
              <a:t>realizarlos</a:t>
            </a:r>
            <a:r>
              <a:rPr lang="en-US" sz="1200" dirty="0"/>
              <a:t> </a:t>
            </a:r>
            <a:r>
              <a:rPr lang="en-US" sz="1200" dirty="0" err="1"/>
              <a:t>debido</a:t>
            </a:r>
            <a:r>
              <a:rPr lang="en-US" sz="1200" dirty="0"/>
              <a:t> a la </a:t>
            </a:r>
            <a:r>
              <a:rPr lang="en-US" sz="1200" dirty="0" err="1"/>
              <a:t>falta</a:t>
            </a:r>
            <a:r>
              <a:rPr lang="en-US" sz="1200" dirty="0"/>
              <a:t> de </a:t>
            </a:r>
            <a:r>
              <a:rPr lang="en-US" sz="1200" dirty="0" err="1"/>
              <a:t>apoyo</a:t>
            </a:r>
            <a:r>
              <a:rPr lang="en-US" sz="1200" dirty="0"/>
              <a:t> </a:t>
            </a:r>
            <a:r>
              <a:rPr lang="en-US" sz="1200" dirty="0" err="1"/>
              <a:t>financiero</a:t>
            </a:r>
            <a:r>
              <a:rPr lang="en-US" sz="1200" dirty="0"/>
              <a:t>, son un </a:t>
            </a:r>
            <a:r>
              <a:rPr lang="en-US" sz="1200" dirty="0" err="1"/>
              <a:t>mercado</a:t>
            </a:r>
            <a:r>
              <a:rPr lang="en-US" sz="1200" dirty="0"/>
              <a:t> </a:t>
            </a:r>
            <a:r>
              <a:rPr lang="en-US" sz="1200" dirty="0" err="1"/>
              <a:t>desaprovechado</a:t>
            </a:r>
            <a:r>
              <a:rPr lang="en-US" sz="1200" dirty="0"/>
              <a:t> </a:t>
            </a:r>
            <a:r>
              <a:rPr lang="en-US" sz="1200" dirty="0" err="1"/>
              <a:t>por</a:t>
            </a:r>
            <a:r>
              <a:rPr lang="en-US" sz="1200" dirty="0"/>
              <a:t> </a:t>
            </a:r>
            <a:r>
              <a:rPr lang="en-US" sz="1200" dirty="0" err="1"/>
              <a:t>las</a:t>
            </a:r>
            <a:r>
              <a:rPr lang="en-US" sz="1200" dirty="0"/>
              <a:t> </a:t>
            </a:r>
            <a:r>
              <a:rPr lang="en-US" sz="1200" dirty="0" err="1"/>
              <a:t>entidades</a:t>
            </a:r>
            <a:r>
              <a:rPr lang="en-US" sz="1200" dirty="0"/>
              <a:t> </a:t>
            </a:r>
            <a:r>
              <a:rPr lang="en-US" sz="1200" dirty="0" err="1"/>
              <a:t>financieras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La </a:t>
            </a:r>
            <a:r>
              <a:rPr lang="en-US" sz="1200" dirty="0" err="1"/>
              <a:t>aplicación</a:t>
            </a:r>
            <a:r>
              <a:rPr lang="en-US" sz="1200" dirty="0"/>
              <a:t> “</a:t>
            </a:r>
            <a:r>
              <a:rPr lang="en-US" sz="1200" dirty="0" err="1"/>
              <a:t>Te</a:t>
            </a:r>
            <a:r>
              <a:rPr lang="en-US" sz="1200" dirty="0"/>
              <a:t> </a:t>
            </a:r>
            <a:r>
              <a:rPr lang="en-US" sz="1200" dirty="0" err="1"/>
              <a:t>prestamos</a:t>
            </a:r>
            <a:r>
              <a:rPr lang="en-US" sz="1200" dirty="0"/>
              <a:t>” </a:t>
            </a:r>
            <a:r>
              <a:rPr lang="en-US" sz="1200" dirty="0" err="1"/>
              <a:t>evalúa</a:t>
            </a:r>
            <a:r>
              <a:rPr lang="en-US" sz="1200" dirty="0"/>
              <a:t>, </a:t>
            </a:r>
            <a:r>
              <a:rPr lang="en-US" sz="1200" dirty="0" err="1"/>
              <a:t>mediante</a:t>
            </a:r>
            <a:r>
              <a:rPr lang="en-US" sz="1200" dirty="0"/>
              <a:t> un </a:t>
            </a:r>
            <a:r>
              <a:rPr lang="en-US" sz="1200" dirty="0" err="1"/>
              <a:t>proceso</a:t>
            </a:r>
            <a:r>
              <a:rPr lang="en-US" sz="1200" dirty="0"/>
              <a:t> </a:t>
            </a:r>
            <a:r>
              <a:rPr lang="en-US" sz="1200" dirty="0" err="1"/>
              <a:t>muy</a:t>
            </a:r>
            <a:r>
              <a:rPr lang="en-US" sz="1200" dirty="0"/>
              <a:t> </a:t>
            </a:r>
            <a:r>
              <a:rPr lang="en-US" sz="1200" dirty="0" err="1"/>
              <a:t>sencillo</a:t>
            </a:r>
            <a:r>
              <a:rPr lang="en-US" sz="1200" dirty="0"/>
              <a:t>, el </a:t>
            </a:r>
            <a:r>
              <a:rPr lang="en-US" sz="1200" dirty="0" err="1"/>
              <a:t>otorgamiento</a:t>
            </a:r>
            <a:r>
              <a:rPr lang="en-US" sz="1200" dirty="0"/>
              <a:t> de </a:t>
            </a:r>
            <a:r>
              <a:rPr lang="en-US" sz="1200" dirty="0" err="1"/>
              <a:t>créditos</a:t>
            </a:r>
            <a:r>
              <a:rPr lang="en-US" sz="1200" dirty="0"/>
              <a:t>, con </a:t>
            </a:r>
            <a:r>
              <a:rPr lang="en-US" sz="1200" b="1" dirty="0" err="1"/>
              <a:t>facilidades</a:t>
            </a:r>
            <a:r>
              <a:rPr lang="en-US" sz="1200" b="1" dirty="0"/>
              <a:t> </a:t>
            </a:r>
            <a:r>
              <a:rPr lang="en-US" sz="1200" b="1" dirty="0" smtClean="0"/>
              <a:t>de </a:t>
            </a:r>
            <a:r>
              <a:rPr lang="en-US" sz="1200" b="1" dirty="0" err="1"/>
              <a:t>pago</a:t>
            </a:r>
            <a:r>
              <a:rPr lang="en-US" sz="1200" b="1" dirty="0"/>
              <a:t>, a personas de </a:t>
            </a:r>
            <a:r>
              <a:rPr lang="en-US" sz="1200" b="1" dirty="0" err="1"/>
              <a:t>escasos</a:t>
            </a:r>
            <a:r>
              <a:rPr lang="en-US" sz="1200" b="1" dirty="0"/>
              <a:t> </a:t>
            </a:r>
            <a:r>
              <a:rPr lang="en-US" sz="1200" b="1" dirty="0" err="1"/>
              <a:t>recursos</a:t>
            </a:r>
            <a:r>
              <a:rPr lang="en-US" sz="1200" b="1" dirty="0"/>
              <a:t>, </a:t>
            </a:r>
            <a:r>
              <a:rPr lang="en-US" sz="1200" b="1" dirty="0" err="1"/>
              <a:t>concediéndoles</a:t>
            </a:r>
            <a:r>
              <a:rPr lang="en-US" sz="1200" b="1" dirty="0"/>
              <a:t> </a:t>
            </a:r>
            <a:r>
              <a:rPr lang="en-US" sz="1200" b="1" dirty="0" err="1"/>
              <a:t>beneficios</a:t>
            </a:r>
            <a:r>
              <a:rPr lang="en-US" sz="1200" b="1" dirty="0"/>
              <a:t> de </a:t>
            </a:r>
            <a:r>
              <a:rPr lang="en-US" sz="1200" b="1" dirty="0" err="1"/>
              <a:t>acuerdo</a:t>
            </a:r>
            <a:r>
              <a:rPr lang="en-US" sz="1200" b="1" dirty="0"/>
              <a:t> a </a:t>
            </a:r>
            <a:r>
              <a:rPr lang="en-US" sz="1200" b="1" dirty="0" err="1"/>
              <a:t>su</a:t>
            </a:r>
            <a:r>
              <a:rPr lang="en-US" sz="1200" b="1" dirty="0"/>
              <a:t> </a:t>
            </a:r>
            <a:r>
              <a:rPr lang="en-US" sz="1200" b="1" dirty="0" err="1"/>
              <a:t>condición</a:t>
            </a:r>
            <a:r>
              <a:rPr lang="en-US" sz="1200" b="1" dirty="0"/>
              <a:t> social.</a:t>
            </a:r>
          </a:p>
          <a:p>
            <a:endParaRPr lang="en-US" sz="1200" dirty="0"/>
          </a:p>
          <a:p>
            <a:r>
              <a:rPr lang="en-US" sz="1200" dirty="0"/>
              <a:t>La </a:t>
            </a:r>
            <a:r>
              <a:rPr lang="en-US" sz="1200" dirty="0" err="1"/>
              <a:t>atención</a:t>
            </a:r>
            <a:r>
              <a:rPr lang="en-US" sz="1200" dirty="0"/>
              <a:t> de </a:t>
            </a:r>
            <a:r>
              <a:rPr lang="en-US" sz="1200" dirty="0" err="1"/>
              <a:t>cada</a:t>
            </a:r>
            <a:r>
              <a:rPr lang="en-US" sz="1200" dirty="0"/>
              <a:t> </a:t>
            </a:r>
            <a:r>
              <a:rPr lang="en-US" sz="1200" dirty="0" err="1"/>
              <a:t>caso</a:t>
            </a:r>
            <a:r>
              <a:rPr lang="en-US" sz="1200" dirty="0"/>
              <a:t> se </a:t>
            </a:r>
            <a:r>
              <a:rPr lang="en-US" sz="1200" dirty="0" err="1"/>
              <a:t>resuelve</a:t>
            </a:r>
            <a:r>
              <a:rPr lang="en-US" sz="1200" dirty="0"/>
              <a:t> en </a:t>
            </a:r>
            <a:r>
              <a:rPr lang="en-US" sz="1200" dirty="0" err="1"/>
              <a:t>pocos</a:t>
            </a:r>
            <a:r>
              <a:rPr lang="en-US" sz="1200" dirty="0"/>
              <a:t> </a:t>
            </a:r>
            <a:r>
              <a:rPr lang="en-US" sz="1200" dirty="0" err="1"/>
              <a:t>minutos</a:t>
            </a:r>
            <a:r>
              <a:rPr lang="en-US" sz="1200" dirty="0"/>
              <a:t> y al final de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procedimiento</a:t>
            </a:r>
            <a:r>
              <a:rPr lang="en-US" sz="1200" dirty="0"/>
              <a:t> </a:t>
            </a:r>
            <a:r>
              <a:rPr lang="en-US" sz="1200" dirty="0" err="1"/>
              <a:t>ya</a:t>
            </a:r>
            <a:r>
              <a:rPr lang="en-US" sz="1200" dirty="0"/>
              <a:t> </a:t>
            </a:r>
            <a:r>
              <a:rPr lang="en-US" sz="1200" dirty="0" err="1"/>
              <a:t>es</a:t>
            </a:r>
            <a:r>
              <a:rPr lang="en-US" sz="1200" dirty="0"/>
              <a:t> </a:t>
            </a:r>
            <a:r>
              <a:rPr lang="en-US" sz="1200" dirty="0" err="1"/>
              <a:t>claro</a:t>
            </a:r>
            <a:r>
              <a:rPr lang="en-US" sz="1200" dirty="0"/>
              <a:t> </a:t>
            </a:r>
            <a:r>
              <a:rPr lang="en-US" sz="1200" dirty="0" err="1"/>
              <a:t>si</a:t>
            </a:r>
            <a:r>
              <a:rPr lang="en-US" sz="1200" dirty="0"/>
              <a:t> se </a:t>
            </a:r>
            <a:r>
              <a:rPr lang="en-US" sz="1200" dirty="0" err="1"/>
              <a:t>otorga</a:t>
            </a:r>
            <a:r>
              <a:rPr lang="en-US" sz="1200" dirty="0"/>
              <a:t> el </a:t>
            </a:r>
            <a:r>
              <a:rPr lang="en-US" sz="1200" dirty="0" err="1"/>
              <a:t>crédito</a:t>
            </a:r>
            <a:r>
              <a:rPr lang="en-US" sz="1200" dirty="0"/>
              <a:t> y </a:t>
            </a:r>
            <a:r>
              <a:rPr lang="en-US" sz="1200" dirty="0" err="1"/>
              <a:t>sus</a:t>
            </a:r>
            <a:r>
              <a:rPr lang="en-US" sz="1200" dirty="0"/>
              <a:t> </a:t>
            </a:r>
            <a:r>
              <a:rPr lang="en-US" sz="1200" dirty="0" err="1"/>
              <a:t>condiciones</a:t>
            </a:r>
            <a:r>
              <a:rPr lang="en-US" sz="1200" dirty="0"/>
              <a:t>.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116419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3099" y="3135211"/>
            <a:ext cx="2895600" cy="1828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Para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que</a:t>
            </a:r>
            <a:r>
              <a:rPr lang="en-US" sz="1600" dirty="0" smtClean="0">
                <a:solidFill>
                  <a:schemeClr val="tx1"/>
                </a:solidFill>
              </a:rPr>
              <a:t> el </a:t>
            </a:r>
            <a:r>
              <a:rPr lang="en-US" sz="1600" dirty="0" err="1" smtClean="0">
                <a:solidFill>
                  <a:schemeClr val="tx1"/>
                </a:solidFill>
              </a:rPr>
              <a:t>proceso</a:t>
            </a:r>
            <a:r>
              <a:rPr lang="en-US" sz="1600" dirty="0" smtClean="0">
                <a:solidFill>
                  <a:schemeClr val="tx1"/>
                </a:solidFill>
              </a:rPr>
              <a:t> sea </a:t>
            </a:r>
            <a:r>
              <a:rPr lang="en-US" sz="1600" dirty="0" err="1" smtClean="0">
                <a:solidFill>
                  <a:schemeClr val="tx1"/>
                </a:solidFill>
              </a:rPr>
              <a:t>sencillo</a:t>
            </a:r>
            <a:r>
              <a:rPr lang="en-US" sz="1600" dirty="0" smtClean="0">
                <a:solidFill>
                  <a:schemeClr val="tx1"/>
                </a:solidFill>
              </a:rPr>
              <a:t> y </a:t>
            </a:r>
            <a:r>
              <a:rPr lang="en-US" sz="1600" dirty="0" err="1" smtClean="0">
                <a:solidFill>
                  <a:schemeClr val="tx1"/>
                </a:solidFill>
              </a:rPr>
              <a:t>rápido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rgbClr val="C00000"/>
                </a:solidFill>
              </a:rPr>
              <a:t>Como un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analista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créditos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b="1" dirty="0" err="1" smtClean="0">
                <a:solidFill>
                  <a:srgbClr val="C00000"/>
                </a:solidFill>
              </a:rPr>
              <a:t>Yo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</a:rPr>
              <a:t>quiero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capturar</a:t>
            </a:r>
            <a:r>
              <a:rPr lang="en-US" sz="1600" dirty="0" smtClean="0">
                <a:solidFill>
                  <a:schemeClr val="tx1"/>
                </a:solidFill>
              </a:rPr>
              <a:t> solo los </a:t>
            </a:r>
            <a:r>
              <a:rPr lang="en-US" sz="1600" dirty="0" err="1" smtClean="0">
                <a:solidFill>
                  <a:schemeClr val="tx1"/>
                </a:solidFill>
              </a:rPr>
              <a:t>datos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relevantes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usando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una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interfaz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usuario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muy</a:t>
            </a:r>
            <a:r>
              <a:rPr lang="en-US" sz="1600" dirty="0" smtClean="0">
                <a:solidFill>
                  <a:schemeClr val="tx1"/>
                </a:solidFill>
              </a:rPr>
              <a:t> simple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124899" y="3142726"/>
            <a:ext cx="2895600" cy="1828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Para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apoyar</a:t>
            </a:r>
            <a:r>
              <a:rPr lang="en-US" sz="1600" dirty="0">
                <a:solidFill>
                  <a:schemeClr val="tx1"/>
                </a:solidFill>
              </a:rPr>
              <a:t> el </a:t>
            </a:r>
            <a:r>
              <a:rPr lang="en-US" sz="1600" dirty="0" err="1">
                <a:solidFill>
                  <a:schemeClr val="tx1"/>
                </a:solidFill>
              </a:rPr>
              <a:t>desarrollo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económico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comunidades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escasos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recursos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rgbClr val="C00000"/>
                </a:solidFill>
              </a:rPr>
              <a:t>Como un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directivo</a:t>
            </a:r>
            <a:r>
              <a:rPr lang="en-US" sz="1600" dirty="0">
                <a:solidFill>
                  <a:schemeClr val="tx1"/>
                </a:solidFill>
              </a:rPr>
              <a:t> del </a:t>
            </a:r>
            <a:r>
              <a:rPr lang="en-US" sz="1600" dirty="0" err="1">
                <a:solidFill>
                  <a:schemeClr val="tx1"/>
                </a:solidFill>
              </a:rPr>
              <a:t>banco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Yo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quiero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otorgar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descuentos</a:t>
            </a:r>
            <a:r>
              <a:rPr lang="en-US" sz="1600" dirty="0">
                <a:solidFill>
                  <a:schemeClr val="tx1"/>
                </a:solidFill>
              </a:rPr>
              <a:t> y </a:t>
            </a:r>
            <a:r>
              <a:rPr lang="en-US" sz="1600" dirty="0" err="1">
                <a:solidFill>
                  <a:schemeClr val="tx1"/>
                </a:solidFill>
              </a:rPr>
              <a:t>facilidades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pago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según</a:t>
            </a:r>
            <a:r>
              <a:rPr lang="en-US" sz="1600" dirty="0">
                <a:solidFill>
                  <a:schemeClr val="tx1"/>
                </a:solidFill>
              </a:rPr>
              <a:t> la </a:t>
            </a:r>
            <a:r>
              <a:rPr lang="en-US" sz="1600" dirty="0" err="1">
                <a:solidFill>
                  <a:schemeClr val="tx1"/>
                </a:solidFill>
              </a:rPr>
              <a:t>condición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socioeconómica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96699" y="3142726"/>
            <a:ext cx="28956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Para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reducir</a:t>
            </a:r>
            <a:r>
              <a:rPr lang="en-US" sz="1600" dirty="0" smtClean="0">
                <a:solidFill>
                  <a:schemeClr val="tx1"/>
                </a:solidFill>
              </a:rPr>
              <a:t> el </a:t>
            </a:r>
            <a:r>
              <a:rPr lang="en-US" sz="1600" dirty="0" err="1" smtClean="0">
                <a:solidFill>
                  <a:schemeClr val="tx1"/>
                </a:solidFill>
              </a:rPr>
              <a:t>riesgo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pérdida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cartera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rgbClr val="C00000"/>
                </a:solidFill>
              </a:rPr>
              <a:t>Como un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director </a:t>
            </a:r>
            <a:r>
              <a:rPr lang="en-US" sz="1600" dirty="0" err="1" smtClean="0">
                <a:solidFill>
                  <a:schemeClr val="tx1"/>
                </a:solidFill>
              </a:rPr>
              <a:t>financiero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Yo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quiero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apoyo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para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decidir</a:t>
            </a:r>
            <a:r>
              <a:rPr lang="en-US" sz="1600" dirty="0" smtClean="0">
                <a:solidFill>
                  <a:schemeClr val="tx1"/>
                </a:solidFill>
              </a:rPr>
              <a:t> el </a:t>
            </a:r>
            <a:r>
              <a:rPr lang="en-US" sz="1600" dirty="0" err="1" smtClean="0">
                <a:solidFill>
                  <a:schemeClr val="tx1"/>
                </a:solidFill>
              </a:rPr>
              <a:t>otorgamiento</a:t>
            </a:r>
            <a:r>
              <a:rPr lang="en-US" sz="1600" dirty="0" smtClean="0">
                <a:solidFill>
                  <a:schemeClr val="tx1"/>
                </a:solidFill>
              </a:rPr>
              <a:t> y </a:t>
            </a:r>
            <a:r>
              <a:rPr lang="en-US" sz="1600" dirty="0" err="1" smtClean="0">
                <a:solidFill>
                  <a:schemeClr val="tx1"/>
                </a:solidFill>
              </a:rPr>
              <a:t>condiciones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crédito</a:t>
            </a:r>
            <a:endParaRPr lang="es-CO" sz="16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2" idx="0"/>
          </p:cNvCxnSpPr>
          <p:nvPr/>
        </p:nvCxnSpPr>
        <p:spPr>
          <a:xfrm flipH="1">
            <a:off x="1600899" y="2441121"/>
            <a:ext cx="1904301" cy="694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0"/>
          </p:cNvCxnSpPr>
          <p:nvPr/>
        </p:nvCxnSpPr>
        <p:spPr>
          <a:xfrm>
            <a:off x="5638101" y="2441121"/>
            <a:ext cx="1906398" cy="7016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" idx="0"/>
          </p:cNvCxnSpPr>
          <p:nvPr/>
        </p:nvCxnSpPr>
        <p:spPr>
          <a:xfrm>
            <a:off x="4572699" y="2433606"/>
            <a:ext cx="0" cy="709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057400" y="283053"/>
            <a:ext cx="5029899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Personas y </a:t>
            </a:r>
            <a:r>
              <a:rPr lang="en-US" sz="1200" dirty="0" err="1"/>
              <a:t>comunidades</a:t>
            </a:r>
            <a:r>
              <a:rPr lang="en-US" sz="1200" dirty="0"/>
              <a:t> con </a:t>
            </a:r>
            <a:r>
              <a:rPr lang="en-US" sz="1200" dirty="0" err="1"/>
              <a:t>proyectos</a:t>
            </a:r>
            <a:r>
              <a:rPr lang="en-US" sz="1200" dirty="0"/>
              <a:t> </a:t>
            </a:r>
            <a:r>
              <a:rPr lang="en-US" sz="1200" dirty="0" err="1"/>
              <a:t>productivos</a:t>
            </a:r>
            <a:r>
              <a:rPr lang="en-US" sz="1200" dirty="0"/>
              <a:t> no </a:t>
            </a:r>
            <a:r>
              <a:rPr lang="en-US" sz="1200" dirty="0" err="1"/>
              <a:t>pueden</a:t>
            </a:r>
            <a:r>
              <a:rPr lang="en-US" sz="1200" dirty="0"/>
              <a:t> </a:t>
            </a:r>
            <a:r>
              <a:rPr lang="en-US" sz="1200" dirty="0" err="1"/>
              <a:t>realizarlos</a:t>
            </a:r>
            <a:r>
              <a:rPr lang="en-US" sz="1200" dirty="0"/>
              <a:t> </a:t>
            </a:r>
            <a:r>
              <a:rPr lang="en-US" sz="1200" dirty="0" err="1"/>
              <a:t>debido</a:t>
            </a:r>
            <a:r>
              <a:rPr lang="en-US" sz="1200" dirty="0"/>
              <a:t> a la </a:t>
            </a:r>
            <a:r>
              <a:rPr lang="en-US" sz="1200" b="1" dirty="0" err="1"/>
              <a:t>falta</a:t>
            </a:r>
            <a:r>
              <a:rPr lang="en-US" sz="1200" b="1" dirty="0"/>
              <a:t> de </a:t>
            </a:r>
            <a:r>
              <a:rPr lang="en-US" sz="1200" b="1" dirty="0" err="1"/>
              <a:t>apoyo</a:t>
            </a:r>
            <a:r>
              <a:rPr lang="en-US" sz="1200" b="1" dirty="0"/>
              <a:t> </a:t>
            </a:r>
            <a:r>
              <a:rPr lang="en-US" sz="1200" b="1" dirty="0" err="1"/>
              <a:t>financiero</a:t>
            </a:r>
            <a:r>
              <a:rPr lang="en-US" sz="1200" b="1" dirty="0"/>
              <a:t>, son un </a:t>
            </a:r>
            <a:r>
              <a:rPr lang="en-US" sz="1200" b="1" dirty="0" err="1"/>
              <a:t>mercado</a:t>
            </a:r>
            <a:r>
              <a:rPr lang="en-US" sz="1200" b="1" dirty="0"/>
              <a:t> </a:t>
            </a:r>
            <a:r>
              <a:rPr lang="en-US" sz="1200" b="1" dirty="0" err="1"/>
              <a:t>desaprovechado</a:t>
            </a:r>
            <a:r>
              <a:rPr lang="en-US" sz="1200" b="1" dirty="0"/>
              <a:t> </a:t>
            </a:r>
            <a:r>
              <a:rPr lang="en-US" sz="1200" b="1" dirty="0" err="1"/>
              <a:t>por</a:t>
            </a:r>
            <a:r>
              <a:rPr lang="en-US" sz="1200" b="1" dirty="0"/>
              <a:t> </a:t>
            </a:r>
            <a:r>
              <a:rPr lang="en-US" sz="1200" b="1" dirty="0" err="1"/>
              <a:t>las</a:t>
            </a:r>
            <a:r>
              <a:rPr lang="en-US" sz="1200" b="1" dirty="0"/>
              <a:t> </a:t>
            </a:r>
            <a:r>
              <a:rPr lang="en-US" sz="1200" b="1" dirty="0" err="1"/>
              <a:t>entidades</a:t>
            </a:r>
            <a:r>
              <a:rPr lang="en-US" sz="1200" b="1" dirty="0"/>
              <a:t> </a:t>
            </a:r>
            <a:r>
              <a:rPr lang="en-US" sz="1200" b="1" dirty="0" err="1"/>
              <a:t>financieras</a:t>
            </a:r>
            <a:r>
              <a:rPr lang="en-US" sz="1200" b="1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La </a:t>
            </a:r>
            <a:r>
              <a:rPr lang="en-US" sz="1200" dirty="0" err="1"/>
              <a:t>aplicación</a:t>
            </a:r>
            <a:r>
              <a:rPr lang="en-US" sz="1200" dirty="0"/>
              <a:t> “</a:t>
            </a:r>
            <a:r>
              <a:rPr lang="en-US" sz="1200" dirty="0" err="1"/>
              <a:t>Te</a:t>
            </a:r>
            <a:r>
              <a:rPr lang="en-US" sz="1200" dirty="0"/>
              <a:t> </a:t>
            </a:r>
            <a:r>
              <a:rPr lang="en-US" sz="1200" dirty="0" err="1"/>
              <a:t>prestamos</a:t>
            </a:r>
            <a:r>
              <a:rPr lang="en-US" sz="1200" dirty="0"/>
              <a:t>” </a:t>
            </a:r>
            <a:r>
              <a:rPr lang="en-US" sz="1200" dirty="0" err="1"/>
              <a:t>evalúa</a:t>
            </a:r>
            <a:r>
              <a:rPr lang="en-US" sz="1200" dirty="0"/>
              <a:t>, </a:t>
            </a:r>
            <a:r>
              <a:rPr lang="en-US" sz="1200" dirty="0" err="1"/>
              <a:t>mediante</a:t>
            </a:r>
            <a:r>
              <a:rPr lang="en-US" sz="1200" dirty="0"/>
              <a:t> un </a:t>
            </a:r>
            <a:r>
              <a:rPr lang="en-US" sz="1200" dirty="0" err="1"/>
              <a:t>proceso</a:t>
            </a:r>
            <a:r>
              <a:rPr lang="en-US" sz="1200" dirty="0"/>
              <a:t> </a:t>
            </a:r>
            <a:r>
              <a:rPr lang="en-US" sz="1200" dirty="0" err="1"/>
              <a:t>muy</a:t>
            </a:r>
            <a:r>
              <a:rPr lang="en-US" sz="1200" dirty="0"/>
              <a:t> </a:t>
            </a:r>
            <a:r>
              <a:rPr lang="en-US" sz="1200" dirty="0" err="1"/>
              <a:t>sencillo</a:t>
            </a:r>
            <a:r>
              <a:rPr lang="en-US" sz="1200" dirty="0"/>
              <a:t>, </a:t>
            </a:r>
            <a:r>
              <a:rPr lang="en-US" sz="1200" b="1" dirty="0"/>
              <a:t>el </a:t>
            </a:r>
            <a:r>
              <a:rPr lang="en-US" sz="1200" b="1" dirty="0" err="1"/>
              <a:t>otorgamiento</a:t>
            </a:r>
            <a:r>
              <a:rPr lang="en-US" sz="1200" b="1" dirty="0"/>
              <a:t> de </a:t>
            </a:r>
            <a:r>
              <a:rPr lang="en-US" sz="1200" b="1" dirty="0" err="1"/>
              <a:t>créditos</a:t>
            </a:r>
            <a:r>
              <a:rPr lang="en-US" sz="1200" dirty="0"/>
              <a:t>, con </a:t>
            </a:r>
            <a:r>
              <a:rPr lang="en-US" sz="1200" dirty="0" err="1"/>
              <a:t>facilidades</a:t>
            </a:r>
            <a:r>
              <a:rPr lang="en-US" sz="1200" dirty="0"/>
              <a:t> de </a:t>
            </a:r>
            <a:r>
              <a:rPr lang="en-US" sz="1200" dirty="0" err="1"/>
              <a:t>pago</a:t>
            </a:r>
            <a:r>
              <a:rPr lang="en-US" sz="1200" dirty="0"/>
              <a:t>, a personas de </a:t>
            </a:r>
            <a:r>
              <a:rPr lang="en-US" sz="1200" dirty="0" err="1"/>
              <a:t>escasos</a:t>
            </a:r>
            <a:r>
              <a:rPr lang="en-US" sz="1200" dirty="0"/>
              <a:t> </a:t>
            </a:r>
            <a:r>
              <a:rPr lang="en-US" sz="1200" dirty="0" err="1"/>
              <a:t>recursos</a:t>
            </a:r>
            <a:r>
              <a:rPr lang="en-US" sz="1200" dirty="0"/>
              <a:t>, </a:t>
            </a:r>
            <a:r>
              <a:rPr lang="en-US" sz="1200" dirty="0" err="1"/>
              <a:t>concediéndoles</a:t>
            </a:r>
            <a:r>
              <a:rPr lang="en-US" sz="1200" dirty="0"/>
              <a:t> </a:t>
            </a:r>
            <a:r>
              <a:rPr lang="en-US" sz="1200" dirty="0" err="1"/>
              <a:t>beneficios</a:t>
            </a:r>
            <a:r>
              <a:rPr lang="en-US" sz="1200" dirty="0"/>
              <a:t> de </a:t>
            </a:r>
            <a:r>
              <a:rPr lang="en-US" sz="1200" dirty="0" err="1"/>
              <a:t>acuerdo</a:t>
            </a:r>
            <a:r>
              <a:rPr lang="en-US" sz="1200" dirty="0"/>
              <a:t> a </a:t>
            </a:r>
            <a:r>
              <a:rPr lang="en-US" sz="1200" dirty="0" err="1"/>
              <a:t>su</a:t>
            </a:r>
            <a:r>
              <a:rPr lang="en-US" sz="1200" dirty="0"/>
              <a:t> </a:t>
            </a:r>
            <a:r>
              <a:rPr lang="en-US" sz="1200" dirty="0" err="1"/>
              <a:t>condición</a:t>
            </a:r>
            <a:r>
              <a:rPr lang="en-US" sz="1200" dirty="0"/>
              <a:t> social.</a:t>
            </a:r>
          </a:p>
          <a:p>
            <a:endParaRPr lang="en-US" sz="1200" dirty="0"/>
          </a:p>
          <a:p>
            <a:r>
              <a:rPr lang="en-US" sz="1200" dirty="0"/>
              <a:t>La </a:t>
            </a:r>
            <a:r>
              <a:rPr lang="en-US" sz="1200" dirty="0" err="1"/>
              <a:t>atención</a:t>
            </a:r>
            <a:r>
              <a:rPr lang="en-US" sz="1200" dirty="0"/>
              <a:t> de </a:t>
            </a:r>
            <a:r>
              <a:rPr lang="en-US" sz="1200" dirty="0" err="1"/>
              <a:t>cada</a:t>
            </a:r>
            <a:r>
              <a:rPr lang="en-US" sz="1200" dirty="0"/>
              <a:t> </a:t>
            </a:r>
            <a:r>
              <a:rPr lang="en-US" sz="1200" dirty="0" err="1"/>
              <a:t>caso</a:t>
            </a:r>
            <a:r>
              <a:rPr lang="en-US" sz="1200" dirty="0"/>
              <a:t> se </a:t>
            </a:r>
            <a:r>
              <a:rPr lang="en-US" sz="1200" dirty="0" err="1"/>
              <a:t>resuelve</a:t>
            </a:r>
            <a:r>
              <a:rPr lang="en-US" sz="1200" dirty="0"/>
              <a:t> en </a:t>
            </a:r>
            <a:r>
              <a:rPr lang="en-US" sz="1200" dirty="0" err="1"/>
              <a:t>pocos</a:t>
            </a:r>
            <a:r>
              <a:rPr lang="en-US" sz="1200" dirty="0"/>
              <a:t> </a:t>
            </a:r>
            <a:r>
              <a:rPr lang="en-US" sz="1200" dirty="0" err="1"/>
              <a:t>minutos</a:t>
            </a:r>
            <a:r>
              <a:rPr lang="en-US" sz="1200" dirty="0"/>
              <a:t> y </a:t>
            </a:r>
            <a:r>
              <a:rPr lang="en-US" sz="1200" b="1" dirty="0"/>
              <a:t>al final de </a:t>
            </a:r>
            <a:r>
              <a:rPr lang="en-US" sz="1200" b="1" dirty="0" err="1"/>
              <a:t>este</a:t>
            </a:r>
            <a:r>
              <a:rPr lang="en-US" sz="1200" b="1" dirty="0"/>
              <a:t> </a:t>
            </a:r>
            <a:r>
              <a:rPr lang="en-US" sz="1200" b="1" dirty="0" err="1"/>
              <a:t>procedimiento</a:t>
            </a:r>
            <a:r>
              <a:rPr lang="en-US" sz="1200" b="1" dirty="0"/>
              <a:t> </a:t>
            </a:r>
            <a:r>
              <a:rPr lang="en-US" sz="1200" b="1" dirty="0" err="1"/>
              <a:t>ya</a:t>
            </a:r>
            <a:r>
              <a:rPr lang="en-US" sz="1200" b="1" dirty="0"/>
              <a:t> </a:t>
            </a:r>
            <a:r>
              <a:rPr lang="en-US" sz="1200" b="1" dirty="0" err="1"/>
              <a:t>es</a:t>
            </a:r>
            <a:r>
              <a:rPr lang="en-US" sz="1200" b="1" dirty="0"/>
              <a:t> </a:t>
            </a:r>
            <a:r>
              <a:rPr lang="en-US" sz="1200" b="1" dirty="0" err="1"/>
              <a:t>claro</a:t>
            </a:r>
            <a:r>
              <a:rPr lang="en-US" sz="1200" b="1" dirty="0"/>
              <a:t> </a:t>
            </a:r>
            <a:r>
              <a:rPr lang="en-US" sz="1200" b="1" dirty="0" err="1"/>
              <a:t>si</a:t>
            </a:r>
            <a:r>
              <a:rPr lang="en-US" sz="1200" b="1" dirty="0"/>
              <a:t> se </a:t>
            </a:r>
            <a:r>
              <a:rPr lang="en-US" sz="1200" b="1" dirty="0" err="1"/>
              <a:t>otorga</a:t>
            </a:r>
            <a:r>
              <a:rPr lang="en-US" sz="1200" b="1" dirty="0"/>
              <a:t> el </a:t>
            </a:r>
            <a:r>
              <a:rPr lang="en-US" sz="1200" b="1" dirty="0" err="1"/>
              <a:t>crédito</a:t>
            </a:r>
            <a:r>
              <a:rPr lang="en-US" sz="1200" b="1" dirty="0"/>
              <a:t> y </a:t>
            </a:r>
            <a:r>
              <a:rPr lang="en-US" sz="1200" b="1" dirty="0" err="1"/>
              <a:t>sus</a:t>
            </a:r>
            <a:r>
              <a:rPr lang="en-US" sz="1200" b="1" dirty="0"/>
              <a:t> </a:t>
            </a:r>
            <a:r>
              <a:rPr lang="en-US" sz="1200" b="1" dirty="0" err="1"/>
              <a:t>condiciones</a:t>
            </a:r>
            <a:r>
              <a:rPr lang="en-US" sz="1200" dirty="0"/>
              <a:t>.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116419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3099" y="3135211"/>
            <a:ext cx="28956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Para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que</a:t>
            </a:r>
            <a:r>
              <a:rPr lang="en-US" sz="1600" dirty="0" smtClean="0">
                <a:solidFill>
                  <a:schemeClr val="tx1"/>
                </a:solidFill>
              </a:rPr>
              <a:t> el </a:t>
            </a:r>
            <a:r>
              <a:rPr lang="en-US" sz="1600" dirty="0" err="1" smtClean="0">
                <a:solidFill>
                  <a:schemeClr val="tx1"/>
                </a:solidFill>
              </a:rPr>
              <a:t>proceso</a:t>
            </a:r>
            <a:r>
              <a:rPr lang="en-US" sz="1600" dirty="0" smtClean="0">
                <a:solidFill>
                  <a:schemeClr val="tx1"/>
                </a:solidFill>
              </a:rPr>
              <a:t> sea </a:t>
            </a:r>
            <a:r>
              <a:rPr lang="en-US" sz="1600" dirty="0" err="1" smtClean="0">
                <a:solidFill>
                  <a:schemeClr val="tx1"/>
                </a:solidFill>
              </a:rPr>
              <a:t>sencillo</a:t>
            </a:r>
            <a:r>
              <a:rPr lang="en-US" sz="1600" dirty="0" smtClean="0">
                <a:solidFill>
                  <a:schemeClr val="tx1"/>
                </a:solidFill>
              </a:rPr>
              <a:t> y </a:t>
            </a:r>
            <a:r>
              <a:rPr lang="en-US" sz="1600" dirty="0" err="1" smtClean="0">
                <a:solidFill>
                  <a:schemeClr val="tx1"/>
                </a:solidFill>
              </a:rPr>
              <a:t>rápido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rgbClr val="C00000"/>
                </a:solidFill>
              </a:rPr>
              <a:t>Como un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analista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créditos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b="1" dirty="0" err="1" smtClean="0">
                <a:solidFill>
                  <a:srgbClr val="C00000"/>
                </a:solidFill>
              </a:rPr>
              <a:t>Yo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</a:rPr>
              <a:t>quiero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capturar</a:t>
            </a:r>
            <a:r>
              <a:rPr lang="en-US" sz="1600" dirty="0" smtClean="0">
                <a:solidFill>
                  <a:schemeClr val="tx1"/>
                </a:solidFill>
              </a:rPr>
              <a:t> solo los </a:t>
            </a:r>
            <a:r>
              <a:rPr lang="en-US" sz="1600" dirty="0" err="1" smtClean="0">
                <a:solidFill>
                  <a:schemeClr val="tx1"/>
                </a:solidFill>
              </a:rPr>
              <a:t>datos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relevantes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usando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una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interfaz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usuario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muy</a:t>
            </a:r>
            <a:r>
              <a:rPr lang="en-US" sz="1600" dirty="0" smtClean="0">
                <a:solidFill>
                  <a:schemeClr val="tx1"/>
                </a:solidFill>
              </a:rPr>
              <a:t> simple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124899" y="3142726"/>
            <a:ext cx="28956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Para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apoyar</a:t>
            </a:r>
            <a:r>
              <a:rPr lang="en-US" sz="1600" dirty="0">
                <a:solidFill>
                  <a:schemeClr val="tx1"/>
                </a:solidFill>
              </a:rPr>
              <a:t> el </a:t>
            </a:r>
            <a:r>
              <a:rPr lang="en-US" sz="1600" dirty="0" err="1">
                <a:solidFill>
                  <a:schemeClr val="tx1"/>
                </a:solidFill>
              </a:rPr>
              <a:t>desarrollo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económico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comunidades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escasos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recursos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rgbClr val="C00000"/>
                </a:solidFill>
              </a:rPr>
              <a:t>Como un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directivo</a:t>
            </a:r>
            <a:r>
              <a:rPr lang="en-US" sz="1600" dirty="0">
                <a:solidFill>
                  <a:schemeClr val="tx1"/>
                </a:solidFill>
              </a:rPr>
              <a:t> del </a:t>
            </a:r>
            <a:r>
              <a:rPr lang="en-US" sz="1600" dirty="0" err="1">
                <a:solidFill>
                  <a:schemeClr val="tx1"/>
                </a:solidFill>
              </a:rPr>
              <a:t>banco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Yo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quiero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otorgar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descuentos</a:t>
            </a:r>
            <a:r>
              <a:rPr lang="en-US" sz="1600" dirty="0">
                <a:solidFill>
                  <a:schemeClr val="tx1"/>
                </a:solidFill>
              </a:rPr>
              <a:t> y </a:t>
            </a:r>
            <a:r>
              <a:rPr lang="en-US" sz="1600" dirty="0" err="1">
                <a:solidFill>
                  <a:schemeClr val="tx1"/>
                </a:solidFill>
              </a:rPr>
              <a:t>facilidades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pago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según</a:t>
            </a:r>
            <a:r>
              <a:rPr lang="en-US" sz="1600" dirty="0">
                <a:solidFill>
                  <a:schemeClr val="tx1"/>
                </a:solidFill>
              </a:rPr>
              <a:t> la </a:t>
            </a:r>
            <a:r>
              <a:rPr lang="en-US" sz="1600" dirty="0" err="1">
                <a:solidFill>
                  <a:schemeClr val="tx1"/>
                </a:solidFill>
              </a:rPr>
              <a:t>condición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socioeconómica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96699" y="3142726"/>
            <a:ext cx="28956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Para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reducir</a:t>
            </a:r>
            <a:r>
              <a:rPr lang="en-US" sz="1600" dirty="0" smtClean="0">
                <a:solidFill>
                  <a:schemeClr val="tx1"/>
                </a:solidFill>
              </a:rPr>
              <a:t> el </a:t>
            </a:r>
            <a:r>
              <a:rPr lang="en-US" sz="1600" dirty="0" err="1" smtClean="0">
                <a:solidFill>
                  <a:schemeClr val="tx1"/>
                </a:solidFill>
              </a:rPr>
              <a:t>riesgo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pérdida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cartera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rgbClr val="C00000"/>
                </a:solidFill>
              </a:rPr>
              <a:t>Como un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director </a:t>
            </a:r>
            <a:r>
              <a:rPr lang="en-US" sz="1600" dirty="0" err="1" smtClean="0">
                <a:solidFill>
                  <a:schemeClr val="tx1"/>
                </a:solidFill>
              </a:rPr>
              <a:t>financiero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Yo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quiero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apoyo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para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decidir</a:t>
            </a:r>
            <a:r>
              <a:rPr lang="en-US" sz="1600" dirty="0" smtClean="0">
                <a:solidFill>
                  <a:schemeClr val="tx1"/>
                </a:solidFill>
              </a:rPr>
              <a:t> el </a:t>
            </a:r>
            <a:r>
              <a:rPr lang="en-US" sz="1600" dirty="0" err="1" smtClean="0">
                <a:solidFill>
                  <a:schemeClr val="tx1"/>
                </a:solidFill>
              </a:rPr>
              <a:t>otorgamiento</a:t>
            </a:r>
            <a:r>
              <a:rPr lang="en-US" sz="1600" dirty="0" smtClean="0">
                <a:solidFill>
                  <a:schemeClr val="tx1"/>
                </a:solidFill>
              </a:rPr>
              <a:t> y </a:t>
            </a:r>
            <a:r>
              <a:rPr lang="en-US" sz="1600" dirty="0" err="1" smtClean="0">
                <a:solidFill>
                  <a:schemeClr val="tx1"/>
                </a:solidFill>
              </a:rPr>
              <a:t>condiciones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crédito</a:t>
            </a:r>
            <a:endParaRPr lang="es-CO" sz="16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2" idx="0"/>
          </p:cNvCxnSpPr>
          <p:nvPr/>
        </p:nvCxnSpPr>
        <p:spPr>
          <a:xfrm flipH="1">
            <a:off x="1600899" y="2441121"/>
            <a:ext cx="1904301" cy="694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0"/>
          </p:cNvCxnSpPr>
          <p:nvPr/>
        </p:nvCxnSpPr>
        <p:spPr>
          <a:xfrm>
            <a:off x="5638101" y="2441121"/>
            <a:ext cx="1906398" cy="7016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" idx="0"/>
          </p:cNvCxnSpPr>
          <p:nvPr/>
        </p:nvCxnSpPr>
        <p:spPr>
          <a:xfrm>
            <a:off x="4572699" y="2433606"/>
            <a:ext cx="0" cy="709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057400" y="283053"/>
            <a:ext cx="5029899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Personas y </a:t>
            </a:r>
            <a:r>
              <a:rPr lang="en-US" sz="1200" dirty="0" err="1"/>
              <a:t>comunidades</a:t>
            </a:r>
            <a:r>
              <a:rPr lang="en-US" sz="1200" dirty="0"/>
              <a:t> con </a:t>
            </a:r>
            <a:r>
              <a:rPr lang="en-US" sz="1200" dirty="0" err="1"/>
              <a:t>proyectos</a:t>
            </a:r>
            <a:r>
              <a:rPr lang="en-US" sz="1200" dirty="0"/>
              <a:t> </a:t>
            </a:r>
            <a:r>
              <a:rPr lang="en-US" sz="1200" dirty="0" err="1"/>
              <a:t>productivos</a:t>
            </a:r>
            <a:r>
              <a:rPr lang="en-US" sz="1200" dirty="0"/>
              <a:t> no </a:t>
            </a:r>
            <a:r>
              <a:rPr lang="en-US" sz="1200" dirty="0" err="1"/>
              <a:t>pueden</a:t>
            </a:r>
            <a:r>
              <a:rPr lang="en-US" sz="1200" dirty="0"/>
              <a:t> </a:t>
            </a:r>
            <a:r>
              <a:rPr lang="en-US" sz="1200" dirty="0" err="1"/>
              <a:t>realizarlos</a:t>
            </a:r>
            <a:r>
              <a:rPr lang="en-US" sz="1200" dirty="0"/>
              <a:t> </a:t>
            </a:r>
            <a:r>
              <a:rPr lang="en-US" sz="1200" dirty="0" err="1"/>
              <a:t>debido</a:t>
            </a:r>
            <a:r>
              <a:rPr lang="en-US" sz="1200" dirty="0"/>
              <a:t> a la </a:t>
            </a:r>
            <a:r>
              <a:rPr lang="en-US" sz="1200" dirty="0" err="1"/>
              <a:t>falta</a:t>
            </a:r>
            <a:r>
              <a:rPr lang="en-US" sz="1200" dirty="0"/>
              <a:t> de </a:t>
            </a:r>
            <a:r>
              <a:rPr lang="en-US" sz="1200" dirty="0" err="1"/>
              <a:t>apoyo</a:t>
            </a:r>
            <a:r>
              <a:rPr lang="en-US" sz="1200" dirty="0"/>
              <a:t> </a:t>
            </a:r>
            <a:r>
              <a:rPr lang="en-US" sz="1200" dirty="0" err="1"/>
              <a:t>financiero</a:t>
            </a:r>
            <a:r>
              <a:rPr lang="en-US" sz="1200" dirty="0"/>
              <a:t>, son un </a:t>
            </a:r>
            <a:r>
              <a:rPr lang="en-US" sz="1200" dirty="0" err="1"/>
              <a:t>mercado</a:t>
            </a:r>
            <a:r>
              <a:rPr lang="en-US" sz="1200" dirty="0"/>
              <a:t> </a:t>
            </a:r>
            <a:r>
              <a:rPr lang="en-US" sz="1200" dirty="0" err="1"/>
              <a:t>desaprovechado</a:t>
            </a:r>
            <a:r>
              <a:rPr lang="en-US" sz="1200" dirty="0"/>
              <a:t> </a:t>
            </a:r>
            <a:r>
              <a:rPr lang="en-US" sz="1200" dirty="0" err="1"/>
              <a:t>por</a:t>
            </a:r>
            <a:r>
              <a:rPr lang="en-US" sz="1200" dirty="0"/>
              <a:t> </a:t>
            </a:r>
            <a:r>
              <a:rPr lang="en-US" sz="1200" dirty="0" err="1"/>
              <a:t>las</a:t>
            </a:r>
            <a:r>
              <a:rPr lang="en-US" sz="1200" dirty="0"/>
              <a:t> </a:t>
            </a:r>
            <a:r>
              <a:rPr lang="en-US" sz="1200" dirty="0" err="1"/>
              <a:t>entidades</a:t>
            </a:r>
            <a:r>
              <a:rPr lang="en-US" sz="1200" dirty="0"/>
              <a:t> </a:t>
            </a:r>
            <a:r>
              <a:rPr lang="en-US" sz="1200" dirty="0" err="1"/>
              <a:t>financieras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La </a:t>
            </a:r>
            <a:r>
              <a:rPr lang="en-US" sz="1200" dirty="0" err="1"/>
              <a:t>aplicación</a:t>
            </a:r>
            <a:r>
              <a:rPr lang="en-US" sz="1200" dirty="0"/>
              <a:t> “</a:t>
            </a:r>
            <a:r>
              <a:rPr lang="en-US" sz="1200" dirty="0" err="1"/>
              <a:t>Te</a:t>
            </a:r>
            <a:r>
              <a:rPr lang="en-US" sz="1200" dirty="0"/>
              <a:t> </a:t>
            </a:r>
            <a:r>
              <a:rPr lang="en-US" sz="1200" dirty="0" err="1"/>
              <a:t>prestamos</a:t>
            </a:r>
            <a:r>
              <a:rPr lang="en-US" sz="1200" dirty="0"/>
              <a:t>” </a:t>
            </a:r>
            <a:r>
              <a:rPr lang="en-US" sz="1200" dirty="0" err="1"/>
              <a:t>evalúa</a:t>
            </a:r>
            <a:r>
              <a:rPr lang="en-US" sz="1200" dirty="0"/>
              <a:t>, </a:t>
            </a:r>
            <a:r>
              <a:rPr lang="en-US" sz="1200" dirty="0" err="1"/>
              <a:t>mediante</a:t>
            </a:r>
            <a:r>
              <a:rPr lang="en-US" sz="1200" dirty="0"/>
              <a:t> un </a:t>
            </a:r>
            <a:r>
              <a:rPr lang="en-US" sz="1200" dirty="0" err="1"/>
              <a:t>proceso</a:t>
            </a:r>
            <a:r>
              <a:rPr lang="en-US" sz="1200" dirty="0"/>
              <a:t> </a:t>
            </a:r>
            <a:r>
              <a:rPr lang="en-US" sz="1200" dirty="0" err="1"/>
              <a:t>muy</a:t>
            </a:r>
            <a:r>
              <a:rPr lang="en-US" sz="1200" dirty="0"/>
              <a:t> </a:t>
            </a:r>
            <a:r>
              <a:rPr lang="en-US" sz="1200" dirty="0" err="1"/>
              <a:t>sencillo</a:t>
            </a:r>
            <a:r>
              <a:rPr lang="en-US" sz="1200" dirty="0"/>
              <a:t>, el </a:t>
            </a:r>
            <a:r>
              <a:rPr lang="en-US" sz="1200" dirty="0" err="1"/>
              <a:t>otorgamiento</a:t>
            </a:r>
            <a:r>
              <a:rPr lang="en-US" sz="1200" dirty="0"/>
              <a:t> de </a:t>
            </a:r>
            <a:r>
              <a:rPr lang="en-US" sz="1200" dirty="0" err="1"/>
              <a:t>créditos</a:t>
            </a:r>
            <a:r>
              <a:rPr lang="en-US" sz="1200" dirty="0"/>
              <a:t>, con </a:t>
            </a:r>
            <a:r>
              <a:rPr lang="en-US" sz="1200" dirty="0" err="1"/>
              <a:t>facilidades</a:t>
            </a:r>
            <a:r>
              <a:rPr lang="en-US" sz="1200" dirty="0"/>
              <a:t> de </a:t>
            </a:r>
            <a:r>
              <a:rPr lang="en-US" sz="1200" dirty="0" err="1"/>
              <a:t>pago</a:t>
            </a:r>
            <a:r>
              <a:rPr lang="en-US" sz="1200" dirty="0"/>
              <a:t>, a personas de </a:t>
            </a:r>
            <a:r>
              <a:rPr lang="en-US" sz="1200" dirty="0" err="1"/>
              <a:t>escasos</a:t>
            </a:r>
            <a:r>
              <a:rPr lang="en-US" sz="1200" dirty="0"/>
              <a:t> </a:t>
            </a:r>
            <a:r>
              <a:rPr lang="en-US" sz="1200" dirty="0" err="1"/>
              <a:t>recursos</a:t>
            </a:r>
            <a:r>
              <a:rPr lang="en-US" sz="1200" dirty="0"/>
              <a:t>, </a:t>
            </a:r>
            <a:r>
              <a:rPr lang="en-US" sz="1200" dirty="0" err="1"/>
              <a:t>concediéndoles</a:t>
            </a:r>
            <a:r>
              <a:rPr lang="en-US" sz="1200" dirty="0"/>
              <a:t> </a:t>
            </a:r>
            <a:r>
              <a:rPr lang="en-US" sz="1200" dirty="0" err="1"/>
              <a:t>beneficios</a:t>
            </a:r>
            <a:r>
              <a:rPr lang="en-US" sz="1200" dirty="0"/>
              <a:t> de </a:t>
            </a:r>
            <a:r>
              <a:rPr lang="en-US" sz="1200" dirty="0" err="1"/>
              <a:t>acuerdo</a:t>
            </a:r>
            <a:r>
              <a:rPr lang="en-US" sz="1200" dirty="0"/>
              <a:t> a </a:t>
            </a:r>
            <a:r>
              <a:rPr lang="en-US" sz="1200" dirty="0" err="1"/>
              <a:t>su</a:t>
            </a:r>
            <a:r>
              <a:rPr lang="en-US" sz="1200" dirty="0"/>
              <a:t> </a:t>
            </a:r>
            <a:r>
              <a:rPr lang="en-US" sz="1200" dirty="0" err="1"/>
              <a:t>condición</a:t>
            </a:r>
            <a:r>
              <a:rPr lang="en-US" sz="1200" dirty="0"/>
              <a:t> social.</a:t>
            </a:r>
          </a:p>
          <a:p>
            <a:endParaRPr lang="en-US" sz="1200" dirty="0"/>
          </a:p>
          <a:p>
            <a:r>
              <a:rPr lang="en-US" sz="1200" dirty="0"/>
              <a:t>La </a:t>
            </a:r>
            <a:r>
              <a:rPr lang="en-US" sz="1200" dirty="0" err="1"/>
              <a:t>atención</a:t>
            </a:r>
            <a:r>
              <a:rPr lang="en-US" sz="1200" dirty="0"/>
              <a:t> de </a:t>
            </a:r>
            <a:r>
              <a:rPr lang="en-US" sz="1200" dirty="0" err="1"/>
              <a:t>cada</a:t>
            </a:r>
            <a:r>
              <a:rPr lang="en-US" sz="1200" dirty="0"/>
              <a:t> </a:t>
            </a:r>
            <a:r>
              <a:rPr lang="en-US" sz="1200" dirty="0" err="1"/>
              <a:t>caso</a:t>
            </a:r>
            <a:r>
              <a:rPr lang="en-US" sz="1200" dirty="0"/>
              <a:t> se </a:t>
            </a:r>
            <a:r>
              <a:rPr lang="en-US" sz="1200" dirty="0" err="1"/>
              <a:t>resuelve</a:t>
            </a:r>
            <a:r>
              <a:rPr lang="en-US" sz="1200" dirty="0"/>
              <a:t> en </a:t>
            </a:r>
            <a:r>
              <a:rPr lang="en-US" sz="1200" dirty="0" err="1"/>
              <a:t>pocos</a:t>
            </a:r>
            <a:r>
              <a:rPr lang="en-US" sz="1200" dirty="0"/>
              <a:t> </a:t>
            </a:r>
            <a:r>
              <a:rPr lang="en-US" sz="1200" dirty="0" err="1"/>
              <a:t>minutos</a:t>
            </a:r>
            <a:r>
              <a:rPr lang="en-US" sz="1200" dirty="0"/>
              <a:t> y al final de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procedimiento</a:t>
            </a:r>
            <a:r>
              <a:rPr lang="en-US" sz="1200" dirty="0"/>
              <a:t> </a:t>
            </a:r>
            <a:r>
              <a:rPr lang="en-US" sz="1200" dirty="0" err="1"/>
              <a:t>ya</a:t>
            </a:r>
            <a:r>
              <a:rPr lang="en-US" sz="1200" dirty="0"/>
              <a:t> </a:t>
            </a:r>
            <a:r>
              <a:rPr lang="en-US" sz="1200" dirty="0" err="1"/>
              <a:t>es</a:t>
            </a:r>
            <a:r>
              <a:rPr lang="en-US" sz="1200" dirty="0"/>
              <a:t> </a:t>
            </a:r>
            <a:r>
              <a:rPr lang="en-US" sz="1200" dirty="0" err="1"/>
              <a:t>claro</a:t>
            </a:r>
            <a:r>
              <a:rPr lang="en-US" sz="1200" dirty="0"/>
              <a:t> </a:t>
            </a:r>
            <a:r>
              <a:rPr lang="en-US" sz="1200" dirty="0" err="1"/>
              <a:t>si</a:t>
            </a:r>
            <a:r>
              <a:rPr lang="en-US" sz="1200" dirty="0"/>
              <a:t> se </a:t>
            </a:r>
            <a:r>
              <a:rPr lang="en-US" sz="1200" dirty="0" err="1"/>
              <a:t>otorga</a:t>
            </a:r>
            <a:r>
              <a:rPr lang="en-US" sz="1200" dirty="0"/>
              <a:t> el </a:t>
            </a:r>
            <a:r>
              <a:rPr lang="en-US" sz="1200" dirty="0" err="1"/>
              <a:t>crédito</a:t>
            </a:r>
            <a:r>
              <a:rPr lang="en-US" sz="1200" dirty="0"/>
              <a:t> y </a:t>
            </a:r>
            <a:r>
              <a:rPr lang="en-US" sz="1200" dirty="0" err="1"/>
              <a:t>sus</a:t>
            </a:r>
            <a:r>
              <a:rPr lang="en-US" sz="1200" dirty="0"/>
              <a:t> </a:t>
            </a:r>
            <a:r>
              <a:rPr lang="en-US" sz="1200" dirty="0" err="1"/>
              <a:t>condiciones</a:t>
            </a:r>
            <a:r>
              <a:rPr lang="en-US" sz="1200" dirty="0"/>
              <a:t>.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36817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hQQEBQUEhQUFRUUFRQUFxQVFBQYGBQUFBQVFBUXFxQXHCYeFxojGRQUHy8gIycpLCwsFR4xNTAqNSYrLCkBCQoKDgwOGg8PGi0lHSQsLSwsLCotLCwwKSkpLCwsKSwsLCwsKSksLCwsLCkpLCwsKSkpLC0sLywsKSwpLCkpLP/AABEIAMMBAwMBIgACEQEDEQH/xAAcAAABBQEBAQAAAAAAAAAAAAAAAQIDBAYFBwj/xABAEAABAwEEBwUGBAUEAgMAAAABAAIRAwQhMUEFElFhcYGRBhMiobEHMlLB0fAUQnKCIzNikuEVQ6LCsvE0c9L/xAAbAQEAAgMBAQAAAAAAAAAAAAAAAQUCAwQGB//EADIRAAIBAwIDBgQFBQAAAAAAAAABAgMEESExBRJBEyJRYXHRBoGRoRQyseHwM0JiwfH/2gAMAwEAAhEDEQA/APcUIQgBCEIAQhCAEIQgBCEIAQhCAEIQgBCEIAQhCAEIQgBCEIAQhCAEIQgBCSUkoByE0uXN0h2koUAe8qtEAkgeIwNwUNpbmUISm8RWfQ6iFFZ64e0OaQWuAcCMwRIPQqVSYtY3BCEIAQhCAEIQgBCEIAQhCAEIQgBCEIAQhCAEIQgBCEIAQhCAEShNKAdKSVVtekadETUqMYP6nAdNqzlv9o1nZdTD6p3DVb1d8gsJTjHdnRRta1b+nFs1sptSsGiSQBtJgdSvMrd7QrRUup6tIbhrO/udd5Lg2q31Kpmq9zz/AFEnywXPK6j01LijwGtLWo0vuz1C3dtLNTwfrnZT8Xnh5rP232hvMilTDd7zrHoICxjFI1aJXE35FrS4Nb0/zZk/M6Ns07Xre/UcRsBgdBCzun7VqsDBi7H9Ix810taL1X7I6J/1DSDdYTTpnvH7NRp8Lebo81ofNN8vVlrSjStoyqtYjFZ0PVOwljqUbBQZVJLtWYOLWuOsxvJpC0Ca0Jyt4rCSPnNao6tSU31bf1BCELI1ghCEAIQhACEIQAhCEAIQhACEIQAhCEAIQhACEIQAqmk9JMs9M1KhIaMSGudHJoKtpHNlCVjOuxgtIe1VgkUKTn7HPOqOgk+izWkO3Vrrf7ndt2Uxq/8AK93mt7pvsDZ7RLgO6qfGwQCf6mYH13rAaa7FWiyydXvGD87JMD+puI9FXVlWXXTyPYcNlwyWEo4l/lr99jkOqFxlxJO0kk9TelaomlSBce7PTYS0RK1PaowntUmDRIE8FRyngrI1Mo6atepTgYvu4AY/RelezLs/+GsYe4Q+vDzuZ+QdL/3Lzrs9ov8A1DSDGf7bTrO/+thv/uMDmvdmNgADK5dNrDmk6j+RQcfuezpxtY7vvS/0hQlSBKrE8eCEIQCSiU0lEoB0olNQgHSk1k0ppqAYkDifqg1JZRKrMtrHHVD2E7A5pPSVOhLTW46USmoQgdKJTUIB0olNQgHSiU1CAdKJTUIB0olNRKAUlJCEyrVDWkkgAAkk3AAbTsQYyzhac7G2e0S4t7t+PeMgc3DA815bbbM2nUc1jxUa0wHgEA9Vo+1vbU2gmlRJFLAuwNT6N9Vkqtoaxpc4wBiSqy4nCUsRR7vhFC4o0+atJ46J9P54EwKe1V6FYOaHDAgEcCJCmBXMXW5KFV0na9SmYxdcPmrEqvovRht9up0R7k+I7GNveeeHNN8JdTFOME6k9orL+R6H7K9AdxZTWcPHXhw3Ux7g53u5hbiVFSphrQAIAAAGwC4AJ6uacFCKij5rd3ErmtKrLqx2sjWTSlz5LM5hwKE0IQCIR0R94/VACFz9PaVFls1WsRPdtmDdrHBonKSQF5hW9r9pPu0qLeTz/wBh6LTUrwpvEiys+F3N6nKitF46HpHa3SHcWK0VAYLaboP9TvC3zK+fXvJxJPEz5rRaX7fWm1Un0qpYWP1T4WxGq6ec/ILNtfM7jCq7msqj7ux7rgfDZ2VOSrY5m/tj/pZ0bbnUK1Oq25zHB12cG8cCPVfRtltIqsa9plr2tcDucJHkV80r2n2XaW76whhPioONM/pPiZ5GP2rbYz7zicPxTap0oV4rZ4fo9vv+psghJKJ+/sK1PAiolJP3cj7zQCVHwJOCxlt9q9kpkhoq1IMS1oDTwLiLt6te0fTf4axODTD638NvAiXn+2R+4LxZcNzcum+WJ6ngvBqd3B1a2cZwsaZ8T013tlp6wizP1cyajZjc0C/qt9o7SDLRSZVpu1mPAIPHI7CMCMl83PbBWz9nPbH8JV7mqf4NR2J/23nP9JwPIrTQu5OWJlhxT4epxo9parVbrV5Xuj2cIhNB+5Sz9wrQ8MKhIT9lVtI6Rp0KbqlRwaxokn5DaTsTJKi5NJbklptbaTC97g1rRJcTAAXlXaztm61uLKctog4YF+927YFT7U9rn218XsotPhZOMfmftO7JZ+rW1YABc43BomSThgqytcc3djse44VwZUF2tf8AN0Xh+5JaLW2m2XHgBiV3+yXs7qW9za9tBZZ8WUZg1BtOYbvxOUYrudjPZrBbaLcA5+LKJgtZsLxgTuwG84ejCMr/AL2rbQt+sjh4rxdSzSoP1ft7nkfbDRrbPa3tY0NYQ1zWgQA0iIAyvBXIaVtvafY76NX9VM/+Q/7LDtK5q0eWbRd8Mrdrawk98Y+mhHbrTqMJzNw4lb32T6A7qzutDh4q1zZypNOP7nX8gsBYtHuttspUG4F0OIyaL3u5NHVe70KLabWsYAA0BoGTWgQFttIZk5voV/xBddlRVtHeWr9Oi+bJTdvKUBDRCa8zd14f5VkeJFaZv6cEuY4H1CWEwnxDg71agJQhAQgIzw+aSRw8lRdpykHFpJEEgkgxcSMQrVK1NePC5ruBB8kBgva/pXVoUqAN9R2u79FPD/kR/avJmPkLTe0fSvf2+pHu0gKTf2+9/wAiVlaLYPFUdxLnmz6lwai7W0pxa31fz/YllU7E/wATpzvVupcCqdNsGVqhsyxrt88X4F2Fs/ZdpoULW5jyAyqwyTgHUwXg9NbqsaU2nUvu+8lFObhLmQvLeF1RlRl/cj1y2e2Czt/lUqr9hJawH1PkubQ9sbzVbrUGNpkgO8Ti4A4kHC7YvNykW93dVvcq4fDllGLXLl+LbPpenUDgCCCCAQRmDeCnRu81hvZj2lFWymjUcA6hABccaZJ1cdmHRd3tF2mp2azVajX6zmthoEkF5uaJwxPkreNRShznzyvZ1KVy7fHezheedjzP2lab/EW0tafBQHdj9eLz1gftWMdagHhpw271PVqEy4mSSSScyTJPVUKdnL3AASXEADaSYAVI5dpJyZ9Op0vwlCFKHRfpudFzZUBC0/aPsmbIym5ru8aWta9wBhtWLwDm05H/AAs7UZKwnBweGdVrdU7mmp03lHqnsy7Zd8wWWsf4jB/DcfzsH5Zzc2OYG5bt9qaCAXtk3Rn5L5voV3McHNJa5pkEYghet6E7d2Zti750CqPA6mL3OqRPhn8pxnAXqztrlOPLPoeI45waVOr2tvHKk9l0b9zWaX01SslI1KjoAwAvLnbGjMrx7tJ2nqW6prP8LB7lMG5o2na7aVV092hq2yr3lU7msHusGwfM5qPQuha1tq93Qb+p5nVYNpPyxK0Vq7qvljsWnDeFU7Cn29drm6t7R9Pf6EFmovq1G0qLS+o4wAPU7ANq9W7G9gmWMCpUipaDi8zFPcwf9ukLp9mOydGwU4Ze8+/UI8Tj8m7vVX7VpinT/NrHYL/PBdVC25O9LcoeK8alcZpUdIfeXr5eX1Lgbz5/JKXf+rlybDpd1WpqloaCDGM3b8l1gyMl2HnDOdvLGaliec6Za8DgYPkSvJa9fVaT04r3bSFnFSk9hwexzT+4ELwmnompaavdtB1Wuh78mmYN+ZAyVddwbksdT2Pw9cQjRnGo8KLzr4fxGz9lOi2sY+0PLQ6oSxkkSGA+IgHa4RP9K9CFupD87eoWabozu6Y1GalNga0Am+6APven2GxGq/VyzOwZrtpQ5IKJ5u+undXE6r6vT0Wxp22hpbrAyNolOptzOJvO7YOSiYwSGgQ1kXbxgOWPNTzxWw4hfvJMd7w/S71anF29RuPjbh7rvViAmBQlAQgPAbV2ntFK0VgKmsBWqjVeNYfzHcx1XQsvb27x04dBhzD+bK43i/erXaH2c1e9qPpPDtZ73arhB8TnOgEXZ5rH27RdWgYq03M3kXf3C7zVNKdam34H0ejbcMvYR0XNheTKtaoXEkmSSSTvJk+a7nYayB9tY94LmUv4jgIvIuaL/wCqDyWaNfWdDQXHY0F3otx2QsVSmw6zNVzyCdYwQI8N3MnmlvRcppsy4xxCnRtpxpvvbLHnp+mS1pXsI2vaXmjWpUqTyXBtQPDmE3loaBBEkxeuvo32Q2dsOrVn1Bj4dWm087zC6Fnsg/M8DcB8yr1Gw0h+Vx4mB0w8lYq3pp5weMnxi8lFQ59Esae+55j2+0a2jbagZGo+KjdUyBrDxDk4OWbs4unavTPaTosGzsqtAHdu1TAjw1LrznDgP7l5rVMCFV3EOSo146nvODXH4i0hUe6WH6r9iGhXlxG3DkrJUnZ/Q5tVpp0m3a7hJ+Fovc7k0HyU+ltHOs9apSdixxE7RkeYg81rlF45uh3W9ePO6Lfe3+RZ7L6YFktVOo4SwHVeNrHXOu3XHi0LV+1HT7ajqdCnc1oFRxEeIuEMwy1ST+9eeF6mc8m8mcBfuEDyA6KVVapuHiaalhTq3cbnrFY9voMqla72a6Ha6ua9SNSh7oInWqkXQM4EnosmxhcQAJJIAAzJMAdV7B2f7KOs9BjHlrbpdBlxcbzddw5LdaU+eeeiK74hvfw9vyR/NPT5dfY6Gk7R+KpupOa0UnCHFxvjdsOyL7l5FpjRZs1Z1MmRi10RrtOBHmvbKGjqbfyknbU+TRd1Wf7bWOna6WoyDUZJY+4AHNgAyOfJd9zR7SOVujyfBeJuzq8sn3Jb+T8TyF9GTcpWNAUgsz9fU1Xa8xqQdaeC1GgewVSq4GsLse6beT+twubwVXClObxFHvrriFvbR56kvRdX8il2Y7JVLcdYnu6DT4qpz2tZPvHyHkvUtHVKNkpijZWSBxvObnOxcd6WyaEuaCbmgANbGq0DKfkF1qFkDMA30/8AfEq2o0I015nzriXFKt9LXSC2Xv4soizVq38w6rfhbHp9UmkrDTpUTqtgy2XG8m/b9F1+83H1VPSlI1Keq2JkG+7DeugqTg6OrBlVpJgA38DcutaNO5UmucdpmOgvUVHQjWwah1jk1ufNdOzWNrcgNgbcB9TvQHNGjq1e+s/Vb8A+YF3quhZNFspDwMHHO/HJWdXefX1Swd3T6IMvGCtpKkX0nAAkxdhkQVFZLMKFOI8buN7shwHyV6Ts8/qoKT9Z2tfAubd1PM3ckBLSYAIBnfOJzPWU+Dt8kmsNyXVQC37lC/8AmNu/K71apY3n74qB894z9L/+qAsjgkQOSEBzq5F/3mVzLTTY+4gGcolX61KSc7zjxKhcxYNZOmFWUdUcr/RGD3WhvIegTK2ixEwbtmz1XaaLk0kceC18qTydjqupDlexx6NMflgqdpT7RZpOAGw5+ShdZzt1tzvqPoVuzkq3HGjGW+g2vSfSdeHtLTF5E4HiDBWRsfs0bM1qpIn3WDVu3kzHJa51WMQW+nUJDWWE6UJvMkdlvf3FvCUKUsJjNGaCs9nH8Kk0HAuN7jxcb1mvaPoeWttDBe2KdT9Mww8jd+4LUfiBncobVFam5hGs17S07IIi7btWNSkpQcUbLK+qULmNeTz458Op4z3fincpCrFvsTqNV1N2LCRx2HmFLo3Q1W0uikwu2uwaOLjcFRcsm8YPqnbU4U+1ckovXL8zQezjQffWnvXe5Qg8ah90crz0XrTXhoJw2n6lZns1ocWWztp3F17nuBIlxxjcIAHBPtDa9cwJawH8+e8xeVd29Ls4JdT5hxe+/GXMpr8q0XoizpLTevLWGG5nN30Cp2axOq+62RtNw6q5ZrAynGuC85Zjk3HrK6VOvrXTqj4R73+OS6CpKtn0IxplxLn7G/Mm+F1GUiAB4YH5RIHPakY4AQBCcKiEtt7k3exkRwg+n0Tm1htCiD0utKGJPrJlSvFwvJynAbScgqrnAmGY5uFwb9Tu6qWnT1cDM3kkSSdpKAkp2cC83k4nDoMlJq7z1+qi13bOh+sJe/GcjiEBLftHp6Jdc7OhHzTGvnCDwSmoACSYAvJ3ICK1VphgkF2J2NzPy5qwxwgARdgAq9lBMvdi7L4W/lb8zvKnLQcQDyQD03UGz5JvdjeOBKdB29QPkhIurvPX6qCrPesv/K/L9OxTSdgPAx6qvVqfxWSCPC/f8OxAXGyhI19yEBzH1myYM3kQLzieiicCco43noLlNXsgJJEtd8TeOYwcOKgNUs/mC742zHMYt8woNogpX3kn06KQsTxeJF42pwErFo2wlgrVKUhVnU1dc/Zfw+qjNE8OH1UZwZyhzHPqwMc8szyVN9nm8DV34H+3Dquy+hdcmCyXSVKka3S1wjiGzOF8a+/Ajlh6JpqicYOw3eq7xo7rlTrWIYG9FLJE6PLqZy36Lo1Xh9WmHOF0mbxkHAG8LoWe0NAAADQMAAAByCnqaOjAkbsR0KgZY3OwaI+ITHIYnkpxFaohzrTSg22lsslttoAEzcpWV3OwuG0i88G/M9FToWQA46xHlwGSvU2rI0MlpQOJxJxPNTTON/FRNCkaEA5rIwJHO7oblIKjhsPUH5hMCUvAEkwBiTgEBKLTtBHEXdRKRtY1LmnwjFwxO5v16KAE1MZDNl4LuOxu5T9005Dld6ICxSAaABcFKHKoGEYOP7r/ADuKcKjhi2d7TPkYKAsynByrttDcJg7Dd6qUIB5YDiB97wq1Vmu/UBMNhzr5E4tF/U7oT7RX1GzicANrjcAlstLVbfeTe47XHFATAu3Hy+qUVTm0+vogFLKECtrA5jhgehT5TDfjfxTRRGUjgSPLBCSaVWqn+NT/AE1P+qkhwwdPEfMQq1V576nIyqYHH3dsIQdFqE1j7sD0QhJXcLzx+qY9wAkwBtQ/WJODRJvPiOOzAeaG0ADN5O03n/HJQbCk6hfNKWztuY79pvneITW1YMVZByv8B5/Jy6JCa5gIgiRsUEp4EDEhYofw7mD+Hh8DiY5HL0TqFrBdqulrvhd8jg4cFGDZzimmnaikITKtUNjbkBj0UYM85IXMVeu7YJIy2cTkrL6RdebhsHzKVlLJQZ5TRSpaO1hL79jR7o5fm59FKaaulR1aaNZIhLGhz7VZA68icpz5FQfh3DAzudf/AMhf6rplqr6iyiaa0dclbvI94Fu/FvUYc4U7LxIvG3LqpIVW0Na03A65wDLid5yjeVmc+CapVDRJ/wAk7AM0ynSLiC/K8MyG87T6KOnQe06zoeYjYW/pyPG5WG2hswfCdjruhwPVASgJwCAEoQChOSAJwCAXG4pos4ylvAx5YJ4Cr22qQA1vvPuG4Zu6ICOlrPfrSHNYSGzdLsCbrrsMNqufiIxBHKR1CKNINaGjAXffrzUiAKdUHAg8PongqJ9IOxAPK/qk7ojBxHHxDzv80BYSquKjhi0HeDB6O+qX8U0Yy39QjzNxQFgKrXP8elwqegVkFVLQf49LhU9AhB0WYIQzBCEkJF6SE4pFBsGpITkjjAk3DagGwobUG6vjiN+3dv4INcv9wXfG7Dk3F3kEtOzAGTJd8Rx5bBwQEID4kTGwxrxun5qSg5pmMc5x5zerLCoa9AO45EYjmsWjcpZ3HtOSUMhUO9qU/eGu34mjxAb258QrbLS17ZaQRuy3HYpMMiPKe3xNURCkoG+NqYHNqRlqiqsVqo2CqlR5fLWXbX7OG0rFGx95FarWM6rBLvJo2uPyT6Fm1ZvlxxccT9BuUtKzhggcTtJzJOZUkLM5xmqgsBEG8bE+EQhiyv8AhI9wlu4Xt/tOHJL3jx7zZG1n/wCT/lWIRCkgjpV2uwMnZgehvUyZUs7Xe8AfXriEzuHN9187n3jk7EeaAnc4ASbgLzwVawtLiah/Nc0bGZcziq1rtBc4U3DVEgvIOsNXIXYSdq6VNwIlpBG68eSED0qEISCVCUIACckASoCL8M3Iau9pj0uVS0NcK1KDrXPjWG4ZjHougqdp/n0eD/RCDoUqjovb0IQnU8EqEjDikKjrWoNMDxO+Ft557OaiNnc/3zA+Bp/8nYnhgoMwdapMMGsc8mji75C9AssmXnWOQjwjg3Pmp2tAEAAAZDAJUAianJIQkSE1PKagGwqtawgnWaSx3xNz4jNWykQFE2pzLqou+Nolp4jFqsh4jWkRjOXVOrVQ1pLjAH3zXM/04vlzQKYJBFMyQ6L5cMp2IDpa3fNltzNubtw3b09lMAQMFDY9IQdSo3Udl8J4H5K04XqGjZGXQge29JCmcFGGoYSQyEQpQxOLZTI5CGEoSwlhSaxIUVptAptLjlgNpyCmhUAe+q/0U/8Ak/8AwpIJtH2ctbLvfcdZx45cFI+yNJmNU/E06p5xjzUyVAV4qNwIeNh8LuouPRK22twdLDsdd0dgeqnQRNxvGw4IBU4BVfwQHuEs3Ay3+0yEoq1G+80PG1mP9h+RQFpCho2prjAN/wAJuPQqdAAVG1f/ACKP7/RXgqNr/n0f3+iA6lMXISMFyVAIyg1swAJvMZkm+U4tSIUEoNQI1AhCEid2Ed2EqEIE7sJO7CEKSQ7oINIIQoBXfZGueCROreJJgHbGEqx3Q+yUIUga6g04hRUaQEgTGySfVKhQZLYl7sJe7CEIMiupjYk7sIQoGRDRH2Sl7kfZKEKTBjalAQeBzKisljY1oDRA4nPfKVCkgm7kfZKO5H2SlQgE7kfZKO6H2SlQgEFIfZKU0h9yhCAbUsbHiHNB4/VRWWiASBMb3OPqUIQFjuwq9azNL2Ei8TF5z3ZoQgLbWBCE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AutoShape 4" descr="data:image/jpeg;base64,/9j/4AAQSkZJRgABAQAAAQABAAD/2wCEAAkGBhQQEBQUEhQUFRUUFRQUFxQVFBQYGBQUFBQVFBUXFxQXHCYeFxojGRQUHy8gIycpLCwsFR4xNTAqNSYrLCkBCQoKDgwOGg8PGi0lHSQsLSwsLCotLCwwKSkpLCwsKSwsLCwsKSksLCwsLCkpLCwsKSkpLC0sLywsKSwpLCkpLP/AABEIAMMBAwMBIgACEQEDEQH/xAAcAAABBQEBAQAAAAAAAAAAAAAAAQIDBAYFBwj/xABAEAABAwEEBwUGBAUEAgMAAAABAAIRAwQhMUEFElFhcYGRBhMiobEHMlLB0fAUQnKCIzNikuEVQ6LCsvE0c9L/xAAbAQEAAgMBAQAAAAAAAAAAAAAAAQUCAwQGB//EADIRAAIBAwIDBgQFBQAAAAAAAAABAgMEESExBRJBEyJRYXHRBoGRoRQyseHwM0JiwfH/2gAMAwEAAhEDEQA/APcUIQgBCEIAQhCAEIQgBCEIAQhCAEIQgBCEIAQhCAEIQgBCEIAQhCAEIQgBCSUkoByE0uXN0h2koUAe8qtEAkgeIwNwUNpbmUISm8RWfQ6iFFZ64e0OaQWuAcCMwRIPQqVSYtY3BCEIAQhCAEIQgBCEIAQhCAEIQgBCEIAQhCAEIQgBCEIAQhCAEShNKAdKSVVtekadETUqMYP6nAdNqzlv9o1nZdTD6p3DVb1d8gsJTjHdnRRta1b+nFs1sptSsGiSQBtJgdSvMrd7QrRUup6tIbhrO/udd5Lg2q31Kpmq9zz/AFEnywXPK6j01LijwGtLWo0vuz1C3dtLNTwfrnZT8Xnh5rP232hvMilTDd7zrHoICxjFI1aJXE35FrS4Nb0/zZk/M6Ns07Xre/UcRsBgdBCzun7VqsDBi7H9Ix810taL1X7I6J/1DSDdYTTpnvH7NRp8Lebo81ofNN8vVlrSjStoyqtYjFZ0PVOwljqUbBQZVJLtWYOLWuOsxvJpC0Ca0Jyt4rCSPnNao6tSU31bf1BCELI1ghCEAIQhACEIQAhCEAIQhACEIQAhCEAIQhACEIQAqmk9JMs9M1KhIaMSGudHJoKtpHNlCVjOuxgtIe1VgkUKTn7HPOqOgk+izWkO3Vrrf7ndt2Uxq/8AK93mt7pvsDZ7RLgO6qfGwQCf6mYH13rAaa7FWiyydXvGD87JMD+puI9FXVlWXXTyPYcNlwyWEo4l/lr99jkOqFxlxJO0kk9TelaomlSBce7PTYS0RK1PaowntUmDRIE8FRyngrI1Mo6atepTgYvu4AY/RelezLs/+GsYe4Q+vDzuZ+QdL/3Lzrs9ov8A1DSDGf7bTrO/+thv/uMDmvdmNgADK5dNrDmk6j+RQcfuezpxtY7vvS/0hQlSBKrE8eCEIQCSiU0lEoB0olNQgHSk1k0ppqAYkDifqg1JZRKrMtrHHVD2E7A5pPSVOhLTW46USmoQgdKJTUIB0olNQgHSiU1CAdKJTUIB0olNRKAUlJCEyrVDWkkgAAkk3AAbTsQYyzhac7G2e0S4t7t+PeMgc3DA815bbbM2nUc1jxUa0wHgEA9Vo+1vbU2gmlRJFLAuwNT6N9Vkqtoaxpc4wBiSqy4nCUsRR7vhFC4o0+atJ46J9P54EwKe1V6FYOaHDAgEcCJCmBXMXW5KFV0na9SmYxdcPmrEqvovRht9up0R7k+I7GNveeeHNN8JdTFOME6k9orL+R6H7K9AdxZTWcPHXhw3Ux7g53u5hbiVFSphrQAIAAAGwC4AJ6uacFCKij5rd3ErmtKrLqx2sjWTSlz5LM5hwKE0IQCIR0R94/VACFz9PaVFls1WsRPdtmDdrHBonKSQF5hW9r9pPu0qLeTz/wBh6LTUrwpvEiys+F3N6nKitF46HpHa3SHcWK0VAYLaboP9TvC3zK+fXvJxJPEz5rRaX7fWm1Un0qpYWP1T4WxGq6ec/ILNtfM7jCq7msqj7ux7rgfDZ2VOSrY5m/tj/pZ0bbnUK1Oq25zHB12cG8cCPVfRtltIqsa9plr2tcDucJHkV80r2n2XaW76whhPioONM/pPiZ5GP2rbYz7zicPxTap0oV4rZ4fo9vv+psghJKJ+/sK1PAiolJP3cj7zQCVHwJOCxlt9q9kpkhoq1IMS1oDTwLiLt6te0fTf4axODTD638NvAiXn+2R+4LxZcNzcum+WJ6ngvBqd3B1a2cZwsaZ8T013tlp6wizP1cyajZjc0C/qt9o7SDLRSZVpu1mPAIPHI7CMCMl83PbBWz9nPbH8JV7mqf4NR2J/23nP9JwPIrTQu5OWJlhxT4epxo9parVbrV5Xuj2cIhNB+5Sz9wrQ8MKhIT9lVtI6Rp0KbqlRwaxokn5DaTsTJKi5NJbklptbaTC97g1rRJcTAAXlXaztm61uLKctog4YF+927YFT7U9rn218XsotPhZOMfmftO7JZ+rW1YABc43BomSThgqytcc3djse44VwZUF2tf8AN0Xh+5JaLW2m2XHgBiV3+yXs7qW9za9tBZZ8WUZg1BtOYbvxOUYrudjPZrBbaLcA5+LKJgtZsLxgTuwG84ejCMr/AL2rbQt+sjh4rxdSzSoP1ft7nkfbDRrbPa3tY0NYQ1zWgQA0iIAyvBXIaVtvafY76NX9VM/+Q/7LDtK5q0eWbRd8Mrdrawk98Y+mhHbrTqMJzNw4lb32T6A7qzutDh4q1zZypNOP7nX8gsBYtHuttspUG4F0OIyaL3u5NHVe70KLabWsYAA0BoGTWgQFttIZk5voV/xBddlRVtHeWr9Oi+bJTdvKUBDRCa8zd14f5VkeJFaZv6cEuY4H1CWEwnxDg71agJQhAQgIzw+aSRw8lRdpykHFpJEEgkgxcSMQrVK1NePC5ruBB8kBgva/pXVoUqAN9R2u79FPD/kR/avJmPkLTe0fSvf2+pHu0gKTf2+9/wAiVlaLYPFUdxLnmz6lwai7W0pxa31fz/YllU7E/wATpzvVupcCqdNsGVqhsyxrt88X4F2Fs/ZdpoULW5jyAyqwyTgHUwXg9NbqsaU2nUvu+8lFObhLmQvLeF1RlRl/cj1y2e2Czt/lUqr9hJawH1PkubQ9sbzVbrUGNpkgO8Ti4A4kHC7YvNykW93dVvcq4fDllGLXLl+LbPpenUDgCCCCAQRmDeCnRu81hvZj2lFWymjUcA6hABccaZJ1cdmHRd3tF2mp2azVajX6zmthoEkF5uaJwxPkreNRShznzyvZ1KVy7fHezheedjzP2lab/EW0tafBQHdj9eLz1gftWMdagHhpw271PVqEy4mSSSScyTJPVUKdnL3AASXEADaSYAVI5dpJyZ9Op0vwlCFKHRfpudFzZUBC0/aPsmbIym5ru8aWta9wBhtWLwDm05H/AAs7UZKwnBweGdVrdU7mmp03lHqnsy7Zd8wWWsf4jB/DcfzsH5Zzc2OYG5bt9qaCAXtk3Rn5L5voV3McHNJa5pkEYghet6E7d2Zti750CqPA6mL3OqRPhn8pxnAXqztrlOPLPoeI45waVOr2tvHKk9l0b9zWaX01SslI1KjoAwAvLnbGjMrx7tJ2nqW6prP8LB7lMG5o2na7aVV092hq2yr3lU7msHusGwfM5qPQuha1tq93Qb+p5nVYNpPyxK0Vq7qvljsWnDeFU7Cn29drm6t7R9Pf6EFmovq1G0qLS+o4wAPU7ANq9W7G9gmWMCpUipaDi8zFPcwf9ukLp9mOydGwU4Ze8+/UI8Tj8m7vVX7VpinT/NrHYL/PBdVC25O9LcoeK8alcZpUdIfeXr5eX1Lgbz5/JKXf+rlybDpd1WpqloaCDGM3b8l1gyMl2HnDOdvLGaliec6Za8DgYPkSvJa9fVaT04r3bSFnFSk9hwexzT+4ELwmnompaavdtB1Wuh78mmYN+ZAyVddwbksdT2Pw9cQjRnGo8KLzr4fxGz9lOi2sY+0PLQ6oSxkkSGA+IgHa4RP9K9CFupD87eoWabozu6Y1GalNga0Am+6APven2GxGq/VyzOwZrtpQ5IKJ5u+undXE6r6vT0Wxp22hpbrAyNolOptzOJvO7YOSiYwSGgQ1kXbxgOWPNTzxWw4hfvJMd7w/S71anF29RuPjbh7rvViAmBQlAQgPAbV2ntFK0VgKmsBWqjVeNYfzHcx1XQsvb27x04dBhzD+bK43i/erXaH2c1e9qPpPDtZ73arhB8TnOgEXZ5rH27RdWgYq03M3kXf3C7zVNKdam34H0ejbcMvYR0XNheTKtaoXEkmSSSTvJk+a7nYayB9tY94LmUv4jgIvIuaL/wCqDyWaNfWdDQXHY0F3otx2QsVSmw6zNVzyCdYwQI8N3MnmlvRcppsy4xxCnRtpxpvvbLHnp+mS1pXsI2vaXmjWpUqTyXBtQPDmE3loaBBEkxeuvo32Q2dsOrVn1Bj4dWm087zC6Fnsg/M8DcB8yr1Gw0h+Vx4mB0w8lYq3pp5weMnxi8lFQ59Esae+55j2+0a2jbagZGo+KjdUyBrDxDk4OWbs4unavTPaTosGzsqtAHdu1TAjw1LrznDgP7l5rVMCFV3EOSo146nvODXH4i0hUe6WH6r9iGhXlxG3DkrJUnZ/Q5tVpp0m3a7hJ+Fovc7k0HyU+ltHOs9apSdixxE7RkeYg81rlF45uh3W9ePO6Lfe3+RZ7L6YFktVOo4SwHVeNrHXOu3XHi0LV+1HT7ajqdCnc1oFRxEeIuEMwy1ST+9eeF6mc8m8mcBfuEDyA6KVVapuHiaalhTq3cbnrFY9voMqla72a6Ha6ua9SNSh7oInWqkXQM4EnosmxhcQAJJIAAzJMAdV7B2f7KOs9BjHlrbpdBlxcbzddw5LdaU+eeeiK74hvfw9vyR/NPT5dfY6Gk7R+KpupOa0UnCHFxvjdsOyL7l5FpjRZs1Z1MmRi10RrtOBHmvbKGjqbfyknbU+TRd1Wf7bWOna6WoyDUZJY+4AHNgAyOfJd9zR7SOVujyfBeJuzq8sn3Jb+T8TyF9GTcpWNAUgsz9fU1Xa8xqQdaeC1GgewVSq4GsLse6beT+twubwVXClObxFHvrriFvbR56kvRdX8il2Y7JVLcdYnu6DT4qpz2tZPvHyHkvUtHVKNkpijZWSBxvObnOxcd6WyaEuaCbmgANbGq0DKfkF1qFkDMA30/8AfEq2o0I015nzriXFKt9LXSC2Xv4soizVq38w6rfhbHp9UmkrDTpUTqtgy2XG8m/b9F1+83H1VPSlI1Keq2JkG+7DeugqTg6OrBlVpJgA38DcutaNO5UmucdpmOgvUVHQjWwah1jk1ufNdOzWNrcgNgbcB9TvQHNGjq1e+s/Vb8A+YF3quhZNFspDwMHHO/HJWdXefX1Swd3T6IMvGCtpKkX0nAAkxdhkQVFZLMKFOI8buN7shwHyV6Ts8/qoKT9Z2tfAubd1PM3ckBLSYAIBnfOJzPWU+Dt8kmsNyXVQC37lC/8AmNu/K71apY3n74qB894z9L/+qAsjgkQOSEBzq5F/3mVzLTTY+4gGcolX61KSc7zjxKhcxYNZOmFWUdUcr/RGD3WhvIegTK2ixEwbtmz1XaaLk0kceC18qTydjqupDlexx6NMflgqdpT7RZpOAGw5+ShdZzt1tzvqPoVuzkq3HGjGW+g2vSfSdeHtLTF5E4HiDBWRsfs0bM1qpIn3WDVu3kzHJa51WMQW+nUJDWWE6UJvMkdlvf3FvCUKUsJjNGaCs9nH8Kk0HAuN7jxcb1mvaPoeWttDBe2KdT9Mww8jd+4LUfiBncobVFam5hGs17S07IIi7btWNSkpQcUbLK+qULmNeTz458Op4z3fincpCrFvsTqNV1N2LCRx2HmFLo3Q1W0uikwu2uwaOLjcFRcsm8YPqnbU4U+1ckovXL8zQezjQffWnvXe5Qg8ah90crz0XrTXhoJw2n6lZns1ocWWztp3F17nuBIlxxjcIAHBPtDa9cwJawH8+e8xeVd29Ls4JdT5hxe+/GXMpr8q0XoizpLTevLWGG5nN30Cp2axOq+62RtNw6q5ZrAynGuC85Zjk3HrK6VOvrXTqj4R73+OS6CpKtn0IxplxLn7G/Mm+F1GUiAB4YH5RIHPakY4AQBCcKiEtt7k3exkRwg+n0Tm1htCiD0utKGJPrJlSvFwvJynAbScgqrnAmGY5uFwb9Tu6qWnT1cDM3kkSSdpKAkp2cC83k4nDoMlJq7z1+qi13bOh+sJe/GcjiEBLftHp6Jdc7OhHzTGvnCDwSmoACSYAvJ3ICK1VphgkF2J2NzPy5qwxwgARdgAq9lBMvdi7L4W/lb8zvKnLQcQDyQD03UGz5JvdjeOBKdB29QPkhIurvPX6qCrPesv/K/L9OxTSdgPAx6qvVqfxWSCPC/f8OxAXGyhI19yEBzH1myYM3kQLzieiicCco43noLlNXsgJJEtd8TeOYwcOKgNUs/mC742zHMYt8woNogpX3kn06KQsTxeJF42pwErFo2wlgrVKUhVnU1dc/Zfw+qjNE8OH1UZwZyhzHPqwMc8szyVN9nm8DV34H+3Dquy+hdcmCyXSVKka3S1wjiGzOF8a+/Ajlh6JpqicYOw3eq7xo7rlTrWIYG9FLJE6PLqZy36Lo1Xh9WmHOF0mbxkHAG8LoWe0NAAADQMAAAByCnqaOjAkbsR0KgZY3OwaI+ITHIYnkpxFaohzrTSg22lsslttoAEzcpWV3OwuG0i88G/M9FToWQA46xHlwGSvU2rI0MlpQOJxJxPNTTON/FRNCkaEA5rIwJHO7oblIKjhsPUH5hMCUvAEkwBiTgEBKLTtBHEXdRKRtY1LmnwjFwxO5v16KAE1MZDNl4LuOxu5T9005Dld6ICxSAaABcFKHKoGEYOP7r/ADuKcKjhi2d7TPkYKAsynByrttDcJg7Dd6qUIB5YDiB97wq1Vmu/UBMNhzr5E4tF/U7oT7RX1GzicANrjcAlstLVbfeTe47XHFATAu3Hy+qUVTm0+vogFLKECtrA5jhgehT5TDfjfxTRRGUjgSPLBCSaVWqn+NT/AE1P+qkhwwdPEfMQq1V576nIyqYHH3dsIQdFqE1j7sD0QhJXcLzx+qY9wAkwBtQ/WJODRJvPiOOzAeaG0ADN5O03n/HJQbCk6hfNKWztuY79pvneITW1YMVZByv8B5/Jy6JCa5gIgiRsUEp4EDEhYofw7mD+Hh8DiY5HL0TqFrBdqulrvhd8jg4cFGDZzimmnaikITKtUNjbkBj0UYM85IXMVeu7YJIy2cTkrL6RdebhsHzKVlLJQZ5TRSpaO1hL79jR7o5fm59FKaaulR1aaNZIhLGhz7VZA68icpz5FQfh3DAzudf/AMhf6rplqr6iyiaa0dclbvI94Fu/FvUYc4U7LxIvG3LqpIVW0Na03A65wDLid5yjeVmc+CapVDRJ/wAk7AM0ynSLiC/K8MyG87T6KOnQe06zoeYjYW/pyPG5WG2hswfCdjruhwPVASgJwCAEoQChOSAJwCAXG4pos4ylvAx5YJ4Cr22qQA1vvPuG4Zu6ICOlrPfrSHNYSGzdLsCbrrsMNqufiIxBHKR1CKNINaGjAXffrzUiAKdUHAg8PongqJ9IOxAPK/qk7ojBxHHxDzv80BYSquKjhi0HeDB6O+qX8U0Yy39QjzNxQFgKrXP8elwqegVkFVLQf49LhU9AhB0WYIQzBCEkJF6SE4pFBsGpITkjjAk3DagGwobUG6vjiN+3dv4INcv9wXfG7Dk3F3kEtOzAGTJd8Rx5bBwQEID4kTGwxrxun5qSg5pmMc5x5zerLCoa9AO45EYjmsWjcpZ3HtOSUMhUO9qU/eGu34mjxAb258QrbLS17ZaQRuy3HYpMMiPKe3xNURCkoG+NqYHNqRlqiqsVqo2CqlR5fLWXbX7OG0rFGx95FarWM6rBLvJo2uPyT6Fm1ZvlxxccT9BuUtKzhggcTtJzJOZUkLM5xmqgsBEG8bE+EQhiyv8AhI9wlu4Xt/tOHJL3jx7zZG1n/wCT/lWIRCkgjpV2uwMnZgehvUyZUs7Xe8AfXriEzuHN9187n3jk7EeaAnc4ASbgLzwVawtLiah/Nc0bGZcziq1rtBc4U3DVEgvIOsNXIXYSdq6VNwIlpBG68eSED0qEISCVCUIACckASoCL8M3Iau9pj0uVS0NcK1KDrXPjWG4ZjHougqdp/n0eD/RCDoUqjovb0IQnU8EqEjDikKjrWoNMDxO+Ft557OaiNnc/3zA+Bp/8nYnhgoMwdapMMGsc8mji75C9AssmXnWOQjwjg3Pmp2tAEAAAZDAJUAianJIQkSE1PKagGwqtawgnWaSx3xNz4jNWykQFE2pzLqou+Nolp4jFqsh4jWkRjOXVOrVQ1pLjAH3zXM/04vlzQKYJBFMyQ6L5cMp2IDpa3fNltzNubtw3b09lMAQMFDY9IQdSo3Udl8J4H5K04XqGjZGXQge29JCmcFGGoYSQyEQpQxOLZTI5CGEoSwlhSaxIUVptAptLjlgNpyCmhUAe+q/0U/8Ak/8AwpIJtH2ctbLvfcdZx45cFI+yNJmNU/E06p5xjzUyVAV4qNwIeNh8LuouPRK22twdLDsdd0dgeqnQRNxvGw4IBU4BVfwQHuEs3Ay3+0yEoq1G+80PG1mP9h+RQFpCho2prjAN/wAJuPQqdAAVG1f/ACKP7/RXgqNr/n0f3+iA6lMXISMFyVAIyg1swAJvMZkm+U4tSIUEoNQI1AhCEid2Ed2EqEIE7sJO7CEKSQ7oINIIQoBXfZGueCROreJJgHbGEqx3Q+yUIUga6g04hRUaQEgTGySfVKhQZLYl7sJe7CEIMiupjYk7sIQoGRDRH2Sl7kfZKEKTBjalAQeBzKisljY1oDRA4nPfKVCkgm7kfZKO5H2SlQgE7kfZKO6H2SlQgEFIfZKU0h9yhCAbUsbHiHNB4/VRWWiASBMb3OPqUIQFjuwq9azNL2Ei8TF5z3ZoQgLbWBCEI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6" descr="data:image/jpeg;base64,/9j/4AAQSkZJRgABAQAAAQABAAD/2wCEAAkGBhQQEBQUEhQUFRUUFRQUFxQVFBQYGBQUFBQVFBUXFxQXHCYeFxojGRQUHy8gIycpLCwsFR4xNTAqNSYrLCkBCQoKDgwOGg8PGi0lHSQsLSwsLCotLCwwKSkpLCwsKSwsLCwsKSksLCwsLCkpLCwsKSkpLC0sLywsKSwpLCkpLP/AABEIAMMBAwMBIgACEQEDEQH/xAAcAAABBQEBAQAAAAAAAAAAAAAAAQIDBAYFBwj/xABAEAABAwEEBwUGBAUEAgMAAAABAAIRAwQhMUEFElFhcYGRBhMiobEHMlLB0fAUQnKCIzNikuEVQ6LCsvE0c9L/xAAbAQEAAgMBAQAAAAAAAAAAAAAAAQUCAwQGB//EADIRAAIBAwIDBgQFBQAAAAAAAAABAgMEESExBRJBEyJRYXHRBoGRoRQyseHwM0JiwfH/2gAMAwEAAhEDEQA/APcUIQgBCEIAQhCAEIQgBCEIAQhCAEIQgBCEIAQhCAEIQgBCEIAQhCAEIQgBCSUkoByE0uXN0h2koUAe8qtEAkgeIwNwUNpbmUISm8RWfQ6iFFZ64e0OaQWuAcCMwRIPQqVSYtY3BCEIAQhCAEIQgBCEIAQhCAEIQgBCEIAQhCAEIQgBCEIAQhCAEShNKAdKSVVtekadETUqMYP6nAdNqzlv9o1nZdTD6p3DVb1d8gsJTjHdnRRta1b+nFs1sptSsGiSQBtJgdSvMrd7QrRUup6tIbhrO/udd5Lg2q31Kpmq9zz/AFEnywXPK6j01LijwGtLWo0vuz1C3dtLNTwfrnZT8Xnh5rP232hvMilTDd7zrHoICxjFI1aJXE35FrS4Nb0/zZk/M6Ns07Xre/UcRsBgdBCzun7VqsDBi7H9Ix810taL1X7I6J/1DSDdYTTpnvH7NRp8Lebo81ofNN8vVlrSjStoyqtYjFZ0PVOwljqUbBQZVJLtWYOLWuOsxvJpC0Ca0Jyt4rCSPnNao6tSU31bf1BCELI1ghCEAIQhACEIQAhCEAIQhACEIQAhCEAIQhACEIQAqmk9JMs9M1KhIaMSGudHJoKtpHNlCVjOuxgtIe1VgkUKTn7HPOqOgk+izWkO3Vrrf7ndt2Uxq/8AK93mt7pvsDZ7RLgO6qfGwQCf6mYH13rAaa7FWiyydXvGD87JMD+puI9FXVlWXXTyPYcNlwyWEo4l/lr99jkOqFxlxJO0kk9TelaomlSBce7PTYS0RK1PaowntUmDRIE8FRyngrI1Mo6atepTgYvu4AY/RelezLs/+GsYe4Q+vDzuZ+QdL/3Lzrs9ov8A1DSDGf7bTrO/+thv/uMDmvdmNgADK5dNrDmk6j+RQcfuezpxtY7vvS/0hQlSBKrE8eCEIQCSiU0lEoB0olNQgHSk1k0ppqAYkDifqg1JZRKrMtrHHVD2E7A5pPSVOhLTW46USmoQgdKJTUIB0olNQgHSiU1CAdKJTUIB0olNRKAUlJCEyrVDWkkgAAkk3AAbTsQYyzhac7G2e0S4t7t+PeMgc3DA815bbbM2nUc1jxUa0wHgEA9Vo+1vbU2gmlRJFLAuwNT6N9Vkqtoaxpc4wBiSqy4nCUsRR7vhFC4o0+atJ46J9P54EwKe1V6FYOaHDAgEcCJCmBXMXW5KFV0na9SmYxdcPmrEqvovRht9up0R7k+I7GNveeeHNN8JdTFOME6k9orL+R6H7K9AdxZTWcPHXhw3Ux7g53u5hbiVFSphrQAIAAAGwC4AJ6uacFCKij5rd3ErmtKrLqx2sjWTSlz5LM5hwKE0IQCIR0R94/VACFz9PaVFls1WsRPdtmDdrHBonKSQF5hW9r9pPu0qLeTz/wBh6LTUrwpvEiys+F3N6nKitF46HpHa3SHcWK0VAYLaboP9TvC3zK+fXvJxJPEz5rRaX7fWm1Un0qpYWP1T4WxGq6ec/ILNtfM7jCq7msqj7ux7rgfDZ2VOSrY5m/tj/pZ0bbnUK1Oq25zHB12cG8cCPVfRtltIqsa9plr2tcDucJHkV80r2n2XaW76whhPioONM/pPiZ5GP2rbYz7zicPxTap0oV4rZ4fo9vv+psghJKJ+/sK1PAiolJP3cj7zQCVHwJOCxlt9q9kpkhoq1IMS1oDTwLiLt6te0fTf4axODTD638NvAiXn+2R+4LxZcNzcum+WJ6ngvBqd3B1a2cZwsaZ8T013tlp6wizP1cyajZjc0C/qt9o7SDLRSZVpu1mPAIPHI7CMCMl83PbBWz9nPbH8JV7mqf4NR2J/23nP9JwPIrTQu5OWJlhxT4epxo9parVbrV5Xuj2cIhNB+5Sz9wrQ8MKhIT9lVtI6Rp0KbqlRwaxokn5DaTsTJKi5NJbklptbaTC97g1rRJcTAAXlXaztm61uLKctog4YF+927YFT7U9rn218XsotPhZOMfmftO7JZ+rW1YABc43BomSThgqytcc3djse44VwZUF2tf8AN0Xh+5JaLW2m2XHgBiV3+yXs7qW9za9tBZZ8WUZg1BtOYbvxOUYrudjPZrBbaLcA5+LKJgtZsLxgTuwG84ejCMr/AL2rbQt+sjh4rxdSzSoP1ft7nkfbDRrbPa3tY0NYQ1zWgQA0iIAyvBXIaVtvafY76NX9VM/+Q/7LDtK5q0eWbRd8Mrdrawk98Y+mhHbrTqMJzNw4lb32T6A7qzutDh4q1zZypNOP7nX8gsBYtHuttspUG4F0OIyaL3u5NHVe70KLabWsYAA0BoGTWgQFttIZk5voV/xBddlRVtHeWr9Oi+bJTdvKUBDRCa8zd14f5VkeJFaZv6cEuY4H1CWEwnxDg71agJQhAQgIzw+aSRw8lRdpykHFpJEEgkgxcSMQrVK1NePC5ruBB8kBgva/pXVoUqAN9R2u79FPD/kR/avJmPkLTe0fSvf2+pHu0gKTf2+9/wAiVlaLYPFUdxLnmz6lwai7W0pxa31fz/YllU7E/wATpzvVupcCqdNsGVqhsyxrt88X4F2Fs/ZdpoULW5jyAyqwyTgHUwXg9NbqsaU2nUvu+8lFObhLmQvLeF1RlRl/cj1y2e2Czt/lUqr9hJawH1PkubQ9sbzVbrUGNpkgO8Ti4A4kHC7YvNykW93dVvcq4fDllGLXLl+LbPpenUDgCCCCAQRmDeCnRu81hvZj2lFWymjUcA6hABccaZJ1cdmHRd3tF2mp2azVajX6zmthoEkF5uaJwxPkreNRShznzyvZ1KVy7fHezheedjzP2lab/EW0tafBQHdj9eLz1gftWMdagHhpw271PVqEy4mSSSScyTJPVUKdnL3AASXEADaSYAVI5dpJyZ9Op0vwlCFKHRfpudFzZUBC0/aPsmbIym5ru8aWta9wBhtWLwDm05H/AAs7UZKwnBweGdVrdU7mmp03lHqnsy7Zd8wWWsf4jB/DcfzsH5Zzc2OYG5bt9qaCAXtk3Rn5L5voV3McHNJa5pkEYghet6E7d2Zti750CqPA6mL3OqRPhn8pxnAXqztrlOPLPoeI45waVOr2tvHKk9l0b9zWaX01SslI1KjoAwAvLnbGjMrx7tJ2nqW6prP8LB7lMG5o2na7aVV092hq2yr3lU7msHusGwfM5qPQuha1tq93Qb+p5nVYNpPyxK0Vq7qvljsWnDeFU7Cn29drm6t7R9Pf6EFmovq1G0qLS+o4wAPU7ANq9W7G9gmWMCpUipaDi8zFPcwf9ukLp9mOydGwU4Ze8+/UI8Tj8m7vVX7VpinT/NrHYL/PBdVC25O9LcoeK8alcZpUdIfeXr5eX1Lgbz5/JKXf+rlybDpd1WpqloaCDGM3b8l1gyMl2HnDOdvLGaliec6Za8DgYPkSvJa9fVaT04r3bSFnFSk9hwexzT+4ELwmnompaavdtB1Wuh78mmYN+ZAyVddwbksdT2Pw9cQjRnGo8KLzr4fxGz9lOi2sY+0PLQ6oSxkkSGA+IgHa4RP9K9CFupD87eoWabozu6Y1GalNga0Am+6APven2GxGq/VyzOwZrtpQ5IKJ5u+undXE6r6vT0Wxp22hpbrAyNolOptzOJvO7YOSiYwSGgQ1kXbxgOWPNTzxWw4hfvJMd7w/S71anF29RuPjbh7rvViAmBQlAQgPAbV2ntFK0VgKmsBWqjVeNYfzHcx1XQsvb27x04dBhzD+bK43i/erXaH2c1e9qPpPDtZ73arhB8TnOgEXZ5rH27RdWgYq03M3kXf3C7zVNKdam34H0ejbcMvYR0XNheTKtaoXEkmSSSTvJk+a7nYayB9tY94LmUv4jgIvIuaL/wCqDyWaNfWdDQXHY0F3otx2QsVSmw6zNVzyCdYwQI8N3MnmlvRcppsy4xxCnRtpxpvvbLHnp+mS1pXsI2vaXmjWpUqTyXBtQPDmE3loaBBEkxeuvo32Q2dsOrVn1Bj4dWm087zC6Fnsg/M8DcB8yr1Gw0h+Vx4mB0w8lYq3pp5weMnxi8lFQ59Esae+55j2+0a2jbagZGo+KjdUyBrDxDk4OWbs4unavTPaTosGzsqtAHdu1TAjw1LrznDgP7l5rVMCFV3EOSo146nvODXH4i0hUe6WH6r9iGhXlxG3DkrJUnZ/Q5tVpp0m3a7hJ+Fovc7k0HyU+ltHOs9apSdixxE7RkeYg81rlF45uh3W9ePO6Lfe3+RZ7L6YFktVOo4SwHVeNrHXOu3XHi0LV+1HT7ajqdCnc1oFRxEeIuEMwy1ST+9eeF6mc8m8mcBfuEDyA6KVVapuHiaalhTq3cbnrFY9voMqla72a6Ha6ua9SNSh7oInWqkXQM4EnosmxhcQAJJIAAzJMAdV7B2f7KOs9BjHlrbpdBlxcbzddw5LdaU+eeeiK74hvfw9vyR/NPT5dfY6Gk7R+KpupOa0UnCHFxvjdsOyL7l5FpjRZs1Z1MmRi10RrtOBHmvbKGjqbfyknbU+TRd1Wf7bWOna6WoyDUZJY+4AHNgAyOfJd9zR7SOVujyfBeJuzq8sn3Jb+T8TyF9GTcpWNAUgsz9fU1Xa8xqQdaeC1GgewVSq4GsLse6beT+twubwVXClObxFHvrriFvbR56kvRdX8il2Y7JVLcdYnu6DT4qpz2tZPvHyHkvUtHVKNkpijZWSBxvObnOxcd6WyaEuaCbmgANbGq0DKfkF1qFkDMA30/8AfEq2o0I015nzriXFKt9LXSC2Xv4soizVq38w6rfhbHp9UmkrDTpUTqtgy2XG8m/b9F1+83H1VPSlI1Keq2JkG+7DeugqTg6OrBlVpJgA38DcutaNO5UmucdpmOgvUVHQjWwah1jk1ufNdOzWNrcgNgbcB9TvQHNGjq1e+s/Vb8A+YF3quhZNFspDwMHHO/HJWdXefX1Swd3T6IMvGCtpKkX0nAAkxdhkQVFZLMKFOI8buN7shwHyV6Ts8/qoKT9Z2tfAubd1PM3ckBLSYAIBnfOJzPWU+Dt8kmsNyXVQC37lC/8AmNu/K71apY3n74qB894z9L/+qAsjgkQOSEBzq5F/3mVzLTTY+4gGcolX61KSc7zjxKhcxYNZOmFWUdUcr/RGD3WhvIegTK2ixEwbtmz1XaaLk0kceC18qTydjqupDlexx6NMflgqdpT7RZpOAGw5+ShdZzt1tzvqPoVuzkq3HGjGW+g2vSfSdeHtLTF5E4HiDBWRsfs0bM1qpIn3WDVu3kzHJa51WMQW+nUJDWWE6UJvMkdlvf3FvCUKUsJjNGaCs9nH8Kk0HAuN7jxcb1mvaPoeWttDBe2KdT9Mww8jd+4LUfiBncobVFam5hGs17S07IIi7btWNSkpQcUbLK+qULmNeTz458Op4z3fincpCrFvsTqNV1N2LCRx2HmFLo3Q1W0uikwu2uwaOLjcFRcsm8YPqnbU4U+1ckovXL8zQezjQffWnvXe5Qg8ah90crz0XrTXhoJw2n6lZns1ocWWztp3F17nuBIlxxjcIAHBPtDa9cwJawH8+e8xeVd29Ls4JdT5hxe+/GXMpr8q0XoizpLTevLWGG5nN30Cp2axOq+62RtNw6q5ZrAynGuC85Zjk3HrK6VOvrXTqj4R73+OS6CpKtn0IxplxLn7G/Mm+F1GUiAB4YH5RIHPakY4AQBCcKiEtt7k3exkRwg+n0Tm1htCiD0utKGJPrJlSvFwvJynAbScgqrnAmGY5uFwb9Tu6qWnT1cDM3kkSSdpKAkp2cC83k4nDoMlJq7z1+qi13bOh+sJe/GcjiEBLftHp6Jdc7OhHzTGvnCDwSmoACSYAvJ3ICK1VphgkF2J2NzPy5qwxwgARdgAq9lBMvdi7L4W/lb8zvKnLQcQDyQD03UGz5JvdjeOBKdB29QPkhIurvPX6qCrPesv/K/L9OxTSdgPAx6qvVqfxWSCPC/f8OxAXGyhI19yEBzH1myYM3kQLzieiicCco43noLlNXsgJJEtd8TeOYwcOKgNUs/mC742zHMYt8woNogpX3kn06KQsTxeJF42pwErFo2wlgrVKUhVnU1dc/Zfw+qjNE8OH1UZwZyhzHPqwMc8szyVN9nm8DV34H+3Dquy+hdcmCyXSVKka3S1wjiGzOF8a+/Ajlh6JpqicYOw3eq7xo7rlTrWIYG9FLJE6PLqZy36Lo1Xh9WmHOF0mbxkHAG8LoWe0NAAADQMAAAByCnqaOjAkbsR0KgZY3OwaI+ITHIYnkpxFaohzrTSg22lsslttoAEzcpWV3OwuG0i88G/M9FToWQA46xHlwGSvU2rI0MlpQOJxJxPNTTON/FRNCkaEA5rIwJHO7oblIKjhsPUH5hMCUvAEkwBiTgEBKLTtBHEXdRKRtY1LmnwjFwxO5v16KAE1MZDNl4LuOxu5T9005Dld6ICxSAaABcFKHKoGEYOP7r/ADuKcKjhi2d7TPkYKAsynByrttDcJg7Dd6qUIB5YDiB97wq1Vmu/UBMNhzr5E4tF/U7oT7RX1GzicANrjcAlstLVbfeTe47XHFATAu3Hy+qUVTm0+vogFLKECtrA5jhgehT5TDfjfxTRRGUjgSPLBCSaVWqn+NT/AE1P+qkhwwdPEfMQq1V576nIyqYHH3dsIQdFqE1j7sD0QhJXcLzx+qY9wAkwBtQ/WJODRJvPiOOzAeaG0ADN5O03n/HJQbCk6hfNKWztuY79pvneITW1YMVZByv8B5/Jy6JCa5gIgiRsUEp4EDEhYofw7mD+Hh8DiY5HL0TqFrBdqulrvhd8jg4cFGDZzimmnaikITKtUNjbkBj0UYM85IXMVeu7YJIy2cTkrL6RdebhsHzKVlLJQZ5TRSpaO1hL79jR7o5fm59FKaaulR1aaNZIhLGhz7VZA68icpz5FQfh3DAzudf/AMhf6rplqr6iyiaa0dclbvI94Fu/FvUYc4U7LxIvG3LqpIVW0Na03A65wDLid5yjeVmc+CapVDRJ/wAk7AM0ynSLiC/K8MyG87T6KOnQe06zoeYjYW/pyPG5WG2hswfCdjruhwPVASgJwCAEoQChOSAJwCAXG4pos4ylvAx5YJ4Cr22qQA1vvPuG4Zu6ICOlrPfrSHNYSGzdLsCbrrsMNqufiIxBHKR1CKNINaGjAXffrzUiAKdUHAg8PongqJ9IOxAPK/qk7ojBxHHxDzv80BYSquKjhi0HeDB6O+qX8U0Yy39QjzNxQFgKrXP8elwqegVkFVLQf49LhU9AhB0WYIQzBCEkJF6SE4pFBsGpITkjjAk3DagGwobUG6vjiN+3dv4INcv9wXfG7Dk3F3kEtOzAGTJd8Rx5bBwQEID4kTGwxrxun5qSg5pmMc5x5zerLCoa9AO45EYjmsWjcpZ3HtOSUMhUO9qU/eGu34mjxAb258QrbLS17ZaQRuy3HYpMMiPKe3xNURCkoG+NqYHNqRlqiqsVqo2CqlR5fLWXbX7OG0rFGx95FarWM6rBLvJo2uPyT6Fm1ZvlxxccT9BuUtKzhggcTtJzJOZUkLM5xmqgsBEG8bE+EQhiyv8AhI9wlu4Xt/tOHJL3jx7zZG1n/wCT/lWIRCkgjpV2uwMnZgehvUyZUs7Xe8AfXriEzuHN9187n3jk7EeaAnc4ASbgLzwVawtLiah/Nc0bGZcziq1rtBc4U3DVEgvIOsNXIXYSdq6VNwIlpBG68eSED0qEISCVCUIACckASoCL8M3Iau9pj0uVS0NcK1KDrXPjWG4ZjHougqdp/n0eD/RCDoUqjovb0IQnU8EqEjDikKjrWoNMDxO+Ft557OaiNnc/3zA+Bp/8nYnhgoMwdapMMGsc8mji75C9AssmXnWOQjwjg3Pmp2tAEAAAZDAJUAianJIQkSE1PKagGwqtawgnWaSx3xNz4jNWykQFE2pzLqou+Nolp4jFqsh4jWkRjOXVOrVQ1pLjAH3zXM/04vlzQKYJBFMyQ6L5cMp2IDpa3fNltzNubtw3b09lMAQMFDY9IQdSo3Udl8J4H5K04XqGjZGXQge29JCmcFGGoYSQyEQpQxOLZTI5CGEoSwlhSaxIUVptAptLjlgNpyCmhUAe+q/0U/8Ak/8AwpIJtH2ctbLvfcdZx45cFI+yNJmNU/E06p5xjzUyVAV4qNwIeNh8LuouPRK22twdLDsdd0dgeqnQRNxvGw4IBU4BVfwQHuEs3Ay3+0yEoq1G+80PG1mP9h+RQFpCho2prjAN/wAJuPQqdAAVG1f/ACKP7/RXgqNr/n0f3+iA6lMXISMFyVAIyg1swAJvMZkm+U4tSIUEoNQI1AhCEid2Ed2EqEIE7sJO7CEKSQ7oINIIQoBXfZGueCROreJJgHbGEqx3Q+yUIUga6g04hRUaQEgTGySfVKhQZLYl7sJe7CEIMiupjYk7sIQoGRDRH2Sl7kfZKEKTBjalAQeBzKisljY1oDRA4nPfKVCkgm7kfZKO5H2SlQgE7kfZKO6H2SlQgEFIfZKU0h9yhCAbUsbHiHNB4/VRWWiASBMb3OPqUIQFjuwq9azNL2Ei8TF5z3ZoQgLbWBCEID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AutoShape 8" descr="data:image/jpeg;base64,/9j/4AAQSkZJRgABAQAAAQABAAD/2wCEAAkGBhQQEBQUEhQUFRUUFRQUFxQVFBQYGBQUFBQVFBUXFxQXHCYeFxojGRQUHy8gIycpLCwsFR4xNTAqNSYrLCkBCQoKDgwOGg8PGi0lHSQsLSwsLCotLCwwKSkpLCwsKSwsLCwsKSksLCwsLCkpLCwsKSkpLC0sLywsKSwpLCkpLP/AABEIAMMBAwMBIgACEQEDEQH/xAAcAAABBQEBAQAAAAAAAAAAAAAAAQIDBAYFBwj/xABAEAABAwEEBwUGBAUEAgMAAAABAAIRAwQhMUEFElFhcYGRBhMiobEHMlLB0fAUQnKCIzNikuEVQ6LCsvE0c9L/xAAbAQEAAgMBAQAAAAAAAAAAAAAAAQUCAwQGB//EADIRAAIBAwIDBgQFBQAAAAAAAAABAgMEESExBRJBEyJRYXHRBoGRoRQyseHwM0JiwfH/2gAMAwEAAhEDEQA/APcUIQgBCEIAQhCAEIQgBCEIAQhCAEIQgBCEIAQhCAEIQgBCEIAQhCAEIQgBCSUkoByE0uXN0h2koUAe8qtEAkgeIwNwUNpbmUISm8RWfQ6iFFZ64e0OaQWuAcCMwRIPQqVSYtY3BCEIAQhCAEIQgBCEIAQhCAEIQgBCEIAQhCAEIQgBCEIAQhCAEShNKAdKSVVtekadETUqMYP6nAdNqzlv9o1nZdTD6p3DVb1d8gsJTjHdnRRta1b+nFs1sptSsGiSQBtJgdSvMrd7QrRUup6tIbhrO/udd5Lg2q31Kpmq9zz/AFEnywXPK6j01LijwGtLWo0vuz1C3dtLNTwfrnZT8Xnh5rP232hvMilTDd7zrHoICxjFI1aJXE35FrS4Nb0/zZk/M6Ns07Xre/UcRsBgdBCzun7VqsDBi7H9Ix810taL1X7I6J/1DSDdYTTpnvH7NRp8Lebo81ofNN8vVlrSjStoyqtYjFZ0PVOwljqUbBQZVJLtWYOLWuOsxvJpC0Ca0Jyt4rCSPnNao6tSU31bf1BCELI1ghCEAIQhACEIQAhCEAIQhACEIQAhCEAIQhACEIQAqmk9JMs9M1KhIaMSGudHJoKtpHNlCVjOuxgtIe1VgkUKTn7HPOqOgk+izWkO3Vrrf7ndt2Uxq/8AK93mt7pvsDZ7RLgO6qfGwQCf6mYH13rAaa7FWiyydXvGD87JMD+puI9FXVlWXXTyPYcNlwyWEo4l/lr99jkOqFxlxJO0kk9TelaomlSBce7PTYS0RK1PaowntUmDRIE8FRyngrI1Mo6atepTgYvu4AY/RelezLs/+GsYe4Q+vDzuZ+QdL/3Lzrs9ov8A1DSDGf7bTrO/+thv/uMDmvdmNgADK5dNrDmk6j+RQcfuezpxtY7vvS/0hQlSBKrE8eCEIQCSiU0lEoB0olNQgHSk1k0ppqAYkDifqg1JZRKrMtrHHVD2E7A5pPSVOhLTW46USmoQgdKJTUIB0olNQgHSiU1CAdKJTUIB0olNRKAUlJCEyrVDWkkgAAkk3AAbTsQYyzhac7G2e0S4t7t+PeMgc3DA815bbbM2nUc1jxUa0wHgEA9Vo+1vbU2gmlRJFLAuwNT6N9Vkqtoaxpc4wBiSqy4nCUsRR7vhFC4o0+atJ46J9P54EwKe1V6FYOaHDAgEcCJCmBXMXW5KFV0na9SmYxdcPmrEqvovRht9up0R7k+I7GNveeeHNN8JdTFOME6k9orL+R6H7K9AdxZTWcPHXhw3Ux7g53u5hbiVFSphrQAIAAAGwC4AJ6uacFCKij5rd3ErmtKrLqx2sjWTSlz5LM5hwKE0IQCIR0R94/VACFz9PaVFls1WsRPdtmDdrHBonKSQF5hW9r9pPu0qLeTz/wBh6LTUrwpvEiys+F3N6nKitF46HpHa3SHcWK0VAYLaboP9TvC3zK+fXvJxJPEz5rRaX7fWm1Un0qpYWP1T4WxGq6ec/ILNtfM7jCq7msqj7ux7rgfDZ2VOSrY5m/tj/pZ0bbnUK1Oq25zHB12cG8cCPVfRtltIqsa9plr2tcDucJHkV80r2n2XaW76whhPioONM/pPiZ5GP2rbYz7zicPxTap0oV4rZ4fo9vv+psghJKJ+/sK1PAiolJP3cj7zQCVHwJOCxlt9q9kpkhoq1IMS1oDTwLiLt6te0fTf4axODTD638NvAiXn+2R+4LxZcNzcum+WJ6ngvBqd3B1a2cZwsaZ8T013tlp6wizP1cyajZjc0C/qt9o7SDLRSZVpu1mPAIPHI7CMCMl83PbBWz9nPbH8JV7mqf4NR2J/23nP9JwPIrTQu5OWJlhxT4epxo9parVbrV5Xuj2cIhNB+5Sz9wrQ8MKhIT9lVtI6Rp0KbqlRwaxokn5DaTsTJKi5NJbklptbaTC97g1rRJcTAAXlXaztm61uLKctog4YF+927YFT7U9rn218XsotPhZOMfmftO7JZ+rW1YABc43BomSThgqytcc3djse44VwZUF2tf8AN0Xh+5JaLW2m2XHgBiV3+yXs7qW9za9tBZZ8WUZg1BtOYbvxOUYrudjPZrBbaLcA5+LKJgtZsLxgTuwG84ejCMr/AL2rbQt+sjh4rxdSzSoP1ft7nkfbDRrbPa3tY0NYQ1zWgQA0iIAyvBXIaVtvafY76NX9VM/+Q/7LDtK5q0eWbRd8Mrdrawk98Y+mhHbrTqMJzNw4lb32T6A7qzutDh4q1zZypNOP7nX8gsBYtHuttspUG4F0OIyaL3u5NHVe70KLabWsYAA0BoGTWgQFttIZk5voV/xBddlRVtHeWr9Oi+bJTdvKUBDRCa8zd14f5VkeJFaZv6cEuY4H1CWEwnxDg71agJQhAQgIzw+aSRw8lRdpykHFpJEEgkgxcSMQrVK1NePC5ruBB8kBgva/pXVoUqAN9R2u79FPD/kR/avJmPkLTe0fSvf2+pHu0gKTf2+9/wAiVlaLYPFUdxLnmz6lwai7W0pxa31fz/YllU7E/wATpzvVupcCqdNsGVqhsyxrt88X4F2Fs/ZdpoULW5jyAyqwyTgHUwXg9NbqsaU2nUvu+8lFObhLmQvLeF1RlRl/cj1y2e2Czt/lUqr9hJawH1PkubQ9sbzVbrUGNpkgO8Ti4A4kHC7YvNykW93dVvcq4fDllGLXLl+LbPpenUDgCCCCAQRmDeCnRu81hvZj2lFWymjUcA6hABccaZJ1cdmHRd3tF2mp2azVajX6zmthoEkF5uaJwxPkreNRShznzyvZ1KVy7fHezheedjzP2lab/EW0tafBQHdj9eLz1gftWMdagHhpw271PVqEy4mSSSScyTJPVUKdnL3AASXEADaSYAVI5dpJyZ9Op0vwlCFKHRfpudFzZUBC0/aPsmbIym5ru8aWta9wBhtWLwDm05H/AAs7UZKwnBweGdVrdU7mmp03lHqnsy7Zd8wWWsf4jB/DcfzsH5Zzc2OYG5bt9qaCAXtk3Rn5L5voV3McHNJa5pkEYghet6E7d2Zti750CqPA6mL3OqRPhn8pxnAXqztrlOPLPoeI45waVOr2tvHKk9l0b9zWaX01SslI1KjoAwAvLnbGjMrx7tJ2nqW6prP8LB7lMG5o2na7aVV092hq2yr3lU7msHusGwfM5qPQuha1tq93Qb+p5nVYNpPyxK0Vq7qvljsWnDeFU7Cn29drm6t7R9Pf6EFmovq1G0qLS+o4wAPU7ANq9W7G9gmWMCpUipaDi8zFPcwf9ukLp9mOydGwU4Ze8+/UI8Tj8m7vVX7VpinT/NrHYL/PBdVC25O9LcoeK8alcZpUdIfeXr5eX1Lgbz5/JKXf+rlybDpd1WpqloaCDGM3b8l1gyMl2HnDOdvLGaliec6Za8DgYPkSvJa9fVaT04r3bSFnFSk9hwexzT+4ELwmnompaavdtB1Wuh78mmYN+ZAyVddwbksdT2Pw9cQjRnGo8KLzr4fxGz9lOi2sY+0PLQ6oSxkkSGA+IgHa4RP9K9CFupD87eoWabozu6Y1GalNga0Am+6APven2GxGq/VyzOwZrtpQ5IKJ5u+undXE6r6vT0Wxp22hpbrAyNolOptzOJvO7YOSiYwSGgQ1kXbxgOWPNTzxWw4hfvJMd7w/S71anF29RuPjbh7rvViAmBQlAQgPAbV2ntFK0VgKmsBWqjVeNYfzHcx1XQsvb27x04dBhzD+bK43i/erXaH2c1e9qPpPDtZ73arhB8TnOgEXZ5rH27RdWgYq03M3kXf3C7zVNKdam34H0ejbcMvYR0XNheTKtaoXEkmSSSTvJk+a7nYayB9tY94LmUv4jgIvIuaL/wCqDyWaNfWdDQXHY0F3otx2QsVSmw6zNVzyCdYwQI8N3MnmlvRcppsy4xxCnRtpxpvvbLHnp+mS1pXsI2vaXmjWpUqTyXBtQPDmE3loaBBEkxeuvo32Q2dsOrVn1Bj4dWm087zC6Fnsg/M8DcB8yr1Gw0h+Vx4mB0w8lYq3pp5weMnxi8lFQ59Esae+55j2+0a2jbagZGo+KjdUyBrDxDk4OWbs4unavTPaTosGzsqtAHdu1TAjw1LrznDgP7l5rVMCFV3EOSo146nvODXH4i0hUe6WH6r9iGhXlxG3DkrJUnZ/Q5tVpp0m3a7hJ+Fovc7k0HyU+ltHOs9apSdixxE7RkeYg81rlF45uh3W9ePO6Lfe3+RZ7L6YFktVOo4SwHVeNrHXOu3XHi0LV+1HT7ajqdCnc1oFRxEeIuEMwy1ST+9eeF6mc8m8mcBfuEDyA6KVVapuHiaalhTq3cbnrFY9voMqla72a6Ha6ua9SNSh7oInWqkXQM4EnosmxhcQAJJIAAzJMAdV7B2f7KOs9BjHlrbpdBlxcbzddw5LdaU+eeeiK74hvfw9vyR/NPT5dfY6Gk7R+KpupOa0UnCHFxvjdsOyL7l5FpjRZs1Z1MmRi10RrtOBHmvbKGjqbfyknbU+TRd1Wf7bWOna6WoyDUZJY+4AHNgAyOfJd9zR7SOVujyfBeJuzq8sn3Jb+T8TyF9GTcpWNAUgsz9fU1Xa8xqQdaeC1GgewVSq4GsLse6beT+twubwVXClObxFHvrriFvbR56kvRdX8il2Y7JVLcdYnu6DT4qpz2tZPvHyHkvUtHVKNkpijZWSBxvObnOxcd6WyaEuaCbmgANbGq0DKfkF1qFkDMA30/8AfEq2o0I015nzriXFKt9LXSC2Xv4soizVq38w6rfhbHp9UmkrDTpUTqtgy2XG8m/b9F1+83H1VPSlI1Keq2JkG+7DeugqTg6OrBlVpJgA38DcutaNO5UmucdpmOgvUVHQjWwah1jk1ufNdOzWNrcgNgbcB9TvQHNGjq1e+s/Vb8A+YF3quhZNFspDwMHHO/HJWdXefX1Swd3T6IMvGCtpKkX0nAAkxdhkQVFZLMKFOI8buN7shwHyV6Ts8/qoKT9Z2tfAubd1PM3ckBLSYAIBnfOJzPWU+Dt8kmsNyXVQC37lC/8AmNu/K71apY3n74qB894z9L/+qAsjgkQOSEBzq5F/3mVzLTTY+4gGcolX61KSc7zjxKhcxYNZOmFWUdUcr/RGD3WhvIegTK2ixEwbtmz1XaaLk0kceC18qTydjqupDlexx6NMflgqdpT7RZpOAGw5+ShdZzt1tzvqPoVuzkq3HGjGW+g2vSfSdeHtLTF5E4HiDBWRsfs0bM1qpIn3WDVu3kzHJa51WMQW+nUJDWWE6UJvMkdlvf3FvCUKUsJjNGaCs9nH8Kk0HAuN7jxcb1mvaPoeWttDBe2KdT9Mww8jd+4LUfiBncobVFam5hGs17S07IIi7btWNSkpQcUbLK+qULmNeTz458Op4z3fincpCrFvsTqNV1N2LCRx2HmFLo3Q1W0uikwu2uwaOLjcFRcsm8YPqnbU4U+1ckovXL8zQezjQffWnvXe5Qg8ah90crz0XrTXhoJw2n6lZns1ocWWztp3F17nuBIlxxjcIAHBPtDa9cwJawH8+e8xeVd29Ls4JdT5hxe+/GXMpr8q0XoizpLTevLWGG5nN30Cp2axOq+62RtNw6q5ZrAynGuC85Zjk3HrK6VOvrXTqj4R73+OS6CpKtn0IxplxLn7G/Mm+F1GUiAB4YH5RIHPakY4AQBCcKiEtt7k3exkRwg+n0Tm1htCiD0utKGJPrJlSvFwvJynAbScgqrnAmGY5uFwb9Tu6qWnT1cDM3kkSSdpKAkp2cC83k4nDoMlJq7z1+qi13bOh+sJe/GcjiEBLftHp6Jdc7OhHzTGvnCDwSmoACSYAvJ3ICK1VphgkF2J2NzPy5qwxwgARdgAq9lBMvdi7L4W/lb8zvKnLQcQDyQD03UGz5JvdjeOBKdB29QPkhIurvPX6qCrPesv/K/L9OxTSdgPAx6qvVqfxWSCPC/f8OxAXGyhI19yEBzH1myYM3kQLzieiicCco43noLlNXsgJJEtd8TeOYwcOKgNUs/mC742zHMYt8woNogpX3kn06KQsTxeJF42pwErFo2wlgrVKUhVnU1dc/Zfw+qjNE8OH1UZwZyhzHPqwMc8szyVN9nm8DV34H+3Dquy+hdcmCyXSVKka3S1wjiGzOF8a+/Ajlh6JpqicYOw3eq7xo7rlTrWIYG9FLJE6PLqZy36Lo1Xh9WmHOF0mbxkHAG8LoWe0NAAADQMAAAByCnqaOjAkbsR0KgZY3OwaI+ITHIYnkpxFaohzrTSg22lsslttoAEzcpWV3OwuG0i88G/M9FToWQA46xHlwGSvU2rI0MlpQOJxJxPNTTON/FRNCkaEA5rIwJHO7oblIKjhsPUH5hMCUvAEkwBiTgEBKLTtBHEXdRKRtY1LmnwjFwxO5v16KAE1MZDNl4LuOxu5T9005Dld6ICxSAaABcFKHKoGEYOP7r/ADuKcKjhi2d7TPkYKAsynByrttDcJg7Dd6qUIB5YDiB97wq1Vmu/UBMNhzr5E4tF/U7oT7RX1GzicANrjcAlstLVbfeTe47XHFATAu3Hy+qUVTm0+vogFLKECtrA5jhgehT5TDfjfxTRRGUjgSPLBCSaVWqn+NT/AE1P+qkhwwdPEfMQq1V576nIyqYHH3dsIQdFqE1j7sD0QhJXcLzx+qY9wAkwBtQ/WJODRJvPiOOzAeaG0ADN5O03n/HJQbCk6hfNKWztuY79pvneITW1YMVZByv8B5/Jy6JCa5gIgiRsUEp4EDEhYofw7mD+Hh8DiY5HL0TqFrBdqulrvhd8jg4cFGDZzimmnaikITKtUNjbkBj0UYM85IXMVeu7YJIy2cTkrL6RdebhsHzKVlLJQZ5TRSpaO1hL79jR7o5fm59FKaaulR1aaNZIhLGhz7VZA68icpz5FQfh3DAzudf/AMhf6rplqr6iyiaa0dclbvI94Fu/FvUYc4U7LxIvG3LqpIVW0Na03A65wDLid5yjeVmc+CapVDRJ/wAk7AM0ynSLiC/K8MyG87T6KOnQe06zoeYjYW/pyPG5WG2hswfCdjruhwPVASgJwCAEoQChOSAJwCAXG4pos4ylvAx5YJ4Cr22qQA1vvPuG4Zu6ICOlrPfrSHNYSGzdLsCbrrsMNqufiIxBHKR1CKNINaGjAXffrzUiAKdUHAg8PongqJ9IOxAPK/qk7ojBxHHxDzv80BYSquKjhi0HeDB6O+qX8U0Yy39QjzNxQFgKrXP8elwqegVkFVLQf49LhU9AhB0WYIQzBCEkJF6SE4pFBsGpITkjjAk3DagGwobUG6vjiN+3dv4INcv9wXfG7Dk3F3kEtOzAGTJd8Rx5bBwQEID4kTGwxrxun5qSg5pmMc5x5zerLCoa9AO45EYjmsWjcpZ3HtOSUMhUO9qU/eGu34mjxAb258QrbLS17ZaQRuy3HYpMMiPKe3xNURCkoG+NqYHNqRlqiqsVqo2CqlR5fLWXbX7OG0rFGx95FarWM6rBLvJo2uPyT6Fm1ZvlxxccT9BuUtKzhggcTtJzJOZUkLM5xmqgsBEG8bE+EQhiyv8AhI9wlu4Xt/tOHJL3jx7zZG1n/wCT/lWIRCkgjpV2uwMnZgehvUyZUs7Xe8AfXriEzuHN9187n3jk7EeaAnc4ASbgLzwVawtLiah/Nc0bGZcziq1rtBc4U3DVEgvIOsNXIXYSdq6VNwIlpBG68eSED0qEISCVCUIACckASoCL8M3Iau9pj0uVS0NcK1KDrXPjWG4ZjHougqdp/n0eD/RCDoUqjovb0IQnU8EqEjDikKjrWoNMDxO+Ft557OaiNnc/3zA+Bp/8nYnhgoMwdapMMGsc8mji75C9AssmXnWOQjwjg3Pmp2tAEAAAZDAJUAianJIQkSE1PKagGwqtawgnWaSx3xNz4jNWykQFE2pzLqou+Nolp4jFqsh4jWkRjOXVOrVQ1pLjAH3zXM/04vlzQKYJBFMyQ6L5cMp2IDpa3fNltzNubtw3b09lMAQMFDY9IQdSo3Udl8J4H5K04XqGjZGXQge29JCmcFGGoYSQyEQpQxOLZTI5CGEoSwlhSaxIUVptAptLjlgNpyCmhUAe+q/0U/8Ak/8AwpIJtH2ctbLvfcdZx45cFI+yNJmNU/E06p5xjzUyVAV4qNwIeNh8LuouPRK22twdLDsdd0dgeqnQRNxvGw4IBU4BVfwQHuEs3Ay3+0yEoq1G+80PG1mP9h+RQFpCho2prjAN/wAJuPQqdAAVG1f/ACKP7/RXgqNr/n0f3+iA6lMXISMFyVAIyg1swAJvMZkm+U4tSIUEoNQI1AhCEid2Ed2EqEIE7sJO7CEKSQ7oINIIQoBXfZGueCROreJJgHbGEqx3Q+yUIUga6g04hRUaQEgTGySfVKhQZLYl7sJe7CEIMiupjYk7sIQoGRDRH2Sl7kfZKEKTBjalAQeBzKisljY1oDRA4nPfKVCkgm7kfZKO5H2SlQgE7kfZKO6H2SlQgEFIfZKU0h9yhCAbUsbHiHNB4/VRWWiASBMb3OPqUIQFjuwq9azNL2Ei8TF5z3ZoQgLbWBCEID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65177" y="2143125"/>
            <a:ext cx="2257306" cy="85725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Stories</a:t>
            </a:r>
            <a:endParaRPr lang="es-CO" sz="28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29000" y="565944"/>
            <a:ext cx="5257800" cy="4011611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 de </a:t>
            </a:r>
            <a:r>
              <a:rPr lang="en-US" dirty="0" err="1" smtClean="0"/>
              <a:t>capturar</a:t>
            </a:r>
            <a:r>
              <a:rPr lang="en-US" dirty="0" smtClean="0"/>
              <a:t> y </a:t>
            </a:r>
            <a:r>
              <a:rPr lang="en-US" dirty="0" err="1" smtClean="0"/>
              <a:t>describir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i="1" dirty="0" smtClean="0"/>
              <a:t>feature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,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quiere</a:t>
            </a:r>
            <a:endParaRPr lang="en-US" dirty="0" smtClean="0"/>
          </a:p>
          <a:p>
            <a:r>
              <a:rPr lang="en-US" dirty="0" err="1" smtClean="0"/>
              <a:t>Constituye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unidad</a:t>
            </a:r>
            <a:r>
              <a:rPr lang="en-US" dirty="0" smtClean="0"/>
              <a:t> de </a:t>
            </a:r>
            <a:r>
              <a:rPr lang="en-US" dirty="0" err="1" smtClean="0"/>
              <a:t>entrega</a:t>
            </a:r>
            <a:r>
              <a:rPr lang="en-US" dirty="0" smtClean="0"/>
              <a:t>,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habrá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endParaRPr lang="en-US" dirty="0" smtClean="0"/>
          </a:p>
          <a:p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tan </a:t>
            </a:r>
            <a:r>
              <a:rPr lang="en-US" dirty="0" err="1" smtClean="0"/>
              <a:t>pequeña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sea </a:t>
            </a:r>
            <a:r>
              <a:rPr lang="en-US" dirty="0" err="1" smtClean="0"/>
              <a:t>posible</a:t>
            </a:r>
            <a:r>
              <a:rPr lang="en-US" dirty="0" smtClean="0"/>
              <a:t> sin </a:t>
            </a:r>
            <a:r>
              <a:rPr lang="en-US" dirty="0" err="1" smtClean="0"/>
              <a:t>perder</a:t>
            </a:r>
            <a:r>
              <a:rPr lang="en-US" dirty="0" smtClean="0"/>
              <a:t> </a:t>
            </a:r>
            <a:r>
              <a:rPr lang="en-US" dirty="0" err="1" smtClean="0"/>
              <a:t>significado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negocio</a:t>
            </a:r>
            <a:endParaRPr lang="en-US" dirty="0" smtClean="0"/>
          </a:p>
          <a:p>
            <a:r>
              <a:rPr lang="en-US" dirty="0" smtClean="0"/>
              <a:t>Business Analysts (BAs)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3022483" y="565945"/>
            <a:ext cx="480270" cy="401161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Down Arrow 7"/>
          <p:cNvSpPr/>
          <p:nvPr/>
        </p:nvSpPr>
        <p:spPr>
          <a:xfrm rot="16200000">
            <a:off x="-1630042" y="2194244"/>
            <a:ext cx="4035425" cy="755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Feature Sets</a:t>
            </a:r>
            <a:endParaRPr lang="es-CO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6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350" y="283054"/>
            <a:ext cx="4571301" cy="2133600"/>
            <a:chOff x="153099" y="283053"/>
            <a:chExt cx="8839200" cy="4688473"/>
          </a:xfrm>
        </p:grpSpPr>
        <p:sp>
          <p:nvSpPr>
            <p:cNvPr id="2" name="Rounded Rectangle 1"/>
            <p:cNvSpPr/>
            <p:nvPr/>
          </p:nvSpPr>
          <p:spPr>
            <a:xfrm>
              <a:off x="153099" y="3135211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700" b="1" dirty="0" smtClean="0">
                  <a:solidFill>
                    <a:srgbClr val="C00000"/>
                  </a:solidFill>
                </a:rPr>
                <a:t>Para</a:t>
              </a:r>
              <a:r>
                <a:rPr 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que</a:t>
              </a:r>
              <a:r>
                <a:rPr lang="en-US" sz="700" dirty="0" smtClean="0">
                  <a:solidFill>
                    <a:schemeClr val="tx1"/>
                  </a:solidFill>
                </a:rPr>
                <a:t> el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proceso</a:t>
              </a:r>
              <a:r>
                <a:rPr lang="en-US" sz="700" dirty="0" smtClean="0">
                  <a:solidFill>
                    <a:schemeClr val="tx1"/>
                  </a:solidFill>
                </a:rPr>
                <a:t> sea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sencillo</a:t>
              </a:r>
              <a:r>
                <a:rPr lang="en-US" sz="700" dirty="0" smtClean="0">
                  <a:solidFill>
                    <a:schemeClr val="tx1"/>
                  </a:solidFill>
                </a:rPr>
                <a:t> y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rápido</a:t>
              </a:r>
              <a:endParaRPr lang="en-US" sz="700" dirty="0" smtClean="0">
                <a:solidFill>
                  <a:schemeClr val="tx1"/>
                </a:solidFill>
              </a:endParaRPr>
            </a:p>
            <a:p>
              <a:r>
                <a:rPr lang="en-US" sz="700" b="1" dirty="0" smtClean="0">
                  <a:solidFill>
                    <a:srgbClr val="C00000"/>
                  </a:solidFill>
                </a:rPr>
                <a:t>Como un</a:t>
              </a:r>
              <a:r>
                <a:rPr 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analista</a:t>
              </a:r>
              <a:r>
                <a:rPr lang="en-US" sz="700" dirty="0" smtClean="0">
                  <a:solidFill>
                    <a:schemeClr val="tx1"/>
                  </a:solidFill>
                </a:rPr>
                <a:t> de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créditos</a:t>
              </a:r>
              <a:endParaRPr lang="en-US" sz="700" dirty="0" smtClean="0">
                <a:solidFill>
                  <a:schemeClr val="tx1"/>
                </a:solidFill>
              </a:endParaRPr>
            </a:p>
            <a:p>
              <a:r>
                <a:rPr lang="en-US" sz="700" b="1" dirty="0" err="1" smtClean="0">
                  <a:solidFill>
                    <a:srgbClr val="C00000"/>
                  </a:solidFill>
                </a:rPr>
                <a:t>Yo</a:t>
              </a:r>
              <a:r>
                <a:rPr lang="en-US" sz="7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700" b="1" dirty="0" err="1" smtClean="0">
                  <a:solidFill>
                    <a:srgbClr val="C00000"/>
                  </a:solidFill>
                </a:rPr>
                <a:t>quiero</a:t>
              </a:r>
              <a:r>
                <a:rPr 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capturar</a:t>
              </a:r>
              <a:r>
                <a:rPr lang="en-US" sz="700" dirty="0" smtClean="0">
                  <a:solidFill>
                    <a:schemeClr val="tx1"/>
                  </a:solidFill>
                </a:rPr>
                <a:t> solo los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datos</a:t>
              </a:r>
              <a:r>
                <a:rPr 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relevantes</a:t>
              </a:r>
              <a:r>
                <a:rPr 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usando</a:t>
              </a:r>
              <a:r>
                <a:rPr 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una</a:t>
              </a:r>
              <a:r>
                <a:rPr 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interfaz</a:t>
              </a:r>
              <a:r>
                <a:rPr lang="en-US" sz="700" dirty="0" smtClean="0">
                  <a:solidFill>
                    <a:schemeClr val="tx1"/>
                  </a:solidFill>
                </a:rPr>
                <a:t> de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usuario</a:t>
              </a:r>
              <a:r>
                <a:rPr 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muy</a:t>
              </a:r>
              <a:r>
                <a:rPr lang="en-US" sz="700" dirty="0" smtClean="0">
                  <a:solidFill>
                    <a:schemeClr val="tx1"/>
                  </a:solidFill>
                </a:rPr>
                <a:t> simple</a:t>
              </a:r>
              <a:endParaRPr lang="es-CO" sz="700" dirty="0">
                <a:solidFill>
                  <a:schemeClr val="tx1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124899" y="3142726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600" b="1" dirty="0">
                  <a:solidFill>
                    <a:srgbClr val="C00000"/>
                  </a:solidFill>
                </a:rPr>
                <a:t>Para</a:t>
              </a:r>
              <a:r>
                <a:rPr lang="en-US" sz="600" dirty="0">
                  <a:solidFill>
                    <a:schemeClr val="tx1"/>
                  </a:solidFill>
                </a:rPr>
                <a:t> </a:t>
              </a:r>
              <a:r>
                <a:rPr lang="en-US" sz="600" dirty="0" err="1">
                  <a:solidFill>
                    <a:schemeClr val="tx1"/>
                  </a:solidFill>
                </a:rPr>
                <a:t>apoyar</a:t>
              </a:r>
              <a:r>
                <a:rPr lang="en-US" sz="600" dirty="0">
                  <a:solidFill>
                    <a:schemeClr val="tx1"/>
                  </a:solidFill>
                </a:rPr>
                <a:t> el </a:t>
              </a:r>
              <a:r>
                <a:rPr lang="en-US" sz="600" dirty="0" err="1">
                  <a:solidFill>
                    <a:schemeClr val="tx1"/>
                  </a:solidFill>
                </a:rPr>
                <a:t>desarrollo</a:t>
              </a:r>
              <a:r>
                <a:rPr lang="en-US" sz="600" dirty="0">
                  <a:solidFill>
                    <a:schemeClr val="tx1"/>
                  </a:solidFill>
                </a:rPr>
                <a:t> </a:t>
              </a:r>
              <a:r>
                <a:rPr lang="en-US" sz="600" dirty="0" err="1">
                  <a:solidFill>
                    <a:schemeClr val="tx1"/>
                  </a:solidFill>
                </a:rPr>
                <a:t>económico</a:t>
              </a:r>
              <a:r>
                <a:rPr lang="en-US" sz="600" dirty="0">
                  <a:solidFill>
                    <a:schemeClr val="tx1"/>
                  </a:solidFill>
                </a:rPr>
                <a:t> de </a:t>
              </a:r>
              <a:r>
                <a:rPr lang="en-US" sz="700" dirty="0" err="1">
                  <a:solidFill>
                    <a:schemeClr val="tx1"/>
                  </a:solidFill>
                </a:rPr>
                <a:t>comunidades</a:t>
              </a:r>
              <a:r>
                <a:rPr lang="en-US" sz="700" dirty="0">
                  <a:solidFill>
                    <a:schemeClr val="tx1"/>
                  </a:solidFill>
                </a:rPr>
                <a:t> de </a:t>
              </a:r>
              <a:r>
                <a:rPr lang="en-US" sz="700" dirty="0" err="1">
                  <a:solidFill>
                    <a:schemeClr val="tx1"/>
                  </a:solidFill>
                </a:rPr>
                <a:t>escasos</a:t>
              </a:r>
              <a:r>
                <a:rPr lang="en-US" sz="700" dirty="0">
                  <a:solidFill>
                    <a:schemeClr val="tx1"/>
                  </a:solidFill>
                </a:rPr>
                <a:t> </a:t>
              </a:r>
              <a:r>
                <a:rPr lang="en-US" sz="700" dirty="0" err="1">
                  <a:solidFill>
                    <a:schemeClr val="tx1"/>
                  </a:solidFill>
                </a:rPr>
                <a:t>recursos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rgbClr val="C00000"/>
                  </a:solidFill>
                </a:rPr>
                <a:t>Como un</a:t>
              </a:r>
              <a:r>
                <a:rPr lang="en-US" sz="700" dirty="0">
                  <a:solidFill>
                    <a:schemeClr val="tx1"/>
                  </a:solidFill>
                </a:rPr>
                <a:t> </a:t>
              </a:r>
              <a:r>
                <a:rPr lang="en-US" sz="700" dirty="0" err="1">
                  <a:solidFill>
                    <a:schemeClr val="tx1"/>
                  </a:solidFill>
                </a:rPr>
                <a:t>directivo</a:t>
              </a:r>
              <a:r>
                <a:rPr lang="en-US" sz="700" dirty="0">
                  <a:solidFill>
                    <a:schemeClr val="tx1"/>
                  </a:solidFill>
                </a:rPr>
                <a:t> del </a:t>
              </a:r>
              <a:r>
                <a:rPr lang="en-US" sz="700" dirty="0" err="1">
                  <a:solidFill>
                    <a:schemeClr val="tx1"/>
                  </a:solidFill>
                </a:rPr>
                <a:t>banco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b="1" dirty="0" err="1">
                  <a:solidFill>
                    <a:srgbClr val="C00000"/>
                  </a:solidFill>
                </a:rPr>
                <a:t>Yo</a:t>
              </a:r>
              <a:r>
                <a:rPr lang="en-US" sz="700" b="1" dirty="0">
                  <a:solidFill>
                    <a:srgbClr val="C00000"/>
                  </a:solidFill>
                </a:rPr>
                <a:t> </a:t>
              </a:r>
              <a:r>
                <a:rPr lang="en-US" sz="700" b="1" dirty="0" err="1">
                  <a:solidFill>
                    <a:srgbClr val="C00000"/>
                  </a:solidFill>
                </a:rPr>
                <a:t>quiero</a:t>
              </a:r>
              <a:r>
                <a:rPr lang="en-US" sz="700" dirty="0">
                  <a:solidFill>
                    <a:schemeClr val="tx1"/>
                  </a:solidFill>
                </a:rPr>
                <a:t> </a:t>
              </a:r>
              <a:r>
                <a:rPr lang="en-US" sz="700" dirty="0" err="1">
                  <a:solidFill>
                    <a:schemeClr val="tx1"/>
                  </a:solidFill>
                </a:rPr>
                <a:t>otorgar</a:t>
              </a:r>
              <a:r>
                <a:rPr lang="en-US" sz="700" dirty="0">
                  <a:solidFill>
                    <a:schemeClr val="tx1"/>
                  </a:solidFill>
                </a:rPr>
                <a:t> </a:t>
              </a:r>
              <a:r>
                <a:rPr lang="en-US" sz="700" dirty="0" err="1">
                  <a:solidFill>
                    <a:schemeClr val="tx1"/>
                  </a:solidFill>
                </a:rPr>
                <a:t>descuentos</a:t>
              </a:r>
              <a:r>
                <a:rPr lang="en-US" sz="700" dirty="0">
                  <a:solidFill>
                    <a:schemeClr val="tx1"/>
                  </a:solidFill>
                </a:rPr>
                <a:t> y </a:t>
              </a:r>
              <a:r>
                <a:rPr lang="en-US" sz="700" dirty="0" err="1">
                  <a:solidFill>
                    <a:schemeClr val="tx1"/>
                  </a:solidFill>
                </a:rPr>
                <a:t>facilidades</a:t>
              </a:r>
              <a:r>
                <a:rPr lang="en-US" sz="700" dirty="0">
                  <a:solidFill>
                    <a:schemeClr val="tx1"/>
                  </a:solidFill>
                </a:rPr>
                <a:t> de </a:t>
              </a:r>
              <a:r>
                <a:rPr lang="en-US" sz="700" dirty="0" err="1">
                  <a:solidFill>
                    <a:schemeClr val="tx1"/>
                  </a:solidFill>
                </a:rPr>
                <a:t>pago</a:t>
              </a:r>
              <a:r>
                <a:rPr lang="en-US" sz="700" dirty="0">
                  <a:solidFill>
                    <a:schemeClr val="tx1"/>
                  </a:solidFill>
                </a:rPr>
                <a:t> </a:t>
              </a:r>
              <a:r>
                <a:rPr lang="en-US" sz="700" dirty="0" err="1">
                  <a:solidFill>
                    <a:schemeClr val="tx1"/>
                  </a:solidFill>
                </a:rPr>
                <a:t>según</a:t>
              </a:r>
              <a:r>
                <a:rPr lang="en-US" sz="700" dirty="0">
                  <a:solidFill>
                    <a:schemeClr val="tx1"/>
                  </a:solidFill>
                </a:rPr>
                <a:t> la </a:t>
              </a:r>
              <a:r>
                <a:rPr lang="en-US" sz="700" dirty="0" err="1">
                  <a:solidFill>
                    <a:schemeClr val="tx1"/>
                  </a:solidFill>
                </a:rPr>
                <a:t>condición</a:t>
              </a:r>
              <a:r>
                <a:rPr lang="en-US" sz="700" dirty="0">
                  <a:solidFill>
                    <a:schemeClr val="tx1"/>
                  </a:solidFill>
                </a:rPr>
                <a:t> </a:t>
              </a:r>
              <a:r>
                <a:rPr lang="en-US" sz="700" dirty="0" err="1">
                  <a:solidFill>
                    <a:schemeClr val="tx1"/>
                  </a:solidFill>
                </a:rPr>
                <a:t>socioeconómica</a:t>
              </a:r>
              <a:endParaRPr lang="es-CO" sz="700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096699" y="3142726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Para</a:t>
              </a:r>
              <a:r>
                <a:rPr lang="en-US" sz="700" dirty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reducir</a:t>
              </a:r>
              <a:r>
                <a:rPr lang="en-US" sz="700" dirty="0" smtClean="0">
                  <a:solidFill>
                    <a:schemeClr val="tx1"/>
                  </a:solidFill>
                </a:rPr>
                <a:t> el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riesgo</a:t>
              </a:r>
              <a:r>
                <a:rPr lang="en-US" sz="700" dirty="0" smtClean="0">
                  <a:solidFill>
                    <a:schemeClr val="tx1"/>
                  </a:solidFill>
                </a:rPr>
                <a:t> de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pérdida</a:t>
              </a:r>
              <a:r>
                <a:rPr lang="en-US" sz="700" dirty="0" smtClean="0">
                  <a:solidFill>
                    <a:schemeClr val="tx1"/>
                  </a:solidFill>
                </a:rPr>
                <a:t> de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cartera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rgbClr val="C00000"/>
                  </a:solidFill>
                </a:rPr>
                <a:t>Como un</a:t>
              </a:r>
              <a:r>
                <a:rPr lang="en-US" sz="700" dirty="0">
                  <a:solidFill>
                    <a:schemeClr val="tx1"/>
                  </a:solidFill>
                </a:rPr>
                <a:t> </a:t>
              </a:r>
              <a:r>
                <a:rPr lang="en-US" sz="700" dirty="0" smtClean="0">
                  <a:solidFill>
                    <a:schemeClr val="tx1"/>
                  </a:solidFill>
                </a:rPr>
                <a:t>director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financiero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b="1" dirty="0" err="1">
                  <a:solidFill>
                    <a:srgbClr val="C00000"/>
                  </a:solidFill>
                </a:rPr>
                <a:t>Yo</a:t>
              </a:r>
              <a:r>
                <a:rPr lang="en-US" sz="700" b="1" dirty="0">
                  <a:solidFill>
                    <a:srgbClr val="C00000"/>
                  </a:solidFill>
                </a:rPr>
                <a:t> </a:t>
              </a:r>
              <a:r>
                <a:rPr lang="en-US" sz="700" b="1" dirty="0" err="1">
                  <a:solidFill>
                    <a:srgbClr val="C00000"/>
                  </a:solidFill>
                </a:rPr>
                <a:t>quiero</a:t>
              </a:r>
              <a:r>
                <a:rPr lang="en-US" sz="700" dirty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apoyo</a:t>
              </a:r>
              <a:r>
                <a:rPr 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para</a:t>
              </a:r>
              <a:r>
                <a:rPr 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decidir</a:t>
              </a:r>
              <a:r>
                <a:rPr lang="en-US" sz="700" dirty="0" smtClean="0">
                  <a:solidFill>
                    <a:schemeClr val="tx1"/>
                  </a:solidFill>
                </a:rPr>
                <a:t> el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otorgamiento</a:t>
              </a:r>
              <a:r>
                <a:rPr lang="en-US" sz="700" dirty="0" smtClean="0">
                  <a:solidFill>
                    <a:schemeClr val="tx1"/>
                  </a:solidFill>
                </a:rPr>
                <a:t> y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condiciones</a:t>
              </a:r>
              <a:r>
                <a:rPr lang="en-US" sz="700" dirty="0" smtClean="0">
                  <a:solidFill>
                    <a:schemeClr val="tx1"/>
                  </a:solidFill>
                </a:rPr>
                <a:t> de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crédito</a:t>
              </a:r>
              <a:endParaRPr lang="es-CO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endCxn id="2" idx="0"/>
            </p:cNvCxnSpPr>
            <p:nvPr/>
          </p:nvCxnSpPr>
          <p:spPr>
            <a:xfrm flipH="1">
              <a:off x="1600899" y="2441121"/>
              <a:ext cx="1904301" cy="69409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4" idx="0"/>
            </p:cNvCxnSpPr>
            <p:nvPr/>
          </p:nvCxnSpPr>
          <p:spPr>
            <a:xfrm>
              <a:off x="5638101" y="2441121"/>
              <a:ext cx="1906398" cy="7016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3" idx="0"/>
            </p:cNvCxnSpPr>
            <p:nvPr/>
          </p:nvCxnSpPr>
          <p:spPr>
            <a:xfrm>
              <a:off x="4572699" y="2433606"/>
              <a:ext cx="0" cy="7091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2057400" y="283053"/>
              <a:ext cx="5029899" cy="21336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600" dirty="0"/>
                <a:t>Personas y </a:t>
              </a:r>
              <a:r>
                <a:rPr lang="en-US" sz="600" dirty="0" err="1"/>
                <a:t>comunidades</a:t>
              </a:r>
              <a:r>
                <a:rPr lang="en-US" sz="600" dirty="0"/>
                <a:t> con </a:t>
              </a:r>
              <a:r>
                <a:rPr lang="en-US" sz="600" dirty="0" err="1"/>
                <a:t>proyectos</a:t>
              </a:r>
              <a:r>
                <a:rPr lang="en-US" sz="600" dirty="0"/>
                <a:t> </a:t>
              </a:r>
              <a:r>
                <a:rPr lang="en-US" sz="600" dirty="0" err="1"/>
                <a:t>productivos</a:t>
              </a:r>
              <a:r>
                <a:rPr lang="en-US" sz="600" dirty="0"/>
                <a:t> no </a:t>
              </a:r>
              <a:r>
                <a:rPr lang="en-US" sz="600" dirty="0" err="1"/>
                <a:t>pueden</a:t>
              </a:r>
              <a:r>
                <a:rPr lang="en-US" sz="600" dirty="0"/>
                <a:t> </a:t>
              </a:r>
              <a:r>
                <a:rPr lang="en-US" sz="600" dirty="0" err="1"/>
                <a:t>realizarlos</a:t>
              </a:r>
              <a:r>
                <a:rPr lang="en-US" sz="600" dirty="0"/>
                <a:t> </a:t>
              </a:r>
              <a:r>
                <a:rPr lang="en-US" sz="600" dirty="0" err="1"/>
                <a:t>debido</a:t>
              </a:r>
              <a:r>
                <a:rPr lang="en-US" sz="600" dirty="0"/>
                <a:t> a la </a:t>
              </a:r>
              <a:r>
                <a:rPr lang="en-US" sz="600" dirty="0" err="1"/>
                <a:t>falta</a:t>
              </a:r>
              <a:r>
                <a:rPr lang="en-US" sz="600" dirty="0"/>
                <a:t> de </a:t>
              </a:r>
              <a:r>
                <a:rPr lang="en-US" sz="600" dirty="0" err="1"/>
                <a:t>apoyo</a:t>
              </a:r>
              <a:r>
                <a:rPr lang="en-US" sz="600" dirty="0"/>
                <a:t> </a:t>
              </a:r>
              <a:r>
                <a:rPr lang="en-US" sz="600" dirty="0" err="1"/>
                <a:t>financiero</a:t>
              </a:r>
              <a:r>
                <a:rPr lang="en-US" sz="600" dirty="0"/>
                <a:t>, son un </a:t>
              </a:r>
              <a:r>
                <a:rPr lang="en-US" sz="600" dirty="0" err="1"/>
                <a:t>mercado</a:t>
              </a:r>
              <a:r>
                <a:rPr lang="en-US" sz="600" dirty="0"/>
                <a:t> </a:t>
              </a:r>
              <a:r>
                <a:rPr lang="en-US" sz="600" dirty="0" err="1"/>
                <a:t>desaprovechado</a:t>
              </a:r>
              <a:r>
                <a:rPr lang="en-US" sz="600" dirty="0"/>
                <a:t> </a:t>
              </a:r>
              <a:r>
                <a:rPr lang="en-US" sz="600" dirty="0" err="1"/>
                <a:t>por</a:t>
              </a:r>
              <a:r>
                <a:rPr lang="en-US" sz="600" dirty="0"/>
                <a:t> </a:t>
              </a:r>
              <a:r>
                <a:rPr lang="en-US" sz="600" dirty="0" err="1"/>
                <a:t>las</a:t>
              </a:r>
              <a:r>
                <a:rPr lang="en-US" sz="600" dirty="0"/>
                <a:t> </a:t>
              </a:r>
              <a:r>
                <a:rPr lang="en-US" sz="600" dirty="0" err="1"/>
                <a:t>entidades</a:t>
              </a:r>
              <a:r>
                <a:rPr lang="en-US" sz="600" dirty="0"/>
                <a:t> </a:t>
              </a:r>
              <a:r>
                <a:rPr lang="en-US" sz="600" dirty="0" err="1"/>
                <a:t>financieras</a:t>
              </a:r>
              <a:r>
                <a:rPr lang="en-US" sz="600" dirty="0"/>
                <a:t>.</a:t>
              </a:r>
            </a:p>
            <a:p>
              <a:endParaRPr lang="en-US" sz="600" dirty="0"/>
            </a:p>
            <a:p>
              <a:r>
                <a:rPr lang="en-US" sz="600" dirty="0"/>
                <a:t>La </a:t>
              </a:r>
              <a:r>
                <a:rPr lang="en-US" sz="600" dirty="0" err="1"/>
                <a:t>aplicación</a:t>
              </a:r>
              <a:r>
                <a:rPr lang="en-US" sz="600" dirty="0"/>
                <a:t> “</a:t>
              </a:r>
              <a:r>
                <a:rPr lang="en-US" sz="600" dirty="0" err="1"/>
                <a:t>Te</a:t>
              </a:r>
              <a:r>
                <a:rPr lang="en-US" sz="600" dirty="0"/>
                <a:t> </a:t>
              </a:r>
              <a:r>
                <a:rPr lang="en-US" sz="600" dirty="0" err="1"/>
                <a:t>prestamos</a:t>
              </a:r>
              <a:r>
                <a:rPr lang="en-US" sz="600" dirty="0"/>
                <a:t>” </a:t>
              </a:r>
              <a:r>
                <a:rPr lang="en-US" sz="600" dirty="0" err="1"/>
                <a:t>evalúa</a:t>
              </a:r>
              <a:r>
                <a:rPr lang="en-US" sz="600" dirty="0"/>
                <a:t>, </a:t>
              </a:r>
              <a:r>
                <a:rPr lang="en-US" sz="600" dirty="0" err="1"/>
                <a:t>mediante</a:t>
              </a:r>
              <a:r>
                <a:rPr lang="en-US" sz="600" dirty="0"/>
                <a:t> un </a:t>
              </a:r>
              <a:r>
                <a:rPr lang="en-US" sz="600" dirty="0" err="1"/>
                <a:t>proceso</a:t>
              </a:r>
              <a:r>
                <a:rPr lang="en-US" sz="600" dirty="0"/>
                <a:t> </a:t>
              </a:r>
              <a:r>
                <a:rPr lang="en-US" sz="600" dirty="0" err="1"/>
                <a:t>muy</a:t>
              </a:r>
              <a:r>
                <a:rPr lang="en-US" sz="600" dirty="0"/>
                <a:t> </a:t>
              </a:r>
              <a:r>
                <a:rPr lang="en-US" sz="600" dirty="0" err="1"/>
                <a:t>sencillo</a:t>
              </a:r>
              <a:r>
                <a:rPr lang="en-US" sz="600" dirty="0"/>
                <a:t>, el </a:t>
              </a:r>
              <a:r>
                <a:rPr lang="en-US" sz="600" dirty="0" err="1"/>
                <a:t>otorgamiento</a:t>
              </a:r>
              <a:r>
                <a:rPr lang="en-US" sz="600" dirty="0"/>
                <a:t> de </a:t>
              </a:r>
              <a:r>
                <a:rPr lang="en-US" sz="600" dirty="0" err="1"/>
                <a:t>créditos</a:t>
              </a:r>
              <a:r>
                <a:rPr lang="en-US" sz="600" dirty="0"/>
                <a:t>, con </a:t>
              </a:r>
              <a:r>
                <a:rPr lang="en-US" sz="600" dirty="0" err="1"/>
                <a:t>facilidades</a:t>
              </a:r>
              <a:r>
                <a:rPr lang="en-US" sz="600" dirty="0"/>
                <a:t> de </a:t>
              </a:r>
              <a:r>
                <a:rPr lang="en-US" sz="600" dirty="0" err="1"/>
                <a:t>pago</a:t>
              </a:r>
              <a:r>
                <a:rPr lang="en-US" sz="600" dirty="0"/>
                <a:t>, a personas de </a:t>
              </a:r>
              <a:r>
                <a:rPr lang="en-US" sz="600" dirty="0" err="1"/>
                <a:t>escasos</a:t>
              </a:r>
              <a:r>
                <a:rPr lang="en-US" sz="600" dirty="0"/>
                <a:t> </a:t>
              </a:r>
              <a:r>
                <a:rPr lang="en-US" sz="600" dirty="0" err="1"/>
                <a:t>recursos</a:t>
              </a:r>
              <a:r>
                <a:rPr lang="en-US" sz="600" dirty="0"/>
                <a:t>, </a:t>
              </a:r>
              <a:r>
                <a:rPr lang="en-US" sz="600" dirty="0" err="1"/>
                <a:t>concediéndoles</a:t>
              </a:r>
              <a:r>
                <a:rPr lang="en-US" sz="600" dirty="0"/>
                <a:t> </a:t>
              </a:r>
              <a:r>
                <a:rPr lang="en-US" sz="600" dirty="0" err="1"/>
                <a:t>beneficios</a:t>
              </a:r>
              <a:r>
                <a:rPr lang="en-US" sz="600" dirty="0"/>
                <a:t> de </a:t>
              </a:r>
              <a:r>
                <a:rPr lang="en-US" sz="600" dirty="0" err="1"/>
                <a:t>acuerdo</a:t>
              </a:r>
              <a:r>
                <a:rPr lang="en-US" sz="600" dirty="0"/>
                <a:t> a </a:t>
              </a:r>
              <a:r>
                <a:rPr lang="en-US" sz="600" dirty="0" err="1"/>
                <a:t>su</a:t>
              </a:r>
              <a:r>
                <a:rPr lang="en-US" sz="600" dirty="0"/>
                <a:t> </a:t>
              </a:r>
              <a:r>
                <a:rPr lang="en-US" sz="600" dirty="0" err="1"/>
                <a:t>condición</a:t>
              </a:r>
              <a:r>
                <a:rPr lang="en-US" sz="600" dirty="0"/>
                <a:t> social.</a:t>
              </a:r>
            </a:p>
            <a:p>
              <a:endParaRPr lang="en-US" sz="600" dirty="0"/>
            </a:p>
            <a:p>
              <a:r>
                <a:rPr lang="en-US" sz="600" dirty="0"/>
                <a:t>La </a:t>
              </a:r>
              <a:r>
                <a:rPr lang="en-US" sz="600" dirty="0" err="1"/>
                <a:t>atención</a:t>
              </a:r>
              <a:r>
                <a:rPr lang="en-US" sz="600" dirty="0"/>
                <a:t> de </a:t>
              </a:r>
              <a:r>
                <a:rPr lang="en-US" sz="600" dirty="0" err="1"/>
                <a:t>cada</a:t>
              </a:r>
              <a:r>
                <a:rPr lang="en-US" sz="600" dirty="0"/>
                <a:t> </a:t>
              </a:r>
              <a:r>
                <a:rPr lang="en-US" sz="600" dirty="0" err="1"/>
                <a:t>caso</a:t>
              </a:r>
              <a:r>
                <a:rPr lang="en-US" sz="600" dirty="0"/>
                <a:t> se </a:t>
              </a:r>
              <a:r>
                <a:rPr lang="en-US" sz="600" dirty="0" err="1"/>
                <a:t>resuelve</a:t>
              </a:r>
              <a:r>
                <a:rPr lang="en-US" sz="600" dirty="0"/>
                <a:t> en </a:t>
              </a:r>
              <a:r>
                <a:rPr lang="en-US" sz="600" dirty="0" err="1"/>
                <a:t>pocos</a:t>
              </a:r>
              <a:r>
                <a:rPr lang="en-US" sz="600" dirty="0"/>
                <a:t> </a:t>
              </a:r>
              <a:r>
                <a:rPr lang="en-US" sz="600" dirty="0" err="1"/>
                <a:t>minutos</a:t>
              </a:r>
              <a:r>
                <a:rPr lang="en-US" sz="600" dirty="0"/>
                <a:t> y al final de </a:t>
              </a:r>
              <a:r>
                <a:rPr lang="en-US" sz="600" dirty="0" err="1"/>
                <a:t>este</a:t>
              </a:r>
              <a:r>
                <a:rPr lang="en-US" sz="600" dirty="0"/>
                <a:t> </a:t>
              </a:r>
              <a:r>
                <a:rPr lang="en-US" sz="600" dirty="0" err="1"/>
                <a:t>procedimiento</a:t>
              </a:r>
              <a:r>
                <a:rPr lang="en-US" sz="600" dirty="0"/>
                <a:t> </a:t>
              </a:r>
              <a:r>
                <a:rPr lang="en-US" sz="600" dirty="0" err="1"/>
                <a:t>ya</a:t>
              </a:r>
              <a:r>
                <a:rPr lang="en-US" sz="600" dirty="0"/>
                <a:t> </a:t>
              </a:r>
              <a:r>
                <a:rPr lang="en-US" sz="600" dirty="0" err="1"/>
                <a:t>es</a:t>
              </a:r>
              <a:r>
                <a:rPr lang="en-US" sz="600" dirty="0"/>
                <a:t> </a:t>
              </a:r>
              <a:r>
                <a:rPr lang="en-US" sz="600" dirty="0" err="1"/>
                <a:t>claro</a:t>
              </a:r>
              <a:r>
                <a:rPr lang="en-US" sz="600" dirty="0"/>
                <a:t> </a:t>
              </a:r>
              <a:r>
                <a:rPr lang="en-US" sz="600" dirty="0" err="1"/>
                <a:t>si</a:t>
              </a:r>
              <a:r>
                <a:rPr lang="en-US" sz="600" dirty="0"/>
                <a:t> se </a:t>
              </a:r>
              <a:r>
                <a:rPr lang="en-US" sz="600" dirty="0" err="1"/>
                <a:t>otorga</a:t>
              </a:r>
              <a:r>
                <a:rPr lang="en-US" sz="600" dirty="0"/>
                <a:t> el </a:t>
              </a:r>
              <a:r>
                <a:rPr lang="en-US" sz="600" dirty="0" err="1"/>
                <a:t>crédito</a:t>
              </a:r>
              <a:r>
                <a:rPr lang="en-US" sz="600" dirty="0"/>
                <a:t> y </a:t>
              </a:r>
              <a:r>
                <a:rPr lang="en-US" sz="600" dirty="0" err="1"/>
                <a:t>sus</a:t>
              </a:r>
              <a:r>
                <a:rPr lang="en-US" sz="600" dirty="0"/>
                <a:t> </a:t>
              </a:r>
              <a:r>
                <a:rPr lang="en-US" sz="600" dirty="0" err="1"/>
                <a:t>condiciones</a:t>
              </a:r>
              <a:r>
                <a:rPr lang="en-US" sz="600" dirty="0"/>
                <a:t>.</a:t>
              </a:r>
              <a:endParaRPr lang="es-CO" sz="600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1629563" y="3143600"/>
            <a:ext cx="28956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Para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que</a:t>
            </a:r>
            <a:r>
              <a:rPr lang="en-US" sz="1600" dirty="0" smtClean="0">
                <a:solidFill>
                  <a:schemeClr val="tx1"/>
                </a:solidFill>
              </a:rPr>
              <a:t> el </a:t>
            </a:r>
            <a:r>
              <a:rPr lang="en-US" sz="1600" dirty="0" err="1" smtClean="0">
                <a:solidFill>
                  <a:schemeClr val="tx1"/>
                </a:solidFill>
              </a:rPr>
              <a:t>proceso</a:t>
            </a:r>
            <a:r>
              <a:rPr lang="en-US" sz="1600" dirty="0" smtClean="0">
                <a:solidFill>
                  <a:schemeClr val="tx1"/>
                </a:solidFill>
              </a:rPr>
              <a:t> sea </a:t>
            </a:r>
            <a:r>
              <a:rPr lang="en-US" sz="1600" dirty="0" err="1" smtClean="0">
                <a:solidFill>
                  <a:schemeClr val="tx1"/>
                </a:solidFill>
              </a:rPr>
              <a:t>sencillo</a:t>
            </a:r>
            <a:r>
              <a:rPr lang="en-US" sz="1600" dirty="0" smtClean="0">
                <a:solidFill>
                  <a:schemeClr val="tx1"/>
                </a:solidFill>
              </a:rPr>
              <a:t> y </a:t>
            </a:r>
            <a:r>
              <a:rPr lang="en-US" sz="1600" dirty="0" err="1" smtClean="0">
                <a:solidFill>
                  <a:schemeClr val="tx1"/>
                </a:solidFill>
              </a:rPr>
              <a:t>rápido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rgbClr val="C00000"/>
                </a:solidFill>
              </a:rPr>
              <a:t>Como un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analista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créditos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b="1" dirty="0" err="1" smtClean="0">
                <a:solidFill>
                  <a:srgbClr val="C00000"/>
                </a:solidFill>
              </a:rPr>
              <a:t>Yo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</a:rPr>
              <a:t>quiero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limitar</a:t>
            </a:r>
            <a:r>
              <a:rPr lang="en-US" sz="1600" dirty="0" smtClean="0">
                <a:solidFill>
                  <a:schemeClr val="tx1"/>
                </a:solidFill>
              </a:rPr>
              <a:t> la </a:t>
            </a:r>
            <a:r>
              <a:rPr lang="en-US" sz="1600" dirty="0" err="1" smtClean="0">
                <a:solidFill>
                  <a:schemeClr val="tx1"/>
                </a:solidFill>
              </a:rPr>
              <a:t>información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solicitada</a:t>
            </a:r>
            <a:r>
              <a:rPr lang="en-US" sz="1600" dirty="0" smtClean="0">
                <a:solidFill>
                  <a:schemeClr val="tx1"/>
                </a:solidFill>
              </a:rPr>
              <a:t> al </a:t>
            </a:r>
            <a:r>
              <a:rPr lang="en-US" sz="1600" dirty="0" err="1" smtClean="0">
                <a:solidFill>
                  <a:schemeClr val="tx1"/>
                </a:solidFill>
              </a:rPr>
              <a:t>cliente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financiera</a:t>
            </a:r>
            <a:r>
              <a:rPr lang="en-US" sz="1600" dirty="0" smtClean="0">
                <a:solidFill>
                  <a:schemeClr val="tx1"/>
                </a:solidFill>
              </a:rPr>
              <a:t> y social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01363" y="3151115"/>
            <a:ext cx="28956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Para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que</a:t>
            </a:r>
            <a:r>
              <a:rPr lang="en-US" sz="1600" dirty="0">
                <a:solidFill>
                  <a:schemeClr val="tx1"/>
                </a:solidFill>
              </a:rPr>
              <a:t> el </a:t>
            </a:r>
            <a:r>
              <a:rPr lang="en-US" sz="1600" dirty="0" err="1">
                <a:solidFill>
                  <a:schemeClr val="tx1"/>
                </a:solidFill>
              </a:rPr>
              <a:t>proceso</a:t>
            </a:r>
            <a:r>
              <a:rPr lang="en-US" sz="1600" dirty="0">
                <a:solidFill>
                  <a:schemeClr val="tx1"/>
                </a:solidFill>
              </a:rPr>
              <a:t> sea </a:t>
            </a:r>
            <a:r>
              <a:rPr lang="en-US" sz="1600" dirty="0" err="1">
                <a:solidFill>
                  <a:schemeClr val="tx1"/>
                </a:solidFill>
              </a:rPr>
              <a:t>sencillo</a:t>
            </a:r>
            <a:r>
              <a:rPr lang="en-US" sz="1600" dirty="0">
                <a:solidFill>
                  <a:schemeClr val="tx1"/>
                </a:solidFill>
              </a:rPr>
              <a:t> y </a:t>
            </a:r>
            <a:r>
              <a:rPr lang="en-US" sz="1600" dirty="0" err="1">
                <a:solidFill>
                  <a:schemeClr val="tx1"/>
                </a:solidFill>
              </a:rPr>
              <a:t>rápido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rgbClr val="C00000"/>
                </a:solidFill>
              </a:rPr>
              <a:t>Como un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analista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créditos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Yo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quiero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usar</a:t>
            </a:r>
            <a:r>
              <a:rPr lang="en-US" sz="1600" dirty="0">
                <a:solidFill>
                  <a:schemeClr val="tx1"/>
                </a:solidFill>
              </a:rPr>
              <a:t> un solo </a:t>
            </a:r>
            <a:r>
              <a:rPr lang="en-US" sz="1600" dirty="0" err="1">
                <a:solidFill>
                  <a:schemeClr val="tx1"/>
                </a:solidFill>
              </a:rPr>
              <a:t>formulario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que</a:t>
            </a:r>
            <a:r>
              <a:rPr lang="en-US" sz="1600" dirty="0">
                <a:solidFill>
                  <a:schemeClr val="tx1"/>
                </a:solidFill>
              </a:rPr>
              <a:t> no </a:t>
            </a:r>
            <a:r>
              <a:rPr lang="en-US" sz="1600" dirty="0" err="1">
                <a:solidFill>
                  <a:schemeClr val="tx1"/>
                </a:solidFill>
              </a:rPr>
              <a:t>requiera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navegar</a:t>
            </a:r>
            <a:r>
              <a:rPr lang="en-US" sz="1600" dirty="0">
                <a:solidFill>
                  <a:schemeClr val="tx1"/>
                </a:solidFill>
              </a:rPr>
              <a:t> a </a:t>
            </a:r>
            <a:r>
              <a:rPr lang="en-US" sz="1600" dirty="0" err="1">
                <a:solidFill>
                  <a:schemeClr val="tx1"/>
                </a:solidFill>
              </a:rPr>
              <a:t>diferentes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ventanas</a:t>
            </a:r>
            <a:endParaRPr lang="es-CO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endCxn id="11" idx="0"/>
          </p:cNvCxnSpPr>
          <p:nvPr/>
        </p:nvCxnSpPr>
        <p:spPr>
          <a:xfrm>
            <a:off x="3048700" y="2441121"/>
            <a:ext cx="28663" cy="7024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3048699" y="2441121"/>
            <a:ext cx="3000464" cy="7099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20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/>
          <a:p>
            <a:r>
              <a:rPr lang="en-US" sz="6000" dirty="0" err="1" smtClean="0"/>
              <a:t>Por</a:t>
            </a:r>
            <a:r>
              <a:rPr lang="en-US" sz="6000" dirty="0" smtClean="0"/>
              <a:t> </a:t>
            </a:r>
            <a:r>
              <a:rPr lang="en-US" sz="6000" dirty="0" err="1" smtClean="0"/>
              <a:t>qué</a:t>
            </a:r>
            <a:r>
              <a:rPr lang="en-US" sz="6000" dirty="0" smtClean="0"/>
              <a:t> (BDD)</a:t>
            </a: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19236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350" y="283054"/>
            <a:ext cx="4571301" cy="2133600"/>
            <a:chOff x="153099" y="283053"/>
            <a:chExt cx="8839200" cy="4688473"/>
          </a:xfrm>
        </p:grpSpPr>
        <p:sp>
          <p:nvSpPr>
            <p:cNvPr id="2" name="Rounded Rectangle 1"/>
            <p:cNvSpPr/>
            <p:nvPr/>
          </p:nvSpPr>
          <p:spPr>
            <a:xfrm>
              <a:off x="153099" y="3135211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700" b="1" dirty="0" smtClean="0">
                  <a:solidFill>
                    <a:srgbClr val="C00000"/>
                  </a:solidFill>
                </a:rPr>
                <a:t>Para</a:t>
              </a:r>
              <a:r>
                <a:rPr 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que</a:t>
              </a:r>
              <a:r>
                <a:rPr lang="en-US" sz="700" dirty="0" smtClean="0">
                  <a:solidFill>
                    <a:schemeClr val="tx1"/>
                  </a:solidFill>
                </a:rPr>
                <a:t> el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proceso</a:t>
              </a:r>
              <a:r>
                <a:rPr lang="en-US" sz="700" dirty="0" smtClean="0">
                  <a:solidFill>
                    <a:schemeClr val="tx1"/>
                  </a:solidFill>
                </a:rPr>
                <a:t> sea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sencillo</a:t>
              </a:r>
              <a:r>
                <a:rPr lang="en-US" sz="700" dirty="0" smtClean="0">
                  <a:solidFill>
                    <a:schemeClr val="tx1"/>
                  </a:solidFill>
                </a:rPr>
                <a:t> y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rápido</a:t>
              </a:r>
              <a:endParaRPr lang="en-US" sz="700" dirty="0" smtClean="0">
                <a:solidFill>
                  <a:schemeClr val="tx1"/>
                </a:solidFill>
              </a:endParaRPr>
            </a:p>
            <a:p>
              <a:r>
                <a:rPr lang="en-US" sz="700" b="1" dirty="0" smtClean="0">
                  <a:solidFill>
                    <a:srgbClr val="C00000"/>
                  </a:solidFill>
                </a:rPr>
                <a:t>Como un</a:t>
              </a:r>
              <a:r>
                <a:rPr 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analista</a:t>
              </a:r>
              <a:r>
                <a:rPr lang="en-US" sz="700" dirty="0" smtClean="0">
                  <a:solidFill>
                    <a:schemeClr val="tx1"/>
                  </a:solidFill>
                </a:rPr>
                <a:t> de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créditos</a:t>
              </a:r>
              <a:endParaRPr lang="en-US" sz="700" dirty="0" smtClean="0">
                <a:solidFill>
                  <a:schemeClr val="tx1"/>
                </a:solidFill>
              </a:endParaRPr>
            </a:p>
            <a:p>
              <a:r>
                <a:rPr lang="en-US" sz="700" b="1" dirty="0" err="1" smtClean="0">
                  <a:solidFill>
                    <a:srgbClr val="C00000"/>
                  </a:solidFill>
                </a:rPr>
                <a:t>Yo</a:t>
              </a:r>
              <a:r>
                <a:rPr lang="en-US" sz="7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700" b="1" dirty="0" err="1" smtClean="0">
                  <a:solidFill>
                    <a:srgbClr val="C00000"/>
                  </a:solidFill>
                </a:rPr>
                <a:t>quiero</a:t>
              </a:r>
              <a:r>
                <a:rPr 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capturar</a:t>
              </a:r>
              <a:r>
                <a:rPr lang="en-US" sz="700" dirty="0" smtClean="0">
                  <a:solidFill>
                    <a:schemeClr val="tx1"/>
                  </a:solidFill>
                </a:rPr>
                <a:t> solo los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datos</a:t>
              </a:r>
              <a:r>
                <a:rPr 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relevantes</a:t>
              </a:r>
              <a:r>
                <a:rPr 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usando</a:t>
              </a:r>
              <a:r>
                <a:rPr 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una</a:t>
              </a:r>
              <a:r>
                <a:rPr 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interfaz</a:t>
              </a:r>
              <a:r>
                <a:rPr lang="en-US" sz="700" dirty="0" smtClean="0">
                  <a:solidFill>
                    <a:schemeClr val="tx1"/>
                  </a:solidFill>
                </a:rPr>
                <a:t> de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usuario</a:t>
              </a:r>
              <a:r>
                <a:rPr 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muy</a:t>
              </a:r>
              <a:r>
                <a:rPr lang="en-US" sz="700" dirty="0" smtClean="0">
                  <a:solidFill>
                    <a:schemeClr val="tx1"/>
                  </a:solidFill>
                </a:rPr>
                <a:t> simple</a:t>
              </a:r>
              <a:endParaRPr lang="es-CO" sz="700" dirty="0">
                <a:solidFill>
                  <a:schemeClr val="tx1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124899" y="3142726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600" b="1" dirty="0">
                  <a:solidFill>
                    <a:srgbClr val="C00000"/>
                  </a:solidFill>
                </a:rPr>
                <a:t>Para</a:t>
              </a:r>
              <a:r>
                <a:rPr lang="en-US" sz="600" dirty="0">
                  <a:solidFill>
                    <a:schemeClr val="tx1"/>
                  </a:solidFill>
                </a:rPr>
                <a:t> </a:t>
              </a:r>
              <a:r>
                <a:rPr lang="en-US" sz="600" dirty="0" err="1">
                  <a:solidFill>
                    <a:schemeClr val="tx1"/>
                  </a:solidFill>
                </a:rPr>
                <a:t>apoyar</a:t>
              </a:r>
              <a:r>
                <a:rPr lang="en-US" sz="600" dirty="0">
                  <a:solidFill>
                    <a:schemeClr val="tx1"/>
                  </a:solidFill>
                </a:rPr>
                <a:t> el </a:t>
              </a:r>
              <a:r>
                <a:rPr lang="en-US" sz="600" dirty="0" err="1">
                  <a:solidFill>
                    <a:schemeClr val="tx1"/>
                  </a:solidFill>
                </a:rPr>
                <a:t>desarrollo</a:t>
              </a:r>
              <a:r>
                <a:rPr lang="en-US" sz="600" dirty="0">
                  <a:solidFill>
                    <a:schemeClr val="tx1"/>
                  </a:solidFill>
                </a:rPr>
                <a:t> </a:t>
              </a:r>
              <a:r>
                <a:rPr lang="en-US" sz="600" dirty="0" err="1">
                  <a:solidFill>
                    <a:schemeClr val="tx1"/>
                  </a:solidFill>
                </a:rPr>
                <a:t>económico</a:t>
              </a:r>
              <a:r>
                <a:rPr lang="en-US" sz="600" dirty="0">
                  <a:solidFill>
                    <a:schemeClr val="tx1"/>
                  </a:solidFill>
                </a:rPr>
                <a:t> de </a:t>
              </a:r>
              <a:r>
                <a:rPr lang="en-US" sz="700" dirty="0" err="1">
                  <a:solidFill>
                    <a:schemeClr val="tx1"/>
                  </a:solidFill>
                </a:rPr>
                <a:t>comunidades</a:t>
              </a:r>
              <a:r>
                <a:rPr lang="en-US" sz="700" dirty="0">
                  <a:solidFill>
                    <a:schemeClr val="tx1"/>
                  </a:solidFill>
                </a:rPr>
                <a:t> de </a:t>
              </a:r>
              <a:r>
                <a:rPr lang="en-US" sz="700" dirty="0" err="1">
                  <a:solidFill>
                    <a:schemeClr val="tx1"/>
                  </a:solidFill>
                </a:rPr>
                <a:t>escasos</a:t>
              </a:r>
              <a:r>
                <a:rPr lang="en-US" sz="700" dirty="0">
                  <a:solidFill>
                    <a:schemeClr val="tx1"/>
                  </a:solidFill>
                </a:rPr>
                <a:t> </a:t>
              </a:r>
              <a:r>
                <a:rPr lang="en-US" sz="700" dirty="0" err="1">
                  <a:solidFill>
                    <a:schemeClr val="tx1"/>
                  </a:solidFill>
                </a:rPr>
                <a:t>recursos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rgbClr val="C00000"/>
                  </a:solidFill>
                </a:rPr>
                <a:t>Como un</a:t>
              </a:r>
              <a:r>
                <a:rPr lang="en-US" sz="700" dirty="0">
                  <a:solidFill>
                    <a:schemeClr val="tx1"/>
                  </a:solidFill>
                </a:rPr>
                <a:t> </a:t>
              </a:r>
              <a:r>
                <a:rPr lang="en-US" sz="700" dirty="0" err="1">
                  <a:solidFill>
                    <a:schemeClr val="tx1"/>
                  </a:solidFill>
                </a:rPr>
                <a:t>directivo</a:t>
              </a:r>
              <a:r>
                <a:rPr lang="en-US" sz="700" dirty="0">
                  <a:solidFill>
                    <a:schemeClr val="tx1"/>
                  </a:solidFill>
                </a:rPr>
                <a:t> del </a:t>
              </a:r>
              <a:r>
                <a:rPr lang="en-US" sz="700" dirty="0" err="1">
                  <a:solidFill>
                    <a:schemeClr val="tx1"/>
                  </a:solidFill>
                </a:rPr>
                <a:t>banco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b="1" dirty="0" err="1">
                  <a:solidFill>
                    <a:srgbClr val="C00000"/>
                  </a:solidFill>
                </a:rPr>
                <a:t>Yo</a:t>
              </a:r>
              <a:r>
                <a:rPr lang="en-US" sz="700" b="1" dirty="0">
                  <a:solidFill>
                    <a:srgbClr val="C00000"/>
                  </a:solidFill>
                </a:rPr>
                <a:t> </a:t>
              </a:r>
              <a:r>
                <a:rPr lang="en-US" sz="700" b="1" dirty="0" err="1">
                  <a:solidFill>
                    <a:srgbClr val="C00000"/>
                  </a:solidFill>
                </a:rPr>
                <a:t>quiero</a:t>
              </a:r>
              <a:r>
                <a:rPr lang="en-US" sz="700" dirty="0">
                  <a:solidFill>
                    <a:schemeClr val="tx1"/>
                  </a:solidFill>
                </a:rPr>
                <a:t> </a:t>
              </a:r>
              <a:r>
                <a:rPr lang="en-US" sz="700" dirty="0" err="1">
                  <a:solidFill>
                    <a:schemeClr val="tx1"/>
                  </a:solidFill>
                </a:rPr>
                <a:t>otorgar</a:t>
              </a:r>
              <a:r>
                <a:rPr lang="en-US" sz="700" dirty="0">
                  <a:solidFill>
                    <a:schemeClr val="tx1"/>
                  </a:solidFill>
                </a:rPr>
                <a:t> </a:t>
              </a:r>
              <a:r>
                <a:rPr lang="en-US" sz="700" dirty="0" err="1">
                  <a:solidFill>
                    <a:schemeClr val="tx1"/>
                  </a:solidFill>
                </a:rPr>
                <a:t>descuentos</a:t>
              </a:r>
              <a:r>
                <a:rPr lang="en-US" sz="700" dirty="0">
                  <a:solidFill>
                    <a:schemeClr val="tx1"/>
                  </a:solidFill>
                </a:rPr>
                <a:t> y </a:t>
              </a:r>
              <a:r>
                <a:rPr lang="en-US" sz="700" dirty="0" err="1">
                  <a:solidFill>
                    <a:schemeClr val="tx1"/>
                  </a:solidFill>
                </a:rPr>
                <a:t>facilidades</a:t>
              </a:r>
              <a:r>
                <a:rPr lang="en-US" sz="700" dirty="0">
                  <a:solidFill>
                    <a:schemeClr val="tx1"/>
                  </a:solidFill>
                </a:rPr>
                <a:t> de </a:t>
              </a:r>
              <a:r>
                <a:rPr lang="en-US" sz="700" dirty="0" err="1">
                  <a:solidFill>
                    <a:schemeClr val="tx1"/>
                  </a:solidFill>
                </a:rPr>
                <a:t>pago</a:t>
              </a:r>
              <a:r>
                <a:rPr lang="en-US" sz="700" dirty="0">
                  <a:solidFill>
                    <a:schemeClr val="tx1"/>
                  </a:solidFill>
                </a:rPr>
                <a:t> </a:t>
              </a:r>
              <a:r>
                <a:rPr lang="en-US" sz="700" dirty="0" err="1">
                  <a:solidFill>
                    <a:schemeClr val="tx1"/>
                  </a:solidFill>
                </a:rPr>
                <a:t>según</a:t>
              </a:r>
              <a:r>
                <a:rPr lang="en-US" sz="700" dirty="0">
                  <a:solidFill>
                    <a:schemeClr val="tx1"/>
                  </a:solidFill>
                </a:rPr>
                <a:t> la </a:t>
              </a:r>
              <a:r>
                <a:rPr lang="en-US" sz="700" dirty="0" err="1">
                  <a:solidFill>
                    <a:schemeClr val="tx1"/>
                  </a:solidFill>
                </a:rPr>
                <a:t>condición</a:t>
              </a:r>
              <a:r>
                <a:rPr lang="en-US" sz="700" dirty="0">
                  <a:solidFill>
                    <a:schemeClr val="tx1"/>
                  </a:solidFill>
                </a:rPr>
                <a:t> </a:t>
              </a:r>
              <a:r>
                <a:rPr lang="en-US" sz="700" dirty="0" err="1">
                  <a:solidFill>
                    <a:schemeClr val="tx1"/>
                  </a:solidFill>
                </a:rPr>
                <a:t>socioeconómica</a:t>
              </a:r>
              <a:endParaRPr lang="es-CO" sz="700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096699" y="3142726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Para</a:t>
              </a:r>
              <a:r>
                <a:rPr lang="en-US" sz="700" dirty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reducir</a:t>
              </a:r>
              <a:r>
                <a:rPr lang="en-US" sz="700" dirty="0" smtClean="0">
                  <a:solidFill>
                    <a:schemeClr val="tx1"/>
                  </a:solidFill>
                </a:rPr>
                <a:t> el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riesgo</a:t>
              </a:r>
              <a:r>
                <a:rPr lang="en-US" sz="700" dirty="0" smtClean="0">
                  <a:solidFill>
                    <a:schemeClr val="tx1"/>
                  </a:solidFill>
                </a:rPr>
                <a:t> de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pérdida</a:t>
              </a:r>
              <a:r>
                <a:rPr lang="en-US" sz="700" dirty="0" smtClean="0">
                  <a:solidFill>
                    <a:schemeClr val="tx1"/>
                  </a:solidFill>
                </a:rPr>
                <a:t> de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cartera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rgbClr val="C00000"/>
                  </a:solidFill>
                </a:rPr>
                <a:t>Como un</a:t>
              </a:r>
              <a:r>
                <a:rPr lang="en-US" sz="700" dirty="0">
                  <a:solidFill>
                    <a:schemeClr val="tx1"/>
                  </a:solidFill>
                </a:rPr>
                <a:t> </a:t>
              </a:r>
              <a:r>
                <a:rPr lang="en-US" sz="700" dirty="0" smtClean="0">
                  <a:solidFill>
                    <a:schemeClr val="tx1"/>
                  </a:solidFill>
                </a:rPr>
                <a:t>director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financiero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b="1" dirty="0" err="1">
                  <a:solidFill>
                    <a:srgbClr val="C00000"/>
                  </a:solidFill>
                </a:rPr>
                <a:t>Yo</a:t>
              </a:r>
              <a:r>
                <a:rPr lang="en-US" sz="700" b="1" dirty="0">
                  <a:solidFill>
                    <a:srgbClr val="C00000"/>
                  </a:solidFill>
                </a:rPr>
                <a:t> </a:t>
              </a:r>
              <a:r>
                <a:rPr lang="en-US" sz="700" b="1" dirty="0" err="1">
                  <a:solidFill>
                    <a:srgbClr val="C00000"/>
                  </a:solidFill>
                </a:rPr>
                <a:t>quiero</a:t>
              </a:r>
              <a:r>
                <a:rPr lang="en-US" sz="700" dirty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apoyo</a:t>
              </a:r>
              <a:r>
                <a:rPr 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para</a:t>
              </a:r>
              <a:r>
                <a:rPr 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decidir</a:t>
              </a:r>
              <a:r>
                <a:rPr lang="en-US" sz="700" dirty="0" smtClean="0">
                  <a:solidFill>
                    <a:schemeClr val="tx1"/>
                  </a:solidFill>
                </a:rPr>
                <a:t> el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otorgamiento</a:t>
              </a:r>
              <a:r>
                <a:rPr lang="en-US" sz="700" dirty="0" smtClean="0">
                  <a:solidFill>
                    <a:schemeClr val="tx1"/>
                  </a:solidFill>
                </a:rPr>
                <a:t> y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condiciones</a:t>
              </a:r>
              <a:r>
                <a:rPr lang="en-US" sz="700" dirty="0" smtClean="0">
                  <a:solidFill>
                    <a:schemeClr val="tx1"/>
                  </a:solidFill>
                </a:rPr>
                <a:t> de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crédito</a:t>
              </a:r>
              <a:endParaRPr lang="es-CO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endCxn id="2" idx="0"/>
            </p:cNvCxnSpPr>
            <p:nvPr/>
          </p:nvCxnSpPr>
          <p:spPr>
            <a:xfrm flipH="1">
              <a:off x="1600899" y="2441121"/>
              <a:ext cx="1904301" cy="69409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4" idx="0"/>
            </p:cNvCxnSpPr>
            <p:nvPr/>
          </p:nvCxnSpPr>
          <p:spPr>
            <a:xfrm>
              <a:off x="5638101" y="2441121"/>
              <a:ext cx="1906398" cy="7016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3" idx="0"/>
            </p:cNvCxnSpPr>
            <p:nvPr/>
          </p:nvCxnSpPr>
          <p:spPr>
            <a:xfrm>
              <a:off x="4572699" y="2433606"/>
              <a:ext cx="0" cy="7091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2057400" y="283053"/>
              <a:ext cx="5029899" cy="21336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600" dirty="0"/>
                <a:t>Personas y </a:t>
              </a:r>
              <a:r>
                <a:rPr lang="en-US" sz="600" dirty="0" err="1"/>
                <a:t>comunidades</a:t>
              </a:r>
              <a:r>
                <a:rPr lang="en-US" sz="600" dirty="0"/>
                <a:t> con </a:t>
              </a:r>
              <a:r>
                <a:rPr lang="en-US" sz="600" dirty="0" err="1"/>
                <a:t>proyectos</a:t>
              </a:r>
              <a:r>
                <a:rPr lang="en-US" sz="600" dirty="0"/>
                <a:t> </a:t>
              </a:r>
              <a:r>
                <a:rPr lang="en-US" sz="600" dirty="0" err="1"/>
                <a:t>productivos</a:t>
              </a:r>
              <a:r>
                <a:rPr lang="en-US" sz="600" dirty="0"/>
                <a:t> no </a:t>
              </a:r>
              <a:r>
                <a:rPr lang="en-US" sz="600" dirty="0" err="1"/>
                <a:t>pueden</a:t>
              </a:r>
              <a:r>
                <a:rPr lang="en-US" sz="600" dirty="0"/>
                <a:t> </a:t>
              </a:r>
              <a:r>
                <a:rPr lang="en-US" sz="600" dirty="0" err="1"/>
                <a:t>realizarlos</a:t>
              </a:r>
              <a:r>
                <a:rPr lang="en-US" sz="600" dirty="0"/>
                <a:t> </a:t>
              </a:r>
              <a:r>
                <a:rPr lang="en-US" sz="600" dirty="0" err="1"/>
                <a:t>debido</a:t>
              </a:r>
              <a:r>
                <a:rPr lang="en-US" sz="600" dirty="0"/>
                <a:t> a la </a:t>
              </a:r>
              <a:r>
                <a:rPr lang="en-US" sz="600" dirty="0" err="1"/>
                <a:t>falta</a:t>
              </a:r>
              <a:r>
                <a:rPr lang="en-US" sz="600" dirty="0"/>
                <a:t> de </a:t>
              </a:r>
              <a:r>
                <a:rPr lang="en-US" sz="600" dirty="0" err="1"/>
                <a:t>apoyo</a:t>
              </a:r>
              <a:r>
                <a:rPr lang="en-US" sz="600" dirty="0"/>
                <a:t> </a:t>
              </a:r>
              <a:r>
                <a:rPr lang="en-US" sz="600" dirty="0" err="1"/>
                <a:t>financiero</a:t>
              </a:r>
              <a:r>
                <a:rPr lang="en-US" sz="600" dirty="0"/>
                <a:t>, son un </a:t>
              </a:r>
              <a:r>
                <a:rPr lang="en-US" sz="600" dirty="0" err="1"/>
                <a:t>mercado</a:t>
              </a:r>
              <a:r>
                <a:rPr lang="en-US" sz="600" dirty="0"/>
                <a:t> </a:t>
              </a:r>
              <a:r>
                <a:rPr lang="en-US" sz="600" dirty="0" err="1"/>
                <a:t>desaprovechado</a:t>
              </a:r>
              <a:r>
                <a:rPr lang="en-US" sz="600" dirty="0"/>
                <a:t> </a:t>
              </a:r>
              <a:r>
                <a:rPr lang="en-US" sz="600" dirty="0" err="1"/>
                <a:t>por</a:t>
              </a:r>
              <a:r>
                <a:rPr lang="en-US" sz="600" dirty="0"/>
                <a:t> </a:t>
              </a:r>
              <a:r>
                <a:rPr lang="en-US" sz="600" dirty="0" err="1"/>
                <a:t>las</a:t>
              </a:r>
              <a:r>
                <a:rPr lang="en-US" sz="600" dirty="0"/>
                <a:t> </a:t>
              </a:r>
              <a:r>
                <a:rPr lang="en-US" sz="600" dirty="0" err="1"/>
                <a:t>entidades</a:t>
              </a:r>
              <a:r>
                <a:rPr lang="en-US" sz="600" dirty="0"/>
                <a:t> </a:t>
              </a:r>
              <a:r>
                <a:rPr lang="en-US" sz="600" dirty="0" err="1"/>
                <a:t>financieras</a:t>
              </a:r>
              <a:r>
                <a:rPr lang="en-US" sz="600" dirty="0"/>
                <a:t>.</a:t>
              </a:r>
            </a:p>
            <a:p>
              <a:endParaRPr lang="en-US" sz="600" dirty="0"/>
            </a:p>
            <a:p>
              <a:r>
                <a:rPr lang="en-US" sz="600" dirty="0"/>
                <a:t>La </a:t>
              </a:r>
              <a:r>
                <a:rPr lang="en-US" sz="600" dirty="0" err="1"/>
                <a:t>aplicación</a:t>
              </a:r>
              <a:r>
                <a:rPr lang="en-US" sz="600" dirty="0"/>
                <a:t> “</a:t>
              </a:r>
              <a:r>
                <a:rPr lang="en-US" sz="600" dirty="0" err="1"/>
                <a:t>Te</a:t>
              </a:r>
              <a:r>
                <a:rPr lang="en-US" sz="600" dirty="0"/>
                <a:t> </a:t>
              </a:r>
              <a:r>
                <a:rPr lang="en-US" sz="600" dirty="0" err="1"/>
                <a:t>prestamos</a:t>
              </a:r>
              <a:r>
                <a:rPr lang="en-US" sz="600" dirty="0"/>
                <a:t>” </a:t>
              </a:r>
              <a:r>
                <a:rPr lang="en-US" sz="600" dirty="0" err="1"/>
                <a:t>evalúa</a:t>
              </a:r>
              <a:r>
                <a:rPr lang="en-US" sz="600" dirty="0"/>
                <a:t>, </a:t>
              </a:r>
              <a:r>
                <a:rPr lang="en-US" sz="600" dirty="0" err="1"/>
                <a:t>mediante</a:t>
              </a:r>
              <a:r>
                <a:rPr lang="en-US" sz="600" dirty="0"/>
                <a:t> un </a:t>
              </a:r>
              <a:r>
                <a:rPr lang="en-US" sz="600" dirty="0" err="1"/>
                <a:t>proceso</a:t>
              </a:r>
              <a:r>
                <a:rPr lang="en-US" sz="600" dirty="0"/>
                <a:t> </a:t>
              </a:r>
              <a:r>
                <a:rPr lang="en-US" sz="600" dirty="0" err="1"/>
                <a:t>muy</a:t>
              </a:r>
              <a:r>
                <a:rPr lang="en-US" sz="600" dirty="0"/>
                <a:t> </a:t>
              </a:r>
              <a:r>
                <a:rPr lang="en-US" sz="600" dirty="0" err="1"/>
                <a:t>sencillo</a:t>
              </a:r>
              <a:r>
                <a:rPr lang="en-US" sz="600" dirty="0"/>
                <a:t>, el </a:t>
              </a:r>
              <a:r>
                <a:rPr lang="en-US" sz="600" dirty="0" err="1"/>
                <a:t>otorgamiento</a:t>
              </a:r>
              <a:r>
                <a:rPr lang="en-US" sz="600" dirty="0"/>
                <a:t> de </a:t>
              </a:r>
              <a:r>
                <a:rPr lang="en-US" sz="600" dirty="0" err="1"/>
                <a:t>créditos</a:t>
              </a:r>
              <a:r>
                <a:rPr lang="en-US" sz="600" dirty="0"/>
                <a:t>, con </a:t>
              </a:r>
              <a:r>
                <a:rPr lang="en-US" sz="600" dirty="0" err="1"/>
                <a:t>facilidades</a:t>
              </a:r>
              <a:r>
                <a:rPr lang="en-US" sz="600" dirty="0"/>
                <a:t> de </a:t>
              </a:r>
              <a:r>
                <a:rPr lang="en-US" sz="600" dirty="0" err="1"/>
                <a:t>pago</a:t>
              </a:r>
              <a:r>
                <a:rPr lang="en-US" sz="600" dirty="0"/>
                <a:t>, a personas de </a:t>
              </a:r>
              <a:r>
                <a:rPr lang="en-US" sz="600" dirty="0" err="1"/>
                <a:t>escasos</a:t>
              </a:r>
              <a:r>
                <a:rPr lang="en-US" sz="600" dirty="0"/>
                <a:t> </a:t>
              </a:r>
              <a:r>
                <a:rPr lang="en-US" sz="600" dirty="0" err="1"/>
                <a:t>recursos</a:t>
              </a:r>
              <a:r>
                <a:rPr lang="en-US" sz="600" dirty="0"/>
                <a:t>, </a:t>
              </a:r>
              <a:r>
                <a:rPr lang="en-US" sz="600" dirty="0" err="1"/>
                <a:t>concediéndoles</a:t>
              </a:r>
              <a:r>
                <a:rPr lang="en-US" sz="600" dirty="0"/>
                <a:t> </a:t>
              </a:r>
              <a:r>
                <a:rPr lang="en-US" sz="600" dirty="0" err="1"/>
                <a:t>beneficios</a:t>
              </a:r>
              <a:r>
                <a:rPr lang="en-US" sz="600" dirty="0"/>
                <a:t> de </a:t>
              </a:r>
              <a:r>
                <a:rPr lang="en-US" sz="600" dirty="0" err="1"/>
                <a:t>acuerdo</a:t>
              </a:r>
              <a:r>
                <a:rPr lang="en-US" sz="600" dirty="0"/>
                <a:t> a </a:t>
              </a:r>
              <a:r>
                <a:rPr lang="en-US" sz="600" dirty="0" err="1"/>
                <a:t>su</a:t>
              </a:r>
              <a:r>
                <a:rPr lang="en-US" sz="600" dirty="0"/>
                <a:t> </a:t>
              </a:r>
              <a:r>
                <a:rPr lang="en-US" sz="600" dirty="0" err="1"/>
                <a:t>condición</a:t>
              </a:r>
              <a:r>
                <a:rPr lang="en-US" sz="600" dirty="0"/>
                <a:t> social.</a:t>
              </a:r>
            </a:p>
            <a:p>
              <a:endParaRPr lang="en-US" sz="600" dirty="0"/>
            </a:p>
            <a:p>
              <a:r>
                <a:rPr lang="en-US" sz="600" dirty="0"/>
                <a:t>La </a:t>
              </a:r>
              <a:r>
                <a:rPr lang="en-US" sz="600" dirty="0" err="1"/>
                <a:t>atención</a:t>
              </a:r>
              <a:r>
                <a:rPr lang="en-US" sz="600" dirty="0"/>
                <a:t> de </a:t>
              </a:r>
              <a:r>
                <a:rPr lang="en-US" sz="600" dirty="0" err="1"/>
                <a:t>cada</a:t>
              </a:r>
              <a:r>
                <a:rPr lang="en-US" sz="600" dirty="0"/>
                <a:t> </a:t>
              </a:r>
              <a:r>
                <a:rPr lang="en-US" sz="600" dirty="0" err="1"/>
                <a:t>caso</a:t>
              </a:r>
              <a:r>
                <a:rPr lang="en-US" sz="600" dirty="0"/>
                <a:t> se </a:t>
              </a:r>
              <a:r>
                <a:rPr lang="en-US" sz="600" dirty="0" err="1"/>
                <a:t>resuelve</a:t>
              </a:r>
              <a:r>
                <a:rPr lang="en-US" sz="600" dirty="0"/>
                <a:t> en </a:t>
              </a:r>
              <a:r>
                <a:rPr lang="en-US" sz="600" dirty="0" err="1"/>
                <a:t>pocos</a:t>
              </a:r>
              <a:r>
                <a:rPr lang="en-US" sz="600" dirty="0"/>
                <a:t> </a:t>
              </a:r>
              <a:r>
                <a:rPr lang="en-US" sz="600" dirty="0" err="1"/>
                <a:t>minutos</a:t>
              </a:r>
              <a:r>
                <a:rPr lang="en-US" sz="600" dirty="0"/>
                <a:t> y al final de </a:t>
              </a:r>
              <a:r>
                <a:rPr lang="en-US" sz="600" dirty="0" err="1"/>
                <a:t>este</a:t>
              </a:r>
              <a:r>
                <a:rPr lang="en-US" sz="600" dirty="0"/>
                <a:t> </a:t>
              </a:r>
              <a:r>
                <a:rPr lang="en-US" sz="600" dirty="0" err="1"/>
                <a:t>procedimiento</a:t>
              </a:r>
              <a:r>
                <a:rPr lang="en-US" sz="600" dirty="0"/>
                <a:t> </a:t>
              </a:r>
              <a:r>
                <a:rPr lang="en-US" sz="600" dirty="0" err="1"/>
                <a:t>ya</a:t>
              </a:r>
              <a:r>
                <a:rPr lang="en-US" sz="600" dirty="0"/>
                <a:t> </a:t>
              </a:r>
              <a:r>
                <a:rPr lang="en-US" sz="600" dirty="0" err="1"/>
                <a:t>es</a:t>
              </a:r>
              <a:r>
                <a:rPr lang="en-US" sz="600" dirty="0"/>
                <a:t> </a:t>
              </a:r>
              <a:r>
                <a:rPr lang="en-US" sz="600" dirty="0" err="1"/>
                <a:t>claro</a:t>
              </a:r>
              <a:r>
                <a:rPr lang="en-US" sz="600" dirty="0"/>
                <a:t> </a:t>
              </a:r>
              <a:r>
                <a:rPr lang="en-US" sz="600" dirty="0" err="1"/>
                <a:t>si</a:t>
              </a:r>
              <a:r>
                <a:rPr lang="en-US" sz="600" dirty="0"/>
                <a:t> se </a:t>
              </a:r>
              <a:r>
                <a:rPr lang="en-US" sz="600" dirty="0" err="1"/>
                <a:t>otorga</a:t>
              </a:r>
              <a:r>
                <a:rPr lang="en-US" sz="600" dirty="0"/>
                <a:t> el </a:t>
              </a:r>
              <a:r>
                <a:rPr lang="en-US" sz="600" dirty="0" err="1"/>
                <a:t>crédito</a:t>
              </a:r>
              <a:r>
                <a:rPr lang="en-US" sz="600" dirty="0"/>
                <a:t> y </a:t>
              </a:r>
              <a:r>
                <a:rPr lang="en-US" sz="600" dirty="0" err="1"/>
                <a:t>sus</a:t>
              </a:r>
              <a:r>
                <a:rPr lang="en-US" sz="600" dirty="0"/>
                <a:t> </a:t>
              </a:r>
              <a:r>
                <a:rPr lang="en-US" sz="600" dirty="0" err="1"/>
                <a:t>condiciones</a:t>
              </a:r>
              <a:r>
                <a:rPr lang="en-US" sz="600" dirty="0"/>
                <a:t>.</a:t>
              </a:r>
              <a:endParaRPr lang="es-CO" sz="600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153099" y="3135211"/>
            <a:ext cx="28956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Para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apoyar</a:t>
            </a:r>
            <a:r>
              <a:rPr lang="en-US" sz="1600" dirty="0">
                <a:solidFill>
                  <a:schemeClr val="tx1"/>
                </a:solidFill>
              </a:rPr>
              <a:t> el </a:t>
            </a:r>
            <a:r>
              <a:rPr lang="en-US" sz="1600" dirty="0" err="1">
                <a:solidFill>
                  <a:schemeClr val="tx1"/>
                </a:solidFill>
              </a:rPr>
              <a:t>desarrollo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económico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comunidades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escasos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recursos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rgbClr val="C00000"/>
                </a:solidFill>
              </a:rPr>
              <a:t>Como un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directivo</a:t>
            </a:r>
            <a:r>
              <a:rPr lang="en-US" sz="1600" dirty="0">
                <a:solidFill>
                  <a:schemeClr val="tx1"/>
                </a:solidFill>
              </a:rPr>
              <a:t> del </a:t>
            </a:r>
            <a:r>
              <a:rPr lang="en-US" sz="1600" dirty="0" err="1">
                <a:solidFill>
                  <a:schemeClr val="tx1"/>
                </a:solidFill>
              </a:rPr>
              <a:t>banco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Yo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quiero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conceder </a:t>
            </a:r>
            <a:r>
              <a:rPr lang="en-US" sz="1600" dirty="0" err="1" smtClean="0">
                <a:solidFill>
                  <a:schemeClr val="tx1"/>
                </a:solidFill>
              </a:rPr>
              <a:t>una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tasa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interés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más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baja</a:t>
            </a:r>
            <a:r>
              <a:rPr lang="en-US" sz="1600" dirty="0" smtClean="0">
                <a:solidFill>
                  <a:schemeClr val="tx1"/>
                </a:solidFill>
              </a:rPr>
              <a:t> a personas </a:t>
            </a:r>
            <a:r>
              <a:rPr lang="en-US" sz="1600" dirty="0" err="1" smtClean="0">
                <a:solidFill>
                  <a:schemeClr val="tx1"/>
                </a:solidFill>
              </a:rPr>
              <a:t>desfavorecidas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124899" y="3142726"/>
            <a:ext cx="28956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Para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apoyar</a:t>
            </a:r>
            <a:r>
              <a:rPr lang="en-US" sz="1600" dirty="0">
                <a:solidFill>
                  <a:schemeClr val="tx1"/>
                </a:solidFill>
              </a:rPr>
              <a:t> el </a:t>
            </a:r>
            <a:r>
              <a:rPr lang="en-US" sz="1600" dirty="0" err="1">
                <a:solidFill>
                  <a:schemeClr val="tx1"/>
                </a:solidFill>
              </a:rPr>
              <a:t>desarrollo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económico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comunidades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escasos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recursos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rgbClr val="C00000"/>
                </a:solidFill>
              </a:rPr>
              <a:t>Como un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directivo</a:t>
            </a:r>
            <a:r>
              <a:rPr lang="en-US" sz="1600" dirty="0">
                <a:solidFill>
                  <a:schemeClr val="tx1"/>
                </a:solidFill>
              </a:rPr>
              <a:t> del </a:t>
            </a:r>
            <a:r>
              <a:rPr lang="en-US" sz="1600" dirty="0" err="1">
                <a:solidFill>
                  <a:schemeClr val="tx1"/>
                </a:solidFill>
              </a:rPr>
              <a:t>banco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Yo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quiero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permitir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que</a:t>
            </a:r>
            <a:r>
              <a:rPr lang="en-US" sz="1600" dirty="0" smtClean="0">
                <a:solidFill>
                  <a:schemeClr val="tx1"/>
                </a:solidFill>
              </a:rPr>
              <a:t> los </a:t>
            </a:r>
            <a:r>
              <a:rPr lang="en-US" sz="1600" dirty="0" err="1" smtClean="0">
                <a:solidFill>
                  <a:schemeClr val="tx1"/>
                </a:solidFill>
              </a:rPr>
              <a:t>clientes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al </a:t>
            </a:r>
            <a:r>
              <a:rPr lang="en-US" sz="1600" dirty="0" err="1">
                <a:solidFill>
                  <a:schemeClr val="tx1"/>
                </a:solidFill>
              </a:rPr>
              <a:t>inicio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un </a:t>
            </a:r>
            <a:r>
              <a:rPr lang="en-US" sz="1600" dirty="0" err="1" smtClean="0">
                <a:solidFill>
                  <a:schemeClr val="tx1"/>
                </a:solidFill>
              </a:rPr>
              <a:t>período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gracia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razonable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96699" y="3142726"/>
            <a:ext cx="28956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Para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apoyar</a:t>
            </a:r>
            <a:r>
              <a:rPr lang="en-US" sz="1600" dirty="0">
                <a:solidFill>
                  <a:schemeClr val="tx1"/>
                </a:solidFill>
              </a:rPr>
              <a:t> el </a:t>
            </a:r>
            <a:r>
              <a:rPr lang="en-US" sz="1600" dirty="0" err="1">
                <a:solidFill>
                  <a:schemeClr val="tx1"/>
                </a:solidFill>
              </a:rPr>
              <a:t>desarrollo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económico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comunidades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escasos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recursos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rgbClr val="C00000"/>
                </a:solidFill>
              </a:rPr>
              <a:t>Como un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directivo</a:t>
            </a:r>
            <a:r>
              <a:rPr lang="en-US" sz="1600" dirty="0">
                <a:solidFill>
                  <a:schemeClr val="tx1"/>
                </a:solidFill>
              </a:rPr>
              <a:t> del </a:t>
            </a:r>
            <a:r>
              <a:rPr lang="en-US" sz="1600" dirty="0" err="1">
                <a:solidFill>
                  <a:schemeClr val="tx1"/>
                </a:solidFill>
              </a:rPr>
              <a:t>banco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Yo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quiero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que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las</a:t>
            </a:r>
            <a:r>
              <a:rPr lang="en-US" sz="1600" dirty="0" smtClean="0">
                <a:solidFill>
                  <a:schemeClr val="tx1"/>
                </a:solidFill>
              </a:rPr>
              <a:t> personas </a:t>
            </a:r>
            <a:r>
              <a:rPr lang="en-US" sz="1600" dirty="0" err="1" smtClean="0">
                <a:solidFill>
                  <a:schemeClr val="tx1"/>
                </a:solidFill>
              </a:rPr>
              <a:t>puedan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elegir</a:t>
            </a:r>
            <a:r>
              <a:rPr lang="en-US" sz="1600" dirty="0" smtClean="0">
                <a:solidFill>
                  <a:schemeClr val="tx1"/>
                </a:solidFill>
              </a:rPr>
              <a:t> el </a:t>
            </a:r>
            <a:r>
              <a:rPr lang="en-US" sz="1600" dirty="0" err="1" smtClean="0">
                <a:solidFill>
                  <a:schemeClr val="tx1"/>
                </a:solidFill>
              </a:rPr>
              <a:t>número</a:t>
            </a:r>
            <a:r>
              <a:rPr lang="en-US" sz="1600" dirty="0" smtClean="0">
                <a:solidFill>
                  <a:schemeClr val="tx1"/>
                </a:solidFill>
              </a:rPr>
              <a:t> y valor de </a:t>
            </a:r>
            <a:r>
              <a:rPr lang="en-US" sz="1600" dirty="0" err="1" smtClean="0">
                <a:solidFill>
                  <a:schemeClr val="tx1"/>
                </a:solidFill>
              </a:rPr>
              <a:t>cuotas</a:t>
            </a:r>
            <a:endParaRPr lang="es-CO" sz="16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3" idx="2"/>
            <a:endCxn id="21" idx="0"/>
          </p:cNvCxnSpPr>
          <p:nvPr/>
        </p:nvCxnSpPr>
        <p:spPr>
          <a:xfrm flipH="1">
            <a:off x="1600899" y="2416654"/>
            <a:ext cx="2971102" cy="7185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2"/>
            <a:endCxn id="23" idx="0"/>
          </p:cNvCxnSpPr>
          <p:nvPr/>
        </p:nvCxnSpPr>
        <p:spPr>
          <a:xfrm>
            <a:off x="4572001" y="2416654"/>
            <a:ext cx="2972498" cy="726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4572699" y="2433606"/>
            <a:ext cx="0" cy="709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23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350" y="283054"/>
            <a:ext cx="4571301" cy="2133600"/>
            <a:chOff x="153099" y="283053"/>
            <a:chExt cx="8839200" cy="4688473"/>
          </a:xfrm>
        </p:grpSpPr>
        <p:sp>
          <p:nvSpPr>
            <p:cNvPr id="2" name="Rounded Rectangle 1"/>
            <p:cNvSpPr/>
            <p:nvPr/>
          </p:nvSpPr>
          <p:spPr>
            <a:xfrm>
              <a:off x="153099" y="3135211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700" b="1" dirty="0" smtClean="0">
                  <a:solidFill>
                    <a:srgbClr val="C00000"/>
                  </a:solidFill>
                </a:rPr>
                <a:t>Para</a:t>
              </a:r>
              <a:r>
                <a:rPr 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que</a:t>
              </a:r>
              <a:r>
                <a:rPr lang="en-US" sz="700" dirty="0" smtClean="0">
                  <a:solidFill>
                    <a:schemeClr val="tx1"/>
                  </a:solidFill>
                </a:rPr>
                <a:t> el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proceso</a:t>
              </a:r>
              <a:r>
                <a:rPr lang="en-US" sz="700" dirty="0" smtClean="0">
                  <a:solidFill>
                    <a:schemeClr val="tx1"/>
                  </a:solidFill>
                </a:rPr>
                <a:t> sea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sencillo</a:t>
              </a:r>
              <a:r>
                <a:rPr lang="en-US" sz="700" dirty="0" smtClean="0">
                  <a:solidFill>
                    <a:schemeClr val="tx1"/>
                  </a:solidFill>
                </a:rPr>
                <a:t> y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rápido</a:t>
              </a:r>
              <a:endParaRPr lang="en-US" sz="700" dirty="0" smtClean="0">
                <a:solidFill>
                  <a:schemeClr val="tx1"/>
                </a:solidFill>
              </a:endParaRPr>
            </a:p>
            <a:p>
              <a:r>
                <a:rPr lang="en-US" sz="700" b="1" dirty="0" smtClean="0">
                  <a:solidFill>
                    <a:srgbClr val="C00000"/>
                  </a:solidFill>
                </a:rPr>
                <a:t>Como un</a:t>
              </a:r>
              <a:r>
                <a:rPr 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analista</a:t>
              </a:r>
              <a:r>
                <a:rPr lang="en-US" sz="700" dirty="0" smtClean="0">
                  <a:solidFill>
                    <a:schemeClr val="tx1"/>
                  </a:solidFill>
                </a:rPr>
                <a:t> de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créditos</a:t>
              </a:r>
              <a:endParaRPr lang="en-US" sz="700" dirty="0" smtClean="0">
                <a:solidFill>
                  <a:schemeClr val="tx1"/>
                </a:solidFill>
              </a:endParaRPr>
            </a:p>
            <a:p>
              <a:r>
                <a:rPr lang="en-US" sz="700" b="1" dirty="0" err="1" smtClean="0">
                  <a:solidFill>
                    <a:srgbClr val="C00000"/>
                  </a:solidFill>
                </a:rPr>
                <a:t>Yo</a:t>
              </a:r>
              <a:r>
                <a:rPr lang="en-US" sz="7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700" b="1" dirty="0" err="1" smtClean="0">
                  <a:solidFill>
                    <a:srgbClr val="C00000"/>
                  </a:solidFill>
                </a:rPr>
                <a:t>quiero</a:t>
              </a:r>
              <a:r>
                <a:rPr 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capturar</a:t>
              </a:r>
              <a:r>
                <a:rPr lang="en-US" sz="700" dirty="0" smtClean="0">
                  <a:solidFill>
                    <a:schemeClr val="tx1"/>
                  </a:solidFill>
                </a:rPr>
                <a:t> solo los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datos</a:t>
              </a:r>
              <a:r>
                <a:rPr 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relevantes</a:t>
              </a:r>
              <a:r>
                <a:rPr 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usando</a:t>
              </a:r>
              <a:r>
                <a:rPr 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una</a:t>
              </a:r>
              <a:r>
                <a:rPr 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interfaz</a:t>
              </a:r>
              <a:r>
                <a:rPr lang="en-US" sz="700" dirty="0" smtClean="0">
                  <a:solidFill>
                    <a:schemeClr val="tx1"/>
                  </a:solidFill>
                </a:rPr>
                <a:t> de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usuario</a:t>
              </a:r>
              <a:r>
                <a:rPr 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muy</a:t>
              </a:r>
              <a:r>
                <a:rPr lang="en-US" sz="700" dirty="0" smtClean="0">
                  <a:solidFill>
                    <a:schemeClr val="tx1"/>
                  </a:solidFill>
                </a:rPr>
                <a:t> simple</a:t>
              </a:r>
              <a:endParaRPr lang="es-CO" sz="700" dirty="0">
                <a:solidFill>
                  <a:schemeClr val="tx1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124899" y="3142726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600" b="1" dirty="0">
                  <a:solidFill>
                    <a:srgbClr val="C00000"/>
                  </a:solidFill>
                </a:rPr>
                <a:t>Para</a:t>
              </a:r>
              <a:r>
                <a:rPr lang="en-US" sz="600" dirty="0">
                  <a:solidFill>
                    <a:schemeClr val="tx1"/>
                  </a:solidFill>
                </a:rPr>
                <a:t> </a:t>
              </a:r>
              <a:r>
                <a:rPr lang="en-US" sz="600" dirty="0" err="1">
                  <a:solidFill>
                    <a:schemeClr val="tx1"/>
                  </a:solidFill>
                </a:rPr>
                <a:t>apoyar</a:t>
              </a:r>
              <a:r>
                <a:rPr lang="en-US" sz="600" dirty="0">
                  <a:solidFill>
                    <a:schemeClr val="tx1"/>
                  </a:solidFill>
                </a:rPr>
                <a:t> el </a:t>
              </a:r>
              <a:r>
                <a:rPr lang="en-US" sz="600" dirty="0" err="1">
                  <a:solidFill>
                    <a:schemeClr val="tx1"/>
                  </a:solidFill>
                </a:rPr>
                <a:t>desarrollo</a:t>
              </a:r>
              <a:r>
                <a:rPr lang="en-US" sz="600" dirty="0">
                  <a:solidFill>
                    <a:schemeClr val="tx1"/>
                  </a:solidFill>
                </a:rPr>
                <a:t> </a:t>
              </a:r>
              <a:r>
                <a:rPr lang="en-US" sz="600" dirty="0" err="1">
                  <a:solidFill>
                    <a:schemeClr val="tx1"/>
                  </a:solidFill>
                </a:rPr>
                <a:t>económico</a:t>
              </a:r>
              <a:r>
                <a:rPr lang="en-US" sz="600" dirty="0">
                  <a:solidFill>
                    <a:schemeClr val="tx1"/>
                  </a:solidFill>
                </a:rPr>
                <a:t> de </a:t>
              </a:r>
              <a:r>
                <a:rPr lang="en-US" sz="700" dirty="0" err="1">
                  <a:solidFill>
                    <a:schemeClr val="tx1"/>
                  </a:solidFill>
                </a:rPr>
                <a:t>comunidades</a:t>
              </a:r>
              <a:r>
                <a:rPr lang="en-US" sz="700" dirty="0">
                  <a:solidFill>
                    <a:schemeClr val="tx1"/>
                  </a:solidFill>
                </a:rPr>
                <a:t> de </a:t>
              </a:r>
              <a:r>
                <a:rPr lang="en-US" sz="700" dirty="0" err="1">
                  <a:solidFill>
                    <a:schemeClr val="tx1"/>
                  </a:solidFill>
                </a:rPr>
                <a:t>escasos</a:t>
              </a:r>
              <a:r>
                <a:rPr lang="en-US" sz="700" dirty="0">
                  <a:solidFill>
                    <a:schemeClr val="tx1"/>
                  </a:solidFill>
                </a:rPr>
                <a:t> </a:t>
              </a:r>
              <a:r>
                <a:rPr lang="en-US" sz="700" dirty="0" err="1">
                  <a:solidFill>
                    <a:schemeClr val="tx1"/>
                  </a:solidFill>
                </a:rPr>
                <a:t>recursos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rgbClr val="C00000"/>
                  </a:solidFill>
                </a:rPr>
                <a:t>Como un</a:t>
              </a:r>
              <a:r>
                <a:rPr lang="en-US" sz="700" dirty="0">
                  <a:solidFill>
                    <a:schemeClr val="tx1"/>
                  </a:solidFill>
                </a:rPr>
                <a:t> </a:t>
              </a:r>
              <a:r>
                <a:rPr lang="en-US" sz="700" dirty="0" err="1">
                  <a:solidFill>
                    <a:schemeClr val="tx1"/>
                  </a:solidFill>
                </a:rPr>
                <a:t>directivo</a:t>
              </a:r>
              <a:r>
                <a:rPr lang="en-US" sz="700" dirty="0">
                  <a:solidFill>
                    <a:schemeClr val="tx1"/>
                  </a:solidFill>
                </a:rPr>
                <a:t> del </a:t>
              </a:r>
              <a:r>
                <a:rPr lang="en-US" sz="700" dirty="0" err="1">
                  <a:solidFill>
                    <a:schemeClr val="tx1"/>
                  </a:solidFill>
                </a:rPr>
                <a:t>banco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b="1" dirty="0" err="1">
                  <a:solidFill>
                    <a:srgbClr val="C00000"/>
                  </a:solidFill>
                </a:rPr>
                <a:t>Yo</a:t>
              </a:r>
              <a:r>
                <a:rPr lang="en-US" sz="700" b="1" dirty="0">
                  <a:solidFill>
                    <a:srgbClr val="C00000"/>
                  </a:solidFill>
                </a:rPr>
                <a:t> </a:t>
              </a:r>
              <a:r>
                <a:rPr lang="en-US" sz="700" b="1" dirty="0" err="1">
                  <a:solidFill>
                    <a:srgbClr val="C00000"/>
                  </a:solidFill>
                </a:rPr>
                <a:t>quiero</a:t>
              </a:r>
              <a:r>
                <a:rPr lang="en-US" sz="700" dirty="0">
                  <a:solidFill>
                    <a:schemeClr val="tx1"/>
                  </a:solidFill>
                </a:rPr>
                <a:t> </a:t>
              </a:r>
              <a:r>
                <a:rPr lang="en-US" sz="700" dirty="0" err="1">
                  <a:solidFill>
                    <a:schemeClr val="tx1"/>
                  </a:solidFill>
                </a:rPr>
                <a:t>otorgar</a:t>
              </a:r>
              <a:r>
                <a:rPr lang="en-US" sz="700" dirty="0">
                  <a:solidFill>
                    <a:schemeClr val="tx1"/>
                  </a:solidFill>
                </a:rPr>
                <a:t> </a:t>
              </a:r>
              <a:r>
                <a:rPr lang="en-US" sz="700" dirty="0" err="1">
                  <a:solidFill>
                    <a:schemeClr val="tx1"/>
                  </a:solidFill>
                </a:rPr>
                <a:t>descuentos</a:t>
              </a:r>
              <a:r>
                <a:rPr lang="en-US" sz="700" dirty="0">
                  <a:solidFill>
                    <a:schemeClr val="tx1"/>
                  </a:solidFill>
                </a:rPr>
                <a:t> y </a:t>
              </a:r>
              <a:r>
                <a:rPr lang="en-US" sz="700" dirty="0" err="1">
                  <a:solidFill>
                    <a:schemeClr val="tx1"/>
                  </a:solidFill>
                </a:rPr>
                <a:t>facilidades</a:t>
              </a:r>
              <a:r>
                <a:rPr lang="en-US" sz="700" dirty="0">
                  <a:solidFill>
                    <a:schemeClr val="tx1"/>
                  </a:solidFill>
                </a:rPr>
                <a:t> de </a:t>
              </a:r>
              <a:r>
                <a:rPr lang="en-US" sz="700" dirty="0" err="1">
                  <a:solidFill>
                    <a:schemeClr val="tx1"/>
                  </a:solidFill>
                </a:rPr>
                <a:t>pago</a:t>
              </a:r>
              <a:r>
                <a:rPr lang="en-US" sz="700" dirty="0">
                  <a:solidFill>
                    <a:schemeClr val="tx1"/>
                  </a:solidFill>
                </a:rPr>
                <a:t> </a:t>
              </a:r>
              <a:r>
                <a:rPr lang="en-US" sz="700" dirty="0" err="1">
                  <a:solidFill>
                    <a:schemeClr val="tx1"/>
                  </a:solidFill>
                </a:rPr>
                <a:t>según</a:t>
              </a:r>
              <a:r>
                <a:rPr lang="en-US" sz="700" dirty="0">
                  <a:solidFill>
                    <a:schemeClr val="tx1"/>
                  </a:solidFill>
                </a:rPr>
                <a:t> la </a:t>
              </a:r>
              <a:r>
                <a:rPr lang="en-US" sz="700" dirty="0" err="1">
                  <a:solidFill>
                    <a:schemeClr val="tx1"/>
                  </a:solidFill>
                </a:rPr>
                <a:t>condición</a:t>
              </a:r>
              <a:r>
                <a:rPr lang="en-US" sz="700" dirty="0">
                  <a:solidFill>
                    <a:schemeClr val="tx1"/>
                  </a:solidFill>
                </a:rPr>
                <a:t> </a:t>
              </a:r>
              <a:r>
                <a:rPr lang="en-US" sz="700" dirty="0" err="1">
                  <a:solidFill>
                    <a:schemeClr val="tx1"/>
                  </a:solidFill>
                </a:rPr>
                <a:t>socioeconómica</a:t>
              </a:r>
              <a:endParaRPr lang="es-CO" sz="700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096699" y="3142726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Para</a:t>
              </a:r>
              <a:r>
                <a:rPr lang="en-US" sz="700" dirty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reducir</a:t>
              </a:r>
              <a:r>
                <a:rPr lang="en-US" sz="700" dirty="0" smtClean="0">
                  <a:solidFill>
                    <a:schemeClr val="tx1"/>
                  </a:solidFill>
                </a:rPr>
                <a:t> el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riesgo</a:t>
              </a:r>
              <a:r>
                <a:rPr lang="en-US" sz="700" dirty="0" smtClean="0">
                  <a:solidFill>
                    <a:schemeClr val="tx1"/>
                  </a:solidFill>
                </a:rPr>
                <a:t> de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pérdida</a:t>
              </a:r>
              <a:r>
                <a:rPr lang="en-US" sz="700" dirty="0" smtClean="0">
                  <a:solidFill>
                    <a:schemeClr val="tx1"/>
                  </a:solidFill>
                </a:rPr>
                <a:t> de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cartera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rgbClr val="C00000"/>
                  </a:solidFill>
                </a:rPr>
                <a:t>Como un</a:t>
              </a:r>
              <a:r>
                <a:rPr lang="en-US" sz="700" dirty="0">
                  <a:solidFill>
                    <a:schemeClr val="tx1"/>
                  </a:solidFill>
                </a:rPr>
                <a:t> </a:t>
              </a:r>
              <a:r>
                <a:rPr lang="en-US" sz="700" dirty="0" smtClean="0">
                  <a:solidFill>
                    <a:schemeClr val="tx1"/>
                  </a:solidFill>
                </a:rPr>
                <a:t>director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financiero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b="1" dirty="0" err="1">
                  <a:solidFill>
                    <a:srgbClr val="C00000"/>
                  </a:solidFill>
                </a:rPr>
                <a:t>Yo</a:t>
              </a:r>
              <a:r>
                <a:rPr lang="en-US" sz="700" b="1" dirty="0">
                  <a:solidFill>
                    <a:srgbClr val="C00000"/>
                  </a:solidFill>
                </a:rPr>
                <a:t> </a:t>
              </a:r>
              <a:r>
                <a:rPr lang="en-US" sz="700" b="1" dirty="0" err="1">
                  <a:solidFill>
                    <a:srgbClr val="C00000"/>
                  </a:solidFill>
                </a:rPr>
                <a:t>quiero</a:t>
              </a:r>
              <a:r>
                <a:rPr lang="en-US" sz="700" dirty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apoyo</a:t>
              </a:r>
              <a:r>
                <a:rPr 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para</a:t>
              </a:r>
              <a:r>
                <a:rPr 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decidir</a:t>
              </a:r>
              <a:r>
                <a:rPr lang="en-US" sz="700" dirty="0" smtClean="0">
                  <a:solidFill>
                    <a:schemeClr val="tx1"/>
                  </a:solidFill>
                </a:rPr>
                <a:t> el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otorgamiento</a:t>
              </a:r>
              <a:r>
                <a:rPr lang="en-US" sz="700" dirty="0" smtClean="0">
                  <a:solidFill>
                    <a:schemeClr val="tx1"/>
                  </a:solidFill>
                </a:rPr>
                <a:t> y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condiciones</a:t>
              </a:r>
              <a:r>
                <a:rPr lang="en-US" sz="700" dirty="0" smtClean="0">
                  <a:solidFill>
                    <a:schemeClr val="tx1"/>
                  </a:solidFill>
                </a:rPr>
                <a:t> de 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crédito</a:t>
              </a:r>
              <a:endParaRPr lang="es-CO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endCxn id="2" idx="0"/>
            </p:cNvCxnSpPr>
            <p:nvPr/>
          </p:nvCxnSpPr>
          <p:spPr>
            <a:xfrm flipH="1">
              <a:off x="1600899" y="2441121"/>
              <a:ext cx="1904301" cy="69409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4" idx="0"/>
            </p:cNvCxnSpPr>
            <p:nvPr/>
          </p:nvCxnSpPr>
          <p:spPr>
            <a:xfrm>
              <a:off x="5638101" y="2441121"/>
              <a:ext cx="1906398" cy="7016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3" idx="0"/>
            </p:cNvCxnSpPr>
            <p:nvPr/>
          </p:nvCxnSpPr>
          <p:spPr>
            <a:xfrm>
              <a:off x="4572699" y="2433606"/>
              <a:ext cx="0" cy="7091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2057400" y="283053"/>
              <a:ext cx="5029899" cy="21336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600" dirty="0"/>
                <a:t>Personas y </a:t>
              </a:r>
              <a:r>
                <a:rPr lang="en-US" sz="600" dirty="0" err="1"/>
                <a:t>comunidades</a:t>
              </a:r>
              <a:r>
                <a:rPr lang="en-US" sz="600" dirty="0"/>
                <a:t> con </a:t>
              </a:r>
              <a:r>
                <a:rPr lang="en-US" sz="600" dirty="0" err="1"/>
                <a:t>proyectos</a:t>
              </a:r>
              <a:r>
                <a:rPr lang="en-US" sz="600" dirty="0"/>
                <a:t> </a:t>
              </a:r>
              <a:r>
                <a:rPr lang="en-US" sz="600" dirty="0" err="1"/>
                <a:t>productivos</a:t>
              </a:r>
              <a:r>
                <a:rPr lang="en-US" sz="600" dirty="0"/>
                <a:t> no </a:t>
              </a:r>
              <a:r>
                <a:rPr lang="en-US" sz="600" dirty="0" err="1"/>
                <a:t>pueden</a:t>
              </a:r>
              <a:r>
                <a:rPr lang="en-US" sz="600" dirty="0"/>
                <a:t> </a:t>
              </a:r>
              <a:r>
                <a:rPr lang="en-US" sz="600" dirty="0" err="1"/>
                <a:t>realizarlos</a:t>
              </a:r>
              <a:r>
                <a:rPr lang="en-US" sz="600" dirty="0"/>
                <a:t> </a:t>
              </a:r>
              <a:r>
                <a:rPr lang="en-US" sz="600" dirty="0" err="1"/>
                <a:t>debido</a:t>
              </a:r>
              <a:r>
                <a:rPr lang="en-US" sz="600" dirty="0"/>
                <a:t> a la </a:t>
              </a:r>
              <a:r>
                <a:rPr lang="en-US" sz="600" dirty="0" err="1"/>
                <a:t>falta</a:t>
              </a:r>
              <a:r>
                <a:rPr lang="en-US" sz="600" dirty="0"/>
                <a:t> de </a:t>
              </a:r>
              <a:r>
                <a:rPr lang="en-US" sz="600" dirty="0" err="1"/>
                <a:t>apoyo</a:t>
              </a:r>
              <a:r>
                <a:rPr lang="en-US" sz="600" dirty="0"/>
                <a:t> </a:t>
              </a:r>
              <a:r>
                <a:rPr lang="en-US" sz="600" dirty="0" err="1"/>
                <a:t>financiero</a:t>
              </a:r>
              <a:r>
                <a:rPr lang="en-US" sz="600" dirty="0"/>
                <a:t>, son un </a:t>
              </a:r>
              <a:r>
                <a:rPr lang="en-US" sz="600" dirty="0" err="1"/>
                <a:t>mercado</a:t>
              </a:r>
              <a:r>
                <a:rPr lang="en-US" sz="600" dirty="0"/>
                <a:t> </a:t>
              </a:r>
              <a:r>
                <a:rPr lang="en-US" sz="600" dirty="0" err="1"/>
                <a:t>desaprovechado</a:t>
              </a:r>
              <a:r>
                <a:rPr lang="en-US" sz="600" dirty="0"/>
                <a:t> </a:t>
              </a:r>
              <a:r>
                <a:rPr lang="en-US" sz="600" dirty="0" err="1"/>
                <a:t>por</a:t>
              </a:r>
              <a:r>
                <a:rPr lang="en-US" sz="600" dirty="0"/>
                <a:t> </a:t>
              </a:r>
              <a:r>
                <a:rPr lang="en-US" sz="600" dirty="0" err="1"/>
                <a:t>las</a:t>
              </a:r>
              <a:r>
                <a:rPr lang="en-US" sz="600" dirty="0"/>
                <a:t> </a:t>
              </a:r>
              <a:r>
                <a:rPr lang="en-US" sz="600" dirty="0" err="1"/>
                <a:t>entidades</a:t>
              </a:r>
              <a:r>
                <a:rPr lang="en-US" sz="600" dirty="0"/>
                <a:t> </a:t>
              </a:r>
              <a:r>
                <a:rPr lang="en-US" sz="600" dirty="0" err="1"/>
                <a:t>financieras</a:t>
              </a:r>
              <a:r>
                <a:rPr lang="en-US" sz="600" dirty="0"/>
                <a:t>.</a:t>
              </a:r>
            </a:p>
            <a:p>
              <a:endParaRPr lang="en-US" sz="600" dirty="0"/>
            </a:p>
            <a:p>
              <a:r>
                <a:rPr lang="en-US" sz="600" dirty="0"/>
                <a:t>La </a:t>
              </a:r>
              <a:r>
                <a:rPr lang="en-US" sz="600" dirty="0" err="1"/>
                <a:t>aplicación</a:t>
              </a:r>
              <a:r>
                <a:rPr lang="en-US" sz="600" dirty="0"/>
                <a:t> “</a:t>
              </a:r>
              <a:r>
                <a:rPr lang="en-US" sz="600" dirty="0" err="1"/>
                <a:t>Te</a:t>
              </a:r>
              <a:r>
                <a:rPr lang="en-US" sz="600" dirty="0"/>
                <a:t> </a:t>
              </a:r>
              <a:r>
                <a:rPr lang="en-US" sz="600" dirty="0" err="1"/>
                <a:t>prestamos</a:t>
              </a:r>
              <a:r>
                <a:rPr lang="en-US" sz="600" dirty="0"/>
                <a:t>” </a:t>
              </a:r>
              <a:r>
                <a:rPr lang="en-US" sz="600" dirty="0" err="1"/>
                <a:t>evalúa</a:t>
              </a:r>
              <a:r>
                <a:rPr lang="en-US" sz="600" dirty="0"/>
                <a:t>, </a:t>
              </a:r>
              <a:r>
                <a:rPr lang="en-US" sz="600" dirty="0" err="1"/>
                <a:t>mediante</a:t>
              </a:r>
              <a:r>
                <a:rPr lang="en-US" sz="600" dirty="0"/>
                <a:t> un </a:t>
              </a:r>
              <a:r>
                <a:rPr lang="en-US" sz="600" dirty="0" err="1"/>
                <a:t>proceso</a:t>
              </a:r>
              <a:r>
                <a:rPr lang="en-US" sz="600" dirty="0"/>
                <a:t> </a:t>
              </a:r>
              <a:r>
                <a:rPr lang="en-US" sz="600" dirty="0" err="1"/>
                <a:t>muy</a:t>
              </a:r>
              <a:r>
                <a:rPr lang="en-US" sz="600" dirty="0"/>
                <a:t> </a:t>
              </a:r>
              <a:r>
                <a:rPr lang="en-US" sz="600" dirty="0" err="1"/>
                <a:t>sencillo</a:t>
              </a:r>
              <a:r>
                <a:rPr lang="en-US" sz="600" dirty="0"/>
                <a:t>, el </a:t>
              </a:r>
              <a:r>
                <a:rPr lang="en-US" sz="600" dirty="0" err="1"/>
                <a:t>otorgamiento</a:t>
              </a:r>
              <a:r>
                <a:rPr lang="en-US" sz="600" dirty="0"/>
                <a:t> de </a:t>
              </a:r>
              <a:r>
                <a:rPr lang="en-US" sz="600" dirty="0" err="1"/>
                <a:t>créditos</a:t>
              </a:r>
              <a:r>
                <a:rPr lang="en-US" sz="600" dirty="0"/>
                <a:t>, con </a:t>
              </a:r>
              <a:r>
                <a:rPr lang="en-US" sz="600" dirty="0" err="1"/>
                <a:t>facilidades</a:t>
              </a:r>
              <a:r>
                <a:rPr lang="en-US" sz="600" dirty="0"/>
                <a:t> de </a:t>
              </a:r>
              <a:r>
                <a:rPr lang="en-US" sz="600" dirty="0" err="1"/>
                <a:t>pago</a:t>
              </a:r>
              <a:r>
                <a:rPr lang="en-US" sz="600" dirty="0"/>
                <a:t>, a personas de </a:t>
              </a:r>
              <a:r>
                <a:rPr lang="en-US" sz="600" dirty="0" err="1"/>
                <a:t>escasos</a:t>
              </a:r>
              <a:r>
                <a:rPr lang="en-US" sz="600" dirty="0"/>
                <a:t> </a:t>
              </a:r>
              <a:r>
                <a:rPr lang="en-US" sz="600" dirty="0" err="1"/>
                <a:t>recursos</a:t>
              </a:r>
              <a:r>
                <a:rPr lang="en-US" sz="600" dirty="0"/>
                <a:t>, </a:t>
              </a:r>
              <a:r>
                <a:rPr lang="en-US" sz="600" dirty="0" err="1"/>
                <a:t>concediéndoles</a:t>
              </a:r>
              <a:r>
                <a:rPr lang="en-US" sz="600" dirty="0"/>
                <a:t> </a:t>
              </a:r>
              <a:r>
                <a:rPr lang="en-US" sz="600" dirty="0" err="1"/>
                <a:t>beneficios</a:t>
              </a:r>
              <a:r>
                <a:rPr lang="en-US" sz="600" dirty="0"/>
                <a:t> de </a:t>
              </a:r>
              <a:r>
                <a:rPr lang="en-US" sz="600" dirty="0" err="1"/>
                <a:t>acuerdo</a:t>
              </a:r>
              <a:r>
                <a:rPr lang="en-US" sz="600" dirty="0"/>
                <a:t> a </a:t>
              </a:r>
              <a:r>
                <a:rPr lang="en-US" sz="600" dirty="0" err="1"/>
                <a:t>su</a:t>
              </a:r>
              <a:r>
                <a:rPr lang="en-US" sz="600" dirty="0"/>
                <a:t> </a:t>
              </a:r>
              <a:r>
                <a:rPr lang="en-US" sz="600" dirty="0" err="1"/>
                <a:t>condición</a:t>
              </a:r>
              <a:r>
                <a:rPr lang="en-US" sz="600" dirty="0"/>
                <a:t> social.</a:t>
              </a:r>
            </a:p>
            <a:p>
              <a:endParaRPr lang="en-US" sz="600" dirty="0"/>
            </a:p>
            <a:p>
              <a:r>
                <a:rPr lang="en-US" sz="600" dirty="0"/>
                <a:t>La </a:t>
              </a:r>
              <a:r>
                <a:rPr lang="en-US" sz="600" dirty="0" err="1"/>
                <a:t>atención</a:t>
              </a:r>
              <a:r>
                <a:rPr lang="en-US" sz="600" dirty="0"/>
                <a:t> de </a:t>
              </a:r>
              <a:r>
                <a:rPr lang="en-US" sz="600" dirty="0" err="1"/>
                <a:t>cada</a:t>
              </a:r>
              <a:r>
                <a:rPr lang="en-US" sz="600" dirty="0"/>
                <a:t> </a:t>
              </a:r>
              <a:r>
                <a:rPr lang="en-US" sz="600" dirty="0" err="1"/>
                <a:t>caso</a:t>
              </a:r>
              <a:r>
                <a:rPr lang="en-US" sz="600" dirty="0"/>
                <a:t> se </a:t>
              </a:r>
              <a:r>
                <a:rPr lang="en-US" sz="600" dirty="0" err="1"/>
                <a:t>resuelve</a:t>
              </a:r>
              <a:r>
                <a:rPr lang="en-US" sz="600" dirty="0"/>
                <a:t> en </a:t>
              </a:r>
              <a:r>
                <a:rPr lang="en-US" sz="600" dirty="0" err="1"/>
                <a:t>pocos</a:t>
              </a:r>
              <a:r>
                <a:rPr lang="en-US" sz="600" dirty="0"/>
                <a:t> </a:t>
              </a:r>
              <a:r>
                <a:rPr lang="en-US" sz="600" dirty="0" err="1"/>
                <a:t>minutos</a:t>
              </a:r>
              <a:r>
                <a:rPr lang="en-US" sz="600" dirty="0"/>
                <a:t> y al final de </a:t>
              </a:r>
              <a:r>
                <a:rPr lang="en-US" sz="600" dirty="0" err="1"/>
                <a:t>este</a:t>
              </a:r>
              <a:r>
                <a:rPr lang="en-US" sz="600" dirty="0"/>
                <a:t> </a:t>
              </a:r>
              <a:r>
                <a:rPr lang="en-US" sz="600" dirty="0" err="1"/>
                <a:t>procedimiento</a:t>
              </a:r>
              <a:r>
                <a:rPr lang="en-US" sz="600" dirty="0"/>
                <a:t> </a:t>
              </a:r>
              <a:r>
                <a:rPr lang="en-US" sz="600" dirty="0" err="1"/>
                <a:t>ya</a:t>
              </a:r>
              <a:r>
                <a:rPr lang="en-US" sz="600" dirty="0"/>
                <a:t> </a:t>
              </a:r>
              <a:r>
                <a:rPr lang="en-US" sz="600" dirty="0" err="1"/>
                <a:t>es</a:t>
              </a:r>
              <a:r>
                <a:rPr lang="en-US" sz="600" dirty="0"/>
                <a:t> </a:t>
              </a:r>
              <a:r>
                <a:rPr lang="en-US" sz="600" dirty="0" err="1"/>
                <a:t>claro</a:t>
              </a:r>
              <a:r>
                <a:rPr lang="en-US" sz="600" dirty="0"/>
                <a:t> </a:t>
              </a:r>
              <a:r>
                <a:rPr lang="en-US" sz="600" dirty="0" err="1"/>
                <a:t>si</a:t>
              </a:r>
              <a:r>
                <a:rPr lang="en-US" sz="600" dirty="0"/>
                <a:t> se </a:t>
              </a:r>
              <a:r>
                <a:rPr lang="en-US" sz="600" dirty="0" err="1"/>
                <a:t>otorga</a:t>
              </a:r>
              <a:r>
                <a:rPr lang="en-US" sz="600" dirty="0"/>
                <a:t> el </a:t>
              </a:r>
              <a:r>
                <a:rPr lang="en-US" sz="600" dirty="0" err="1"/>
                <a:t>crédito</a:t>
              </a:r>
              <a:r>
                <a:rPr lang="en-US" sz="600" dirty="0"/>
                <a:t> y </a:t>
              </a:r>
              <a:r>
                <a:rPr lang="en-US" sz="600" dirty="0" err="1"/>
                <a:t>sus</a:t>
              </a:r>
              <a:r>
                <a:rPr lang="en-US" sz="600" dirty="0"/>
                <a:t> </a:t>
              </a:r>
              <a:r>
                <a:rPr lang="en-US" sz="600" dirty="0" err="1"/>
                <a:t>condiciones</a:t>
              </a:r>
              <a:r>
                <a:rPr lang="en-US" sz="600" dirty="0"/>
                <a:t>.</a:t>
              </a:r>
              <a:endParaRPr lang="es-CO" sz="600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153099" y="3135211"/>
            <a:ext cx="28956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Para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reducir</a:t>
            </a:r>
            <a:r>
              <a:rPr lang="en-US" sz="1600" dirty="0">
                <a:solidFill>
                  <a:schemeClr val="tx1"/>
                </a:solidFill>
              </a:rPr>
              <a:t> el </a:t>
            </a:r>
            <a:r>
              <a:rPr lang="en-US" sz="1600" dirty="0" err="1">
                <a:solidFill>
                  <a:schemeClr val="tx1"/>
                </a:solidFill>
              </a:rPr>
              <a:t>riesgo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pérdida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cartera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rgbClr val="C00000"/>
                </a:solidFill>
              </a:rPr>
              <a:t>Como un</a:t>
            </a:r>
            <a:r>
              <a:rPr lang="en-US" sz="1600" dirty="0">
                <a:solidFill>
                  <a:schemeClr val="tx1"/>
                </a:solidFill>
              </a:rPr>
              <a:t> director </a:t>
            </a:r>
            <a:r>
              <a:rPr lang="en-US" sz="1600" dirty="0" err="1">
                <a:solidFill>
                  <a:schemeClr val="tx1"/>
                </a:solidFill>
              </a:rPr>
              <a:t>financiero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Yo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quiero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obtener</a:t>
            </a:r>
            <a:r>
              <a:rPr lang="en-US" sz="1600" dirty="0" smtClean="0">
                <a:solidFill>
                  <a:schemeClr val="tx1"/>
                </a:solidFill>
              </a:rPr>
              <a:t> un </a:t>
            </a:r>
            <a:r>
              <a:rPr lang="en-US" sz="1600" dirty="0" err="1" smtClean="0">
                <a:solidFill>
                  <a:schemeClr val="tx1"/>
                </a:solidFill>
              </a:rPr>
              <a:t>cálculo</a:t>
            </a:r>
            <a:r>
              <a:rPr lang="en-US" sz="1600" dirty="0" smtClean="0">
                <a:solidFill>
                  <a:schemeClr val="tx1"/>
                </a:solidFill>
              </a:rPr>
              <a:t> de la </a:t>
            </a:r>
            <a:r>
              <a:rPr lang="en-US" sz="1600" dirty="0" err="1" smtClean="0">
                <a:solidFill>
                  <a:schemeClr val="tx1"/>
                </a:solidFill>
              </a:rPr>
              <a:t>capacidad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pago</a:t>
            </a:r>
            <a:r>
              <a:rPr lang="en-US" sz="1600" dirty="0" smtClean="0">
                <a:solidFill>
                  <a:schemeClr val="tx1"/>
                </a:solidFill>
              </a:rPr>
              <a:t> del </a:t>
            </a:r>
            <a:r>
              <a:rPr lang="en-US" sz="1600" dirty="0" err="1" smtClean="0">
                <a:solidFill>
                  <a:schemeClr val="tx1"/>
                </a:solidFill>
              </a:rPr>
              <a:t>cliente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124899" y="3142726"/>
            <a:ext cx="28956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Para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reducir</a:t>
            </a:r>
            <a:r>
              <a:rPr lang="en-US" sz="1600" dirty="0">
                <a:solidFill>
                  <a:schemeClr val="tx1"/>
                </a:solidFill>
              </a:rPr>
              <a:t> el </a:t>
            </a:r>
            <a:r>
              <a:rPr lang="en-US" sz="1600" dirty="0" err="1">
                <a:solidFill>
                  <a:schemeClr val="tx1"/>
                </a:solidFill>
              </a:rPr>
              <a:t>riesgo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pérdida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cartera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rgbClr val="C00000"/>
                </a:solidFill>
              </a:rPr>
              <a:t>Como un</a:t>
            </a:r>
            <a:r>
              <a:rPr lang="en-US" sz="1600" dirty="0">
                <a:solidFill>
                  <a:schemeClr val="tx1"/>
                </a:solidFill>
              </a:rPr>
              <a:t> director </a:t>
            </a:r>
            <a:r>
              <a:rPr lang="en-US" sz="1600" dirty="0" err="1">
                <a:solidFill>
                  <a:schemeClr val="tx1"/>
                </a:solidFill>
              </a:rPr>
              <a:t>financiero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Yo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quiero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poder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consultar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centrales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riesgo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que</a:t>
            </a:r>
            <a:r>
              <a:rPr lang="en-US" sz="1600" dirty="0" smtClean="0">
                <a:solidFill>
                  <a:schemeClr val="tx1"/>
                </a:solidFill>
              </a:rPr>
              <a:t> me den </a:t>
            </a:r>
            <a:r>
              <a:rPr lang="en-US" sz="1600" dirty="0" err="1" smtClean="0">
                <a:solidFill>
                  <a:schemeClr val="tx1"/>
                </a:solidFill>
              </a:rPr>
              <a:t>información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acerca</a:t>
            </a:r>
            <a:r>
              <a:rPr lang="en-US" sz="1600" dirty="0" smtClean="0">
                <a:solidFill>
                  <a:schemeClr val="tx1"/>
                </a:solidFill>
              </a:rPr>
              <a:t> del </a:t>
            </a:r>
            <a:r>
              <a:rPr lang="en-US" sz="1600" dirty="0" err="1" smtClean="0">
                <a:solidFill>
                  <a:schemeClr val="tx1"/>
                </a:solidFill>
              </a:rPr>
              <a:t>cliente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96699" y="3142726"/>
            <a:ext cx="28956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Para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reducir</a:t>
            </a:r>
            <a:r>
              <a:rPr lang="en-US" sz="1600" dirty="0">
                <a:solidFill>
                  <a:schemeClr val="tx1"/>
                </a:solidFill>
              </a:rPr>
              <a:t> el </a:t>
            </a:r>
            <a:r>
              <a:rPr lang="en-US" sz="1600" dirty="0" err="1">
                <a:solidFill>
                  <a:schemeClr val="tx1"/>
                </a:solidFill>
              </a:rPr>
              <a:t>riesgo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pérdida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cartera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rgbClr val="C00000"/>
                </a:solidFill>
              </a:rPr>
              <a:t>Como un</a:t>
            </a:r>
            <a:r>
              <a:rPr lang="en-US" sz="1600" dirty="0">
                <a:solidFill>
                  <a:schemeClr val="tx1"/>
                </a:solidFill>
              </a:rPr>
              <a:t> director </a:t>
            </a:r>
            <a:r>
              <a:rPr lang="en-US" sz="1600" dirty="0" err="1">
                <a:solidFill>
                  <a:schemeClr val="tx1"/>
                </a:solidFill>
              </a:rPr>
              <a:t>financiero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Yo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quiero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recibir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indicaciones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sobre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las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condiciones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que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debe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cumplir</a:t>
            </a:r>
            <a:r>
              <a:rPr lang="en-US" sz="1600" dirty="0" smtClean="0">
                <a:solidFill>
                  <a:schemeClr val="tx1"/>
                </a:solidFill>
              </a:rPr>
              <a:t> el </a:t>
            </a:r>
            <a:r>
              <a:rPr lang="en-US" sz="1600" dirty="0" err="1" smtClean="0">
                <a:solidFill>
                  <a:schemeClr val="tx1"/>
                </a:solidFill>
              </a:rPr>
              <a:t>cliente</a:t>
            </a:r>
            <a:endParaRPr lang="es-CO" sz="16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" idx="2"/>
            <a:endCxn id="21" idx="0"/>
          </p:cNvCxnSpPr>
          <p:nvPr/>
        </p:nvCxnSpPr>
        <p:spPr>
          <a:xfrm flipH="1">
            <a:off x="1600899" y="2416654"/>
            <a:ext cx="4508005" cy="7185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  <a:endCxn id="23" idx="0"/>
          </p:cNvCxnSpPr>
          <p:nvPr/>
        </p:nvCxnSpPr>
        <p:spPr>
          <a:xfrm>
            <a:off x="6108904" y="2416654"/>
            <a:ext cx="1435595" cy="726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 flipH="1">
            <a:off x="4572699" y="2433606"/>
            <a:ext cx="1536205" cy="709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34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hQQEBQUEhQUFRUUFRQUFxQVFBQYGBQUFBQVFBUXFxQXHCYeFxojGRQUHy8gIycpLCwsFR4xNTAqNSYrLCkBCQoKDgwOGg8PGi0lHSQsLSwsLCotLCwwKSkpLCwsKSwsLCwsKSksLCwsLCkpLCwsKSkpLC0sLywsKSwpLCkpLP/AABEIAMMBAwMBIgACEQEDEQH/xAAcAAABBQEBAQAAAAAAAAAAAAAAAQIDBAYFBwj/xABAEAABAwEEBwUGBAUEAgMAAAABAAIRAwQhMUEFElFhcYGRBhMiobEHMlLB0fAUQnKCIzNikuEVQ6LCsvE0c9L/xAAbAQEAAgMBAQAAAAAAAAAAAAAAAQUCAwQGB//EADIRAAIBAwIDBgQFBQAAAAAAAAABAgMEESExBRJBEyJRYXHRBoGRoRQyseHwM0JiwfH/2gAMAwEAAhEDEQA/APcUIQgBCEIAQhCAEIQgBCEIAQhCAEIQgBCEIAQhCAEIQgBCEIAQhCAEIQgBCSUkoByE0uXN0h2koUAe8qtEAkgeIwNwUNpbmUISm8RWfQ6iFFZ64e0OaQWuAcCMwRIPQqVSYtY3BCEIAQhCAEIQgBCEIAQhCAEIQgBCEIAQhCAEIQgBCEIAQhCAEShNKAdKSVVtekadETUqMYP6nAdNqzlv9o1nZdTD6p3DVb1d8gsJTjHdnRRta1b+nFs1sptSsGiSQBtJgdSvMrd7QrRUup6tIbhrO/udd5Lg2q31Kpmq9zz/AFEnywXPK6j01LijwGtLWo0vuz1C3dtLNTwfrnZT8Xnh5rP232hvMilTDd7zrHoICxjFI1aJXE35FrS4Nb0/zZk/M6Ns07Xre/UcRsBgdBCzun7VqsDBi7H9Ix810taL1X7I6J/1DSDdYTTpnvH7NRp8Lebo81ofNN8vVlrSjStoyqtYjFZ0PVOwljqUbBQZVJLtWYOLWuOsxvJpC0Ca0Jyt4rCSPnNao6tSU31bf1BCELI1ghCEAIQhACEIQAhCEAIQhACEIQAhCEAIQhACEIQAqmk9JMs9M1KhIaMSGudHJoKtpHNlCVjOuxgtIe1VgkUKTn7HPOqOgk+izWkO3Vrrf7ndt2Uxq/8AK93mt7pvsDZ7RLgO6qfGwQCf6mYH13rAaa7FWiyydXvGD87JMD+puI9FXVlWXXTyPYcNlwyWEo4l/lr99jkOqFxlxJO0kk9TelaomlSBce7PTYS0RK1PaowntUmDRIE8FRyngrI1Mo6atepTgYvu4AY/RelezLs/+GsYe4Q+vDzuZ+QdL/3Lzrs9ov8A1DSDGf7bTrO/+thv/uMDmvdmNgADK5dNrDmk6j+RQcfuezpxtY7vvS/0hQlSBKrE8eCEIQCSiU0lEoB0olNQgHSk1k0ppqAYkDifqg1JZRKrMtrHHVD2E7A5pPSVOhLTW46USmoQgdKJTUIB0olNQgHSiU1CAdKJTUIB0olNRKAUlJCEyrVDWkkgAAkk3AAbTsQYyzhac7G2e0S4t7t+PeMgc3DA815bbbM2nUc1jxUa0wHgEA9Vo+1vbU2gmlRJFLAuwNT6N9Vkqtoaxpc4wBiSqy4nCUsRR7vhFC4o0+atJ46J9P54EwKe1V6FYOaHDAgEcCJCmBXMXW5KFV0na9SmYxdcPmrEqvovRht9up0R7k+I7GNveeeHNN8JdTFOME6k9orL+R6H7K9AdxZTWcPHXhw3Ux7g53u5hbiVFSphrQAIAAAGwC4AJ6uacFCKij5rd3ErmtKrLqx2sjWTSlz5LM5hwKE0IQCIR0R94/VACFz9PaVFls1WsRPdtmDdrHBonKSQF5hW9r9pPu0qLeTz/wBh6LTUrwpvEiys+F3N6nKitF46HpHa3SHcWK0VAYLaboP9TvC3zK+fXvJxJPEz5rRaX7fWm1Un0qpYWP1T4WxGq6ec/ILNtfM7jCq7msqj7ux7rgfDZ2VOSrY5m/tj/pZ0bbnUK1Oq25zHB12cG8cCPVfRtltIqsa9plr2tcDucJHkV80r2n2XaW76whhPioONM/pPiZ5GP2rbYz7zicPxTap0oV4rZ4fo9vv+psghJKJ+/sK1PAiolJP3cj7zQCVHwJOCxlt9q9kpkhoq1IMS1oDTwLiLt6te0fTf4axODTD638NvAiXn+2R+4LxZcNzcum+WJ6ngvBqd3B1a2cZwsaZ8T013tlp6wizP1cyajZjc0C/qt9o7SDLRSZVpu1mPAIPHI7CMCMl83PbBWz9nPbH8JV7mqf4NR2J/23nP9JwPIrTQu5OWJlhxT4epxo9parVbrV5Xuj2cIhNB+5Sz9wrQ8MKhIT9lVtI6Rp0KbqlRwaxokn5DaTsTJKi5NJbklptbaTC97g1rRJcTAAXlXaztm61uLKctog4YF+927YFT7U9rn218XsotPhZOMfmftO7JZ+rW1YABc43BomSThgqytcc3djse44VwZUF2tf8AN0Xh+5JaLW2m2XHgBiV3+yXs7qW9za9tBZZ8WUZg1BtOYbvxOUYrudjPZrBbaLcA5+LKJgtZsLxgTuwG84ejCMr/AL2rbQt+sjh4rxdSzSoP1ft7nkfbDRrbPa3tY0NYQ1zWgQA0iIAyvBXIaVtvafY76NX9VM/+Q/7LDtK5q0eWbRd8Mrdrawk98Y+mhHbrTqMJzNw4lb32T6A7qzutDh4q1zZypNOP7nX8gsBYtHuttspUG4F0OIyaL3u5NHVe70KLabWsYAA0BoGTWgQFttIZk5voV/xBddlRVtHeWr9Oi+bJTdvKUBDRCa8zd14f5VkeJFaZv6cEuY4H1CWEwnxDg71agJQhAQgIzw+aSRw8lRdpykHFpJEEgkgxcSMQrVK1NePC5ruBB8kBgva/pXVoUqAN9R2u79FPD/kR/avJmPkLTe0fSvf2+pHu0gKTf2+9/wAiVlaLYPFUdxLnmz6lwai7W0pxa31fz/YllU7E/wATpzvVupcCqdNsGVqhsyxrt88X4F2Fs/ZdpoULW5jyAyqwyTgHUwXg9NbqsaU2nUvu+8lFObhLmQvLeF1RlRl/cj1y2e2Czt/lUqr9hJawH1PkubQ9sbzVbrUGNpkgO8Ti4A4kHC7YvNykW93dVvcq4fDllGLXLl+LbPpenUDgCCCCAQRmDeCnRu81hvZj2lFWymjUcA6hABccaZJ1cdmHRd3tF2mp2azVajX6zmthoEkF5uaJwxPkreNRShznzyvZ1KVy7fHezheedjzP2lab/EW0tafBQHdj9eLz1gftWMdagHhpw271PVqEy4mSSSScyTJPVUKdnL3AASXEADaSYAVI5dpJyZ9Op0vwlCFKHRfpudFzZUBC0/aPsmbIym5ru8aWta9wBhtWLwDm05H/AAs7UZKwnBweGdVrdU7mmp03lHqnsy7Zd8wWWsf4jB/DcfzsH5Zzc2OYG5bt9qaCAXtk3Rn5L5voV3McHNJa5pkEYghet6E7d2Zti750CqPA6mL3OqRPhn8pxnAXqztrlOPLPoeI45waVOr2tvHKk9l0b9zWaX01SslI1KjoAwAvLnbGjMrx7tJ2nqW6prP8LB7lMG5o2na7aVV092hq2yr3lU7msHusGwfM5qPQuha1tq93Qb+p5nVYNpPyxK0Vq7qvljsWnDeFU7Cn29drm6t7R9Pf6EFmovq1G0qLS+o4wAPU7ANq9W7G9gmWMCpUipaDi8zFPcwf9ukLp9mOydGwU4Ze8+/UI8Tj8m7vVX7VpinT/NrHYL/PBdVC25O9LcoeK8alcZpUdIfeXr5eX1Lgbz5/JKXf+rlybDpd1WpqloaCDGM3b8l1gyMl2HnDOdvLGaliec6Za8DgYPkSvJa9fVaT04r3bSFnFSk9hwexzT+4ELwmnompaavdtB1Wuh78mmYN+ZAyVddwbksdT2Pw9cQjRnGo8KLzr4fxGz9lOi2sY+0PLQ6oSxkkSGA+IgHa4RP9K9CFupD87eoWabozu6Y1GalNga0Am+6APven2GxGq/VyzOwZrtpQ5IKJ5u+undXE6r6vT0Wxp22hpbrAyNolOptzOJvO7YOSiYwSGgQ1kXbxgOWPNTzxWw4hfvJMd7w/S71anF29RuPjbh7rvViAmBQlAQgPAbV2ntFK0VgKmsBWqjVeNYfzHcx1XQsvb27x04dBhzD+bK43i/erXaH2c1e9qPpPDtZ73arhB8TnOgEXZ5rH27RdWgYq03M3kXf3C7zVNKdam34H0ejbcMvYR0XNheTKtaoXEkmSSSTvJk+a7nYayB9tY94LmUv4jgIvIuaL/wCqDyWaNfWdDQXHY0F3otx2QsVSmw6zNVzyCdYwQI8N3MnmlvRcppsy4xxCnRtpxpvvbLHnp+mS1pXsI2vaXmjWpUqTyXBtQPDmE3loaBBEkxeuvo32Q2dsOrVn1Bj4dWm087zC6Fnsg/M8DcB8yr1Gw0h+Vx4mB0w8lYq3pp5weMnxi8lFQ59Esae+55j2+0a2jbagZGo+KjdUyBrDxDk4OWbs4unavTPaTosGzsqtAHdu1TAjw1LrznDgP7l5rVMCFV3EOSo146nvODXH4i0hUe6WH6r9iGhXlxG3DkrJUnZ/Q5tVpp0m3a7hJ+Fovc7k0HyU+ltHOs9apSdixxE7RkeYg81rlF45uh3W9ePO6Lfe3+RZ7L6YFktVOo4SwHVeNrHXOu3XHi0LV+1HT7ajqdCnc1oFRxEeIuEMwy1ST+9eeF6mc8m8mcBfuEDyA6KVVapuHiaalhTq3cbnrFY9voMqla72a6Ha6ua9SNSh7oInWqkXQM4EnosmxhcQAJJIAAzJMAdV7B2f7KOs9BjHlrbpdBlxcbzddw5LdaU+eeeiK74hvfw9vyR/NPT5dfY6Gk7R+KpupOa0UnCHFxvjdsOyL7l5FpjRZs1Z1MmRi10RrtOBHmvbKGjqbfyknbU+TRd1Wf7bWOna6WoyDUZJY+4AHNgAyOfJd9zR7SOVujyfBeJuzq8sn3Jb+T8TyF9GTcpWNAUgsz9fU1Xa8xqQdaeC1GgewVSq4GsLse6beT+twubwVXClObxFHvrriFvbR56kvRdX8il2Y7JVLcdYnu6DT4qpz2tZPvHyHkvUtHVKNkpijZWSBxvObnOxcd6WyaEuaCbmgANbGq0DKfkF1qFkDMA30/8AfEq2o0I015nzriXFKt9LXSC2Xv4soizVq38w6rfhbHp9UmkrDTpUTqtgy2XG8m/b9F1+83H1VPSlI1Keq2JkG+7DeugqTg6OrBlVpJgA38DcutaNO5UmucdpmOgvUVHQjWwah1jk1ufNdOzWNrcgNgbcB9TvQHNGjq1e+s/Vb8A+YF3quhZNFspDwMHHO/HJWdXefX1Swd3T6IMvGCtpKkX0nAAkxdhkQVFZLMKFOI8buN7shwHyV6Ts8/qoKT9Z2tfAubd1PM3ckBLSYAIBnfOJzPWU+Dt8kmsNyXVQC37lC/8AmNu/K71apY3n74qB894z9L/+qAsjgkQOSEBzq5F/3mVzLTTY+4gGcolX61KSc7zjxKhcxYNZOmFWUdUcr/RGD3WhvIegTK2ixEwbtmz1XaaLk0kceC18qTydjqupDlexx6NMflgqdpT7RZpOAGw5+ShdZzt1tzvqPoVuzkq3HGjGW+g2vSfSdeHtLTF5E4HiDBWRsfs0bM1qpIn3WDVu3kzHJa51WMQW+nUJDWWE6UJvMkdlvf3FvCUKUsJjNGaCs9nH8Kk0HAuN7jxcb1mvaPoeWttDBe2KdT9Mww8jd+4LUfiBncobVFam5hGs17S07IIi7btWNSkpQcUbLK+qULmNeTz458Op4z3fincpCrFvsTqNV1N2LCRx2HmFLo3Q1W0uikwu2uwaOLjcFRcsm8YPqnbU4U+1ckovXL8zQezjQffWnvXe5Qg8ah90crz0XrTXhoJw2n6lZns1ocWWztp3F17nuBIlxxjcIAHBPtDa9cwJawH8+e8xeVd29Ls4JdT5hxe+/GXMpr8q0XoizpLTevLWGG5nN30Cp2axOq+62RtNw6q5ZrAynGuC85Zjk3HrK6VOvrXTqj4R73+OS6CpKtn0IxplxLn7G/Mm+F1GUiAB4YH5RIHPakY4AQBCcKiEtt7k3exkRwg+n0Tm1htCiD0utKGJPrJlSvFwvJynAbScgqrnAmGY5uFwb9Tu6qWnT1cDM3kkSSdpKAkp2cC83k4nDoMlJq7z1+qi13bOh+sJe/GcjiEBLftHp6Jdc7OhHzTGvnCDwSmoACSYAvJ3ICK1VphgkF2J2NzPy5qwxwgARdgAq9lBMvdi7L4W/lb8zvKnLQcQDyQD03UGz5JvdjeOBKdB29QPkhIurvPX6qCrPesv/K/L9OxTSdgPAx6qvVqfxWSCPC/f8OxAXGyhI19yEBzH1myYM3kQLzieiicCco43noLlNXsgJJEtd8TeOYwcOKgNUs/mC742zHMYt8woNogpX3kn06KQsTxeJF42pwErFo2wlgrVKUhVnU1dc/Zfw+qjNE8OH1UZwZyhzHPqwMc8szyVN9nm8DV34H+3Dquy+hdcmCyXSVKka3S1wjiGzOF8a+/Ajlh6JpqicYOw3eq7xo7rlTrWIYG9FLJE6PLqZy36Lo1Xh9WmHOF0mbxkHAG8LoWe0NAAADQMAAAByCnqaOjAkbsR0KgZY3OwaI+ITHIYnkpxFaohzrTSg22lsslttoAEzcpWV3OwuG0i88G/M9FToWQA46xHlwGSvU2rI0MlpQOJxJxPNTTON/FRNCkaEA5rIwJHO7oblIKjhsPUH5hMCUvAEkwBiTgEBKLTtBHEXdRKRtY1LmnwjFwxO5v16KAE1MZDNl4LuOxu5T9005Dld6ICxSAaABcFKHKoGEYOP7r/ADuKcKjhi2d7TPkYKAsynByrttDcJg7Dd6qUIB5YDiB97wq1Vmu/UBMNhzr5E4tF/U7oT7RX1GzicANrjcAlstLVbfeTe47XHFATAu3Hy+qUVTm0+vogFLKECtrA5jhgehT5TDfjfxTRRGUjgSPLBCSaVWqn+NT/AE1P+qkhwwdPEfMQq1V576nIyqYHH3dsIQdFqE1j7sD0QhJXcLzx+qY9wAkwBtQ/WJODRJvPiOOzAeaG0ADN5O03n/HJQbCk6hfNKWztuY79pvneITW1YMVZByv8B5/Jy6JCa5gIgiRsUEp4EDEhYofw7mD+Hh8DiY5HL0TqFrBdqulrvhd8jg4cFGDZzimmnaikITKtUNjbkBj0UYM85IXMVeu7YJIy2cTkrL6RdebhsHzKVlLJQZ5TRSpaO1hL79jR7o5fm59FKaaulR1aaNZIhLGhz7VZA68icpz5FQfh3DAzudf/AMhf6rplqr6iyiaa0dclbvI94Fu/FvUYc4U7LxIvG3LqpIVW0Na03A65wDLid5yjeVmc+CapVDRJ/wAk7AM0ynSLiC/K8MyG87T6KOnQe06zoeYjYW/pyPG5WG2hswfCdjruhwPVASgJwCAEoQChOSAJwCAXG4pos4ylvAx5YJ4Cr22qQA1vvPuG4Zu6ICOlrPfrSHNYSGzdLsCbrrsMNqufiIxBHKR1CKNINaGjAXffrzUiAKdUHAg8PongqJ9IOxAPK/qk7ojBxHHxDzv80BYSquKjhi0HeDB6O+qX8U0Yy39QjzNxQFgKrXP8elwqegVkFVLQf49LhU9AhB0WYIQzBCEkJF6SE4pFBsGpITkjjAk3DagGwobUG6vjiN+3dv4INcv9wXfG7Dk3F3kEtOzAGTJd8Rx5bBwQEID4kTGwxrxun5qSg5pmMc5x5zerLCoa9AO45EYjmsWjcpZ3HtOSUMhUO9qU/eGu34mjxAb258QrbLS17ZaQRuy3HYpMMiPKe3xNURCkoG+NqYHNqRlqiqsVqo2CqlR5fLWXbX7OG0rFGx95FarWM6rBLvJo2uPyT6Fm1ZvlxxccT9BuUtKzhggcTtJzJOZUkLM5xmqgsBEG8bE+EQhiyv8AhI9wlu4Xt/tOHJL3jx7zZG1n/wCT/lWIRCkgjpV2uwMnZgehvUyZUs7Xe8AfXriEzuHN9187n3jk7EeaAnc4ASbgLzwVawtLiah/Nc0bGZcziq1rtBc4U3DVEgvIOsNXIXYSdq6VNwIlpBG68eSED0qEISCVCUIACckASoCL8M3Iau9pj0uVS0NcK1KDrXPjWG4ZjHougqdp/n0eD/RCDoUqjovb0IQnU8EqEjDikKjrWoNMDxO+Ft557OaiNnc/3zA+Bp/8nYnhgoMwdapMMGsc8mji75C9AssmXnWOQjwjg3Pmp2tAEAAAZDAJUAianJIQkSE1PKagGwqtawgnWaSx3xNz4jNWykQFE2pzLqou+Nolp4jFqsh4jWkRjOXVOrVQ1pLjAH3zXM/04vlzQKYJBFMyQ6L5cMp2IDpa3fNltzNubtw3b09lMAQMFDY9IQdSo3Udl8J4H5K04XqGjZGXQge29JCmcFGGoYSQyEQpQxOLZTI5CGEoSwlhSaxIUVptAptLjlgNpyCmhUAe+q/0U/8Ak/8AwpIJtH2ctbLvfcdZx45cFI+yNJmNU/E06p5xjzUyVAV4qNwIeNh8LuouPRK22twdLDsdd0dgeqnQRNxvGw4IBU4BVfwQHuEs3Ay3+0yEoq1G+80PG1mP9h+RQFpCho2prjAN/wAJuPQqdAAVG1f/ACKP7/RXgqNr/n0f3+iA6lMXISMFyVAIyg1swAJvMZkm+U4tSIUEoNQI1AhCEid2Ed2EqEIE7sJO7CEKSQ7oINIIQoBXfZGueCROreJJgHbGEqx3Q+yUIUga6g04hRUaQEgTGySfVKhQZLYl7sJe7CEIMiupjYk7sIQoGRDRH2Sl7kfZKEKTBjalAQeBzKisljY1oDRA4nPfKVCkgm7kfZKO5H2SlQgE7kfZKO6H2SlQgEFIfZKU0h9yhCAbUsbHiHNB4/VRWWiASBMb3OPqUIQFjuwq9azNL2Ei8TF5z3ZoQgLbWBCE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AutoShape 4" descr="data:image/jpeg;base64,/9j/4AAQSkZJRgABAQAAAQABAAD/2wCEAAkGBhQQEBQUEhQUFRUUFRQUFxQVFBQYGBQUFBQVFBUXFxQXHCYeFxojGRQUHy8gIycpLCwsFR4xNTAqNSYrLCkBCQoKDgwOGg8PGi0lHSQsLSwsLCotLCwwKSkpLCwsKSwsLCwsKSksLCwsLCkpLCwsKSkpLC0sLywsKSwpLCkpLP/AABEIAMMBAwMBIgACEQEDEQH/xAAcAAABBQEBAQAAAAAAAAAAAAAAAQIDBAYFBwj/xABAEAABAwEEBwUGBAUEAgMAAAABAAIRAwQhMUEFElFhcYGRBhMiobEHMlLB0fAUQnKCIzNikuEVQ6LCsvE0c9L/xAAbAQEAAgMBAQAAAAAAAAAAAAAAAQUCAwQGB//EADIRAAIBAwIDBgQFBQAAAAAAAAABAgMEESExBRJBEyJRYXHRBoGRoRQyseHwM0JiwfH/2gAMAwEAAhEDEQA/APcUIQgBCEIAQhCAEIQgBCEIAQhCAEIQgBCEIAQhCAEIQgBCEIAQhCAEIQgBCSUkoByE0uXN0h2koUAe8qtEAkgeIwNwUNpbmUISm8RWfQ6iFFZ64e0OaQWuAcCMwRIPQqVSYtY3BCEIAQhCAEIQgBCEIAQhCAEIQgBCEIAQhCAEIQgBCEIAQhCAEShNKAdKSVVtekadETUqMYP6nAdNqzlv9o1nZdTD6p3DVb1d8gsJTjHdnRRta1b+nFs1sptSsGiSQBtJgdSvMrd7QrRUup6tIbhrO/udd5Lg2q31Kpmq9zz/AFEnywXPK6j01LijwGtLWo0vuz1C3dtLNTwfrnZT8Xnh5rP232hvMilTDd7zrHoICxjFI1aJXE35FrS4Nb0/zZk/M6Ns07Xre/UcRsBgdBCzun7VqsDBi7H9Ix810taL1X7I6J/1DSDdYTTpnvH7NRp8Lebo81ofNN8vVlrSjStoyqtYjFZ0PVOwljqUbBQZVJLtWYOLWuOsxvJpC0Ca0Jyt4rCSPnNao6tSU31bf1BCELI1ghCEAIQhACEIQAhCEAIQhACEIQAhCEAIQhACEIQAqmk9JMs9M1KhIaMSGudHJoKtpHNlCVjOuxgtIe1VgkUKTn7HPOqOgk+izWkO3Vrrf7ndt2Uxq/8AK93mt7pvsDZ7RLgO6qfGwQCf6mYH13rAaa7FWiyydXvGD87JMD+puI9FXVlWXXTyPYcNlwyWEo4l/lr99jkOqFxlxJO0kk9TelaomlSBce7PTYS0RK1PaowntUmDRIE8FRyngrI1Mo6atepTgYvu4AY/RelezLs/+GsYe4Q+vDzuZ+QdL/3Lzrs9ov8A1DSDGf7bTrO/+thv/uMDmvdmNgADK5dNrDmk6j+RQcfuezpxtY7vvS/0hQlSBKrE8eCEIQCSiU0lEoB0olNQgHSk1k0ppqAYkDifqg1JZRKrMtrHHVD2E7A5pPSVOhLTW46USmoQgdKJTUIB0olNQgHSiU1CAdKJTUIB0olNRKAUlJCEyrVDWkkgAAkk3AAbTsQYyzhac7G2e0S4t7t+PeMgc3DA815bbbM2nUc1jxUa0wHgEA9Vo+1vbU2gmlRJFLAuwNT6N9Vkqtoaxpc4wBiSqy4nCUsRR7vhFC4o0+atJ46J9P54EwKe1V6FYOaHDAgEcCJCmBXMXW5KFV0na9SmYxdcPmrEqvovRht9up0R7k+I7GNveeeHNN8JdTFOME6k9orL+R6H7K9AdxZTWcPHXhw3Ux7g53u5hbiVFSphrQAIAAAGwC4AJ6uacFCKij5rd3ErmtKrLqx2sjWTSlz5LM5hwKE0IQCIR0R94/VACFz9PaVFls1WsRPdtmDdrHBonKSQF5hW9r9pPu0qLeTz/wBh6LTUrwpvEiys+F3N6nKitF46HpHa3SHcWK0VAYLaboP9TvC3zK+fXvJxJPEz5rRaX7fWm1Un0qpYWP1T4WxGq6ec/ILNtfM7jCq7msqj7ux7rgfDZ2VOSrY5m/tj/pZ0bbnUK1Oq25zHB12cG8cCPVfRtltIqsa9plr2tcDucJHkV80r2n2XaW76whhPioONM/pPiZ5GP2rbYz7zicPxTap0oV4rZ4fo9vv+psghJKJ+/sK1PAiolJP3cj7zQCVHwJOCxlt9q9kpkhoq1IMS1oDTwLiLt6te0fTf4axODTD638NvAiXn+2R+4LxZcNzcum+WJ6ngvBqd3B1a2cZwsaZ8T013tlp6wizP1cyajZjc0C/qt9o7SDLRSZVpu1mPAIPHI7CMCMl83PbBWz9nPbH8JV7mqf4NR2J/23nP9JwPIrTQu5OWJlhxT4epxo9parVbrV5Xuj2cIhNB+5Sz9wrQ8MKhIT9lVtI6Rp0KbqlRwaxokn5DaTsTJKi5NJbklptbaTC97g1rRJcTAAXlXaztm61uLKctog4YF+927YFT7U9rn218XsotPhZOMfmftO7JZ+rW1YABc43BomSThgqytcc3djse44VwZUF2tf8AN0Xh+5JaLW2m2XHgBiV3+yXs7qW9za9tBZZ8WUZg1BtOYbvxOUYrudjPZrBbaLcA5+LKJgtZsLxgTuwG84ejCMr/AL2rbQt+sjh4rxdSzSoP1ft7nkfbDRrbPa3tY0NYQ1zWgQA0iIAyvBXIaVtvafY76NX9VM/+Q/7LDtK5q0eWbRd8Mrdrawk98Y+mhHbrTqMJzNw4lb32T6A7qzutDh4q1zZypNOP7nX8gsBYtHuttspUG4F0OIyaL3u5NHVe70KLabWsYAA0BoGTWgQFttIZk5voV/xBddlRVtHeWr9Oi+bJTdvKUBDRCa8zd14f5VkeJFaZv6cEuY4H1CWEwnxDg71agJQhAQgIzw+aSRw8lRdpykHFpJEEgkgxcSMQrVK1NePC5ruBB8kBgva/pXVoUqAN9R2u79FPD/kR/avJmPkLTe0fSvf2+pHu0gKTf2+9/wAiVlaLYPFUdxLnmz6lwai7W0pxa31fz/YllU7E/wATpzvVupcCqdNsGVqhsyxrt88X4F2Fs/ZdpoULW5jyAyqwyTgHUwXg9NbqsaU2nUvu+8lFObhLmQvLeF1RlRl/cj1y2e2Czt/lUqr9hJawH1PkubQ9sbzVbrUGNpkgO8Ti4A4kHC7YvNykW93dVvcq4fDllGLXLl+LbPpenUDgCCCCAQRmDeCnRu81hvZj2lFWymjUcA6hABccaZJ1cdmHRd3tF2mp2azVajX6zmthoEkF5uaJwxPkreNRShznzyvZ1KVy7fHezheedjzP2lab/EW0tafBQHdj9eLz1gftWMdagHhpw271PVqEy4mSSSScyTJPVUKdnL3AASXEADaSYAVI5dpJyZ9Op0vwlCFKHRfpudFzZUBC0/aPsmbIym5ru8aWta9wBhtWLwDm05H/AAs7UZKwnBweGdVrdU7mmp03lHqnsy7Zd8wWWsf4jB/DcfzsH5Zzc2OYG5bt9qaCAXtk3Rn5L5voV3McHNJa5pkEYghet6E7d2Zti750CqPA6mL3OqRPhn8pxnAXqztrlOPLPoeI45waVOr2tvHKk9l0b9zWaX01SslI1KjoAwAvLnbGjMrx7tJ2nqW6prP8LB7lMG5o2na7aVV092hq2yr3lU7msHusGwfM5qPQuha1tq93Qb+p5nVYNpPyxK0Vq7qvljsWnDeFU7Cn29drm6t7R9Pf6EFmovq1G0qLS+o4wAPU7ANq9W7G9gmWMCpUipaDi8zFPcwf9ukLp9mOydGwU4Ze8+/UI8Tj8m7vVX7VpinT/NrHYL/PBdVC25O9LcoeK8alcZpUdIfeXr5eX1Lgbz5/JKXf+rlybDpd1WpqloaCDGM3b8l1gyMl2HnDOdvLGaliec6Za8DgYPkSvJa9fVaT04r3bSFnFSk9hwexzT+4ELwmnompaavdtB1Wuh78mmYN+ZAyVddwbksdT2Pw9cQjRnGo8KLzr4fxGz9lOi2sY+0PLQ6oSxkkSGA+IgHa4RP9K9CFupD87eoWabozu6Y1GalNga0Am+6APven2GxGq/VyzOwZrtpQ5IKJ5u+undXE6r6vT0Wxp22hpbrAyNolOptzOJvO7YOSiYwSGgQ1kXbxgOWPNTzxWw4hfvJMd7w/S71anF29RuPjbh7rvViAmBQlAQgPAbV2ntFK0VgKmsBWqjVeNYfzHcx1XQsvb27x04dBhzD+bK43i/erXaH2c1e9qPpPDtZ73arhB8TnOgEXZ5rH27RdWgYq03M3kXf3C7zVNKdam34H0ejbcMvYR0XNheTKtaoXEkmSSSTvJk+a7nYayB9tY94LmUv4jgIvIuaL/wCqDyWaNfWdDQXHY0F3otx2QsVSmw6zNVzyCdYwQI8N3MnmlvRcppsy4xxCnRtpxpvvbLHnp+mS1pXsI2vaXmjWpUqTyXBtQPDmE3loaBBEkxeuvo32Q2dsOrVn1Bj4dWm087zC6Fnsg/M8DcB8yr1Gw0h+Vx4mB0w8lYq3pp5weMnxi8lFQ59Esae+55j2+0a2jbagZGo+KjdUyBrDxDk4OWbs4unavTPaTosGzsqtAHdu1TAjw1LrznDgP7l5rVMCFV3EOSo146nvODXH4i0hUe6WH6r9iGhXlxG3DkrJUnZ/Q5tVpp0m3a7hJ+Fovc7k0HyU+ltHOs9apSdixxE7RkeYg81rlF45uh3W9ePO6Lfe3+RZ7L6YFktVOo4SwHVeNrHXOu3XHi0LV+1HT7ajqdCnc1oFRxEeIuEMwy1ST+9eeF6mc8m8mcBfuEDyA6KVVapuHiaalhTq3cbnrFY9voMqla72a6Ha6ua9SNSh7oInWqkXQM4EnosmxhcQAJJIAAzJMAdV7B2f7KOs9BjHlrbpdBlxcbzddw5LdaU+eeeiK74hvfw9vyR/NPT5dfY6Gk7R+KpupOa0UnCHFxvjdsOyL7l5FpjRZs1Z1MmRi10RrtOBHmvbKGjqbfyknbU+TRd1Wf7bWOna6WoyDUZJY+4AHNgAyOfJd9zR7SOVujyfBeJuzq8sn3Jb+T8TyF9GTcpWNAUgsz9fU1Xa8xqQdaeC1GgewVSq4GsLse6beT+twubwVXClObxFHvrriFvbR56kvRdX8il2Y7JVLcdYnu6DT4qpz2tZPvHyHkvUtHVKNkpijZWSBxvObnOxcd6WyaEuaCbmgANbGq0DKfkF1qFkDMA30/8AfEq2o0I015nzriXFKt9LXSC2Xv4soizVq38w6rfhbHp9UmkrDTpUTqtgy2XG8m/b9F1+83H1VPSlI1Keq2JkG+7DeugqTg6OrBlVpJgA38DcutaNO5UmucdpmOgvUVHQjWwah1jk1ufNdOzWNrcgNgbcB9TvQHNGjq1e+s/Vb8A+YF3quhZNFspDwMHHO/HJWdXefX1Swd3T6IMvGCtpKkX0nAAkxdhkQVFZLMKFOI8buN7shwHyV6Ts8/qoKT9Z2tfAubd1PM3ckBLSYAIBnfOJzPWU+Dt8kmsNyXVQC37lC/8AmNu/K71apY3n74qB894z9L/+qAsjgkQOSEBzq5F/3mVzLTTY+4gGcolX61KSc7zjxKhcxYNZOmFWUdUcr/RGD3WhvIegTK2ixEwbtmz1XaaLk0kceC18qTydjqupDlexx6NMflgqdpT7RZpOAGw5+ShdZzt1tzvqPoVuzkq3HGjGW+g2vSfSdeHtLTF5E4HiDBWRsfs0bM1qpIn3WDVu3kzHJa51WMQW+nUJDWWE6UJvMkdlvf3FvCUKUsJjNGaCs9nH8Kk0HAuN7jxcb1mvaPoeWttDBe2KdT9Mww8jd+4LUfiBncobVFam5hGs17S07IIi7btWNSkpQcUbLK+qULmNeTz458Op4z3fincpCrFvsTqNV1N2LCRx2HmFLo3Q1W0uikwu2uwaOLjcFRcsm8YPqnbU4U+1ckovXL8zQezjQffWnvXe5Qg8ah90crz0XrTXhoJw2n6lZns1ocWWztp3F17nuBIlxxjcIAHBPtDa9cwJawH8+e8xeVd29Ls4JdT5hxe+/GXMpr8q0XoizpLTevLWGG5nN30Cp2axOq+62RtNw6q5ZrAynGuC85Zjk3HrK6VOvrXTqj4R73+OS6CpKtn0IxplxLn7G/Mm+F1GUiAB4YH5RIHPakY4AQBCcKiEtt7k3exkRwg+n0Tm1htCiD0utKGJPrJlSvFwvJynAbScgqrnAmGY5uFwb9Tu6qWnT1cDM3kkSSdpKAkp2cC83k4nDoMlJq7z1+qi13bOh+sJe/GcjiEBLftHp6Jdc7OhHzTGvnCDwSmoACSYAvJ3ICK1VphgkF2J2NzPy5qwxwgARdgAq9lBMvdi7L4W/lb8zvKnLQcQDyQD03UGz5JvdjeOBKdB29QPkhIurvPX6qCrPesv/K/L9OxTSdgPAx6qvVqfxWSCPC/f8OxAXGyhI19yEBzH1myYM3kQLzieiicCco43noLlNXsgJJEtd8TeOYwcOKgNUs/mC742zHMYt8woNogpX3kn06KQsTxeJF42pwErFo2wlgrVKUhVnU1dc/Zfw+qjNE8OH1UZwZyhzHPqwMc8szyVN9nm8DV34H+3Dquy+hdcmCyXSVKka3S1wjiGzOF8a+/Ajlh6JpqicYOw3eq7xo7rlTrWIYG9FLJE6PLqZy36Lo1Xh9WmHOF0mbxkHAG8LoWe0NAAADQMAAAByCnqaOjAkbsR0KgZY3OwaI+ITHIYnkpxFaohzrTSg22lsslttoAEzcpWV3OwuG0i88G/M9FToWQA46xHlwGSvU2rI0MlpQOJxJxPNTTON/FRNCkaEA5rIwJHO7oblIKjhsPUH5hMCUvAEkwBiTgEBKLTtBHEXdRKRtY1LmnwjFwxO5v16KAE1MZDNl4LuOxu5T9005Dld6ICxSAaABcFKHKoGEYOP7r/ADuKcKjhi2d7TPkYKAsynByrttDcJg7Dd6qUIB5YDiB97wq1Vmu/UBMNhzr5E4tF/U7oT7RX1GzicANrjcAlstLVbfeTe47XHFATAu3Hy+qUVTm0+vogFLKECtrA5jhgehT5TDfjfxTRRGUjgSPLBCSaVWqn+NT/AE1P+qkhwwdPEfMQq1V576nIyqYHH3dsIQdFqE1j7sD0QhJXcLzx+qY9wAkwBtQ/WJODRJvPiOOzAeaG0ADN5O03n/HJQbCk6hfNKWztuY79pvneITW1YMVZByv8B5/Jy6JCa5gIgiRsUEp4EDEhYofw7mD+Hh8DiY5HL0TqFrBdqulrvhd8jg4cFGDZzimmnaikITKtUNjbkBj0UYM85IXMVeu7YJIy2cTkrL6RdebhsHzKVlLJQZ5TRSpaO1hL79jR7o5fm59FKaaulR1aaNZIhLGhz7VZA68icpz5FQfh3DAzudf/AMhf6rplqr6iyiaa0dclbvI94Fu/FvUYc4U7LxIvG3LqpIVW0Na03A65wDLid5yjeVmc+CapVDRJ/wAk7AM0ynSLiC/K8MyG87T6KOnQe06zoeYjYW/pyPG5WG2hswfCdjruhwPVASgJwCAEoQChOSAJwCAXG4pos4ylvAx5YJ4Cr22qQA1vvPuG4Zu6ICOlrPfrSHNYSGzdLsCbrrsMNqufiIxBHKR1CKNINaGjAXffrzUiAKdUHAg8PongqJ9IOxAPK/qk7ojBxHHxDzv80BYSquKjhi0HeDB6O+qX8U0Yy39QjzNxQFgKrXP8elwqegVkFVLQf49LhU9AhB0WYIQzBCEkJF6SE4pFBsGpITkjjAk3DagGwobUG6vjiN+3dv4INcv9wXfG7Dk3F3kEtOzAGTJd8Rx5bBwQEID4kTGwxrxun5qSg5pmMc5x5zerLCoa9AO45EYjmsWjcpZ3HtOSUMhUO9qU/eGu34mjxAb258QrbLS17ZaQRuy3HYpMMiPKe3xNURCkoG+NqYHNqRlqiqsVqo2CqlR5fLWXbX7OG0rFGx95FarWM6rBLvJo2uPyT6Fm1ZvlxxccT9BuUtKzhggcTtJzJOZUkLM5xmqgsBEG8bE+EQhiyv8AhI9wlu4Xt/tOHJL3jx7zZG1n/wCT/lWIRCkgjpV2uwMnZgehvUyZUs7Xe8AfXriEzuHN9187n3jk7EeaAnc4ASbgLzwVawtLiah/Nc0bGZcziq1rtBc4U3DVEgvIOsNXIXYSdq6VNwIlpBG68eSED0qEISCVCUIACckASoCL8M3Iau9pj0uVS0NcK1KDrXPjWG4ZjHougqdp/n0eD/RCDoUqjovb0IQnU8EqEjDikKjrWoNMDxO+Ft557OaiNnc/3zA+Bp/8nYnhgoMwdapMMGsc8mji75C9AssmXnWOQjwjg3Pmp2tAEAAAZDAJUAianJIQkSE1PKagGwqtawgnWaSx3xNz4jNWykQFE2pzLqou+Nolp4jFqsh4jWkRjOXVOrVQ1pLjAH3zXM/04vlzQKYJBFMyQ6L5cMp2IDpa3fNltzNubtw3b09lMAQMFDY9IQdSo3Udl8J4H5K04XqGjZGXQge29JCmcFGGoYSQyEQpQxOLZTI5CGEoSwlhSaxIUVptAptLjlgNpyCmhUAe+q/0U/8Ak/8AwpIJtH2ctbLvfcdZx45cFI+yNJmNU/E06p5xjzUyVAV4qNwIeNh8LuouPRK22twdLDsdd0dgeqnQRNxvGw4IBU4BVfwQHuEs3Ay3+0yEoq1G+80PG1mP9h+RQFpCho2prjAN/wAJuPQqdAAVG1f/ACKP7/RXgqNr/n0f3+iA6lMXISMFyVAIyg1swAJvMZkm+U4tSIUEoNQI1AhCEid2Ed2EqEIE7sJO7CEKSQ7oINIIQoBXfZGueCROreJJgHbGEqx3Q+yUIUga6g04hRUaQEgTGySfVKhQZLYl7sJe7CEIMiupjYk7sIQoGRDRH2Sl7kfZKEKTBjalAQeBzKisljY1oDRA4nPfKVCkgm7kfZKO5H2SlQgE7kfZKO6H2SlQgEFIfZKU0h9yhCAbUsbHiHNB4/VRWWiASBMb3OPqUIQFjuwq9azNL2Ei8TF5z3ZoQgLbWBCEI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6" descr="data:image/jpeg;base64,/9j/4AAQSkZJRgABAQAAAQABAAD/2wCEAAkGBhQQEBQUEhQUFRUUFRQUFxQVFBQYGBQUFBQVFBUXFxQXHCYeFxojGRQUHy8gIycpLCwsFR4xNTAqNSYrLCkBCQoKDgwOGg8PGi0lHSQsLSwsLCotLCwwKSkpLCwsKSwsLCwsKSksLCwsLCkpLCwsKSkpLC0sLywsKSwpLCkpLP/AABEIAMMBAwMBIgACEQEDEQH/xAAcAAABBQEBAQAAAAAAAAAAAAAAAQIDBAYFBwj/xABAEAABAwEEBwUGBAUEAgMAAAABAAIRAwQhMUEFElFhcYGRBhMiobEHMlLB0fAUQnKCIzNikuEVQ6LCsvE0c9L/xAAbAQEAAgMBAQAAAAAAAAAAAAAAAQUCAwQGB//EADIRAAIBAwIDBgQFBQAAAAAAAAABAgMEESExBRJBEyJRYXHRBoGRoRQyseHwM0JiwfH/2gAMAwEAAhEDEQA/APcUIQgBCEIAQhCAEIQgBCEIAQhCAEIQgBCEIAQhCAEIQgBCEIAQhCAEIQgBCSUkoByE0uXN0h2koUAe8qtEAkgeIwNwUNpbmUISm8RWfQ6iFFZ64e0OaQWuAcCMwRIPQqVSYtY3BCEIAQhCAEIQgBCEIAQhCAEIQgBCEIAQhCAEIQgBCEIAQhCAEShNKAdKSVVtekadETUqMYP6nAdNqzlv9o1nZdTD6p3DVb1d8gsJTjHdnRRta1b+nFs1sptSsGiSQBtJgdSvMrd7QrRUup6tIbhrO/udd5Lg2q31Kpmq9zz/AFEnywXPK6j01LijwGtLWo0vuz1C3dtLNTwfrnZT8Xnh5rP232hvMilTDd7zrHoICxjFI1aJXE35FrS4Nb0/zZk/M6Ns07Xre/UcRsBgdBCzun7VqsDBi7H9Ix810taL1X7I6J/1DSDdYTTpnvH7NRp8Lebo81ofNN8vVlrSjStoyqtYjFZ0PVOwljqUbBQZVJLtWYOLWuOsxvJpC0Ca0Jyt4rCSPnNao6tSU31bf1BCELI1ghCEAIQhACEIQAhCEAIQhACEIQAhCEAIQhACEIQAqmk9JMs9M1KhIaMSGudHJoKtpHNlCVjOuxgtIe1VgkUKTn7HPOqOgk+izWkO3Vrrf7ndt2Uxq/8AK93mt7pvsDZ7RLgO6qfGwQCf6mYH13rAaa7FWiyydXvGD87JMD+puI9FXVlWXXTyPYcNlwyWEo4l/lr99jkOqFxlxJO0kk9TelaomlSBce7PTYS0RK1PaowntUmDRIE8FRyngrI1Mo6atepTgYvu4AY/RelezLs/+GsYe4Q+vDzuZ+QdL/3Lzrs9ov8A1DSDGf7bTrO/+thv/uMDmvdmNgADK5dNrDmk6j+RQcfuezpxtY7vvS/0hQlSBKrE8eCEIQCSiU0lEoB0olNQgHSk1k0ppqAYkDifqg1JZRKrMtrHHVD2E7A5pPSVOhLTW46USmoQgdKJTUIB0olNQgHSiU1CAdKJTUIB0olNRKAUlJCEyrVDWkkgAAkk3AAbTsQYyzhac7G2e0S4t7t+PeMgc3DA815bbbM2nUc1jxUa0wHgEA9Vo+1vbU2gmlRJFLAuwNT6N9Vkqtoaxpc4wBiSqy4nCUsRR7vhFC4o0+atJ46J9P54EwKe1V6FYOaHDAgEcCJCmBXMXW5KFV0na9SmYxdcPmrEqvovRht9up0R7k+I7GNveeeHNN8JdTFOME6k9orL+R6H7K9AdxZTWcPHXhw3Ux7g53u5hbiVFSphrQAIAAAGwC4AJ6uacFCKij5rd3ErmtKrLqx2sjWTSlz5LM5hwKE0IQCIR0R94/VACFz9PaVFls1WsRPdtmDdrHBonKSQF5hW9r9pPu0qLeTz/wBh6LTUrwpvEiys+F3N6nKitF46HpHa3SHcWK0VAYLaboP9TvC3zK+fXvJxJPEz5rRaX7fWm1Un0qpYWP1T4WxGq6ec/ILNtfM7jCq7msqj7ux7rgfDZ2VOSrY5m/tj/pZ0bbnUK1Oq25zHB12cG8cCPVfRtltIqsa9plr2tcDucJHkV80r2n2XaW76whhPioONM/pPiZ5GP2rbYz7zicPxTap0oV4rZ4fo9vv+psghJKJ+/sK1PAiolJP3cj7zQCVHwJOCxlt9q9kpkhoq1IMS1oDTwLiLt6te0fTf4axODTD638NvAiXn+2R+4LxZcNzcum+WJ6ngvBqd3B1a2cZwsaZ8T013tlp6wizP1cyajZjc0C/qt9o7SDLRSZVpu1mPAIPHI7CMCMl83PbBWz9nPbH8JV7mqf4NR2J/23nP9JwPIrTQu5OWJlhxT4epxo9parVbrV5Xuj2cIhNB+5Sz9wrQ8MKhIT9lVtI6Rp0KbqlRwaxokn5DaTsTJKi5NJbklptbaTC97g1rRJcTAAXlXaztm61uLKctog4YF+927YFT7U9rn218XsotPhZOMfmftO7JZ+rW1YABc43BomSThgqytcc3djse44VwZUF2tf8AN0Xh+5JaLW2m2XHgBiV3+yXs7qW9za9tBZZ8WUZg1BtOYbvxOUYrudjPZrBbaLcA5+LKJgtZsLxgTuwG84ejCMr/AL2rbQt+sjh4rxdSzSoP1ft7nkfbDRrbPa3tY0NYQ1zWgQA0iIAyvBXIaVtvafY76NX9VM/+Q/7LDtK5q0eWbRd8Mrdrawk98Y+mhHbrTqMJzNw4lb32T6A7qzutDh4q1zZypNOP7nX8gsBYtHuttspUG4F0OIyaL3u5NHVe70KLabWsYAA0BoGTWgQFttIZk5voV/xBddlRVtHeWr9Oi+bJTdvKUBDRCa8zd14f5VkeJFaZv6cEuY4H1CWEwnxDg71agJQhAQgIzw+aSRw8lRdpykHFpJEEgkgxcSMQrVK1NePC5ruBB8kBgva/pXVoUqAN9R2u79FPD/kR/avJmPkLTe0fSvf2+pHu0gKTf2+9/wAiVlaLYPFUdxLnmz6lwai7W0pxa31fz/YllU7E/wATpzvVupcCqdNsGVqhsyxrt88X4F2Fs/ZdpoULW5jyAyqwyTgHUwXg9NbqsaU2nUvu+8lFObhLmQvLeF1RlRl/cj1y2e2Czt/lUqr9hJawH1PkubQ9sbzVbrUGNpkgO8Ti4A4kHC7YvNykW93dVvcq4fDllGLXLl+LbPpenUDgCCCCAQRmDeCnRu81hvZj2lFWymjUcA6hABccaZJ1cdmHRd3tF2mp2azVajX6zmthoEkF5uaJwxPkreNRShznzyvZ1KVy7fHezheedjzP2lab/EW0tafBQHdj9eLz1gftWMdagHhpw271PVqEy4mSSSScyTJPVUKdnL3AASXEADaSYAVI5dpJyZ9Op0vwlCFKHRfpudFzZUBC0/aPsmbIym5ru8aWta9wBhtWLwDm05H/AAs7UZKwnBweGdVrdU7mmp03lHqnsy7Zd8wWWsf4jB/DcfzsH5Zzc2OYG5bt9qaCAXtk3Rn5L5voV3McHNJa5pkEYghet6E7d2Zti750CqPA6mL3OqRPhn8pxnAXqztrlOPLPoeI45waVOr2tvHKk9l0b9zWaX01SslI1KjoAwAvLnbGjMrx7tJ2nqW6prP8LB7lMG5o2na7aVV092hq2yr3lU7msHusGwfM5qPQuha1tq93Qb+p5nVYNpPyxK0Vq7qvljsWnDeFU7Cn29drm6t7R9Pf6EFmovq1G0qLS+o4wAPU7ANq9W7G9gmWMCpUipaDi8zFPcwf9ukLp9mOydGwU4Ze8+/UI8Tj8m7vVX7VpinT/NrHYL/PBdVC25O9LcoeK8alcZpUdIfeXr5eX1Lgbz5/JKXf+rlybDpd1WpqloaCDGM3b8l1gyMl2HnDOdvLGaliec6Za8DgYPkSvJa9fVaT04r3bSFnFSk9hwexzT+4ELwmnompaavdtB1Wuh78mmYN+ZAyVddwbksdT2Pw9cQjRnGo8KLzr4fxGz9lOi2sY+0PLQ6oSxkkSGA+IgHa4RP9K9CFupD87eoWabozu6Y1GalNga0Am+6APven2GxGq/VyzOwZrtpQ5IKJ5u+undXE6r6vT0Wxp22hpbrAyNolOptzOJvO7YOSiYwSGgQ1kXbxgOWPNTzxWw4hfvJMd7w/S71anF29RuPjbh7rvViAmBQlAQgPAbV2ntFK0VgKmsBWqjVeNYfzHcx1XQsvb27x04dBhzD+bK43i/erXaH2c1e9qPpPDtZ73arhB8TnOgEXZ5rH27RdWgYq03M3kXf3C7zVNKdam34H0ejbcMvYR0XNheTKtaoXEkmSSSTvJk+a7nYayB9tY94LmUv4jgIvIuaL/wCqDyWaNfWdDQXHY0F3otx2QsVSmw6zNVzyCdYwQI8N3MnmlvRcppsy4xxCnRtpxpvvbLHnp+mS1pXsI2vaXmjWpUqTyXBtQPDmE3loaBBEkxeuvo32Q2dsOrVn1Bj4dWm087zC6Fnsg/M8DcB8yr1Gw0h+Vx4mB0w8lYq3pp5weMnxi8lFQ59Esae+55j2+0a2jbagZGo+KjdUyBrDxDk4OWbs4unavTPaTosGzsqtAHdu1TAjw1LrznDgP7l5rVMCFV3EOSo146nvODXH4i0hUe6WH6r9iGhXlxG3DkrJUnZ/Q5tVpp0m3a7hJ+Fovc7k0HyU+ltHOs9apSdixxE7RkeYg81rlF45uh3W9ePO6Lfe3+RZ7L6YFktVOo4SwHVeNrHXOu3XHi0LV+1HT7ajqdCnc1oFRxEeIuEMwy1ST+9eeF6mc8m8mcBfuEDyA6KVVapuHiaalhTq3cbnrFY9voMqla72a6Ha6ua9SNSh7oInWqkXQM4EnosmxhcQAJJIAAzJMAdV7B2f7KOs9BjHlrbpdBlxcbzddw5LdaU+eeeiK74hvfw9vyR/NPT5dfY6Gk7R+KpupOa0UnCHFxvjdsOyL7l5FpjRZs1Z1MmRi10RrtOBHmvbKGjqbfyknbU+TRd1Wf7bWOna6WoyDUZJY+4AHNgAyOfJd9zR7SOVujyfBeJuzq8sn3Jb+T8TyF9GTcpWNAUgsz9fU1Xa8xqQdaeC1GgewVSq4GsLse6beT+twubwVXClObxFHvrriFvbR56kvRdX8il2Y7JVLcdYnu6DT4qpz2tZPvHyHkvUtHVKNkpijZWSBxvObnOxcd6WyaEuaCbmgANbGq0DKfkF1qFkDMA30/8AfEq2o0I015nzriXFKt9LXSC2Xv4soizVq38w6rfhbHp9UmkrDTpUTqtgy2XG8m/b9F1+83H1VPSlI1Keq2JkG+7DeugqTg6OrBlVpJgA38DcutaNO5UmucdpmOgvUVHQjWwah1jk1ufNdOzWNrcgNgbcB9TvQHNGjq1e+s/Vb8A+YF3quhZNFspDwMHHO/HJWdXefX1Swd3T6IMvGCtpKkX0nAAkxdhkQVFZLMKFOI8buN7shwHyV6Ts8/qoKT9Z2tfAubd1PM3ckBLSYAIBnfOJzPWU+Dt8kmsNyXVQC37lC/8AmNu/K71apY3n74qB894z9L/+qAsjgkQOSEBzq5F/3mVzLTTY+4gGcolX61KSc7zjxKhcxYNZOmFWUdUcr/RGD3WhvIegTK2ixEwbtmz1XaaLk0kceC18qTydjqupDlexx6NMflgqdpT7RZpOAGw5+ShdZzt1tzvqPoVuzkq3HGjGW+g2vSfSdeHtLTF5E4HiDBWRsfs0bM1qpIn3WDVu3kzHJa51WMQW+nUJDWWE6UJvMkdlvf3FvCUKUsJjNGaCs9nH8Kk0HAuN7jxcb1mvaPoeWttDBe2KdT9Mww8jd+4LUfiBncobVFam5hGs17S07IIi7btWNSkpQcUbLK+qULmNeTz458Op4z3fincpCrFvsTqNV1N2LCRx2HmFLo3Q1W0uikwu2uwaOLjcFRcsm8YPqnbU4U+1ckovXL8zQezjQffWnvXe5Qg8ah90crz0XrTXhoJw2n6lZns1ocWWztp3F17nuBIlxxjcIAHBPtDa9cwJawH8+e8xeVd29Ls4JdT5hxe+/GXMpr8q0XoizpLTevLWGG5nN30Cp2axOq+62RtNw6q5ZrAynGuC85Zjk3HrK6VOvrXTqj4R73+OS6CpKtn0IxplxLn7G/Mm+F1GUiAB4YH5RIHPakY4AQBCcKiEtt7k3exkRwg+n0Tm1htCiD0utKGJPrJlSvFwvJynAbScgqrnAmGY5uFwb9Tu6qWnT1cDM3kkSSdpKAkp2cC83k4nDoMlJq7z1+qi13bOh+sJe/GcjiEBLftHp6Jdc7OhHzTGvnCDwSmoACSYAvJ3ICK1VphgkF2J2NzPy5qwxwgARdgAq9lBMvdi7L4W/lb8zvKnLQcQDyQD03UGz5JvdjeOBKdB29QPkhIurvPX6qCrPesv/K/L9OxTSdgPAx6qvVqfxWSCPC/f8OxAXGyhI19yEBzH1myYM3kQLzieiicCco43noLlNXsgJJEtd8TeOYwcOKgNUs/mC742zHMYt8woNogpX3kn06KQsTxeJF42pwErFo2wlgrVKUhVnU1dc/Zfw+qjNE8OH1UZwZyhzHPqwMc8szyVN9nm8DV34H+3Dquy+hdcmCyXSVKka3S1wjiGzOF8a+/Ajlh6JpqicYOw3eq7xo7rlTrWIYG9FLJE6PLqZy36Lo1Xh9WmHOF0mbxkHAG8LoWe0NAAADQMAAAByCnqaOjAkbsR0KgZY3OwaI+ITHIYnkpxFaohzrTSg22lsslttoAEzcpWV3OwuG0i88G/M9FToWQA46xHlwGSvU2rI0MlpQOJxJxPNTTON/FRNCkaEA5rIwJHO7oblIKjhsPUH5hMCUvAEkwBiTgEBKLTtBHEXdRKRtY1LmnwjFwxO5v16KAE1MZDNl4LuOxu5T9005Dld6ICxSAaABcFKHKoGEYOP7r/ADuKcKjhi2d7TPkYKAsynByrttDcJg7Dd6qUIB5YDiB97wq1Vmu/UBMNhzr5E4tF/U7oT7RX1GzicANrjcAlstLVbfeTe47XHFATAu3Hy+qUVTm0+vogFLKECtrA5jhgehT5TDfjfxTRRGUjgSPLBCSaVWqn+NT/AE1P+qkhwwdPEfMQq1V576nIyqYHH3dsIQdFqE1j7sD0QhJXcLzx+qY9wAkwBtQ/WJODRJvPiOOzAeaG0ADN5O03n/HJQbCk6hfNKWztuY79pvneITW1YMVZByv8B5/Jy6JCa5gIgiRsUEp4EDEhYofw7mD+Hh8DiY5HL0TqFrBdqulrvhd8jg4cFGDZzimmnaikITKtUNjbkBj0UYM85IXMVeu7YJIy2cTkrL6RdebhsHzKVlLJQZ5TRSpaO1hL79jR7o5fm59FKaaulR1aaNZIhLGhz7VZA68icpz5FQfh3DAzudf/AMhf6rplqr6iyiaa0dclbvI94Fu/FvUYc4U7LxIvG3LqpIVW0Na03A65wDLid5yjeVmc+CapVDRJ/wAk7AM0ynSLiC/K8MyG87T6KOnQe06zoeYjYW/pyPG5WG2hswfCdjruhwPVASgJwCAEoQChOSAJwCAXG4pos4ylvAx5YJ4Cr22qQA1vvPuG4Zu6ICOlrPfrSHNYSGzdLsCbrrsMNqufiIxBHKR1CKNINaGjAXffrzUiAKdUHAg8PongqJ9IOxAPK/qk7ojBxHHxDzv80BYSquKjhi0HeDB6O+qX8U0Yy39QjzNxQFgKrXP8elwqegVkFVLQf49LhU9AhB0WYIQzBCEkJF6SE4pFBsGpITkjjAk3DagGwobUG6vjiN+3dv4INcv9wXfG7Dk3F3kEtOzAGTJd8Rx5bBwQEID4kTGwxrxun5qSg5pmMc5x5zerLCoa9AO45EYjmsWjcpZ3HtOSUMhUO9qU/eGu34mjxAb258QrbLS17ZaQRuy3HYpMMiPKe3xNURCkoG+NqYHNqRlqiqsVqo2CqlR5fLWXbX7OG0rFGx95FarWM6rBLvJo2uPyT6Fm1ZvlxxccT9BuUtKzhggcTtJzJOZUkLM5xmqgsBEG8bE+EQhiyv8AhI9wlu4Xt/tOHJL3jx7zZG1n/wCT/lWIRCkgjpV2uwMnZgehvUyZUs7Xe8AfXriEzuHN9187n3jk7EeaAnc4ASbgLzwVawtLiah/Nc0bGZcziq1rtBc4U3DVEgvIOsNXIXYSdq6VNwIlpBG68eSED0qEISCVCUIACckASoCL8M3Iau9pj0uVS0NcK1KDrXPjWG4ZjHougqdp/n0eD/RCDoUqjovb0IQnU8EqEjDikKjrWoNMDxO+Ft557OaiNnc/3zA+Bp/8nYnhgoMwdapMMGsc8mji75C9AssmXnWOQjwjg3Pmp2tAEAAAZDAJUAianJIQkSE1PKagGwqtawgnWaSx3xNz4jNWykQFE2pzLqou+Nolp4jFqsh4jWkRjOXVOrVQ1pLjAH3zXM/04vlzQKYJBFMyQ6L5cMp2IDpa3fNltzNubtw3b09lMAQMFDY9IQdSo3Udl8J4H5K04XqGjZGXQge29JCmcFGGoYSQyEQpQxOLZTI5CGEoSwlhSaxIUVptAptLjlgNpyCmhUAe+q/0U/8Ak/8AwpIJtH2ctbLvfcdZx45cFI+yNJmNU/E06p5xjzUyVAV4qNwIeNh8LuouPRK22twdLDsdd0dgeqnQRNxvGw4IBU4BVfwQHuEs3Ay3+0yEoq1G+80PG1mP9h+RQFpCho2prjAN/wAJuPQqdAAVG1f/ACKP7/RXgqNr/n0f3+iA6lMXISMFyVAIyg1swAJvMZkm+U4tSIUEoNQI1AhCEid2Ed2EqEIE7sJO7CEKSQ7oINIIQoBXfZGueCROreJJgHbGEqx3Q+yUIUga6g04hRUaQEgTGySfVKhQZLYl7sJe7CEIMiupjYk7sIQoGRDRH2Sl7kfZKEKTBjalAQeBzKisljY1oDRA4nPfKVCkgm7kfZKO5H2SlQgE7kfZKO6H2SlQgEFIfZKU0h9yhCAbUsbHiHNB4/VRWWiASBMb3OPqUIQFjuwq9azNL2Ei8TF5z3ZoQgLbWBCEID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AutoShape 8" descr="data:image/jpeg;base64,/9j/4AAQSkZJRgABAQAAAQABAAD/2wCEAAkGBhQQEBQUEhQUFRUUFRQUFxQVFBQYGBQUFBQVFBUXFxQXHCYeFxojGRQUHy8gIycpLCwsFR4xNTAqNSYrLCkBCQoKDgwOGg8PGi0lHSQsLSwsLCotLCwwKSkpLCwsKSwsLCwsKSksLCwsLCkpLCwsKSkpLC0sLywsKSwpLCkpLP/AABEIAMMBAwMBIgACEQEDEQH/xAAcAAABBQEBAQAAAAAAAAAAAAAAAQIDBAYFBwj/xABAEAABAwEEBwUGBAUEAgMAAAABAAIRAwQhMUEFElFhcYGRBhMiobEHMlLB0fAUQnKCIzNikuEVQ6LCsvE0c9L/xAAbAQEAAgMBAQAAAAAAAAAAAAAAAQUCAwQGB//EADIRAAIBAwIDBgQFBQAAAAAAAAABAgMEESExBRJBEyJRYXHRBoGRoRQyseHwM0JiwfH/2gAMAwEAAhEDEQA/APcUIQgBCEIAQhCAEIQgBCEIAQhCAEIQgBCEIAQhCAEIQgBCEIAQhCAEIQgBCSUkoByE0uXN0h2koUAe8qtEAkgeIwNwUNpbmUISm8RWfQ6iFFZ64e0OaQWuAcCMwRIPQqVSYtY3BCEIAQhCAEIQgBCEIAQhCAEIQgBCEIAQhCAEIQgBCEIAQhCAEShNKAdKSVVtekadETUqMYP6nAdNqzlv9o1nZdTD6p3DVb1d8gsJTjHdnRRta1b+nFs1sptSsGiSQBtJgdSvMrd7QrRUup6tIbhrO/udd5Lg2q31Kpmq9zz/AFEnywXPK6j01LijwGtLWo0vuz1C3dtLNTwfrnZT8Xnh5rP232hvMilTDd7zrHoICxjFI1aJXE35FrS4Nb0/zZk/M6Ns07Xre/UcRsBgdBCzun7VqsDBi7H9Ix810taL1X7I6J/1DSDdYTTpnvH7NRp8Lebo81ofNN8vVlrSjStoyqtYjFZ0PVOwljqUbBQZVJLtWYOLWuOsxvJpC0Ca0Jyt4rCSPnNao6tSU31bf1BCELI1ghCEAIQhACEIQAhCEAIQhACEIQAhCEAIQhACEIQAqmk9JMs9M1KhIaMSGudHJoKtpHNlCVjOuxgtIe1VgkUKTn7HPOqOgk+izWkO3Vrrf7ndt2Uxq/8AK93mt7pvsDZ7RLgO6qfGwQCf6mYH13rAaa7FWiyydXvGD87JMD+puI9FXVlWXXTyPYcNlwyWEo4l/lr99jkOqFxlxJO0kk9TelaomlSBce7PTYS0RK1PaowntUmDRIE8FRyngrI1Mo6atepTgYvu4AY/RelezLs/+GsYe4Q+vDzuZ+QdL/3Lzrs9ov8A1DSDGf7bTrO/+thv/uMDmvdmNgADK5dNrDmk6j+RQcfuezpxtY7vvS/0hQlSBKrE8eCEIQCSiU0lEoB0olNQgHSk1k0ppqAYkDifqg1JZRKrMtrHHVD2E7A5pPSVOhLTW46USmoQgdKJTUIB0olNQgHSiU1CAdKJTUIB0olNRKAUlJCEyrVDWkkgAAkk3AAbTsQYyzhac7G2e0S4t7t+PeMgc3DA815bbbM2nUc1jxUa0wHgEA9Vo+1vbU2gmlRJFLAuwNT6N9Vkqtoaxpc4wBiSqy4nCUsRR7vhFC4o0+atJ46J9P54EwKe1V6FYOaHDAgEcCJCmBXMXW5KFV0na9SmYxdcPmrEqvovRht9up0R7k+I7GNveeeHNN8JdTFOME6k9orL+R6H7K9AdxZTWcPHXhw3Ux7g53u5hbiVFSphrQAIAAAGwC4AJ6uacFCKij5rd3ErmtKrLqx2sjWTSlz5LM5hwKE0IQCIR0R94/VACFz9PaVFls1WsRPdtmDdrHBonKSQF5hW9r9pPu0qLeTz/wBh6LTUrwpvEiys+F3N6nKitF46HpHa3SHcWK0VAYLaboP9TvC3zK+fXvJxJPEz5rRaX7fWm1Un0qpYWP1T4WxGq6ec/ILNtfM7jCq7msqj7ux7rgfDZ2VOSrY5m/tj/pZ0bbnUK1Oq25zHB12cG8cCPVfRtltIqsa9plr2tcDucJHkV80r2n2XaW76whhPioONM/pPiZ5GP2rbYz7zicPxTap0oV4rZ4fo9vv+psghJKJ+/sK1PAiolJP3cj7zQCVHwJOCxlt9q9kpkhoq1IMS1oDTwLiLt6te0fTf4axODTD638NvAiXn+2R+4LxZcNzcum+WJ6ngvBqd3B1a2cZwsaZ8T013tlp6wizP1cyajZjc0C/qt9o7SDLRSZVpu1mPAIPHI7CMCMl83PbBWz9nPbH8JV7mqf4NR2J/23nP9JwPIrTQu5OWJlhxT4epxo9parVbrV5Xuj2cIhNB+5Sz9wrQ8MKhIT9lVtI6Rp0KbqlRwaxokn5DaTsTJKi5NJbklptbaTC97g1rRJcTAAXlXaztm61uLKctog4YF+927YFT7U9rn218XsotPhZOMfmftO7JZ+rW1YABc43BomSThgqytcc3djse44VwZUF2tf8AN0Xh+5JaLW2m2XHgBiV3+yXs7qW9za9tBZZ8WUZg1BtOYbvxOUYrudjPZrBbaLcA5+LKJgtZsLxgTuwG84ejCMr/AL2rbQt+sjh4rxdSzSoP1ft7nkfbDRrbPa3tY0NYQ1zWgQA0iIAyvBXIaVtvafY76NX9VM/+Q/7LDtK5q0eWbRd8Mrdrawk98Y+mhHbrTqMJzNw4lb32T6A7qzutDh4q1zZypNOP7nX8gsBYtHuttspUG4F0OIyaL3u5NHVe70KLabWsYAA0BoGTWgQFttIZk5voV/xBddlRVtHeWr9Oi+bJTdvKUBDRCa8zd14f5VkeJFaZv6cEuY4H1CWEwnxDg71agJQhAQgIzw+aSRw8lRdpykHFpJEEgkgxcSMQrVK1NePC5ruBB8kBgva/pXVoUqAN9R2u79FPD/kR/avJmPkLTe0fSvf2+pHu0gKTf2+9/wAiVlaLYPFUdxLnmz6lwai7W0pxa31fz/YllU7E/wATpzvVupcCqdNsGVqhsyxrt88X4F2Fs/ZdpoULW5jyAyqwyTgHUwXg9NbqsaU2nUvu+8lFObhLmQvLeF1RlRl/cj1y2e2Czt/lUqr9hJawH1PkubQ9sbzVbrUGNpkgO8Ti4A4kHC7YvNykW93dVvcq4fDllGLXLl+LbPpenUDgCCCCAQRmDeCnRu81hvZj2lFWymjUcA6hABccaZJ1cdmHRd3tF2mp2azVajX6zmthoEkF5uaJwxPkreNRShznzyvZ1KVy7fHezheedjzP2lab/EW0tafBQHdj9eLz1gftWMdagHhpw271PVqEy4mSSSScyTJPVUKdnL3AASXEADaSYAVI5dpJyZ9Op0vwlCFKHRfpudFzZUBC0/aPsmbIym5ru8aWta9wBhtWLwDm05H/AAs7UZKwnBweGdVrdU7mmp03lHqnsy7Zd8wWWsf4jB/DcfzsH5Zzc2OYG5bt9qaCAXtk3Rn5L5voV3McHNJa5pkEYghet6E7d2Zti750CqPA6mL3OqRPhn8pxnAXqztrlOPLPoeI45waVOr2tvHKk9l0b9zWaX01SslI1KjoAwAvLnbGjMrx7tJ2nqW6prP8LB7lMG5o2na7aVV092hq2yr3lU7msHusGwfM5qPQuha1tq93Qb+p5nVYNpPyxK0Vq7qvljsWnDeFU7Cn29drm6t7R9Pf6EFmovq1G0qLS+o4wAPU7ANq9W7G9gmWMCpUipaDi8zFPcwf9ukLp9mOydGwU4Ze8+/UI8Tj8m7vVX7VpinT/NrHYL/PBdVC25O9LcoeK8alcZpUdIfeXr5eX1Lgbz5/JKXf+rlybDpd1WpqloaCDGM3b8l1gyMl2HnDOdvLGaliec6Za8DgYPkSvJa9fVaT04r3bSFnFSk9hwexzT+4ELwmnompaavdtB1Wuh78mmYN+ZAyVddwbksdT2Pw9cQjRnGo8KLzr4fxGz9lOi2sY+0PLQ6oSxkkSGA+IgHa4RP9K9CFupD87eoWabozu6Y1GalNga0Am+6APven2GxGq/VyzOwZrtpQ5IKJ5u+undXE6r6vT0Wxp22hpbrAyNolOptzOJvO7YOSiYwSGgQ1kXbxgOWPNTzxWw4hfvJMd7w/S71anF29RuPjbh7rvViAmBQlAQgPAbV2ntFK0VgKmsBWqjVeNYfzHcx1XQsvb27x04dBhzD+bK43i/erXaH2c1e9qPpPDtZ73arhB8TnOgEXZ5rH27RdWgYq03M3kXf3C7zVNKdam34H0ejbcMvYR0XNheTKtaoXEkmSSSTvJk+a7nYayB9tY94LmUv4jgIvIuaL/wCqDyWaNfWdDQXHY0F3otx2QsVSmw6zNVzyCdYwQI8N3MnmlvRcppsy4xxCnRtpxpvvbLHnp+mS1pXsI2vaXmjWpUqTyXBtQPDmE3loaBBEkxeuvo32Q2dsOrVn1Bj4dWm087zC6Fnsg/M8DcB8yr1Gw0h+Vx4mB0w8lYq3pp5weMnxi8lFQ59Esae+55j2+0a2jbagZGo+KjdUyBrDxDk4OWbs4unavTPaTosGzsqtAHdu1TAjw1LrznDgP7l5rVMCFV3EOSo146nvODXH4i0hUe6WH6r9iGhXlxG3DkrJUnZ/Q5tVpp0m3a7hJ+Fovc7k0HyU+ltHOs9apSdixxE7RkeYg81rlF45uh3W9ePO6Lfe3+RZ7L6YFktVOo4SwHVeNrHXOu3XHi0LV+1HT7ajqdCnc1oFRxEeIuEMwy1ST+9eeF6mc8m8mcBfuEDyA6KVVapuHiaalhTq3cbnrFY9voMqla72a6Ha6ua9SNSh7oInWqkXQM4EnosmxhcQAJJIAAzJMAdV7B2f7KOs9BjHlrbpdBlxcbzddw5LdaU+eeeiK74hvfw9vyR/NPT5dfY6Gk7R+KpupOa0UnCHFxvjdsOyL7l5FpjRZs1Z1MmRi10RrtOBHmvbKGjqbfyknbU+TRd1Wf7bWOna6WoyDUZJY+4AHNgAyOfJd9zR7SOVujyfBeJuzq8sn3Jb+T8TyF9GTcpWNAUgsz9fU1Xa8xqQdaeC1GgewVSq4GsLse6beT+twubwVXClObxFHvrriFvbR56kvRdX8il2Y7JVLcdYnu6DT4qpz2tZPvHyHkvUtHVKNkpijZWSBxvObnOxcd6WyaEuaCbmgANbGq0DKfkF1qFkDMA30/8AfEq2o0I015nzriXFKt9LXSC2Xv4soizVq38w6rfhbHp9UmkrDTpUTqtgy2XG8m/b9F1+83H1VPSlI1Keq2JkG+7DeugqTg6OrBlVpJgA38DcutaNO5UmucdpmOgvUVHQjWwah1jk1ufNdOzWNrcgNgbcB9TvQHNGjq1e+s/Vb8A+YF3quhZNFspDwMHHO/HJWdXefX1Swd3T6IMvGCtpKkX0nAAkxdhkQVFZLMKFOI8buN7shwHyV6Ts8/qoKT9Z2tfAubd1PM3ckBLSYAIBnfOJzPWU+Dt8kmsNyXVQC37lC/8AmNu/K71apY3n74qB894z9L/+qAsjgkQOSEBzq5F/3mVzLTTY+4gGcolX61KSc7zjxKhcxYNZOmFWUdUcr/RGD3WhvIegTK2ixEwbtmz1XaaLk0kceC18qTydjqupDlexx6NMflgqdpT7RZpOAGw5+ShdZzt1tzvqPoVuzkq3HGjGW+g2vSfSdeHtLTF5E4HiDBWRsfs0bM1qpIn3WDVu3kzHJa51WMQW+nUJDWWE6UJvMkdlvf3FvCUKUsJjNGaCs9nH8Kk0HAuN7jxcb1mvaPoeWttDBe2KdT9Mww8jd+4LUfiBncobVFam5hGs17S07IIi7btWNSkpQcUbLK+qULmNeTz458Op4z3fincpCrFvsTqNV1N2LCRx2HmFLo3Q1W0uikwu2uwaOLjcFRcsm8YPqnbU4U+1ckovXL8zQezjQffWnvXe5Qg8ah90crz0XrTXhoJw2n6lZns1ocWWztp3F17nuBIlxxjcIAHBPtDa9cwJawH8+e8xeVd29Ls4JdT5hxe+/GXMpr8q0XoizpLTevLWGG5nN30Cp2axOq+62RtNw6q5ZrAynGuC85Zjk3HrK6VOvrXTqj4R73+OS6CpKtn0IxplxLn7G/Mm+F1GUiAB4YH5RIHPakY4AQBCcKiEtt7k3exkRwg+n0Tm1htCiD0utKGJPrJlSvFwvJynAbScgqrnAmGY5uFwb9Tu6qWnT1cDM3kkSSdpKAkp2cC83k4nDoMlJq7z1+qi13bOh+sJe/GcjiEBLftHp6Jdc7OhHzTGvnCDwSmoACSYAvJ3ICK1VphgkF2J2NzPy5qwxwgARdgAq9lBMvdi7L4W/lb8zvKnLQcQDyQD03UGz5JvdjeOBKdB29QPkhIurvPX6qCrPesv/K/L9OxTSdgPAx6qvVqfxWSCPC/f8OxAXGyhI19yEBzH1myYM3kQLzieiicCco43noLlNXsgJJEtd8TeOYwcOKgNUs/mC742zHMYt8woNogpX3kn06KQsTxeJF42pwErFo2wlgrVKUhVnU1dc/Zfw+qjNE8OH1UZwZyhzHPqwMc8szyVN9nm8DV34H+3Dquy+hdcmCyXSVKka3S1wjiGzOF8a+/Ajlh6JpqicYOw3eq7xo7rlTrWIYG9FLJE6PLqZy36Lo1Xh9WmHOF0mbxkHAG8LoWe0NAAADQMAAAByCnqaOjAkbsR0KgZY3OwaI+ITHIYnkpxFaohzrTSg22lsslttoAEzcpWV3OwuG0i88G/M9FToWQA46xHlwGSvU2rI0MlpQOJxJxPNTTON/FRNCkaEA5rIwJHO7oblIKjhsPUH5hMCUvAEkwBiTgEBKLTtBHEXdRKRtY1LmnwjFwxO5v16KAE1MZDNl4LuOxu5T9005Dld6ICxSAaABcFKHKoGEYOP7r/ADuKcKjhi2d7TPkYKAsynByrttDcJg7Dd6qUIB5YDiB97wq1Vmu/UBMNhzr5E4tF/U7oT7RX1GzicANrjcAlstLVbfeTe47XHFATAu3Hy+qUVTm0+vogFLKECtrA5jhgehT5TDfjfxTRRGUjgSPLBCSaVWqn+NT/AE1P+qkhwwdPEfMQq1V576nIyqYHH3dsIQdFqE1j7sD0QhJXcLzx+qY9wAkwBtQ/WJODRJvPiOOzAeaG0ADN5O03n/HJQbCk6hfNKWztuY79pvneITW1YMVZByv8B5/Jy6JCa5gIgiRsUEp4EDEhYofw7mD+Hh8DiY5HL0TqFrBdqulrvhd8jg4cFGDZzimmnaikITKtUNjbkBj0UYM85IXMVeu7YJIy2cTkrL6RdebhsHzKVlLJQZ5TRSpaO1hL79jR7o5fm59FKaaulR1aaNZIhLGhz7VZA68icpz5FQfh3DAzudf/AMhf6rplqr6iyiaa0dclbvI94Fu/FvUYc4U7LxIvG3LqpIVW0Na03A65wDLid5yjeVmc+CapVDRJ/wAk7AM0ynSLiC/K8MyG87T6KOnQe06zoeYjYW/pyPG5WG2hswfCdjruhwPVASgJwCAEoQChOSAJwCAXG4pos4ylvAx5YJ4Cr22qQA1vvPuG4Zu6ICOlrPfrSHNYSGzdLsCbrrsMNqufiIxBHKR1CKNINaGjAXffrzUiAKdUHAg8PongqJ9IOxAPK/qk7ojBxHHxDzv80BYSquKjhi0HeDB6O+qX8U0Yy39QjzNxQFgKrXP8elwqegVkFVLQf49LhU9AhB0WYIQzBCEkJF6SE4pFBsGpITkjjAk3DagGwobUG6vjiN+3dv4INcv9wXfG7Dk3F3kEtOzAGTJd8Rx5bBwQEID4kTGwxrxun5qSg5pmMc5x5zerLCoa9AO45EYjmsWjcpZ3HtOSUMhUO9qU/eGu34mjxAb258QrbLS17ZaQRuy3HYpMMiPKe3xNURCkoG+NqYHNqRlqiqsVqo2CqlR5fLWXbX7OG0rFGx95FarWM6rBLvJo2uPyT6Fm1ZvlxxccT9BuUtKzhggcTtJzJOZUkLM5xmqgsBEG8bE+EQhiyv8AhI9wlu4Xt/tOHJL3jx7zZG1n/wCT/lWIRCkgjpV2uwMnZgehvUyZUs7Xe8AfXriEzuHN9187n3jk7EeaAnc4ASbgLzwVawtLiah/Nc0bGZcziq1rtBc4U3DVEgvIOsNXIXYSdq6VNwIlpBG68eSED0qEISCVCUIACckASoCL8M3Iau9pj0uVS0NcK1KDrXPjWG4ZjHougqdp/n0eD/RCDoUqjovb0IQnU8EqEjDikKjrWoNMDxO+Ft557OaiNnc/3zA+Bp/8nYnhgoMwdapMMGsc8mji75C9AssmXnWOQjwjg3Pmp2tAEAAAZDAJUAianJIQkSE1PKagGwqtawgnWaSx3xNz4jNWykQFE2pzLqou+Nolp4jFqsh4jWkRjOXVOrVQ1pLjAH3zXM/04vlzQKYJBFMyQ6L5cMp2IDpa3fNltzNubtw3b09lMAQMFDY9IQdSo3Udl8J4H5K04XqGjZGXQge29JCmcFGGoYSQyEQpQxOLZTI5CGEoSwlhSaxIUVptAptLjlgNpyCmhUAe+q/0U/8Ak/8AwpIJtH2ctbLvfcdZx45cFI+yNJmNU/E06p5xjzUyVAV4qNwIeNh8LuouPRK22twdLDsdd0dgeqnQRNxvGw4IBU4BVfwQHuEs3Ay3+0yEoq1G+80PG1mP9h+RQFpCho2prjAN/wAJuPQqdAAVG1f/ACKP7/RXgqNr/n0f3+iA6lMXISMFyVAIyg1swAJvMZkm+U4tSIUEoNQI1AhCEid2Ed2EqEIE7sJO7CEKSQ7oINIIQoBXfZGueCROreJJgHbGEqx3Q+yUIUga6g04hRUaQEgTGySfVKhQZLYl7sJe7CEIMiupjYk7sIQoGRDRH2Sl7kfZKEKTBjalAQeBzKisljY1oDRA4nPfKVCkgm7kfZKO5H2SlQgE7kfZKO6H2SlQgEFIfZKU0h9yhCAbUsbHiHNB4/VRWWiASBMb3OPqUIQFjuwq9azNL2Ei8TF5z3ZoQgLbWBCEID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65177" y="2143125"/>
            <a:ext cx="2257306" cy="85725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Scenarios</a:t>
            </a:r>
            <a:endParaRPr lang="es-CO" sz="28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29000" y="565944"/>
            <a:ext cx="5257800" cy="401161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Constituyen</a:t>
            </a:r>
            <a:r>
              <a:rPr lang="en-US" dirty="0" smtClean="0"/>
              <a:t> o </a:t>
            </a:r>
            <a:r>
              <a:rPr lang="en-US" dirty="0" err="1" smtClean="0"/>
              <a:t>detallan</a:t>
            </a:r>
            <a:r>
              <a:rPr lang="en-US" dirty="0" smtClean="0"/>
              <a:t> los </a:t>
            </a:r>
            <a:r>
              <a:rPr lang="en-US" dirty="0" err="1" smtClean="0"/>
              <a:t>criterios</a:t>
            </a:r>
            <a:r>
              <a:rPr lang="en-US" dirty="0" smtClean="0"/>
              <a:t> de </a:t>
            </a:r>
            <a:r>
              <a:rPr lang="en-US" dirty="0" err="1" smtClean="0"/>
              <a:t>aceptación</a:t>
            </a:r>
            <a:endParaRPr lang="en-US" dirty="0" smtClean="0"/>
          </a:p>
          <a:p>
            <a:r>
              <a:rPr lang="en-US" dirty="0" smtClean="0"/>
              <a:t>Son </a:t>
            </a:r>
            <a:r>
              <a:rPr lang="en-US" dirty="0" err="1" smtClean="0"/>
              <a:t>ejemplos</a:t>
            </a:r>
            <a:r>
              <a:rPr lang="en-US" dirty="0" smtClean="0"/>
              <a:t>, </a:t>
            </a:r>
            <a:r>
              <a:rPr lang="en-US" dirty="0" err="1" smtClean="0"/>
              <a:t>así</a:t>
            </a:r>
            <a:r>
              <a:rPr lang="en-US" dirty="0" smtClean="0"/>
              <a:t> de </a:t>
            </a:r>
            <a:r>
              <a:rPr lang="en-US" dirty="0" err="1" smtClean="0"/>
              <a:t>sencillo</a:t>
            </a:r>
            <a:endParaRPr lang="en-US" dirty="0" smtClean="0"/>
          </a:p>
          <a:p>
            <a:r>
              <a:rPr lang="en-US" dirty="0" smtClean="0"/>
              <a:t>Deben </a:t>
            </a:r>
            <a:r>
              <a:rPr lang="en-US" dirty="0" err="1" smtClean="0"/>
              <a:t>incluir</a:t>
            </a:r>
            <a:r>
              <a:rPr lang="en-US" dirty="0" smtClean="0"/>
              <a:t> </a:t>
            </a:r>
            <a:r>
              <a:rPr lang="en-US" dirty="0" err="1" smtClean="0"/>
              <a:t>contexto</a:t>
            </a:r>
            <a:r>
              <a:rPr lang="en-US" dirty="0" smtClean="0"/>
              <a:t>, </a:t>
            </a:r>
            <a:r>
              <a:rPr lang="en-US" dirty="0" err="1" smtClean="0"/>
              <a:t>acción</a:t>
            </a:r>
            <a:r>
              <a:rPr lang="en-US" dirty="0" smtClean="0"/>
              <a:t> y </a:t>
            </a:r>
            <a:r>
              <a:rPr lang="en-US" dirty="0" err="1" smtClean="0"/>
              <a:t>verficación</a:t>
            </a:r>
            <a:endParaRPr lang="en-US" dirty="0" smtClean="0"/>
          </a:p>
          <a:p>
            <a:r>
              <a:rPr lang="en-US" dirty="0" smtClean="0"/>
              <a:t>Given / When / Then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automatizar</a:t>
            </a:r>
            <a:endParaRPr lang="en-US" dirty="0" smtClean="0"/>
          </a:p>
          <a:p>
            <a:r>
              <a:rPr lang="en-US" dirty="0" err="1" smtClean="0"/>
              <a:t>Qas</a:t>
            </a:r>
            <a:r>
              <a:rPr lang="en-US" dirty="0" smtClean="0"/>
              <a:t> / Testers [ + Bas + </a:t>
            </a:r>
            <a:r>
              <a:rPr lang="en-US" dirty="0" err="1" smtClean="0"/>
              <a:t>devs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3022483" y="565945"/>
            <a:ext cx="480270" cy="401161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Down Arrow 7"/>
          <p:cNvSpPr/>
          <p:nvPr/>
        </p:nvSpPr>
        <p:spPr>
          <a:xfrm rot="16200000">
            <a:off x="-1630042" y="2194244"/>
            <a:ext cx="4035425" cy="755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Stories</a:t>
            </a:r>
            <a:endParaRPr lang="es-CO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07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14850" y="283054"/>
            <a:ext cx="5714301" cy="2130180"/>
            <a:chOff x="153099" y="283054"/>
            <a:chExt cx="8839200" cy="4688472"/>
          </a:xfrm>
        </p:grpSpPr>
        <p:grpSp>
          <p:nvGrpSpPr>
            <p:cNvPr id="5" name="Group 4"/>
            <p:cNvGrpSpPr/>
            <p:nvPr/>
          </p:nvGrpSpPr>
          <p:grpSpPr>
            <a:xfrm>
              <a:off x="2286350" y="283054"/>
              <a:ext cx="4571301" cy="2133600"/>
              <a:chOff x="153099" y="283053"/>
              <a:chExt cx="8839200" cy="4688473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153099" y="3135211"/>
                <a:ext cx="2895600" cy="1828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350" b="1" dirty="0" smtClean="0">
                    <a:solidFill>
                      <a:srgbClr val="C00000"/>
                    </a:solidFill>
                  </a:rPr>
                  <a:t>Para</a:t>
                </a:r>
                <a:r>
                  <a:rPr lang="en-US" sz="35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50" dirty="0" err="1" smtClean="0">
                    <a:solidFill>
                      <a:schemeClr val="tx1"/>
                    </a:solidFill>
                  </a:rPr>
                  <a:t>que</a:t>
                </a:r>
                <a:r>
                  <a:rPr lang="en-US" sz="350" dirty="0" smtClean="0">
                    <a:solidFill>
                      <a:schemeClr val="tx1"/>
                    </a:solidFill>
                  </a:rPr>
                  <a:t> el </a:t>
                </a:r>
                <a:r>
                  <a:rPr lang="en-US" sz="350" dirty="0" err="1" smtClean="0">
                    <a:solidFill>
                      <a:schemeClr val="tx1"/>
                    </a:solidFill>
                  </a:rPr>
                  <a:t>proceso</a:t>
                </a:r>
                <a:r>
                  <a:rPr lang="en-US" sz="350" dirty="0" smtClean="0">
                    <a:solidFill>
                      <a:schemeClr val="tx1"/>
                    </a:solidFill>
                  </a:rPr>
                  <a:t> sea </a:t>
                </a:r>
                <a:r>
                  <a:rPr lang="en-US" sz="350" dirty="0" err="1" smtClean="0">
                    <a:solidFill>
                      <a:schemeClr val="tx1"/>
                    </a:solidFill>
                  </a:rPr>
                  <a:t>sencillo</a:t>
                </a:r>
                <a:r>
                  <a:rPr lang="en-US" sz="350" dirty="0" smtClean="0">
                    <a:solidFill>
                      <a:schemeClr val="tx1"/>
                    </a:solidFill>
                  </a:rPr>
                  <a:t> y </a:t>
                </a:r>
                <a:r>
                  <a:rPr lang="en-US" sz="350" dirty="0" err="1" smtClean="0">
                    <a:solidFill>
                      <a:schemeClr val="tx1"/>
                    </a:solidFill>
                  </a:rPr>
                  <a:t>rápido</a:t>
                </a:r>
                <a:endParaRPr lang="en-US" sz="350" dirty="0" smtClean="0">
                  <a:solidFill>
                    <a:schemeClr val="tx1"/>
                  </a:solidFill>
                </a:endParaRPr>
              </a:p>
              <a:p>
                <a:r>
                  <a:rPr lang="en-US" sz="350" b="1" dirty="0" smtClean="0">
                    <a:solidFill>
                      <a:srgbClr val="C00000"/>
                    </a:solidFill>
                  </a:rPr>
                  <a:t>Como un</a:t>
                </a:r>
                <a:r>
                  <a:rPr lang="en-US" sz="35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50" dirty="0" err="1" smtClean="0">
                    <a:solidFill>
                      <a:schemeClr val="tx1"/>
                    </a:solidFill>
                  </a:rPr>
                  <a:t>analista</a:t>
                </a:r>
                <a:r>
                  <a:rPr lang="en-US" sz="350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sz="350" dirty="0" err="1" smtClean="0">
                    <a:solidFill>
                      <a:schemeClr val="tx1"/>
                    </a:solidFill>
                  </a:rPr>
                  <a:t>créditos</a:t>
                </a:r>
                <a:endParaRPr lang="en-US" sz="350" dirty="0" smtClean="0">
                  <a:solidFill>
                    <a:schemeClr val="tx1"/>
                  </a:solidFill>
                </a:endParaRPr>
              </a:p>
              <a:p>
                <a:r>
                  <a:rPr lang="en-US" sz="350" b="1" dirty="0" err="1" smtClean="0">
                    <a:solidFill>
                      <a:srgbClr val="C00000"/>
                    </a:solidFill>
                  </a:rPr>
                  <a:t>Yo</a:t>
                </a:r>
                <a:r>
                  <a:rPr lang="en-US" sz="35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350" b="1" dirty="0" err="1" smtClean="0">
                    <a:solidFill>
                      <a:srgbClr val="C00000"/>
                    </a:solidFill>
                  </a:rPr>
                  <a:t>quiero</a:t>
                </a:r>
                <a:r>
                  <a:rPr lang="en-US" sz="35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50" dirty="0" err="1" smtClean="0">
                    <a:solidFill>
                      <a:schemeClr val="tx1"/>
                    </a:solidFill>
                  </a:rPr>
                  <a:t>capturar</a:t>
                </a:r>
                <a:r>
                  <a:rPr lang="en-US" sz="350" dirty="0" smtClean="0">
                    <a:solidFill>
                      <a:schemeClr val="tx1"/>
                    </a:solidFill>
                  </a:rPr>
                  <a:t> solo los </a:t>
                </a:r>
                <a:r>
                  <a:rPr lang="en-US" sz="350" dirty="0" err="1" smtClean="0">
                    <a:solidFill>
                      <a:schemeClr val="tx1"/>
                    </a:solidFill>
                  </a:rPr>
                  <a:t>datos</a:t>
                </a:r>
                <a:r>
                  <a:rPr lang="en-US" sz="35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50" dirty="0" err="1" smtClean="0">
                    <a:solidFill>
                      <a:schemeClr val="tx1"/>
                    </a:solidFill>
                  </a:rPr>
                  <a:t>relevantes</a:t>
                </a:r>
                <a:r>
                  <a:rPr lang="en-US" sz="35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50" dirty="0" err="1" smtClean="0">
                    <a:solidFill>
                      <a:schemeClr val="tx1"/>
                    </a:solidFill>
                  </a:rPr>
                  <a:t>usando</a:t>
                </a:r>
                <a:r>
                  <a:rPr lang="en-US" sz="35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50" dirty="0" err="1" smtClean="0">
                    <a:solidFill>
                      <a:schemeClr val="tx1"/>
                    </a:solidFill>
                  </a:rPr>
                  <a:t>una</a:t>
                </a:r>
                <a:r>
                  <a:rPr lang="en-US" sz="35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50" dirty="0" err="1" smtClean="0">
                    <a:solidFill>
                      <a:schemeClr val="tx1"/>
                    </a:solidFill>
                  </a:rPr>
                  <a:t>interfaz</a:t>
                </a:r>
                <a:r>
                  <a:rPr lang="en-US" sz="350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sz="350" dirty="0" err="1" smtClean="0">
                    <a:solidFill>
                      <a:schemeClr val="tx1"/>
                    </a:solidFill>
                  </a:rPr>
                  <a:t>usuario</a:t>
                </a:r>
                <a:r>
                  <a:rPr lang="en-US" sz="35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50" dirty="0" err="1" smtClean="0">
                    <a:solidFill>
                      <a:schemeClr val="tx1"/>
                    </a:solidFill>
                  </a:rPr>
                  <a:t>muy</a:t>
                </a:r>
                <a:r>
                  <a:rPr lang="en-US" sz="350" dirty="0" smtClean="0">
                    <a:solidFill>
                      <a:schemeClr val="tx1"/>
                    </a:solidFill>
                  </a:rPr>
                  <a:t> simple</a:t>
                </a:r>
                <a:endParaRPr lang="es-CO" sz="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3124899" y="3142726"/>
                <a:ext cx="2895600" cy="1828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350" b="1" dirty="0">
                    <a:solidFill>
                      <a:srgbClr val="C00000"/>
                    </a:solidFill>
                  </a:rPr>
                  <a:t>Para</a:t>
                </a:r>
                <a:r>
                  <a:rPr lang="en-US" sz="350" dirty="0">
                    <a:solidFill>
                      <a:schemeClr val="tx1"/>
                    </a:solidFill>
                  </a:rPr>
                  <a:t> </a:t>
                </a:r>
                <a:r>
                  <a:rPr lang="en-US" sz="350" dirty="0" err="1">
                    <a:solidFill>
                      <a:schemeClr val="tx1"/>
                    </a:solidFill>
                  </a:rPr>
                  <a:t>apoyar</a:t>
                </a:r>
                <a:r>
                  <a:rPr lang="en-US" sz="350" dirty="0">
                    <a:solidFill>
                      <a:schemeClr val="tx1"/>
                    </a:solidFill>
                  </a:rPr>
                  <a:t> el </a:t>
                </a:r>
                <a:r>
                  <a:rPr lang="en-US" sz="350" dirty="0" err="1">
                    <a:solidFill>
                      <a:schemeClr val="tx1"/>
                    </a:solidFill>
                  </a:rPr>
                  <a:t>desarrollo</a:t>
                </a:r>
                <a:r>
                  <a:rPr lang="en-US" sz="350" dirty="0">
                    <a:solidFill>
                      <a:schemeClr val="tx1"/>
                    </a:solidFill>
                  </a:rPr>
                  <a:t> </a:t>
                </a:r>
                <a:r>
                  <a:rPr lang="en-US" sz="350" dirty="0" err="1">
                    <a:solidFill>
                      <a:schemeClr val="tx1"/>
                    </a:solidFill>
                  </a:rPr>
                  <a:t>económico</a:t>
                </a:r>
                <a:r>
                  <a:rPr lang="en-US" sz="350" dirty="0">
                    <a:solidFill>
                      <a:schemeClr val="tx1"/>
                    </a:solidFill>
                  </a:rPr>
                  <a:t> de </a:t>
                </a:r>
                <a:r>
                  <a:rPr lang="en-US" sz="350" dirty="0" err="1">
                    <a:solidFill>
                      <a:schemeClr val="tx1"/>
                    </a:solidFill>
                  </a:rPr>
                  <a:t>comunidades</a:t>
                </a:r>
                <a:r>
                  <a:rPr lang="en-US" sz="350" dirty="0">
                    <a:solidFill>
                      <a:schemeClr val="tx1"/>
                    </a:solidFill>
                  </a:rPr>
                  <a:t> de </a:t>
                </a:r>
                <a:r>
                  <a:rPr lang="en-US" sz="350" dirty="0" err="1">
                    <a:solidFill>
                      <a:schemeClr val="tx1"/>
                    </a:solidFill>
                  </a:rPr>
                  <a:t>escasos</a:t>
                </a:r>
                <a:r>
                  <a:rPr lang="en-US" sz="350" dirty="0">
                    <a:solidFill>
                      <a:schemeClr val="tx1"/>
                    </a:solidFill>
                  </a:rPr>
                  <a:t> </a:t>
                </a:r>
                <a:r>
                  <a:rPr lang="en-US" sz="350" dirty="0" err="1">
                    <a:solidFill>
                      <a:schemeClr val="tx1"/>
                    </a:solidFill>
                  </a:rPr>
                  <a:t>recursos</a:t>
                </a:r>
                <a:endParaRPr lang="en-US" sz="350" dirty="0">
                  <a:solidFill>
                    <a:schemeClr val="tx1"/>
                  </a:solidFill>
                </a:endParaRPr>
              </a:p>
              <a:p>
                <a:r>
                  <a:rPr lang="en-US" sz="350" b="1" dirty="0">
                    <a:solidFill>
                      <a:srgbClr val="C00000"/>
                    </a:solidFill>
                  </a:rPr>
                  <a:t>Como un</a:t>
                </a:r>
                <a:r>
                  <a:rPr lang="en-US" sz="350" dirty="0">
                    <a:solidFill>
                      <a:schemeClr val="tx1"/>
                    </a:solidFill>
                  </a:rPr>
                  <a:t> </a:t>
                </a:r>
                <a:r>
                  <a:rPr lang="en-US" sz="350" dirty="0" err="1">
                    <a:solidFill>
                      <a:schemeClr val="tx1"/>
                    </a:solidFill>
                  </a:rPr>
                  <a:t>directivo</a:t>
                </a:r>
                <a:r>
                  <a:rPr lang="en-US" sz="350" dirty="0">
                    <a:solidFill>
                      <a:schemeClr val="tx1"/>
                    </a:solidFill>
                  </a:rPr>
                  <a:t> del </a:t>
                </a:r>
                <a:r>
                  <a:rPr lang="en-US" sz="350" dirty="0" err="1">
                    <a:solidFill>
                      <a:schemeClr val="tx1"/>
                    </a:solidFill>
                  </a:rPr>
                  <a:t>banco</a:t>
                </a:r>
                <a:endParaRPr lang="en-US" sz="350" dirty="0">
                  <a:solidFill>
                    <a:schemeClr val="tx1"/>
                  </a:solidFill>
                </a:endParaRPr>
              </a:p>
              <a:p>
                <a:r>
                  <a:rPr lang="en-US" sz="350" b="1" dirty="0" err="1">
                    <a:solidFill>
                      <a:srgbClr val="C00000"/>
                    </a:solidFill>
                  </a:rPr>
                  <a:t>Yo</a:t>
                </a:r>
                <a:r>
                  <a:rPr lang="en-US" sz="35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350" b="1" dirty="0" err="1">
                    <a:solidFill>
                      <a:srgbClr val="C00000"/>
                    </a:solidFill>
                  </a:rPr>
                  <a:t>quiero</a:t>
                </a:r>
                <a:r>
                  <a:rPr lang="en-US" sz="350" dirty="0">
                    <a:solidFill>
                      <a:schemeClr val="tx1"/>
                    </a:solidFill>
                  </a:rPr>
                  <a:t> </a:t>
                </a:r>
                <a:r>
                  <a:rPr lang="en-US" sz="350" dirty="0" err="1">
                    <a:solidFill>
                      <a:schemeClr val="tx1"/>
                    </a:solidFill>
                  </a:rPr>
                  <a:t>otorgar</a:t>
                </a:r>
                <a:r>
                  <a:rPr lang="en-US" sz="350" dirty="0">
                    <a:solidFill>
                      <a:schemeClr val="tx1"/>
                    </a:solidFill>
                  </a:rPr>
                  <a:t> </a:t>
                </a:r>
                <a:r>
                  <a:rPr lang="en-US" sz="350" dirty="0" err="1">
                    <a:solidFill>
                      <a:schemeClr val="tx1"/>
                    </a:solidFill>
                  </a:rPr>
                  <a:t>descuentos</a:t>
                </a:r>
                <a:r>
                  <a:rPr lang="en-US" sz="350" dirty="0">
                    <a:solidFill>
                      <a:schemeClr val="tx1"/>
                    </a:solidFill>
                  </a:rPr>
                  <a:t> y </a:t>
                </a:r>
                <a:r>
                  <a:rPr lang="en-US" sz="350" dirty="0" err="1">
                    <a:solidFill>
                      <a:schemeClr val="tx1"/>
                    </a:solidFill>
                  </a:rPr>
                  <a:t>facilidades</a:t>
                </a:r>
                <a:r>
                  <a:rPr lang="en-US" sz="350" dirty="0">
                    <a:solidFill>
                      <a:schemeClr val="tx1"/>
                    </a:solidFill>
                  </a:rPr>
                  <a:t> de </a:t>
                </a:r>
                <a:r>
                  <a:rPr lang="en-US" sz="350" dirty="0" err="1">
                    <a:solidFill>
                      <a:schemeClr val="tx1"/>
                    </a:solidFill>
                  </a:rPr>
                  <a:t>pago</a:t>
                </a:r>
                <a:r>
                  <a:rPr lang="en-US" sz="350" dirty="0">
                    <a:solidFill>
                      <a:schemeClr val="tx1"/>
                    </a:solidFill>
                  </a:rPr>
                  <a:t> </a:t>
                </a:r>
                <a:r>
                  <a:rPr lang="en-US" sz="350" dirty="0" err="1">
                    <a:solidFill>
                      <a:schemeClr val="tx1"/>
                    </a:solidFill>
                  </a:rPr>
                  <a:t>según</a:t>
                </a:r>
                <a:r>
                  <a:rPr lang="en-US" sz="350" dirty="0">
                    <a:solidFill>
                      <a:schemeClr val="tx1"/>
                    </a:solidFill>
                  </a:rPr>
                  <a:t> la </a:t>
                </a:r>
                <a:r>
                  <a:rPr lang="en-US" sz="350" dirty="0" err="1">
                    <a:solidFill>
                      <a:schemeClr val="tx1"/>
                    </a:solidFill>
                  </a:rPr>
                  <a:t>condición</a:t>
                </a:r>
                <a:r>
                  <a:rPr lang="en-US" sz="350" dirty="0">
                    <a:solidFill>
                      <a:schemeClr val="tx1"/>
                    </a:solidFill>
                  </a:rPr>
                  <a:t> </a:t>
                </a:r>
                <a:r>
                  <a:rPr lang="en-US" sz="350" dirty="0" err="1">
                    <a:solidFill>
                      <a:schemeClr val="tx1"/>
                    </a:solidFill>
                  </a:rPr>
                  <a:t>socioeconómica</a:t>
                </a:r>
                <a:endParaRPr lang="es-CO" sz="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6096699" y="3142726"/>
                <a:ext cx="2895600" cy="1828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350" b="1" dirty="0">
                    <a:solidFill>
                      <a:srgbClr val="C00000"/>
                    </a:solidFill>
                  </a:rPr>
                  <a:t>Para</a:t>
                </a:r>
                <a:r>
                  <a:rPr lang="en-US" sz="350" dirty="0">
                    <a:solidFill>
                      <a:schemeClr val="tx1"/>
                    </a:solidFill>
                  </a:rPr>
                  <a:t> </a:t>
                </a:r>
                <a:r>
                  <a:rPr lang="en-US" sz="350" dirty="0" err="1" smtClean="0">
                    <a:solidFill>
                      <a:schemeClr val="tx1"/>
                    </a:solidFill>
                  </a:rPr>
                  <a:t>reducir</a:t>
                </a:r>
                <a:r>
                  <a:rPr lang="en-US" sz="350" dirty="0" smtClean="0">
                    <a:solidFill>
                      <a:schemeClr val="tx1"/>
                    </a:solidFill>
                  </a:rPr>
                  <a:t> el </a:t>
                </a:r>
                <a:r>
                  <a:rPr lang="en-US" sz="350" dirty="0" err="1" smtClean="0">
                    <a:solidFill>
                      <a:schemeClr val="tx1"/>
                    </a:solidFill>
                  </a:rPr>
                  <a:t>riesgo</a:t>
                </a:r>
                <a:r>
                  <a:rPr lang="en-US" sz="350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sz="350" dirty="0" err="1" smtClean="0">
                    <a:solidFill>
                      <a:schemeClr val="tx1"/>
                    </a:solidFill>
                  </a:rPr>
                  <a:t>pérdida</a:t>
                </a:r>
                <a:r>
                  <a:rPr lang="en-US" sz="350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sz="350" dirty="0" err="1" smtClean="0">
                    <a:solidFill>
                      <a:schemeClr val="tx1"/>
                    </a:solidFill>
                  </a:rPr>
                  <a:t>cartera</a:t>
                </a:r>
                <a:endParaRPr lang="en-US" sz="350" dirty="0">
                  <a:solidFill>
                    <a:schemeClr val="tx1"/>
                  </a:solidFill>
                </a:endParaRPr>
              </a:p>
              <a:p>
                <a:r>
                  <a:rPr lang="en-US" sz="350" b="1" dirty="0">
                    <a:solidFill>
                      <a:srgbClr val="C00000"/>
                    </a:solidFill>
                  </a:rPr>
                  <a:t>Como un</a:t>
                </a:r>
                <a:r>
                  <a:rPr lang="en-US" sz="350" dirty="0">
                    <a:solidFill>
                      <a:schemeClr val="tx1"/>
                    </a:solidFill>
                  </a:rPr>
                  <a:t> </a:t>
                </a:r>
                <a:r>
                  <a:rPr lang="en-US" sz="350" dirty="0" smtClean="0">
                    <a:solidFill>
                      <a:schemeClr val="tx1"/>
                    </a:solidFill>
                  </a:rPr>
                  <a:t>director </a:t>
                </a:r>
                <a:r>
                  <a:rPr lang="en-US" sz="350" dirty="0" err="1" smtClean="0">
                    <a:solidFill>
                      <a:schemeClr val="tx1"/>
                    </a:solidFill>
                  </a:rPr>
                  <a:t>financiero</a:t>
                </a:r>
                <a:endParaRPr lang="en-US" sz="350" dirty="0">
                  <a:solidFill>
                    <a:schemeClr val="tx1"/>
                  </a:solidFill>
                </a:endParaRPr>
              </a:p>
              <a:p>
                <a:r>
                  <a:rPr lang="en-US" sz="350" b="1" dirty="0" err="1">
                    <a:solidFill>
                      <a:srgbClr val="C00000"/>
                    </a:solidFill>
                  </a:rPr>
                  <a:t>Yo</a:t>
                </a:r>
                <a:r>
                  <a:rPr lang="en-US" sz="35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350" b="1" dirty="0" err="1">
                    <a:solidFill>
                      <a:srgbClr val="C00000"/>
                    </a:solidFill>
                  </a:rPr>
                  <a:t>quiero</a:t>
                </a:r>
                <a:r>
                  <a:rPr lang="en-US" sz="350" dirty="0">
                    <a:solidFill>
                      <a:schemeClr val="tx1"/>
                    </a:solidFill>
                  </a:rPr>
                  <a:t> </a:t>
                </a:r>
                <a:r>
                  <a:rPr lang="en-US" sz="350" dirty="0" err="1" smtClean="0">
                    <a:solidFill>
                      <a:schemeClr val="tx1"/>
                    </a:solidFill>
                  </a:rPr>
                  <a:t>apoyo</a:t>
                </a:r>
                <a:r>
                  <a:rPr lang="en-US" sz="35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50" dirty="0" err="1" smtClean="0">
                    <a:solidFill>
                      <a:schemeClr val="tx1"/>
                    </a:solidFill>
                  </a:rPr>
                  <a:t>para</a:t>
                </a:r>
                <a:r>
                  <a:rPr lang="en-US" sz="35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50" dirty="0" err="1" smtClean="0">
                    <a:solidFill>
                      <a:schemeClr val="tx1"/>
                    </a:solidFill>
                  </a:rPr>
                  <a:t>decidir</a:t>
                </a:r>
                <a:r>
                  <a:rPr lang="en-US" sz="350" dirty="0" smtClean="0">
                    <a:solidFill>
                      <a:schemeClr val="tx1"/>
                    </a:solidFill>
                  </a:rPr>
                  <a:t> el </a:t>
                </a:r>
                <a:r>
                  <a:rPr lang="en-US" sz="350" dirty="0" err="1" smtClean="0">
                    <a:solidFill>
                      <a:schemeClr val="tx1"/>
                    </a:solidFill>
                  </a:rPr>
                  <a:t>otorgamiento</a:t>
                </a:r>
                <a:r>
                  <a:rPr lang="en-US" sz="350" dirty="0" smtClean="0">
                    <a:solidFill>
                      <a:schemeClr val="tx1"/>
                    </a:solidFill>
                  </a:rPr>
                  <a:t> y </a:t>
                </a:r>
                <a:r>
                  <a:rPr lang="en-US" sz="350" dirty="0" err="1" smtClean="0">
                    <a:solidFill>
                      <a:schemeClr val="tx1"/>
                    </a:solidFill>
                  </a:rPr>
                  <a:t>condiciones</a:t>
                </a:r>
                <a:r>
                  <a:rPr lang="en-US" sz="350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sz="350" dirty="0" err="1" smtClean="0">
                    <a:solidFill>
                      <a:schemeClr val="tx1"/>
                    </a:solidFill>
                  </a:rPr>
                  <a:t>crédito</a:t>
                </a:r>
                <a:endParaRPr lang="es-CO" sz="3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Arrow Connector 6"/>
              <p:cNvCxnSpPr>
                <a:endCxn id="2" idx="0"/>
              </p:cNvCxnSpPr>
              <p:nvPr/>
            </p:nvCxnSpPr>
            <p:spPr>
              <a:xfrm flipH="1">
                <a:off x="1600899" y="2441121"/>
                <a:ext cx="1904301" cy="6940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endCxn id="4" idx="0"/>
              </p:cNvCxnSpPr>
              <p:nvPr/>
            </p:nvCxnSpPr>
            <p:spPr>
              <a:xfrm>
                <a:off x="5638101" y="2441121"/>
                <a:ext cx="1906398" cy="7016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endCxn id="3" idx="0"/>
              </p:cNvCxnSpPr>
              <p:nvPr/>
            </p:nvCxnSpPr>
            <p:spPr>
              <a:xfrm>
                <a:off x="4572699" y="2433606"/>
                <a:ext cx="0" cy="7091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/>
              <p:cNvSpPr/>
              <p:nvPr/>
            </p:nvSpPr>
            <p:spPr>
              <a:xfrm>
                <a:off x="2057400" y="283053"/>
                <a:ext cx="5029899" cy="2133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300" dirty="0"/>
                  <a:t>Personas y </a:t>
                </a:r>
                <a:r>
                  <a:rPr lang="en-US" sz="300" dirty="0" err="1"/>
                  <a:t>comunidades</a:t>
                </a:r>
                <a:r>
                  <a:rPr lang="en-US" sz="300" dirty="0"/>
                  <a:t> con </a:t>
                </a:r>
                <a:r>
                  <a:rPr lang="en-US" sz="300" dirty="0" err="1"/>
                  <a:t>proyectos</a:t>
                </a:r>
                <a:r>
                  <a:rPr lang="en-US" sz="300" dirty="0"/>
                  <a:t> </a:t>
                </a:r>
                <a:r>
                  <a:rPr lang="en-US" sz="300" dirty="0" err="1"/>
                  <a:t>productivos</a:t>
                </a:r>
                <a:r>
                  <a:rPr lang="en-US" sz="300" dirty="0"/>
                  <a:t> no </a:t>
                </a:r>
                <a:r>
                  <a:rPr lang="en-US" sz="300" dirty="0" err="1"/>
                  <a:t>pueden</a:t>
                </a:r>
                <a:r>
                  <a:rPr lang="en-US" sz="300" dirty="0"/>
                  <a:t> </a:t>
                </a:r>
                <a:r>
                  <a:rPr lang="en-US" sz="300" dirty="0" err="1"/>
                  <a:t>realizarlos</a:t>
                </a:r>
                <a:r>
                  <a:rPr lang="en-US" sz="300" dirty="0"/>
                  <a:t> </a:t>
                </a:r>
                <a:r>
                  <a:rPr lang="en-US" sz="300" dirty="0" err="1"/>
                  <a:t>debido</a:t>
                </a:r>
                <a:r>
                  <a:rPr lang="en-US" sz="300" dirty="0"/>
                  <a:t> a la </a:t>
                </a:r>
                <a:r>
                  <a:rPr lang="en-US" sz="300" dirty="0" err="1"/>
                  <a:t>falta</a:t>
                </a:r>
                <a:r>
                  <a:rPr lang="en-US" sz="300" dirty="0"/>
                  <a:t> de </a:t>
                </a:r>
                <a:r>
                  <a:rPr lang="en-US" sz="300" dirty="0" err="1"/>
                  <a:t>apoyo</a:t>
                </a:r>
                <a:r>
                  <a:rPr lang="en-US" sz="300" dirty="0"/>
                  <a:t> </a:t>
                </a:r>
                <a:r>
                  <a:rPr lang="en-US" sz="300" dirty="0" err="1"/>
                  <a:t>financiero</a:t>
                </a:r>
                <a:r>
                  <a:rPr lang="en-US" sz="300" dirty="0"/>
                  <a:t>, son un </a:t>
                </a:r>
                <a:r>
                  <a:rPr lang="en-US" sz="300" dirty="0" err="1"/>
                  <a:t>mercado</a:t>
                </a:r>
                <a:r>
                  <a:rPr lang="en-US" sz="300" dirty="0"/>
                  <a:t> </a:t>
                </a:r>
                <a:r>
                  <a:rPr lang="en-US" sz="300" dirty="0" err="1"/>
                  <a:t>desaprovechado</a:t>
                </a:r>
                <a:r>
                  <a:rPr lang="en-US" sz="300" dirty="0"/>
                  <a:t> </a:t>
                </a:r>
                <a:r>
                  <a:rPr lang="en-US" sz="300" dirty="0" err="1"/>
                  <a:t>por</a:t>
                </a:r>
                <a:r>
                  <a:rPr lang="en-US" sz="300" dirty="0"/>
                  <a:t> </a:t>
                </a:r>
                <a:r>
                  <a:rPr lang="en-US" sz="300" dirty="0" err="1"/>
                  <a:t>las</a:t>
                </a:r>
                <a:r>
                  <a:rPr lang="en-US" sz="300" dirty="0"/>
                  <a:t> </a:t>
                </a:r>
                <a:r>
                  <a:rPr lang="en-US" sz="300" dirty="0" err="1"/>
                  <a:t>entidades</a:t>
                </a:r>
                <a:r>
                  <a:rPr lang="en-US" sz="300" dirty="0"/>
                  <a:t> </a:t>
                </a:r>
                <a:r>
                  <a:rPr lang="en-US" sz="300" dirty="0" err="1"/>
                  <a:t>financieras</a:t>
                </a:r>
                <a:r>
                  <a:rPr lang="en-US" sz="300" dirty="0"/>
                  <a:t>.</a:t>
                </a:r>
              </a:p>
              <a:p>
                <a:endParaRPr lang="en-US" sz="300" dirty="0"/>
              </a:p>
              <a:p>
                <a:r>
                  <a:rPr lang="en-US" sz="300" dirty="0"/>
                  <a:t>La </a:t>
                </a:r>
                <a:r>
                  <a:rPr lang="en-US" sz="300" dirty="0" err="1"/>
                  <a:t>aplicación</a:t>
                </a:r>
                <a:r>
                  <a:rPr lang="en-US" sz="300" dirty="0"/>
                  <a:t> “</a:t>
                </a:r>
                <a:r>
                  <a:rPr lang="en-US" sz="300" dirty="0" err="1"/>
                  <a:t>Te</a:t>
                </a:r>
                <a:r>
                  <a:rPr lang="en-US" sz="300" dirty="0"/>
                  <a:t> </a:t>
                </a:r>
                <a:r>
                  <a:rPr lang="en-US" sz="300" dirty="0" err="1"/>
                  <a:t>prestamos</a:t>
                </a:r>
                <a:r>
                  <a:rPr lang="en-US" sz="300" dirty="0"/>
                  <a:t>” </a:t>
                </a:r>
                <a:r>
                  <a:rPr lang="en-US" sz="300" dirty="0" err="1"/>
                  <a:t>evalúa</a:t>
                </a:r>
                <a:r>
                  <a:rPr lang="en-US" sz="300" dirty="0"/>
                  <a:t>, </a:t>
                </a:r>
                <a:r>
                  <a:rPr lang="en-US" sz="300" dirty="0" err="1"/>
                  <a:t>mediante</a:t>
                </a:r>
                <a:r>
                  <a:rPr lang="en-US" sz="300" dirty="0"/>
                  <a:t> un </a:t>
                </a:r>
                <a:r>
                  <a:rPr lang="en-US" sz="300" dirty="0" err="1"/>
                  <a:t>proceso</a:t>
                </a:r>
                <a:r>
                  <a:rPr lang="en-US" sz="300" dirty="0"/>
                  <a:t> </a:t>
                </a:r>
                <a:r>
                  <a:rPr lang="en-US" sz="300" dirty="0" err="1"/>
                  <a:t>muy</a:t>
                </a:r>
                <a:r>
                  <a:rPr lang="en-US" sz="300" dirty="0"/>
                  <a:t> </a:t>
                </a:r>
                <a:r>
                  <a:rPr lang="en-US" sz="300" dirty="0" err="1"/>
                  <a:t>sencillo</a:t>
                </a:r>
                <a:r>
                  <a:rPr lang="en-US" sz="300" dirty="0"/>
                  <a:t>, el </a:t>
                </a:r>
                <a:r>
                  <a:rPr lang="en-US" sz="300" dirty="0" err="1"/>
                  <a:t>otorgamiento</a:t>
                </a:r>
                <a:r>
                  <a:rPr lang="en-US" sz="300" dirty="0"/>
                  <a:t> de </a:t>
                </a:r>
                <a:r>
                  <a:rPr lang="en-US" sz="300" dirty="0" err="1"/>
                  <a:t>créditos</a:t>
                </a:r>
                <a:r>
                  <a:rPr lang="en-US" sz="300" dirty="0"/>
                  <a:t>, con </a:t>
                </a:r>
                <a:r>
                  <a:rPr lang="en-US" sz="300" dirty="0" err="1"/>
                  <a:t>facilidades</a:t>
                </a:r>
                <a:r>
                  <a:rPr lang="en-US" sz="300" dirty="0"/>
                  <a:t> de </a:t>
                </a:r>
                <a:r>
                  <a:rPr lang="en-US" sz="300" dirty="0" err="1"/>
                  <a:t>pago</a:t>
                </a:r>
                <a:r>
                  <a:rPr lang="en-US" sz="300" dirty="0"/>
                  <a:t>, a personas de </a:t>
                </a:r>
                <a:r>
                  <a:rPr lang="en-US" sz="300" dirty="0" err="1"/>
                  <a:t>escasos</a:t>
                </a:r>
                <a:r>
                  <a:rPr lang="en-US" sz="300" dirty="0"/>
                  <a:t> </a:t>
                </a:r>
                <a:r>
                  <a:rPr lang="en-US" sz="300" dirty="0" err="1"/>
                  <a:t>recursos</a:t>
                </a:r>
                <a:r>
                  <a:rPr lang="en-US" sz="300" dirty="0"/>
                  <a:t>, </a:t>
                </a:r>
                <a:r>
                  <a:rPr lang="en-US" sz="300" dirty="0" err="1"/>
                  <a:t>concediéndoles</a:t>
                </a:r>
                <a:r>
                  <a:rPr lang="en-US" sz="300" dirty="0"/>
                  <a:t> </a:t>
                </a:r>
                <a:r>
                  <a:rPr lang="en-US" sz="300" dirty="0" err="1"/>
                  <a:t>beneficios</a:t>
                </a:r>
                <a:r>
                  <a:rPr lang="en-US" sz="300" dirty="0"/>
                  <a:t> de </a:t>
                </a:r>
                <a:r>
                  <a:rPr lang="en-US" sz="300" dirty="0" err="1"/>
                  <a:t>acuerdo</a:t>
                </a:r>
                <a:r>
                  <a:rPr lang="en-US" sz="300" dirty="0"/>
                  <a:t> a </a:t>
                </a:r>
                <a:r>
                  <a:rPr lang="en-US" sz="300" dirty="0" err="1"/>
                  <a:t>su</a:t>
                </a:r>
                <a:r>
                  <a:rPr lang="en-US" sz="300" dirty="0"/>
                  <a:t> </a:t>
                </a:r>
                <a:r>
                  <a:rPr lang="en-US" sz="300" dirty="0" err="1"/>
                  <a:t>condición</a:t>
                </a:r>
                <a:r>
                  <a:rPr lang="en-US" sz="300" dirty="0"/>
                  <a:t> social.</a:t>
                </a:r>
              </a:p>
              <a:p>
                <a:endParaRPr lang="en-US" sz="300" dirty="0"/>
              </a:p>
              <a:p>
                <a:r>
                  <a:rPr lang="en-US" sz="300" dirty="0"/>
                  <a:t>La </a:t>
                </a:r>
                <a:r>
                  <a:rPr lang="en-US" sz="300" dirty="0" err="1"/>
                  <a:t>atención</a:t>
                </a:r>
                <a:r>
                  <a:rPr lang="en-US" sz="300" dirty="0"/>
                  <a:t> de </a:t>
                </a:r>
                <a:r>
                  <a:rPr lang="en-US" sz="300" dirty="0" err="1"/>
                  <a:t>cada</a:t>
                </a:r>
                <a:r>
                  <a:rPr lang="en-US" sz="300" dirty="0"/>
                  <a:t> </a:t>
                </a:r>
                <a:r>
                  <a:rPr lang="en-US" sz="300" dirty="0" err="1"/>
                  <a:t>caso</a:t>
                </a:r>
                <a:r>
                  <a:rPr lang="en-US" sz="300" dirty="0"/>
                  <a:t> se </a:t>
                </a:r>
                <a:r>
                  <a:rPr lang="en-US" sz="300" dirty="0" err="1"/>
                  <a:t>resuelve</a:t>
                </a:r>
                <a:r>
                  <a:rPr lang="en-US" sz="300" dirty="0"/>
                  <a:t> en </a:t>
                </a:r>
                <a:r>
                  <a:rPr lang="en-US" sz="300" dirty="0" err="1"/>
                  <a:t>pocos</a:t>
                </a:r>
                <a:r>
                  <a:rPr lang="en-US" sz="300" dirty="0"/>
                  <a:t> </a:t>
                </a:r>
                <a:r>
                  <a:rPr lang="en-US" sz="300" dirty="0" err="1"/>
                  <a:t>minutos</a:t>
                </a:r>
                <a:r>
                  <a:rPr lang="en-US" sz="300" dirty="0"/>
                  <a:t> y al final de </a:t>
                </a:r>
                <a:r>
                  <a:rPr lang="en-US" sz="300" dirty="0" err="1"/>
                  <a:t>este</a:t>
                </a:r>
                <a:r>
                  <a:rPr lang="en-US" sz="300" dirty="0"/>
                  <a:t> </a:t>
                </a:r>
                <a:r>
                  <a:rPr lang="en-US" sz="300" dirty="0" err="1"/>
                  <a:t>procedimiento</a:t>
                </a:r>
                <a:r>
                  <a:rPr lang="en-US" sz="300" dirty="0"/>
                  <a:t> </a:t>
                </a:r>
                <a:r>
                  <a:rPr lang="en-US" sz="300" dirty="0" err="1"/>
                  <a:t>ya</a:t>
                </a:r>
                <a:r>
                  <a:rPr lang="en-US" sz="300" dirty="0"/>
                  <a:t> </a:t>
                </a:r>
                <a:r>
                  <a:rPr lang="en-US" sz="300" dirty="0" err="1"/>
                  <a:t>es</a:t>
                </a:r>
                <a:r>
                  <a:rPr lang="en-US" sz="300" dirty="0"/>
                  <a:t> </a:t>
                </a:r>
                <a:r>
                  <a:rPr lang="en-US" sz="300" dirty="0" err="1"/>
                  <a:t>claro</a:t>
                </a:r>
                <a:r>
                  <a:rPr lang="en-US" sz="300" dirty="0"/>
                  <a:t> </a:t>
                </a:r>
                <a:r>
                  <a:rPr lang="en-US" sz="300" dirty="0" err="1"/>
                  <a:t>si</a:t>
                </a:r>
                <a:r>
                  <a:rPr lang="en-US" sz="300" dirty="0"/>
                  <a:t> se </a:t>
                </a:r>
                <a:r>
                  <a:rPr lang="en-US" sz="300" dirty="0" err="1"/>
                  <a:t>otorga</a:t>
                </a:r>
                <a:r>
                  <a:rPr lang="en-US" sz="300" dirty="0"/>
                  <a:t> el </a:t>
                </a:r>
                <a:r>
                  <a:rPr lang="en-US" sz="300" dirty="0" err="1"/>
                  <a:t>crédito</a:t>
                </a:r>
                <a:r>
                  <a:rPr lang="en-US" sz="300" dirty="0"/>
                  <a:t> y </a:t>
                </a:r>
                <a:r>
                  <a:rPr lang="en-US" sz="300" dirty="0" err="1"/>
                  <a:t>sus</a:t>
                </a:r>
                <a:r>
                  <a:rPr lang="en-US" sz="300" dirty="0"/>
                  <a:t> </a:t>
                </a:r>
                <a:r>
                  <a:rPr lang="en-US" sz="300" dirty="0" err="1"/>
                  <a:t>condiciones</a:t>
                </a:r>
                <a:r>
                  <a:rPr lang="en-US" sz="300" dirty="0"/>
                  <a:t>.</a:t>
                </a:r>
                <a:endParaRPr lang="es-CO" sz="300" dirty="0"/>
              </a:p>
            </p:txBody>
          </p:sp>
        </p:grpSp>
        <p:sp>
          <p:nvSpPr>
            <p:cNvPr id="21" name="Rounded Rectangle 20"/>
            <p:cNvSpPr/>
            <p:nvPr/>
          </p:nvSpPr>
          <p:spPr>
            <a:xfrm>
              <a:off x="153099" y="3135211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rgbClr val="C00000"/>
                  </a:solidFill>
                </a:rPr>
                <a:t>Para</a:t>
              </a:r>
              <a:r>
                <a:rPr lang="en-US" sz="800" dirty="0">
                  <a:solidFill>
                    <a:schemeClr val="tx1"/>
                  </a:solidFill>
                </a:rPr>
                <a:t> </a:t>
              </a:r>
              <a:r>
                <a:rPr lang="en-US" sz="800" dirty="0" err="1">
                  <a:solidFill>
                    <a:schemeClr val="tx1"/>
                  </a:solidFill>
                </a:rPr>
                <a:t>apoyar</a:t>
              </a:r>
              <a:r>
                <a:rPr lang="en-US" sz="800" dirty="0">
                  <a:solidFill>
                    <a:schemeClr val="tx1"/>
                  </a:solidFill>
                </a:rPr>
                <a:t> el </a:t>
              </a:r>
              <a:r>
                <a:rPr lang="en-US" sz="800" dirty="0" err="1">
                  <a:solidFill>
                    <a:schemeClr val="tx1"/>
                  </a:solidFill>
                </a:rPr>
                <a:t>desarrollo</a:t>
              </a:r>
              <a:r>
                <a:rPr lang="en-US" sz="800" dirty="0">
                  <a:solidFill>
                    <a:schemeClr val="tx1"/>
                  </a:solidFill>
                </a:rPr>
                <a:t> </a:t>
              </a:r>
              <a:r>
                <a:rPr lang="en-US" sz="800" dirty="0" err="1">
                  <a:solidFill>
                    <a:schemeClr val="tx1"/>
                  </a:solidFill>
                </a:rPr>
                <a:t>económico</a:t>
              </a:r>
              <a:r>
                <a:rPr lang="en-US" sz="800" dirty="0">
                  <a:solidFill>
                    <a:schemeClr val="tx1"/>
                  </a:solidFill>
                </a:rPr>
                <a:t> de </a:t>
              </a:r>
              <a:r>
                <a:rPr lang="en-US" sz="800" dirty="0" err="1">
                  <a:solidFill>
                    <a:schemeClr val="tx1"/>
                  </a:solidFill>
                </a:rPr>
                <a:t>comunidades</a:t>
              </a:r>
              <a:r>
                <a:rPr lang="en-US" sz="800" dirty="0">
                  <a:solidFill>
                    <a:schemeClr val="tx1"/>
                  </a:solidFill>
                </a:rPr>
                <a:t> de </a:t>
              </a:r>
              <a:r>
                <a:rPr lang="en-US" sz="800" dirty="0" err="1">
                  <a:solidFill>
                    <a:schemeClr val="tx1"/>
                  </a:solidFill>
                </a:rPr>
                <a:t>escasos</a:t>
              </a:r>
              <a:r>
                <a:rPr lang="en-US" sz="800" dirty="0">
                  <a:solidFill>
                    <a:schemeClr val="tx1"/>
                  </a:solidFill>
                </a:rPr>
                <a:t> </a:t>
              </a:r>
              <a:r>
                <a:rPr lang="en-US" sz="800" dirty="0" err="1">
                  <a:solidFill>
                    <a:schemeClr val="tx1"/>
                  </a:solidFill>
                </a:rPr>
                <a:t>recursos</a:t>
              </a:r>
              <a:endParaRPr lang="en-US" sz="800" dirty="0">
                <a:solidFill>
                  <a:schemeClr val="tx1"/>
                </a:solidFill>
              </a:endParaRPr>
            </a:p>
            <a:p>
              <a:r>
                <a:rPr lang="en-US" sz="800" b="1" dirty="0">
                  <a:solidFill>
                    <a:srgbClr val="C00000"/>
                  </a:solidFill>
                </a:rPr>
                <a:t>Como un</a:t>
              </a:r>
              <a:r>
                <a:rPr lang="en-US" sz="800" dirty="0">
                  <a:solidFill>
                    <a:schemeClr val="tx1"/>
                  </a:solidFill>
                </a:rPr>
                <a:t> </a:t>
              </a:r>
              <a:r>
                <a:rPr lang="en-US" sz="800" dirty="0" err="1">
                  <a:solidFill>
                    <a:schemeClr val="tx1"/>
                  </a:solidFill>
                </a:rPr>
                <a:t>directivo</a:t>
              </a:r>
              <a:r>
                <a:rPr lang="en-US" sz="800" dirty="0">
                  <a:solidFill>
                    <a:schemeClr val="tx1"/>
                  </a:solidFill>
                </a:rPr>
                <a:t> del </a:t>
              </a:r>
              <a:r>
                <a:rPr lang="en-US" sz="800" dirty="0" err="1">
                  <a:solidFill>
                    <a:schemeClr val="tx1"/>
                  </a:solidFill>
                </a:rPr>
                <a:t>banco</a:t>
              </a:r>
              <a:endParaRPr lang="en-US" sz="800" dirty="0">
                <a:solidFill>
                  <a:schemeClr val="tx1"/>
                </a:solidFill>
              </a:endParaRPr>
            </a:p>
            <a:p>
              <a:r>
                <a:rPr lang="en-US" sz="800" b="1" dirty="0" err="1">
                  <a:solidFill>
                    <a:srgbClr val="C00000"/>
                  </a:solidFill>
                </a:rPr>
                <a:t>Yo</a:t>
              </a:r>
              <a:r>
                <a:rPr lang="en-US" sz="800" b="1" dirty="0">
                  <a:solidFill>
                    <a:srgbClr val="C00000"/>
                  </a:solidFill>
                </a:rPr>
                <a:t> </a:t>
              </a:r>
              <a:r>
                <a:rPr lang="en-US" sz="800" b="1" dirty="0" err="1">
                  <a:solidFill>
                    <a:srgbClr val="C00000"/>
                  </a:solidFill>
                </a:rPr>
                <a:t>quiero</a:t>
              </a:r>
              <a:r>
                <a:rPr lang="en-US" sz="800" dirty="0">
                  <a:solidFill>
                    <a:schemeClr val="tx1"/>
                  </a:solidFill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</a:rPr>
                <a:t>conceder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una</a:t>
              </a:r>
              <a:r>
                <a:rPr 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tasa</a:t>
              </a:r>
              <a:r>
                <a:rPr lang="en-US" sz="800" dirty="0" smtClean="0">
                  <a:solidFill>
                    <a:schemeClr val="tx1"/>
                  </a:solidFill>
                </a:rPr>
                <a:t> de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interés</a:t>
              </a:r>
              <a:r>
                <a:rPr 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más</a:t>
              </a:r>
              <a:r>
                <a:rPr 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baja</a:t>
              </a:r>
              <a:r>
                <a:rPr lang="en-US" sz="800" dirty="0" smtClean="0">
                  <a:solidFill>
                    <a:schemeClr val="tx1"/>
                  </a:solidFill>
                </a:rPr>
                <a:t> a personas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desfavorecidas</a:t>
              </a:r>
              <a:endParaRPr lang="es-CO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124899" y="3142726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rgbClr val="C00000"/>
                  </a:solidFill>
                </a:rPr>
                <a:t>Para</a:t>
              </a:r>
              <a:r>
                <a:rPr lang="en-US" sz="800" dirty="0">
                  <a:solidFill>
                    <a:schemeClr val="tx1"/>
                  </a:solidFill>
                </a:rPr>
                <a:t> </a:t>
              </a:r>
              <a:r>
                <a:rPr lang="en-US" sz="800" dirty="0" err="1">
                  <a:solidFill>
                    <a:schemeClr val="tx1"/>
                  </a:solidFill>
                </a:rPr>
                <a:t>apoyar</a:t>
              </a:r>
              <a:r>
                <a:rPr lang="en-US" sz="800" dirty="0">
                  <a:solidFill>
                    <a:schemeClr val="tx1"/>
                  </a:solidFill>
                </a:rPr>
                <a:t> el </a:t>
              </a:r>
              <a:r>
                <a:rPr lang="en-US" sz="800" dirty="0" err="1">
                  <a:solidFill>
                    <a:schemeClr val="tx1"/>
                  </a:solidFill>
                </a:rPr>
                <a:t>desarrollo</a:t>
              </a:r>
              <a:r>
                <a:rPr lang="en-US" sz="800" dirty="0">
                  <a:solidFill>
                    <a:schemeClr val="tx1"/>
                  </a:solidFill>
                </a:rPr>
                <a:t> </a:t>
              </a:r>
              <a:r>
                <a:rPr lang="en-US" sz="800" dirty="0" err="1">
                  <a:solidFill>
                    <a:schemeClr val="tx1"/>
                  </a:solidFill>
                </a:rPr>
                <a:t>económico</a:t>
              </a:r>
              <a:r>
                <a:rPr lang="en-US" sz="800" dirty="0">
                  <a:solidFill>
                    <a:schemeClr val="tx1"/>
                  </a:solidFill>
                </a:rPr>
                <a:t> de </a:t>
              </a:r>
              <a:r>
                <a:rPr lang="en-US" sz="800" dirty="0" err="1">
                  <a:solidFill>
                    <a:schemeClr val="tx1"/>
                  </a:solidFill>
                </a:rPr>
                <a:t>comunidades</a:t>
              </a:r>
              <a:r>
                <a:rPr lang="en-US" sz="800" dirty="0">
                  <a:solidFill>
                    <a:schemeClr val="tx1"/>
                  </a:solidFill>
                </a:rPr>
                <a:t> de </a:t>
              </a:r>
              <a:r>
                <a:rPr lang="en-US" sz="800" dirty="0" err="1">
                  <a:solidFill>
                    <a:schemeClr val="tx1"/>
                  </a:solidFill>
                </a:rPr>
                <a:t>escasos</a:t>
              </a:r>
              <a:r>
                <a:rPr lang="en-US" sz="800" dirty="0">
                  <a:solidFill>
                    <a:schemeClr val="tx1"/>
                  </a:solidFill>
                </a:rPr>
                <a:t> </a:t>
              </a:r>
              <a:r>
                <a:rPr lang="en-US" sz="800" dirty="0" err="1">
                  <a:solidFill>
                    <a:schemeClr val="tx1"/>
                  </a:solidFill>
                </a:rPr>
                <a:t>recursos</a:t>
              </a:r>
              <a:endParaRPr lang="en-US" sz="800" dirty="0">
                <a:solidFill>
                  <a:schemeClr val="tx1"/>
                </a:solidFill>
              </a:endParaRPr>
            </a:p>
            <a:p>
              <a:r>
                <a:rPr lang="en-US" sz="800" b="1" dirty="0">
                  <a:solidFill>
                    <a:srgbClr val="C00000"/>
                  </a:solidFill>
                </a:rPr>
                <a:t>Como un</a:t>
              </a:r>
              <a:r>
                <a:rPr lang="en-US" sz="800" dirty="0">
                  <a:solidFill>
                    <a:schemeClr val="tx1"/>
                  </a:solidFill>
                </a:rPr>
                <a:t> </a:t>
              </a:r>
              <a:r>
                <a:rPr lang="en-US" sz="800" dirty="0" err="1">
                  <a:solidFill>
                    <a:schemeClr val="tx1"/>
                  </a:solidFill>
                </a:rPr>
                <a:t>directivo</a:t>
              </a:r>
              <a:r>
                <a:rPr lang="en-US" sz="800" dirty="0">
                  <a:solidFill>
                    <a:schemeClr val="tx1"/>
                  </a:solidFill>
                </a:rPr>
                <a:t> del </a:t>
              </a:r>
              <a:r>
                <a:rPr lang="en-US" sz="800" dirty="0" err="1">
                  <a:solidFill>
                    <a:schemeClr val="tx1"/>
                  </a:solidFill>
                </a:rPr>
                <a:t>banco</a:t>
              </a:r>
              <a:endParaRPr lang="en-US" sz="800" dirty="0">
                <a:solidFill>
                  <a:schemeClr val="tx1"/>
                </a:solidFill>
              </a:endParaRPr>
            </a:p>
            <a:p>
              <a:r>
                <a:rPr lang="en-US" sz="800" b="1" dirty="0" err="1">
                  <a:solidFill>
                    <a:srgbClr val="C00000"/>
                  </a:solidFill>
                </a:rPr>
                <a:t>Yo</a:t>
              </a:r>
              <a:r>
                <a:rPr lang="en-US" sz="800" b="1" dirty="0">
                  <a:solidFill>
                    <a:srgbClr val="C00000"/>
                  </a:solidFill>
                </a:rPr>
                <a:t> </a:t>
              </a:r>
              <a:r>
                <a:rPr lang="en-US" sz="800" b="1" dirty="0" err="1">
                  <a:solidFill>
                    <a:srgbClr val="C00000"/>
                  </a:solidFill>
                </a:rPr>
                <a:t>quiero</a:t>
              </a:r>
              <a:r>
                <a:rPr lang="en-US" sz="800" dirty="0">
                  <a:solidFill>
                    <a:schemeClr val="tx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permitir</a:t>
              </a:r>
              <a:r>
                <a:rPr 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que</a:t>
              </a:r>
              <a:r>
                <a:rPr lang="en-US" sz="800" dirty="0" smtClean="0">
                  <a:solidFill>
                    <a:schemeClr val="tx1"/>
                  </a:solidFill>
                </a:rPr>
                <a:t> los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clientes</a:t>
              </a:r>
              <a:r>
                <a:rPr 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tengan</a:t>
              </a:r>
              <a:r>
                <a:rPr 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sz="800" dirty="0">
                  <a:solidFill>
                    <a:schemeClr val="tx1"/>
                  </a:solidFill>
                </a:rPr>
                <a:t>al </a:t>
              </a:r>
              <a:r>
                <a:rPr lang="en-US" sz="800" dirty="0" err="1">
                  <a:solidFill>
                    <a:schemeClr val="tx1"/>
                  </a:solidFill>
                </a:rPr>
                <a:t>inicio</a:t>
              </a:r>
              <a:r>
                <a:rPr lang="en-US" sz="800" dirty="0">
                  <a:solidFill>
                    <a:schemeClr val="tx1"/>
                  </a:solidFill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</a:rPr>
                <a:t>un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período</a:t>
              </a:r>
              <a:r>
                <a:rPr lang="en-US" sz="800" dirty="0" smtClean="0">
                  <a:solidFill>
                    <a:schemeClr val="tx1"/>
                  </a:solidFill>
                </a:rPr>
                <a:t> de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gracia</a:t>
              </a:r>
              <a:r>
                <a:rPr 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razonable</a:t>
              </a:r>
              <a:endParaRPr lang="es-CO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096699" y="3142726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rgbClr val="C00000"/>
                  </a:solidFill>
                </a:rPr>
                <a:t>Para</a:t>
              </a:r>
              <a:r>
                <a:rPr lang="en-US" sz="800" dirty="0">
                  <a:solidFill>
                    <a:schemeClr val="tx1"/>
                  </a:solidFill>
                </a:rPr>
                <a:t> </a:t>
              </a:r>
              <a:r>
                <a:rPr lang="en-US" sz="800" dirty="0" err="1">
                  <a:solidFill>
                    <a:schemeClr val="tx1"/>
                  </a:solidFill>
                </a:rPr>
                <a:t>apoyar</a:t>
              </a:r>
              <a:r>
                <a:rPr lang="en-US" sz="800" dirty="0">
                  <a:solidFill>
                    <a:schemeClr val="tx1"/>
                  </a:solidFill>
                </a:rPr>
                <a:t> el </a:t>
              </a:r>
              <a:r>
                <a:rPr lang="en-US" sz="800" dirty="0" err="1">
                  <a:solidFill>
                    <a:schemeClr val="tx1"/>
                  </a:solidFill>
                </a:rPr>
                <a:t>desarrollo</a:t>
              </a:r>
              <a:r>
                <a:rPr lang="en-US" sz="800" dirty="0">
                  <a:solidFill>
                    <a:schemeClr val="tx1"/>
                  </a:solidFill>
                </a:rPr>
                <a:t> </a:t>
              </a:r>
              <a:r>
                <a:rPr lang="en-US" sz="800" dirty="0" err="1">
                  <a:solidFill>
                    <a:schemeClr val="tx1"/>
                  </a:solidFill>
                </a:rPr>
                <a:t>económico</a:t>
              </a:r>
              <a:r>
                <a:rPr lang="en-US" sz="800" dirty="0">
                  <a:solidFill>
                    <a:schemeClr val="tx1"/>
                  </a:solidFill>
                </a:rPr>
                <a:t> de </a:t>
              </a:r>
              <a:r>
                <a:rPr lang="en-US" sz="800" dirty="0" err="1">
                  <a:solidFill>
                    <a:schemeClr val="tx1"/>
                  </a:solidFill>
                </a:rPr>
                <a:t>comunidades</a:t>
              </a:r>
              <a:r>
                <a:rPr lang="en-US" sz="800" dirty="0">
                  <a:solidFill>
                    <a:schemeClr val="tx1"/>
                  </a:solidFill>
                </a:rPr>
                <a:t> de </a:t>
              </a:r>
              <a:r>
                <a:rPr lang="en-US" sz="800" dirty="0" err="1">
                  <a:solidFill>
                    <a:schemeClr val="tx1"/>
                  </a:solidFill>
                </a:rPr>
                <a:t>escasos</a:t>
              </a:r>
              <a:r>
                <a:rPr lang="en-US" sz="800" dirty="0">
                  <a:solidFill>
                    <a:schemeClr val="tx1"/>
                  </a:solidFill>
                </a:rPr>
                <a:t> </a:t>
              </a:r>
              <a:r>
                <a:rPr lang="en-US" sz="800" dirty="0" err="1">
                  <a:solidFill>
                    <a:schemeClr val="tx1"/>
                  </a:solidFill>
                </a:rPr>
                <a:t>recursos</a:t>
              </a:r>
              <a:endParaRPr lang="en-US" sz="800" dirty="0">
                <a:solidFill>
                  <a:schemeClr val="tx1"/>
                </a:solidFill>
              </a:endParaRPr>
            </a:p>
            <a:p>
              <a:r>
                <a:rPr lang="en-US" sz="800" b="1" dirty="0">
                  <a:solidFill>
                    <a:srgbClr val="C00000"/>
                  </a:solidFill>
                </a:rPr>
                <a:t>Como un</a:t>
              </a:r>
              <a:r>
                <a:rPr lang="en-US" sz="800" dirty="0">
                  <a:solidFill>
                    <a:schemeClr val="tx1"/>
                  </a:solidFill>
                </a:rPr>
                <a:t> </a:t>
              </a:r>
              <a:r>
                <a:rPr lang="en-US" sz="800" dirty="0" err="1">
                  <a:solidFill>
                    <a:schemeClr val="tx1"/>
                  </a:solidFill>
                </a:rPr>
                <a:t>directivo</a:t>
              </a:r>
              <a:r>
                <a:rPr lang="en-US" sz="800" dirty="0">
                  <a:solidFill>
                    <a:schemeClr val="tx1"/>
                  </a:solidFill>
                </a:rPr>
                <a:t> del </a:t>
              </a:r>
              <a:r>
                <a:rPr lang="en-US" sz="800" dirty="0" err="1">
                  <a:solidFill>
                    <a:schemeClr val="tx1"/>
                  </a:solidFill>
                </a:rPr>
                <a:t>banco</a:t>
              </a:r>
              <a:endParaRPr lang="en-US" sz="800" dirty="0">
                <a:solidFill>
                  <a:schemeClr val="tx1"/>
                </a:solidFill>
              </a:endParaRPr>
            </a:p>
            <a:p>
              <a:r>
                <a:rPr lang="en-US" sz="800" b="1" dirty="0" err="1">
                  <a:solidFill>
                    <a:srgbClr val="C00000"/>
                  </a:solidFill>
                </a:rPr>
                <a:t>Yo</a:t>
              </a:r>
              <a:r>
                <a:rPr lang="en-US" sz="800" b="1" dirty="0">
                  <a:solidFill>
                    <a:srgbClr val="C00000"/>
                  </a:solidFill>
                </a:rPr>
                <a:t> </a:t>
              </a:r>
              <a:r>
                <a:rPr lang="en-US" sz="800" b="1" dirty="0" err="1">
                  <a:solidFill>
                    <a:srgbClr val="C00000"/>
                  </a:solidFill>
                </a:rPr>
                <a:t>quiero</a:t>
              </a:r>
              <a:r>
                <a:rPr lang="en-US" sz="800" dirty="0">
                  <a:solidFill>
                    <a:schemeClr val="tx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que</a:t>
              </a:r>
              <a:r>
                <a:rPr 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las</a:t>
              </a:r>
              <a:r>
                <a:rPr lang="en-US" sz="800" dirty="0" smtClean="0">
                  <a:solidFill>
                    <a:schemeClr val="tx1"/>
                  </a:solidFill>
                </a:rPr>
                <a:t> personas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puedan</a:t>
              </a:r>
              <a:r>
                <a:rPr 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elegir</a:t>
              </a:r>
              <a:r>
                <a:rPr lang="en-US" sz="800" dirty="0" smtClean="0">
                  <a:solidFill>
                    <a:schemeClr val="tx1"/>
                  </a:solidFill>
                </a:rPr>
                <a:t> el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número</a:t>
              </a:r>
              <a:r>
                <a:rPr lang="en-US" sz="800" dirty="0" smtClean="0">
                  <a:solidFill>
                    <a:schemeClr val="tx1"/>
                  </a:solidFill>
                </a:rPr>
                <a:t> y valor de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cuotas</a:t>
              </a:r>
              <a:endParaRPr lang="es-CO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3" idx="2"/>
              <a:endCxn id="21" idx="0"/>
            </p:cNvCxnSpPr>
            <p:nvPr/>
          </p:nvCxnSpPr>
          <p:spPr>
            <a:xfrm flipH="1">
              <a:off x="1600899" y="2416654"/>
              <a:ext cx="2971102" cy="71855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3" idx="2"/>
              <a:endCxn id="23" idx="0"/>
            </p:cNvCxnSpPr>
            <p:nvPr/>
          </p:nvCxnSpPr>
          <p:spPr>
            <a:xfrm>
              <a:off x="4572001" y="2416654"/>
              <a:ext cx="2972498" cy="7260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2" idx="0"/>
            </p:cNvCxnSpPr>
            <p:nvPr/>
          </p:nvCxnSpPr>
          <p:spPr>
            <a:xfrm>
              <a:off x="4572699" y="2433606"/>
              <a:ext cx="0" cy="7091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Rounded Rectangle 16"/>
          <p:cNvSpPr/>
          <p:nvPr/>
        </p:nvSpPr>
        <p:spPr>
          <a:xfrm>
            <a:off x="153099" y="3135211"/>
            <a:ext cx="28956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C00000"/>
                </a:solidFill>
              </a:rPr>
              <a:t>Dado </a:t>
            </a:r>
            <a:r>
              <a:rPr lang="en-US" sz="1600" dirty="0" err="1">
                <a:solidFill>
                  <a:srgbClr val="C00000"/>
                </a:solidFill>
              </a:rPr>
              <a:t>que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el </a:t>
            </a:r>
            <a:r>
              <a:rPr lang="en-US" sz="1600" dirty="0" err="1"/>
              <a:t>cliente</a:t>
            </a:r>
            <a:r>
              <a:rPr lang="en-US" sz="1600" dirty="0"/>
              <a:t> </a:t>
            </a:r>
            <a:r>
              <a:rPr lang="en-US" sz="1600" dirty="0" err="1" smtClean="0"/>
              <a:t>es</a:t>
            </a:r>
            <a:r>
              <a:rPr lang="en-US" sz="1600" dirty="0" smtClean="0"/>
              <a:t> </a:t>
            </a:r>
            <a:r>
              <a:rPr lang="en-US" sz="1600" dirty="0" err="1" smtClean="0"/>
              <a:t>desplazado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la </a:t>
            </a:r>
            <a:r>
              <a:rPr lang="en-US" sz="1600" dirty="0" err="1" smtClean="0"/>
              <a:t>violencia</a:t>
            </a:r>
            <a:endParaRPr lang="en-US" sz="1600" dirty="0"/>
          </a:p>
          <a:p>
            <a:r>
              <a:rPr lang="en-US" sz="1600" dirty="0" err="1">
                <a:solidFill>
                  <a:srgbClr val="C00000"/>
                </a:solidFill>
              </a:rPr>
              <a:t>Cuando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smtClean="0"/>
              <a:t>se </a:t>
            </a:r>
            <a:r>
              <a:rPr lang="en-US" sz="1600" dirty="0" err="1" smtClean="0"/>
              <a:t>calcule</a:t>
            </a:r>
            <a:r>
              <a:rPr lang="en-US" sz="1600" dirty="0" smtClean="0"/>
              <a:t> </a:t>
            </a:r>
            <a:r>
              <a:rPr lang="en-US" sz="1600" dirty="0" err="1" smtClean="0"/>
              <a:t>su</a:t>
            </a:r>
            <a:r>
              <a:rPr lang="en-US" sz="1600" dirty="0" smtClean="0"/>
              <a:t> </a:t>
            </a:r>
            <a:r>
              <a:rPr lang="en-US" sz="1600" dirty="0" err="1" smtClean="0"/>
              <a:t>interés</a:t>
            </a:r>
            <a:endParaRPr lang="en-US" sz="1600" dirty="0"/>
          </a:p>
          <a:p>
            <a:r>
              <a:rPr lang="en-US" sz="1600" dirty="0" err="1">
                <a:solidFill>
                  <a:srgbClr val="C00000"/>
                </a:solidFill>
              </a:rPr>
              <a:t>Entonces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 smtClean="0"/>
              <a:t>deberían</a:t>
            </a:r>
            <a:r>
              <a:rPr lang="en-US" sz="1600" dirty="0" smtClean="0"/>
              <a:t> </a:t>
            </a:r>
            <a:r>
              <a:rPr lang="en-US" sz="1600" dirty="0" err="1" smtClean="0"/>
              <a:t>descontársele</a:t>
            </a:r>
            <a:r>
              <a:rPr lang="en-US" sz="1600" dirty="0" smtClean="0"/>
              <a:t> 5 </a:t>
            </a:r>
            <a:r>
              <a:rPr lang="en-US" sz="1600" dirty="0" err="1" smtClean="0"/>
              <a:t>puntos</a:t>
            </a:r>
            <a:endParaRPr lang="en-US" sz="1600" dirty="0"/>
          </a:p>
          <a:p>
            <a:r>
              <a:rPr lang="en-US" sz="1600" dirty="0">
                <a:solidFill>
                  <a:srgbClr val="C00000"/>
                </a:solidFill>
              </a:rPr>
              <a:t>Y</a:t>
            </a:r>
            <a:r>
              <a:rPr lang="en-US" sz="1600" dirty="0"/>
              <a:t> </a:t>
            </a:r>
            <a:r>
              <a:rPr lang="en-US" sz="1600" dirty="0" smtClean="0"/>
              <a:t>el total no </a:t>
            </a:r>
            <a:r>
              <a:rPr lang="en-US" sz="1600" dirty="0" err="1" smtClean="0"/>
              <a:t>debería</a:t>
            </a:r>
            <a:r>
              <a:rPr lang="en-US" sz="1600" dirty="0" smtClean="0"/>
              <a:t> </a:t>
            </a:r>
            <a:r>
              <a:rPr lang="en-US" sz="1600" dirty="0" err="1" smtClean="0"/>
              <a:t>exceder</a:t>
            </a:r>
            <a:r>
              <a:rPr lang="en-US" sz="1600" dirty="0" smtClean="0"/>
              <a:t> 10</a:t>
            </a:r>
            <a:endParaRPr lang="es-CO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3124899" y="3142726"/>
            <a:ext cx="28956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C00000"/>
                </a:solidFill>
              </a:rPr>
              <a:t>Dado </a:t>
            </a:r>
            <a:r>
              <a:rPr lang="en-US" sz="1600" dirty="0" err="1">
                <a:solidFill>
                  <a:srgbClr val="C00000"/>
                </a:solidFill>
              </a:rPr>
              <a:t>que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el </a:t>
            </a:r>
            <a:r>
              <a:rPr lang="en-US" sz="1600" dirty="0" err="1"/>
              <a:t>cliente</a:t>
            </a:r>
            <a:r>
              <a:rPr lang="en-US" sz="1600" dirty="0"/>
              <a:t> </a:t>
            </a:r>
            <a:r>
              <a:rPr lang="en-US" sz="1600" dirty="0" err="1"/>
              <a:t>es</a:t>
            </a:r>
            <a:r>
              <a:rPr lang="en-US" sz="1600" dirty="0"/>
              <a:t> </a:t>
            </a:r>
            <a:r>
              <a:rPr lang="en-US" sz="1600" dirty="0" err="1" smtClean="0"/>
              <a:t>madre</a:t>
            </a:r>
            <a:r>
              <a:rPr lang="en-US" sz="1600" dirty="0" smtClean="0"/>
              <a:t> </a:t>
            </a:r>
            <a:r>
              <a:rPr lang="en-US" sz="1600" dirty="0" err="1" smtClean="0"/>
              <a:t>cabeza</a:t>
            </a:r>
            <a:r>
              <a:rPr lang="en-US" sz="1600" dirty="0" smtClean="0"/>
              <a:t> de </a:t>
            </a:r>
            <a:r>
              <a:rPr lang="en-US" sz="1600" dirty="0" err="1" smtClean="0"/>
              <a:t>hogar</a:t>
            </a:r>
            <a:endParaRPr lang="en-US" sz="1600" dirty="0"/>
          </a:p>
          <a:p>
            <a:r>
              <a:rPr lang="en-US" sz="1600" dirty="0" err="1">
                <a:solidFill>
                  <a:srgbClr val="C00000"/>
                </a:solidFill>
              </a:rPr>
              <a:t>Cuando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se </a:t>
            </a:r>
            <a:r>
              <a:rPr lang="en-US" sz="1600" dirty="0" err="1"/>
              <a:t>calcule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interés</a:t>
            </a:r>
            <a:endParaRPr lang="en-US" sz="1600" dirty="0"/>
          </a:p>
          <a:p>
            <a:r>
              <a:rPr lang="en-US" sz="1600" dirty="0" err="1">
                <a:solidFill>
                  <a:srgbClr val="C00000"/>
                </a:solidFill>
              </a:rPr>
              <a:t>Entonces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/>
              <a:t>deberían</a:t>
            </a:r>
            <a:r>
              <a:rPr lang="en-US" sz="1600" dirty="0"/>
              <a:t> </a:t>
            </a:r>
            <a:r>
              <a:rPr lang="en-US" sz="1600" dirty="0" err="1"/>
              <a:t>descontársele</a:t>
            </a:r>
            <a:r>
              <a:rPr lang="en-US" sz="1600" dirty="0"/>
              <a:t> </a:t>
            </a:r>
            <a:r>
              <a:rPr lang="en-US" sz="1600" dirty="0" smtClean="0"/>
              <a:t>4 </a:t>
            </a:r>
            <a:r>
              <a:rPr lang="en-US" sz="1600" dirty="0" err="1"/>
              <a:t>puntos</a:t>
            </a:r>
            <a:endParaRPr lang="en-US" sz="1600" dirty="0"/>
          </a:p>
          <a:p>
            <a:r>
              <a:rPr lang="en-US" sz="1600" dirty="0">
                <a:solidFill>
                  <a:srgbClr val="C00000"/>
                </a:solidFill>
              </a:rPr>
              <a:t>Y</a:t>
            </a:r>
            <a:r>
              <a:rPr lang="en-US" sz="1600" dirty="0"/>
              <a:t> el total no </a:t>
            </a:r>
            <a:r>
              <a:rPr lang="en-US" sz="1600" dirty="0" err="1"/>
              <a:t>debería</a:t>
            </a:r>
            <a:r>
              <a:rPr lang="en-US" sz="1600" dirty="0"/>
              <a:t> </a:t>
            </a:r>
            <a:r>
              <a:rPr lang="en-US" sz="1600" dirty="0" err="1"/>
              <a:t>exceder</a:t>
            </a:r>
            <a:r>
              <a:rPr lang="en-US" sz="1600" dirty="0"/>
              <a:t> 10</a:t>
            </a:r>
            <a:endParaRPr lang="es-CO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6096699" y="3142726"/>
            <a:ext cx="28956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C00000"/>
                </a:solidFill>
              </a:rPr>
              <a:t>Dado </a:t>
            </a:r>
            <a:r>
              <a:rPr lang="en-US" sz="1600" dirty="0" err="1">
                <a:solidFill>
                  <a:srgbClr val="C00000"/>
                </a:solidFill>
              </a:rPr>
              <a:t>que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el </a:t>
            </a:r>
            <a:r>
              <a:rPr lang="en-US" sz="1600" dirty="0" err="1" smtClean="0"/>
              <a:t>cliente</a:t>
            </a:r>
            <a:r>
              <a:rPr lang="en-US" sz="1600" dirty="0" smtClean="0"/>
              <a:t> no </a:t>
            </a:r>
            <a:r>
              <a:rPr lang="en-US" sz="1600" dirty="0" err="1"/>
              <a:t>es</a:t>
            </a:r>
            <a:r>
              <a:rPr lang="en-US" sz="1600" dirty="0"/>
              <a:t> </a:t>
            </a:r>
            <a:r>
              <a:rPr lang="en-US" sz="1600" dirty="0" err="1" smtClean="0"/>
              <a:t>desplazado</a:t>
            </a:r>
            <a:r>
              <a:rPr lang="en-US" sz="1600" dirty="0" smtClean="0"/>
              <a:t> </a:t>
            </a:r>
            <a:r>
              <a:rPr lang="en-US" sz="1600" dirty="0" err="1" smtClean="0"/>
              <a:t>ni</a:t>
            </a:r>
            <a:r>
              <a:rPr lang="en-US" sz="1600" dirty="0" smtClean="0"/>
              <a:t> </a:t>
            </a:r>
            <a:r>
              <a:rPr lang="en-US" sz="1600" dirty="0" err="1" smtClean="0"/>
              <a:t>madre</a:t>
            </a:r>
            <a:r>
              <a:rPr lang="en-US" sz="1600" dirty="0" smtClean="0"/>
              <a:t> </a:t>
            </a:r>
            <a:r>
              <a:rPr lang="en-US" sz="1600" dirty="0" err="1"/>
              <a:t>cabeza</a:t>
            </a:r>
            <a:r>
              <a:rPr lang="en-US" sz="1600" dirty="0"/>
              <a:t> de </a:t>
            </a:r>
            <a:r>
              <a:rPr lang="en-US" sz="1600" dirty="0" err="1"/>
              <a:t>hogar</a:t>
            </a:r>
            <a:endParaRPr lang="en-US" sz="1600" dirty="0"/>
          </a:p>
          <a:p>
            <a:r>
              <a:rPr lang="en-US" sz="1600" dirty="0" err="1">
                <a:solidFill>
                  <a:srgbClr val="C00000"/>
                </a:solidFill>
              </a:rPr>
              <a:t>Cuando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se </a:t>
            </a:r>
            <a:r>
              <a:rPr lang="en-US" sz="1600" dirty="0" err="1"/>
              <a:t>calcule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interés</a:t>
            </a:r>
            <a:endParaRPr lang="en-US" sz="1600" dirty="0"/>
          </a:p>
          <a:p>
            <a:r>
              <a:rPr lang="en-US" sz="1600" dirty="0" err="1">
                <a:solidFill>
                  <a:srgbClr val="C00000"/>
                </a:solidFill>
              </a:rPr>
              <a:t>Entonces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smtClean="0"/>
              <a:t>no </a:t>
            </a:r>
            <a:r>
              <a:rPr lang="en-US" sz="1600" dirty="0" err="1" smtClean="0"/>
              <a:t>deberían</a:t>
            </a:r>
            <a:r>
              <a:rPr lang="en-US" sz="1600" dirty="0" smtClean="0"/>
              <a:t> </a:t>
            </a:r>
            <a:r>
              <a:rPr lang="en-US" sz="1600" dirty="0" err="1" smtClean="0"/>
              <a:t>realizarse</a:t>
            </a:r>
            <a:r>
              <a:rPr lang="en-US" sz="1600" dirty="0" smtClean="0"/>
              <a:t> </a:t>
            </a:r>
            <a:r>
              <a:rPr lang="en-US" sz="1600" dirty="0" err="1" smtClean="0"/>
              <a:t>descuentos</a:t>
            </a:r>
            <a:r>
              <a:rPr lang="en-US" sz="1600" dirty="0" smtClean="0"/>
              <a:t> a </a:t>
            </a:r>
            <a:r>
              <a:rPr lang="en-US" sz="1600" dirty="0" err="1" smtClean="0"/>
              <a:t>su</a:t>
            </a:r>
            <a:r>
              <a:rPr lang="en-US" sz="1600" dirty="0" smtClean="0"/>
              <a:t> </a:t>
            </a:r>
            <a:r>
              <a:rPr lang="en-US" sz="1600" dirty="0" err="1" smtClean="0"/>
              <a:t>tasa</a:t>
            </a:r>
            <a:r>
              <a:rPr lang="en-US" sz="1600" dirty="0" smtClean="0"/>
              <a:t> de </a:t>
            </a:r>
            <a:r>
              <a:rPr lang="en-US" sz="1600" dirty="0" err="1" smtClean="0"/>
              <a:t>interés</a:t>
            </a:r>
            <a:endParaRPr lang="es-CO" sz="1600" dirty="0"/>
          </a:p>
        </p:txBody>
      </p:sp>
      <p:cxnSp>
        <p:nvCxnSpPr>
          <p:cNvPr id="20" name="Straight Arrow Connector 19"/>
          <p:cNvCxnSpPr>
            <a:endCxn id="17" idx="0"/>
          </p:cNvCxnSpPr>
          <p:nvPr/>
        </p:nvCxnSpPr>
        <p:spPr>
          <a:xfrm flipH="1">
            <a:off x="1600899" y="2416654"/>
            <a:ext cx="1049914" cy="7185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2"/>
            <a:endCxn id="19" idx="0"/>
          </p:cNvCxnSpPr>
          <p:nvPr/>
        </p:nvCxnSpPr>
        <p:spPr>
          <a:xfrm>
            <a:off x="2650813" y="2409820"/>
            <a:ext cx="4893686" cy="7329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2"/>
            <a:endCxn id="18" idx="0"/>
          </p:cNvCxnSpPr>
          <p:nvPr/>
        </p:nvCxnSpPr>
        <p:spPr>
          <a:xfrm>
            <a:off x="2650813" y="2409820"/>
            <a:ext cx="1921886" cy="7329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19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hQQEBQUEhQUFRUUFRQUFxQVFBQYGBQUFBQVFBUXFxQXHCYeFxojGRQUHy8gIycpLCwsFR4xNTAqNSYrLCkBCQoKDgwOGg8PGi0lHSQsLSwsLCotLCwwKSkpLCwsKSwsLCwsKSksLCwsLCkpLCwsKSkpLC0sLywsKSwpLCkpLP/AABEIAMMBAwMBIgACEQEDEQH/xAAcAAABBQEBAQAAAAAAAAAAAAAAAQIDBAYFBwj/xABAEAABAwEEBwUGBAUEAgMAAAABAAIRAwQhMUEFElFhcYGRBhMiobEHMlLB0fAUQnKCIzNikuEVQ6LCsvE0c9L/xAAbAQEAAgMBAQAAAAAAAAAAAAAAAQUCAwQGB//EADIRAAIBAwIDBgQFBQAAAAAAAAABAgMEESExBRJBEyJRYXHRBoGRoRQyseHwM0JiwfH/2gAMAwEAAhEDEQA/APcUIQgBCEIAQhCAEIQgBCEIAQhCAEIQgBCEIAQhCAEIQgBCEIAQhCAEIQgBCSUkoByE0uXN0h2koUAe8qtEAkgeIwNwUNpbmUISm8RWfQ6iFFZ64e0OaQWuAcCMwRIPQqVSYtY3BCEIAQhCAEIQgBCEIAQhCAEIQgBCEIAQhCAEIQgBCEIAQhCAEShNKAdKSVVtekadETUqMYP6nAdNqzlv9o1nZdTD6p3DVb1d8gsJTjHdnRRta1b+nFs1sptSsGiSQBtJgdSvMrd7QrRUup6tIbhrO/udd5Lg2q31Kpmq9zz/AFEnywXPK6j01LijwGtLWo0vuz1C3dtLNTwfrnZT8Xnh5rP232hvMilTDd7zrHoICxjFI1aJXE35FrS4Nb0/zZk/M6Ns07Xre/UcRsBgdBCzun7VqsDBi7H9Ix810taL1X7I6J/1DSDdYTTpnvH7NRp8Lebo81ofNN8vVlrSjStoyqtYjFZ0PVOwljqUbBQZVJLtWYOLWuOsxvJpC0Ca0Jyt4rCSPnNao6tSU31bf1BCELI1ghCEAIQhACEIQAhCEAIQhACEIQAhCEAIQhACEIQAqmk9JMs9M1KhIaMSGudHJoKtpHNlCVjOuxgtIe1VgkUKTn7HPOqOgk+izWkO3Vrrf7ndt2Uxq/8AK93mt7pvsDZ7RLgO6qfGwQCf6mYH13rAaa7FWiyydXvGD87JMD+puI9FXVlWXXTyPYcNlwyWEo4l/lr99jkOqFxlxJO0kk9TelaomlSBce7PTYS0RK1PaowntUmDRIE8FRyngrI1Mo6atepTgYvu4AY/RelezLs/+GsYe4Q+vDzuZ+QdL/3Lzrs9ov8A1DSDGf7bTrO/+thv/uMDmvdmNgADK5dNrDmk6j+RQcfuezpxtY7vvS/0hQlSBKrE8eCEIQCSiU0lEoB0olNQgHSk1k0ppqAYkDifqg1JZRKrMtrHHVD2E7A5pPSVOhLTW46USmoQgdKJTUIB0olNQgHSiU1CAdKJTUIB0olNRKAUlJCEyrVDWkkgAAkk3AAbTsQYyzhac7G2e0S4t7t+PeMgc3DA815bbbM2nUc1jxUa0wHgEA9Vo+1vbU2gmlRJFLAuwNT6N9Vkqtoaxpc4wBiSqy4nCUsRR7vhFC4o0+atJ46J9P54EwKe1V6FYOaHDAgEcCJCmBXMXW5KFV0na9SmYxdcPmrEqvovRht9up0R7k+I7GNveeeHNN8JdTFOME6k9orL+R6H7K9AdxZTWcPHXhw3Ux7g53u5hbiVFSphrQAIAAAGwC4AJ6uacFCKij5rd3ErmtKrLqx2sjWTSlz5LM5hwKE0IQCIR0R94/VACFz9PaVFls1WsRPdtmDdrHBonKSQF5hW9r9pPu0qLeTz/wBh6LTUrwpvEiys+F3N6nKitF46HpHa3SHcWK0VAYLaboP9TvC3zK+fXvJxJPEz5rRaX7fWm1Un0qpYWP1T4WxGq6ec/ILNtfM7jCq7msqj7ux7rgfDZ2VOSrY5m/tj/pZ0bbnUK1Oq25zHB12cG8cCPVfRtltIqsa9plr2tcDucJHkV80r2n2XaW76whhPioONM/pPiZ5GP2rbYz7zicPxTap0oV4rZ4fo9vv+psghJKJ+/sK1PAiolJP3cj7zQCVHwJOCxlt9q9kpkhoq1IMS1oDTwLiLt6te0fTf4axODTD638NvAiXn+2R+4LxZcNzcum+WJ6ngvBqd3B1a2cZwsaZ8T013tlp6wizP1cyajZjc0C/qt9o7SDLRSZVpu1mPAIPHI7CMCMl83PbBWz9nPbH8JV7mqf4NR2J/23nP9JwPIrTQu5OWJlhxT4epxo9parVbrV5Xuj2cIhNB+5Sz9wrQ8MKhIT9lVtI6Rp0KbqlRwaxokn5DaTsTJKi5NJbklptbaTC97g1rRJcTAAXlXaztm61uLKctog4YF+927YFT7U9rn218XsotPhZOMfmftO7JZ+rW1YABc43BomSThgqytcc3djse44VwZUF2tf8AN0Xh+5JaLW2m2XHgBiV3+yXs7qW9za9tBZZ8WUZg1BtOYbvxOUYrudjPZrBbaLcA5+LKJgtZsLxgTuwG84ejCMr/AL2rbQt+sjh4rxdSzSoP1ft7nkfbDRrbPa3tY0NYQ1zWgQA0iIAyvBXIaVtvafY76NX9VM/+Q/7LDtK5q0eWbRd8Mrdrawk98Y+mhHbrTqMJzNw4lb32T6A7qzutDh4q1zZypNOP7nX8gsBYtHuttspUG4F0OIyaL3u5NHVe70KLabWsYAA0BoGTWgQFttIZk5voV/xBddlRVtHeWr9Oi+bJTdvKUBDRCa8zd14f5VkeJFaZv6cEuY4H1CWEwnxDg71agJQhAQgIzw+aSRw8lRdpykHFpJEEgkgxcSMQrVK1NePC5ruBB8kBgva/pXVoUqAN9R2u79FPD/kR/avJmPkLTe0fSvf2+pHu0gKTf2+9/wAiVlaLYPFUdxLnmz6lwai7W0pxa31fz/YllU7E/wATpzvVupcCqdNsGVqhsyxrt88X4F2Fs/ZdpoULW5jyAyqwyTgHUwXg9NbqsaU2nUvu+8lFObhLmQvLeF1RlRl/cj1y2e2Czt/lUqr9hJawH1PkubQ9sbzVbrUGNpkgO8Ti4A4kHC7YvNykW93dVvcq4fDllGLXLl+LbPpenUDgCCCCAQRmDeCnRu81hvZj2lFWymjUcA6hABccaZJ1cdmHRd3tF2mp2azVajX6zmthoEkF5uaJwxPkreNRShznzyvZ1KVy7fHezheedjzP2lab/EW0tafBQHdj9eLz1gftWMdagHhpw271PVqEy4mSSSScyTJPVUKdnL3AASXEADaSYAVI5dpJyZ9Op0vwlCFKHRfpudFzZUBC0/aPsmbIym5ru8aWta9wBhtWLwDm05H/AAs7UZKwnBweGdVrdU7mmp03lHqnsy7Zd8wWWsf4jB/DcfzsH5Zzc2OYG5bt9qaCAXtk3Rn5L5voV3McHNJa5pkEYghet6E7d2Zti750CqPA6mL3OqRPhn8pxnAXqztrlOPLPoeI45waVOr2tvHKk9l0b9zWaX01SslI1KjoAwAvLnbGjMrx7tJ2nqW6prP8LB7lMG5o2na7aVV092hq2yr3lU7msHusGwfM5qPQuha1tq93Qb+p5nVYNpPyxK0Vq7qvljsWnDeFU7Cn29drm6t7R9Pf6EFmovq1G0qLS+o4wAPU7ANq9W7G9gmWMCpUipaDi8zFPcwf9ukLp9mOydGwU4Ze8+/UI8Tj8m7vVX7VpinT/NrHYL/PBdVC25O9LcoeK8alcZpUdIfeXr5eX1Lgbz5/JKXf+rlybDpd1WpqloaCDGM3b8l1gyMl2HnDOdvLGaliec6Za8DgYPkSvJa9fVaT04r3bSFnFSk9hwexzT+4ELwmnompaavdtB1Wuh78mmYN+ZAyVddwbksdT2Pw9cQjRnGo8KLzr4fxGz9lOi2sY+0PLQ6oSxkkSGA+IgHa4RP9K9CFupD87eoWabozu6Y1GalNga0Am+6APven2GxGq/VyzOwZrtpQ5IKJ5u+undXE6r6vT0Wxp22hpbrAyNolOptzOJvO7YOSiYwSGgQ1kXbxgOWPNTzxWw4hfvJMd7w/S71anF29RuPjbh7rvViAmBQlAQgPAbV2ntFK0VgKmsBWqjVeNYfzHcx1XQsvb27x04dBhzD+bK43i/erXaH2c1e9qPpPDtZ73arhB8TnOgEXZ5rH27RdWgYq03M3kXf3C7zVNKdam34H0ejbcMvYR0XNheTKtaoXEkmSSSTvJk+a7nYayB9tY94LmUv4jgIvIuaL/wCqDyWaNfWdDQXHY0F3otx2QsVSmw6zNVzyCdYwQI8N3MnmlvRcppsy4xxCnRtpxpvvbLHnp+mS1pXsI2vaXmjWpUqTyXBtQPDmE3loaBBEkxeuvo32Q2dsOrVn1Bj4dWm087zC6Fnsg/M8DcB8yr1Gw0h+Vx4mB0w8lYq3pp5weMnxi8lFQ59Esae+55j2+0a2jbagZGo+KjdUyBrDxDk4OWbs4unavTPaTosGzsqtAHdu1TAjw1LrznDgP7l5rVMCFV3EOSo146nvODXH4i0hUe6WH6r9iGhXlxG3DkrJUnZ/Q5tVpp0m3a7hJ+Fovc7k0HyU+ltHOs9apSdixxE7RkeYg81rlF45uh3W9ePO6Lfe3+RZ7L6YFktVOo4SwHVeNrHXOu3XHi0LV+1HT7ajqdCnc1oFRxEeIuEMwy1ST+9eeF6mc8m8mcBfuEDyA6KVVapuHiaalhTq3cbnrFY9voMqla72a6Ha6ua9SNSh7oInWqkXQM4EnosmxhcQAJJIAAzJMAdV7B2f7KOs9BjHlrbpdBlxcbzddw5LdaU+eeeiK74hvfw9vyR/NPT5dfY6Gk7R+KpupOa0UnCHFxvjdsOyL7l5FpjRZs1Z1MmRi10RrtOBHmvbKGjqbfyknbU+TRd1Wf7bWOna6WoyDUZJY+4AHNgAyOfJd9zR7SOVujyfBeJuzq8sn3Jb+T8TyF9GTcpWNAUgsz9fU1Xa8xqQdaeC1GgewVSq4GsLse6beT+twubwVXClObxFHvrriFvbR56kvRdX8il2Y7JVLcdYnu6DT4qpz2tZPvHyHkvUtHVKNkpijZWSBxvObnOxcd6WyaEuaCbmgANbGq0DKfkF1qFkDMA30/8AfEq2o0I015nzriXFKt9LXSC2Xv4soizVq38w6rfhbHp9UmkrDTpUTqtgy2XG8m/b9F1+83H1VPSlI1Keq2JkG+7DeugqTg6OrBlVpJgA38DcutaNO5UmucdpmOgvUVHQjWwah1jk1ufNdOzWNrcgNgbcB9TvQHNGjq1e+s/Vb8A+YF3quhZNFspDwMHHO/HJWdXefX1Swd3T6IMvGCtpKkX0nAAkxdhkQVFZLMKFOI8buN7shwHyV6Ts8/qoKT9Z2tfAubd1PM3ckBLSYAIBnfOJzPWU+Dt8kmsNyXVQC37lC/8AmNu/K71apY3n74qB894z9L/+qAsjgkQOSEBzq5F/3mVzLTTY+4gGcolX61KSc7zjxKhcxYNZOmFWUdUcr/RGD3WhvIegTK2ixEwbtmz1XaaLk0kceC18qTydjqupDlexx6NMflgqdpT7RZpOAGw5+ShdZzt1tzvqPoVuzkq3HGjGW+g2vSfSdeHtLTF5E4HiDBWRsfs0bM1qpIn3WDVu3kzHJa51WMQW+nUJDWWE6UJvMkdlvf3FvCUKUsJjNGaCs9nH8Kk0HAuN7jxcb1mvaPoeWttDBe2KdT9Mww8jd+4LUfiBncobVFam5hGs17S07IIi7btWNSkpQcUbLK+qULmNeTz458Op4z3fincpCrFvsTqNV1N2LCRx2HmFLo3Q1W0uikwu2uwaOLjcFRcsm8YPqnbU4U+1ckovXL8zQezjQffWnvXe5Qg8ah90crz0XrTXhoJw2n6lZns1ocWWztp3F17nuBIlxxjcIAHBPtDa9cwJawH8+e8xeVd29Ls4JdT5hxe+/GXMpr8q0XoizpLTevLWGG5nN30Cp2axOq+62RtNw6q5ZrAynGuC85Zjk3HrK6VOvrXTqj4R73+OS6CpKtn0IxplxLn7G/Mm+F1GUiAB4YH5RIHPakY4AQBCcKiEtt7k3exkRwg+n0Tm1htCiD0utKGJPrJlSvFwvJynAbScgqrnAmGY5uFwb9Tu6qWnT1cDM3kkSSdpKAkp2cC83k4nDoMlJq7z1+qi13bOh+sJe/GcjiEBLftHp6Jdc7OhHzTGvnCDwSmoACSYAvJ3ICK1VphgkF2J2NzPy5qwxwgARdgAq9lBMvdi7L4W/lb8zvKnLQcQDyQD03UGz5JvdjeOBKdB29QPkhIurvPX6qCrPesv/K/L9OxTSdgPAx6qvVqfxWSCPC/f8OxAXGyhI19yEBzH1myYM3kQLzieiicCco43noLlNXsgJJEtd8TeOYwcOKgNUs/mC742zHMYt8woNogpX3kn06KQsTxeJF42pwErFo2wlgrVKUhVnU1dc/Zfw+qjNE8OH1UZwZyhzHPqwMc8szyVN9nm8DV34H+3Dquy+hdcmCyXSVKka3S1wjiGzOF8a+/Ajlh6JpqicYOw3eq7xo7rlTrWIYG9FLJE6PLqZy36Lo1Xh9WmHOF0mbxkHAG8LoWe0NAAADQMAAAByCnqaOjAkbsR0KgZY3OwaI+ITHIYnkpxFaohzrTSg22lsslttoAEzcpWV3OwuG0i88G/M9FToWQA46xHlwGSvU2rI0MlpQOJxJxPNTTON/FRNCkaEA5rIwJHO7oblIKjhsPUH5hMCUvAEkwBiTgEBKLTtBHEXdRKRtY1LmnwjFwxO5v16KAE1MZDNl4LuOxu5T9005Dld6ICxSAaABcFKHKoGEYOP7r/ADuKcKjhi2d7TPkYKAsynByrttDcJg7Dd6qUIB5YDiB97wq1Vmu/UBMNhzr5E4tF/U7oT7RX1GzicANrjcAlstLVbfeTe47XHFATAu3Hy+qUVTm0+vogFLKECtrA5jhgehT5TDfjfxTRRGUjgSPLBCSaVWqn+NT/AE1P+qkhwwdPEfMQq1V576nIyqYHH3dsIQdFqE1j7sD0QhJXcLzx+qY9wAkwBtQ/WJODRJvPiOOzAeaG0ADN5O03n/HJQbCk6hfNKWztuY79pvneITW1YMVZByv8B5/Jy6JCa5gIgiRsUEp4EDEhYofw7mD+Hh8DiY5HL0TqFrBdqulrvhd8jg4cFGDZzimmnaikITKtUNjbkBj0UYM85IXMVeu7YJIy2cTkrL6RdebhsHzKVlLJQZ5TRSpaO1hL79jR7o5fm59FKaaulR1aaNZIhLGhz7VZA68icpz5FQfh3DAzudf/AMhf6rplqr6iyiaa0dclbvI94Fu/FvUYc4U7LxIvG3LqpIVW0Na03A65wDLid5yjeVmc+CapVDRJ/wAk7AM0ynSLiC/K8MyG87T6KOnQe06zoeYjYW/pyPG5WG2hswfCdjruhwPVASgJwCAEoQChOSAJwCAXG4pos4ylvAx5YJ4Cr22qQA1vvPuG4Zu6ICOlrPfrSHNYSGzdLsCbrrsMNqufiIxBHKR1CKNINaGjAXffrzUiAKdUHAg8PongqJ9IOxAPK/qk7ojBxHHxDzv80BYSquKjhi0HeDB6O+qX8U0Yy39QjzNxQFgKrXP8elwqegVkFVLQf49LhU9AhB0WYIQzBCEkJF6SE4pFBsGpITkjjAk3DagGwobUG6vjiN+3dv4INcv9wXfG7Dk3F3kEtOzAGTJd8Rx5bBwQEID4kTGwxrxun5qSg5pmMc5x5zerLCoa9AO45EYjmsWjcpZ3HtOSUMhUO9qU/eGu34mjxAb258QrbLS17ZaQRuy3HYpMMiPKe3xNURCkoG+NqYHNqRlqiqsVqo2CqlR5fLWXbX7OG0rFGx95FarWM6rBLvJo2uPyT6Fm1ZvlxxccT9BuUtKzhggcTtJzJOZUkLM5xmqgsBEG8bE+EQhiyv8AhI9wlu4Xt/tOHJL3jx7zZG1n/wCT/lWIRCkgjpV2uwMnZgehvUyZUs7Xe8AfXriEzuHN9187n3jk7EeaAnc4ASbgLzwVawtLiah/Nc0bGZcziq1rtBc4U3DVEgvIOsNXIXYSdq6VNwIlpBG68eSED0qEISCVCUIACckASoCL8M3Iau9pj0uVS0NcK1KDrXPjWG4ZjHougqdp/n0eD/RCDoUqjovb0IQnU8EqEjDikKjrWoNMDxO+Ft557OaiNnc/3zA+Bp/8nYnhgoMwdapMMGsc8mji75C9AssmXnWOQjwjg3Pmp2tAEAAAZDAJUAianJIQkSE1PKagGwqtawgnWaSx3xNz4jNWykQFE2pzLqou+Nolp4jFqsh4jWkRjOXVOrVQ1pLjAH3zXM/04vlzQKYJBFMyQ6L5cMp2IDpa3fNltzNubtw3b09lMAQMFDY9IQdSo3Udl8J4H5K04XqGjZGXQge29JCmcFGGoYSQyEQpQxOLZTI5CGEoSwlhSaxIUVptAptLjlgNpyCmhUAe+q/0U/8Ak/8AwpIJtH2ctbLvfcdZx45cFI+yNJmNU/E06p5xjzUyVAV4qNwIeNh8LuouPRK22twdLDsdd0dgeqnQRNxvGw4IBU4BVfwQHuEs3Ay3+0yEoq1G+80PG1mP9h+RQFpCho2prjAN/wAJuPQqdAAVG1f/ACKP7/RXgqNr/n0f3+iA6lMXISMFyVAIyg1swAJvMZkm+U4tSIUEoNQI1AhCEid2Ed2EqEIE7sJO7CEKSQ7oINIIQoBXfZGueCROreJJgHbGEqx3Q+yUIUga6g04hRUaQEgTGySfVKhQZLYl7sJe7CEIMiupjYk7sIQoGRDRH2Sl7kfZKEKTBjalAQeBzKisljY1oDRA4nPfKVCkgm7kfZKO5H2SlQgE7kfZKO6H2SlQgEFIfZKU0h9yhCAbUsbHiHNB4/VRWWiASBMb3OPqUIQFjuwq9azNL2Ei8TF5z3ZoQgLbWBCE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AutoShape 4" descr="data:image/jpeg;base64,/9j/4AAQSkZJRgABAQAAAQABAAD/2wCEAAkGBhQQEBQUEhQUFRUUFRQUFxQVFBQYGBQUFBQVFBUXFxQXHCYeFxojGRQUHy8gIycpLCwsFR4xNTAqNSYrLCkBCQoKDgwOGg8PGi0lHSQsLSwsLCotLCwwKSkpLCwsKSwsLCwsKSksLCwsLCkpLCwsKSkpLC0sLywsKSwpLCkpLP/AABEIAMMBAwMBIgACEQEDEQH/xAAcAAABBQEBAQAAAAAAAAAAAAAAAQIDBAYFBwj/xABAEAABAwEEBwUGBAUEAgMAAAABAAIRAwQhMUEFElFhcYGRBhMiobEHMlLB0fAUQnKCIzNikuEVQ6LCsvE0c9L/xAAbAQEAAgMBAQAAAAAAAAAAAAAAAQUCAwQGB//EADIRAAIBAwIDBgQFBQAAAAAAAAABAgMEESExBRJBEyJRYXHRBoGRoRQyseHwM0JiwfH/2gAMAwEAAhEDEQA/APcUIQgBCEIAQhCAEIQgBCEIAQhCAEIQgBCEIAQhCAEIQgBCEIAQhCAEIQgBCSUkoByE0uXN0h2koUAe8qtEAkgeIwNwUNpbmUISm8RWfQ6iFFZ64e0OaQWuAcCMwRIPQqVSYtY3BCEIAQhCAEIQgBCEIAQhCAEIQgBCEIAQhCAEIQgBCEIAQhCAEShNKAdKSVVtekadETUqMYP6nAdNqzlv9o1nZdTD6p3DVb1d8gsJTjHdnRRta1b+nFs1sptSsGiSQBtJgdSvMrd7QrRUup6tIbhrO/udd5Lg2q31Kpmq9zz/AFEnywXPK6j01LijwGtLWo0vuz1C3dtLNTwfrnZT8Xnh5rP232hvMilTDd7zrHoICxjFI1aJXE35FrS4Nb0/zZk/M6Ns07Xre/UcRsBgdBCzun7VqsDBi7H9Ix810taL1X7I6J/1DSDdYTTpnvH7NRp8Lebo81ofNN8vVlrSjStoyqtYjFZ0PVOwljqUbBQZVJLtWYOLWuOsxvJpC0Ca0Jyt4rCSPnNao6tSU31bf1BCELI1ghCEAIQhACEIQAhCEAIQhACEIQAhCEAIQhACEIQAqmk9JMs9M1KhIaMSGudHJoKtpHNlCVjOuxgtIe1VgkUKTn7HPOqOgk+izWkO3Vrrf7ndt2Uxq/8AK93mt7pvsDZ7RLgO6qfGwQCf6mYH13rAaa7FWiyydXvGD87JMD+puI9FXVlWXXTyPYcNlwyWEo4l/lr99jkOqFxlxJO0kk9TelaomlSBce7PTYS0RK1PaowntUmDRIE8FRyngrI1Mo6atepTgYvu4AY/RelezLs/+GsYe4Q+vDzuZ+QdL/3Lzrs9ov8A1DSDGf7bTrO/+thv/uMDmvdmNgADK5dNrDmk6j+RQcfuezpxtY7vvS/0hQlSBKrE8eCEIQCSiU0lEoB0olNQgHSk1k0ppqAYkDifqg1JZRKrMtrHHVD2E7A5pPSVOhLTW46USmoQgdKJTUIB0olNQgHSiU1CAdKJTUIB0olNRKAUlJCEyrVDWkkgAAkk3AAbTsQYyzhac7G2e0S4t7t+PeMgc3DA815bbbM2nUc1jxUa0wHgEA9Vo+1vbU2gmlRJFLAuwNT6N9Vkqtoaxpc4wBiSqy4nCUsRR7vhFC4o0+atJ46J9P54EwKe1V6FYOaHDAgEcCJCmBXMXW5KFV0na9SmYxdcPmrEqvovRht9up0R7k+I7GNveeeHNN8JdTFOME6k9orL+R6H7K9AdxZTWcPHXhw3Ux7g53u5hbiVFSphrQAIAAAGwC4AJ6uacFCKij5rd3ErmtKrLqx2sjWTSlz5LM5hwKE0IQCIR0R94/VACFz9PaVFls1WsRPdtmDdrHBonKSQF5hW9r9pPu0qLeTz/wBh6LTUrwpvEiys+F3N6nKitF46HpHa3SHcWK0VAYLaboP9TvC3zK+fXvJxJPEz5rRaX7fWm1Un0qpYWP1T4WxGq6ec/ILNtfM7jCq7msqj7ux7rgfDZ2VOSrY5m/tj/pZ0bbnUK1Oq25zHB12cG8cCPVfRtltIqsa9plr2tcDucJHkV80r2n2XaW76whhPioONM/pPiZ5GP2rbYz7zicPxTap0oV4rZ4fo9vv+psghJKJ+/sK1PAiolJP3cj7zQCVHwJOCxlt9q9kpkhoq1IMS1oDTwLiLt6te0fTf4axODTD638NvAiXn+2R+4LxZcNzcum+WJ6ngvBqd3B1a2cZwsaZ8T013tlp6wizP1cyajZjc0C/qt9o7SDLRSZVpu1mPAIPHI7CMCMl83PbBWz9nPbH8JV7mqf4NR2J/23nP9JwPIrTQu5OWJlhxT4epxo9parVbrV5Xuj2cIhNB+5Sz9wrQ8MKhIT9lVtI6Rp0KbqlRwaxokn5DaTsTJKi5NJbklptbaTC97g1rRJcTAAXlXaztm61uLKctog4YF+927YFT7U9rn218XsotPhZOMfmftO7JZ+rW1YABc43BomSThgqytcc3djse44VwZUF2tf8AN0Xh+5JaLW2m2XHgBiV3+yXs7qW9za9tBZZ8WUZg1BtOYbvxOUYrudjPZrBbaLcA5+LKJgtZsLxgTuwG84ejCMr/AL2rbQt+sjh4rxdSzSoP1ft7nkfbDRrbPa3tY0NYQ1zWgQA0iIAyvBXIaVtvafY76NX9VM/+Q/7LDtK5q0eWbRd8Mrdrawk98Y+mhHbrTqMJzNw4lb32T6A7qzutDh4q1zZypNOP7nX8gsBYtHuttspUG4F0OIyaL3u5NHVe70KLabWsYAA0BoGTWgQFttIZk5voV/xBddlRVtHeWr9Oi+bJTdvKUBDRCa8zd14f5VkeJFaZv6cEuY4H1CWEwnxDg71agJQhAQgIzw+aSRw8lRdpykHFpJEEgkgxcSMQrVK1NePC5ruBB8kBgva/pXVoUqAN9R2u79FPD/kR/avJmPkLTe0fSvf2+pHu0gKTf2+9/wAiVlaLYPFUdxLnmz6lwai7W0pxa31fz/YllU7E/wATpzvVupcCqdNsGVqhsyxrt88X4F2Fs/ZdpoULW5jyAyqwyTgHUwXg9NbqsaU2nUvu+8lFObhLmQvLeF1RlRl/cj1y2e2Czt/lUqr9hJawH1PkubQ9sbzVbrUGNpkgO8Ti4A4kHC7YvNykW93dVvcq4fDllGLXLl+LbPpenUDgCCCCAQRmDeCnRu81hvZj2lFWymjUcA6hABccaZJ1cdmHRd3tF2mp2azVajX6zmthoEkF5uaJwxPkreNRShznzyvZ1KVy7fHezheedjzP2lab/EW0tafBQHdj9eLz1gftWMdagHhpw271PVqEy4mSSSScyTJPVUKdnL3AASXEADaSYAVI5dpJyZ9Op0vwlCFKHRfpudFzZUBC0/aPsmbIym5ru8aWta9wBhtWLwDm05H/AAs7UZKwnBweGdVrdU7mmp03lHqnsy7Zd8wWWsf4jB/DcfzsH5Zzc2OYG5bt9qaCAXtk3Rn5L5voV3McHNJa5pkEYghet6E7d2Zti750CqPA6mL3OqRPhn8pxnAXqztrlOPLPoeI45waVOr2tvHKk9l0b9zWaX01SslI1KjoAwAvLnbGjMrx7tJ2nqW6prP8LB7lMG5o2na7aVV092hq2yr3lU7msHusGwfM5qPQuha1tq93Qb+p5nVYNpPyxK0Vq7qvljsWnDeFU7Cn29drm6t7R9Pf6EFmovq1G0qLS+o4wAPU7ANq9W7G9gmWMCpUipaDi8zFPcwf9ukLp9mOydGwU4Ze8+/UI8Tj8m7vVX7VpinT/NrHYL/PBdVC25O9LcoeK8alcZpUdIfeXr5eX1Lgbz5/JKXf+rlybDpd1WpqloaCDGM3b8l1gyMl2HnDOdvLGaliec6Za8DgYPkSvJa9fVaT04r3bSFnFSk9hwexzT+4ELwmnompaavdtB1Wuh78mmYN+ZAyVddwbksdT2Pw9cQjRnGo8KLzr4fxGz9lOi2sY+0PLQ6oSxkkSGA+IgHa4RP9K9CFupD87eoWabozu6Y1GalNga0Am+6APven2GxGq/VyzOwZrtpQ5IKJ5u+undXE6r6vT0Wxp22hpbrAyNolOptzOJvO7YOSiYwSGgQ1kXbxgOWPNTzxWw4hfvJMd7w/S71anF29RuPjbh7rvViAmBQlAQgPAbV2ntFK0VgKmsBWqjVeNYfzHcx1XQsvb27x04dBhzD+bK43i/erXaH2c1e9qPpPDtZ73arhB8TnOgEXZ5rH27RdWgYq03M3kXf3C7zVNKdam34H0ejbcMvYR0XNheTKtaoXEkmSSSTvJk+a7nYayB9tY94LmUv4jgIvIuaL/wCqDyWaNfWdDQXHY0F3otx2QsVSmw6zNVzyCdYwQI8N3MnmlvRcppsy4xxCnRtpxpvvbLHnp+mS1pXsI2vaXmjWpUqTyXBtQPDmE3loaBBEkxeuvo32Q2dsOrVn1Bj4dWm087zC6Fnsg/M8DcB8yr1Gw0h+Vx4mB0w8lYq3pp5weMnxi8lFQ59Esae+55j2+0a2jbagZGo+KjdUyBrDxDk4OWbs4unavTPaTosGzsqtAHdu1TAjw1LrznDgP7l5rVMCFV3EOSo146nvODXH4i0hUe6WH6r9iGhXlxG3DkrJUnZ/Q5tVpp0m3a7hJ+Fovc7k0HyU+ltHOs9apSdixxE7RkeYg81rlF45uh3W9ePO6Lfe3+RZ7L6YFktVOo4SwHVeNrHXOu3XHi0LV+1HT7ajqdCnc1oFRxEeIuEMwy1ST+9eeF6mc8m8mcBfuEDyA6KVVapuHiaalhTq3cbnrFY9voMqla72a6Ha6ua9SNSh7oInWqkXQM4EnosmxhcQAJJIAAzJMAdV7B2f7KOs9BjHlrbpdBlxcbzddw5LdaU+eeeiK74hvfw9vyR/NPT5dfY6Gk7R+KpupOa0UnCHFxvjdsOyL7l5FpjRZs1Z1MmRi10RrtOBHmvbKGjqbfyknbU+TRd1Wf7bWOna6WoyDUZJY+4AHNgAyOfJd9zR7SOVujyfBeJuzq8sn3Jb+T8TyF9GTcpWNAUgsz9fU1Xa8xqQdaeC1GgewVSq4GsLse6beT+twubwVXClObxFHvrriFvbR56kvRdX8il2Y7JVLcdYnu6DT4qpz2tZPvHyHkvUtHVKNkpijZWSBxvObnOxcd6WyaEuaCbmgANbGq0DKfkF1qFkDMA30/8AfEq2o0I015nzriXFKt9LXSC2Xv4soizVq38w6rfhbHp9UmkrDTpUTqtgy2XG8m/b9F1+83H1VPSlI1Keq2JkG+7DeugqTg6OrBlVpJgA38DcutaNO5UmucdpmOgvUVHQjWwah1jk1ufNdOzWNrcgNgbcB9TvQHNGjq1e+s/Vb8A+YF3quhZNFspDwMHHO/HJWdXefX1Swd3T6IMvGCtpKkX0nAAkxdhkQVFZLMKFOI8buN7shwHyV6Ts8/qoKT9Z2tfAubd1PM3ckBLSYAIBnfOJzPWU+Dt8kmsNyXVQC37lC/8AmNu/K71apY3n74qB894z9L/+qAsjgkQOSEBzq5F/3mVzLTTY+4gGcolX61KSc7zjxKhcxYNZOmFWUdUcr/RGD3WhvIegTK2ixEwbtmz1XaaLk0kceC18qTydjqupDlexx6NMflgqdpT7RZpOAGw5+ShdZzt1tzvqPoVuzkq3HGjGW+g2vSfSdeHtLTF5E4HiDBWRsfs0bM1qpIn3WDVu3kzHJa51WMQW+nUJDWWE6UJvMkdlvf3FvCUKUsJjNGaCs9nH8Kk0HAuN7jxcb1mvaPoeWttDBe2KdT9Mww8jd+4LUfiBncobVFam5hGs17S07IIi7btWNSkpQcUbLK+qULmNeTz458Op4z3fincpCrFvsTqNV1N2LCRx2HmFLo3Q1W0uikwu2uwaOLjcFRcsm8YPqnbU4U+1ckovXL8zQezjQffWnvXe5Qg8ah90crz0XrTXhoJw2n6lZns1ocWWztp3F17nuBIlxxjcIAHBPtDa9cwJawH8+e8xeVd29Ls4JdT5hxe+/GXMpr8q0XoizpLTevLWGG5nN30Cp2axOq+62RtNw6q5ZrAynGuC85Zjk3HrK6VOvrXTqj4R73+OS6CpKtn0IxplxLn7G/Mm+F1GUiAB4YH5RIHPakY4AQBCcKiEtt7k3exkRwg+n0Tm1htCiD0utKGJPrJlSvFwvJynAbScgqrnAmGY5uFwb9Tu6qWnT1cDM3kkSSdpKAkp2cC83k4nDoMlJq7z1+qi13bOh+sJe/GcjiEBLftHp6Jdc7OhHzTGvnCDwSmoACSYAvJ3ICK1VphgkF2J2NzPy5qwxwgARdgAq9lBMvdi7L4W/lb8zvKnLQcQDyQD03UGz5JvdjeOBKdB29QPkhIurvPX6qCrPesv/K/L9OxTSdgPAx6qvVqfxWSCPC/f8OxAXGyhI19yEBzH1myYM3kQLzieiicCco43noLlNXsgJJEtd8TeOYwcOKgNUs/mC742zHMYt8woNogpX3kn06KQsTxeJF42pwErFo2wlgrVKUhVnU1dc/Zfw+qjNE8OH1UZwZyhzHPqwMc8szyVN9nm8DV34H+3Dquy+hdcmCyXSVKka3S1wjiGzOF8a+/Ajlh6JpqicYOw3eq7xo7rlTrWIYG9FLJE6PLqZy36Lo1Xh9WmHOF0mbxkHAG8LoWe0NAAADQMAAAByCnqaOjAkbsR0KgZY3OwaI+ITHIYnkpxFaohzrTSg22lsslttoAEzcpWV3OwuG0i88G/M9FToWQA46xHlwGSvU2rI0MlpQOJxJxPNTTON/FRNCkaEA5rIwJHO7oblIKjhsPUH5hMCUvAEkwBiTgEBKLTtBHEXdRKRtY1LmnwjFwxO5v16KAE1MZDNl4LuOxu5T9005Dld6ICxSAaABcFKHKoGEYOP7r/ADuKcKjhi2d7TPkYKAsynByrttDcJg7Dd6qUIB5YDiB97wq1Vmu/UBMNhzr5E4tF/U7oT7RX1GzicANrjcAlstLVbfeTe47XHFATAu3Hy+qUVTm0+vogFLKECtrA5jhgehT5TDfjfxTRRGUjgSPLBCSaVWqn+NT/AE1P+qkhwwdPEfMQq1V576nIyqYHH3dsIQdFqE1j7sD0QhJXcLzx+qY9wAkwBtQ/WJODRJvPiOOzAeaG0ADN5O03n/HJQbCk6hfNKWztuY79pvneITW1YMVZByv8B5/Jy6JCa5gIgiRsUEp4EDEhYofw7mD+Hh8DiY5HL0TqFrBdqulrvhd8jg4cFGDZzimmnaikITKtUNjbkBj0UYM85IXMVeu7YJIy2cTkrL6RdebhsHzKVlLJQZ5TRSpaO1hL79jR7o5fm59FKaaulR1aaNZIhLGhz7VZA68icpz5FQfh3DAzudf/AMhf6rplqr6iyiaa0dclbvI94Fu/FvUYc4U7LxIvG3LqpIVW0Na03A65wDLid5yjeVmc+CapVDRJ/wAk7AM0ynSLiC/K8MyG87T6KOnQe06zoeYjYW/pyPG5WG2hswfCdjruhwPVASgJwCAEoQChOSAJwCAXG4pos4ylvAx5YJ4Cr22qQA1vvPuG4Zu6ICOlrPfrSHNYSGzdLsCbrrsMNqufiIxBHKR1CKNINaGjAXffrzUiAKdUHAg8PongqJ9IOxAPK/qk7ojBxHHxDzv80BYSquKjhi0HeDB6O+qX8U0Yy39QjzNxQFgKrXP8elwqegVkFVLQf49LhU9AhB0WYIQzBCEkJF6SE4pFBsGpITkjjAk3DagGwobUG6vjiN+3dv4INcv9wXfG7Dk3F3kEtOzAGTJd8Rx5bBwQEID4kTGwxrxun5qSg5pmMc5x5zerLCoa9AO45EYjmsWjcpZ3HtOSUMhUO9qU/eGu34mjxAb258QrbLS17ZaQRuy3HYpMMiPKe3xNURCkoG+NqYHNqRlqiqsVqo2CqlR5fLWXbX7OG0rFGx95FarWM6rBLvJo2uPyT6Fm1ZvlxxccT9BuUtKzhggcTtJzJOZUkLM5xmqgsBEG8bE+EQhiyv8AhI9wlu4Xt/tOHJL3jx7zZG1n/wCT/lWIRCkgjpV2uwMnZgehvUyZUs7Xe8AfXriEzuHN9187n3jk7EeaAnc4ASbgLzwVawtLiah/Nc0bGZcziq1rtBc4U3DVEgvIOsNXIXYSdq6VNwIlpBG68eSED0qEISCVCUIACckASoCL8M3Iau9pj0uVS0NcK1KDrXPjWG4ZjHougqdp/n0eD/RCDoUqjovb0IQnU8EqEjDikKjrWoNMDxO+Ft557OaiNnc/3zA+Bp/8nYnhgoMwdapMMGsc8mji75C9AssmXnWOQjwjg3Pmp2tAEAAAZDAJUAianJIQkSE1PKagGwqtawgnWaSx3xNz4jNWykQFE2pzLqou+Nolp4jFqsh4jWkRjOXVOrVQ1pLjAH3zXM/04vlzQKYJBFMyQ6L5cMp2IDpa3fNltzNubtw3b09lMAQMFDY9IQdSo3Udl8J4H5K04XqGjZGXQge29JCmcFGGoYSQyEQpQxOLZTI5CGEoSwlhSaxIUVptAptLjlgNpyCmhUAe+q/0U/8Ak/8AwpIJtH2ctbLvfcdZx45cFI+yNJmNU/E06p5xjzUyVAV4qNwIeNh8LuouPRK22twdLDsdd0dgeqnQRNxvGw4IBU4BVfwQHuEs3Ay3+0yEoq1G+80PG1mP9h+RQFpCho2prjAN/wAJuPQqdAAVG1f/ACKP7/RXgqNr/n0f3+iA6lMXISMFyVAIyg1swAJvMZkm+U4tSIUEoNQI1AhCEid2Ed2EqEIE7sJO7CEKSQ7oINIIQoBXfZGueCROreJJgHbGEqx3Q+yUIUga6g04hRUaQEgTGySfVKhQZLYl7sJe7CEIMiupjYk7sIQoGRDRH2Sl7kfZKEKTBjalAQeBzKisljY1oDRA4nPfKVCkgm7kfZKO5H2SlQgE7kfZKO6H2SlQgEFIfZKU0h9yhCAbUsbHiHNB4/VRWWiASBMb3OPqUIQFjuwq9azNL2Ei8TF5z3ZoQgLbWBCEI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6" descr="data:image/jpeg;base64,/9j/4AAQSkZJRgABAQAAAQABAAD/2wCEAAkGBhQQEBQUEhQUFRUUFRQUFxQVFBQYGBQUFBQVFBUXFxQXHCYeFxojGRQUHy8gIycpLCwsFR4xNTAqNSYrLCkBCQoKDgwOGg8PGi0lHSQsLSwsLCotLCwwKSkpLCwsKSwsLCwsKSksLCwsLCkpLCwsKSkpLC0sLywsKSwpLCkpLP/AABEIAMMBAwMBIgACEQEDEQH/xAAcAAABBQEBAQAAAAAAAAAAAAAAAQIDBAYFBwj/xABAEAABAwEEBwUGBAUEAgMAAAABAAIRAwQhMUEFElFhcYGRBhMiobEHMlLB0fAUQnKCIzNikuEVQ6LCsvE0c9L/xAAbAQEAAgMBAQAAAAAAAAAAAAAAAQUCAwQGB//EADIRAAIBAwIDBgQFBQAAAAAAAAABAgMEESExBRJBEyJRYXHRBoGRoRQyseHwM0JiwfH/2gAMAwEAAhEDEQA/APcUIQgBCEIAQhCAEIQgBCEIAQhCAEIQgBCEIAQhCAEIQgBCEIAQhCAEIQgBCSUkoByE0uXN0h2koUAe8qtEAkgeIwNwUNpbmUISm8RWfQ6iFFZ64e0OaQWuAcCMwRIPQqVSYtY3BCEIAQhCAEIQgBCEIAQhCAEIQgBCEIAQhCAEIQgBCEIAQhCAEShNKAdKSVVtekadETUqMYP6nAdNqzlv9o1nZdTD6p3DVb1d8gsJTjHdnRRta1b+nFs1sptSsGiSQBtJgdSvMrd7QrRUup6tIbhrO/udd5Lg2q31Kpmq9zz/AFEnywXPK6j01LijwGtLWo0vuz1C3dtLNTwfrnZT8Xnh5rP232hvMilTDd7zrHoICxjFI1aJXE35FrS4Nb0/zZk/M6Ns07Xre/UcRsBgdBCzun7VqsDBi7H9Ix810taL1X7I6J/1DSDdYTTpnvH7NRp8Lebo81ofNN8vVlrSjStoyqtYjFZ0PVOwljqUbBQZVJLtWYOLWuOsxvJpC0Ca0Jyt4rCSPnNao6tSU31bf1BCELI1ghCEAIQhACEIQAhCEAIQhACEIQAhCEAIQhACEIQAqmk9JMs9M1KhIaMSGudHJoKtpHNlCVjOuxgtIe1VgkUKTn7HPOqOgk+izWkO3Vrrf7ndt2Uxq/8AK93mt7pvsDZ7RLgO6qfGwQCf6mYH13rAaa7FWiyydXvGD87JMD+puI9FXVlWXXTyPYcNlwyWEo4l/lr99jkOqFxlxJO0kk9TelaomlSBce7PTYS0RK1PaowntUmDRIE8FRyngrI1Mo6atepTgYvu4AY/RelezLs/+GsYe4Q+vDzuZ+QdL/3Lzrs9ov8A1DSDGf7bTrO/+thv/uMDmvdmNgADK5dNrDmk6j+RQcfuezpxtY7vvS/0hQlSBKrE8eCEIQCSiU0lEoB0olNQgHSk1k0ppqAYkDifqg1JZRKrMtrHHVD2E7A5pPSVOhLTW46USmoQgdKJTUIB0olNQgHSiU1CAdKJTUIB0olNRKAUlJCEyrVDWkkgAAkk3AAbTsQYyzhac7G2e0S4t7t+PeMgc3DA815bbbM2nUc1jxUa0wHgEA9Vo+1vbU2gmlRJFLAuwNT6N9Vkqtoaxpc4wBiSqy4nCUsRR7vhFC4o0+atJ46J9P54EwKe1V6FYOaHDAgEcCJCmBXMXW5KFV0na9SmYxdcPmrEqvovRht9up0R7k+I7GNveeeHNN8JdTFOME6k9orL+R6H7K9AdxZTWcPHXhw3Ux7g53u5hbiVFSphrQAIAAAGwC4AJ6uacFCKij5rd3ErmtKrLqx2sjWTSlz5LM5hwKE0IQCIR0R94/VACFz9PaVFls1WsRPdtmDdrHBonKSQF5hW9r9pPu0qLeTz/wBh6LTUrwpvEiys+F3N6nKitF46HpHa3SHcWK0VAYLaboP9TvC3zK+fXvJxJPEz5rRaX7fWm1Un0qpYWP1T4WxGq6ec/ILNtfM7jCq7msqj7ux7rgfDZ2VOSrY5m/tj/pZ0bbnUK1Oq25zHB12cG8cCPVfRtltIqsa9plr2tcDucJHkV80r2n2XaW76whhPioONM/pPiZ5GP2rbYz7zicPxTap0oV4rZ4fo9vv+psghJKJ+/sK1PAiolJP3cj7zQCVHwJOCxlt9q9kpkhoq1IMS1oDTwLiLt6te0fTf4axODTD638NvAiXn+2R+4LxZcNzcum+WJ6ngvBqd3B1a2cZwsaZ8T013tlp6wizP1cyajZjc0C/qt9o7SDLRSZVpu1mPAIPHI7CMCMl83PbBWz9nPbH8JV7mqf4NR2J/23nP9JwPIrTQu5OWJlhxT4epxo9parVbrV5Xuj2cIhNB+5Sz9wrQ8MKhIT9lVtI6Rp0KbqlRwaxokn5DaTsTJKi5NJbklptbaTC97g1rRJcTAAXlXaztm61uLKctog4YF+927YFT7U9rn218XsotPhZOMfmftO7JZ+rW1YABc43BomSThgqytcc3djse44VwZUF2tf8AN0Xh+5JaLW2m2XHgBiV3+yXs7qW9za9tBZZ8WUZg1BtOYbvxOUYrudjPZrBbaLcA5+LKJgtZsLxgTuwG84ejCMr/AL2rbQt+sjh4rxdSzSoP1ft7nkfbDRrbPa3tY0NYQ1zWgQA0iIAyvBXIaVtvafY76NX9VM/+Q/7LDtK5q0eWbRd8Mrdrawk98Y+mhHbrTqMJzNw4lb32T6A7qzutDh4q1zZypNOP7nX8gsBYtHuttspUG4F0OIyaL3u5NHVe70KLabWsYAA0BoGTWgQFttIZk5voV/xBddlRVtHeWr9Oi+bJTdvKUBDRCa8zd14f5VkeJFaZv6cEuY4H1CWEwnxDg71agJQhAQgIzw+aSRw8lRdpykHFpJEEgkgxcSMQrVK1NePC5ruBB8kBgva/pXVoUqAN9R2u79FPD/kR/avJmPkLTe0fSvf2+pHu0gKTf2+9/wAiVlaLYPFUdxLnmz6lwai7W0pxa31fz/YllU7E/wATpzvVupcCqdNsGVqhsyxrt88X4F2Fs/ZdpoULW5jyAyqwyTgHUwXg9NbqsaU2nUvu+8lFObhLmQvLeF1RlRl/cj1y2e2Czt/lUqr9hJawH1PkubQ9sbzVbrUGNpkgO8Ti4A4kHC7YvNykW93dVvcq4fDllGLXLl+LbPpenUDgCCCCAQRmDeCnRu81hvZj2lFWymjUcA6hABccaZJ1cdmHRd3tF2mp2azVajX6zmthoEkF5uaJwxPkreNRShznzyvZ1KVy7fHezheedjzP2lab/EW0tafBQHdj9eLz1gftWMdagHhpw271PVqEy4mSSSScyTJPVUKdnL3AASXEADaSYAVI5dpJyZ9Op0vwlCFKHRfpudFzZUBC0/aPsmbIym5ru8aWta9wBhtWLwDm05H/AAs7UZKwnBweGdVrdU7mmp03lHqnsy7Zd8wWWsf4jB/DcfzsH5Zzc2OYG5bt9qaCAXtk3Rn5L5voV3McHNJa5pkEYghet6E7d2Zti750CqPA6mL3OqRPhn8pxnAXqztrlOPLPoeI45waVOr2tvHKk9l0b9zWaX01SslI1KjoAwAvLnbGjMrx7tJ2nqW6prP8LB7lMG5o2na7aVV092hq2yr3lU7msHusGwfM5qPQuha1tq93Qb+p5nVYNpPyxK0Vq7qvljsWnDeFU7Cn29drm6t7R9Pf6EFmovq1G0qLS+o4wAPU7ANq9W7G9gmWMCpUipaDi8zFPcwf9ukLp9mOydGwU4Ze8+/UI8Tj8m7vVX7VpinT/NrHYL/PBdVC25O9LcoeK8alcZpUdIfeXr5eX1Lgbz5/JKXf+rlybDpd1WpqloaCDGM3b8l1gyMl2HnDOdvLGaliec6Za8DgYPkSvJa9fVaT04r3bSFnFSk9hwexzT+4ELwmnompaavdtB1Wuh78mmYN+ZAyVddwbksdT2Pw9cQjRnGo8KLzr4fxGz9lOi2sY+0PLQ6oSxkkSGA+IgHa4RP9K9CFupD87eoWabozu6Y1GalNga0Am+6APven2GxGq/VyzOwZrtpQ5IKJ5u+undXE6r6vT0Wxp22hpbrAyNolOptzOJvO7YOSiYwSGgQ1kXbxgOWPNTzxWw4hfvJMd7w/S71anF29RuPjbh7rvViAmBQlAQgPAbV2ntFK0VgKmsBWqjVeNYfzHcx1XQsvb27x04dBhzD+bK43i/erXaH2c1e9qPpPDtZ73arhB8TnOgEXZ5rH27RdWgYq03M3kXf3C7zVNKdam34H0ejbcMvYR0XNheTKtaoXEkmSSSTvJk+a7nYayB9tY94LmUv4jgIvIuaL/wCqDyWaNfWdDQXHY0F3otx2QsVSmw6zNVzyCdYwQI8N3MnmlvRcppsy4xxCnRtpxpvvbLHnp+mS1pXsI2vaXmjWpUqTyXBtQPDmE3loaBBEkxeuvo32Q2dsOrVn1Bj4dWm087zC6Fnsg/M8DcB8yr1Gw0h+Vx4mB0w8lYq3pp5weMnxi8lFQ59Esae+55j2+0a2jbagZGo+KjdUyBrDxDk4OWbs4unavTPaTosGzsqtAHdu1TAjw1LrznDgP7l5rVMCFV3EOSo146nvODXH4i0hUe6WH6r9iGhXlxG3DkrJUnZ/Q5tVpp0m3a7hJ+Fovc7k0HyU+ltHOs9apSdixxE7RkeYg81rlF45uh3W9ePO6Lfe3+RZ7L6YFktVOo4SwHVeNrHXOu3XHi0LV+1HT7ajqdCnc1oFRxEeIuEMwy1ST+9eeF6mc8m8mcBfuEDyA6KVVapuHiaalhTq3cbnrFY9voMqla72a6Ha6ua9SNSh7oInWqkXQM4EnosmxhcQAJJIAAzJMAdV7B2f7KOs9BjHlrbpdBlxcbzddw5LdaU+eeeiK74hvfw9vyR/NPT5dfY6Gk7R+KpupOa0UnCHFxvjdsOyL7l5FpjRZs1Z1MmRi10RrtOBHmvbKGjqbfyknbU+TRd1Wf7bWOna6WoyDUZJY+4AHNgAyOfJd9zR7SOVujyfBeJuzq8sn3Jb+T8TyF9GTcpWNAUgsz9fU1Xa8xqQdaeC1GgewVSq4GsLse6beT+twubwVXClObxFHvrriFvbR56kvRdX8il2Y7JVLcdYnu6DT4qpz2tZPvHyHkvUtHVKNkpijZWSBxvObnOxcd6WyaEuaCbmgANbGq0DKfkF1qFkDMA30/8AfEq2o0I015nzriXFKt9LXSC2Xv4soizVq38w6rfhbHp9UmkrDTpUTqtgy2XG8m/b9F1+83H1VPSlI1Keq2JkG+7DeugqTg6OrBlVpJgA38DcutaNO5UmucdpmOgvUVHQjWwah1jk1ufNdOzWNrcgNgbcB9TvQHNGjq1e+s/Vb8A+YF3quhZNFspDwMHHO/HJWdXefX1Swd3T6IMvGCtpKkX0nAAkxdhkQVFZLMKFOI8buN7shwHyV6Ts8/qoKT9Z2tfAubd1PM3ckBLSYAIBnfOJzPWU+Dt8kmsNyXVQC37lC/8AmNu/K71apY3n74qB894z9L/+qAsjgkQOSEBzq5F/3mVzLTTY+4gGcolX61KSc7zjxKhcxYNZOmFWUdUcr/RGD3WhvIegTK2ixEwbtmz1XaaLk0kceC18qTydjqupDlexx6NMflgqdpT7RZpOAGw5+ShdZzt1tzvqPoVuzkq3HGjGW+g2vSfSdeHtLTF5E4HiDBWRsfs0bM1qpIn3WDVu3kzHJa51WMQW+nUJDWWE6UJvMkdlvf3FvCUKUsJjNGaCs9nH8Kk0HAuN7jxcb1mvaPoeWttDBe2KdT9Mww8jd+4LUfiBncobVFam5hGs17S07IIi7btWNSkpQcUbLK+qULmNeTz458Op4z3fincpCrFvsTqNV1N2LCRx2HmFLo3Q1W0uikwu2uwaOLjcFRcsm8YPqnbU4U+1ckovXL8zQezjQffWnvXe5Qg8ah90crz0XrTXhoJw2n6lZns1ocWWztp3F17nuBIlxxjcIAHBPtDa9cwJawH8+e8xeVd29Ls4JdT5hxe+/GXMpr8q0XoizpLTevLWGG5nN30Cp2axOq+62RtNw6q5ZrAynGuC85Zjk3HrK6VOvrXTqj4R73+OS6CpKtn0IxplxLn7G/Mm+F1GUiAB4YH5RIHPakY4AQBCcKiEtt7k3exkRwg+n0Tm1htCiD0utKGJPrJlSvFwvJynAbScgqrnAmGY5uFwb9Tu6qWnT1cDM3kkSSdpKAkp2cC83k4nDoMlJq7z1+qi13bOh+sJe/GcjiEBLftHp6Jdc7OhHzTGvnCDwSmoACSYAvJ3ICK1VphgkF2J2NzPy5qwxwgARdgAq9lBMvdi7L4W/lb8zvKnLQcQDyQD03UGz5JvdjeOBKdB29QPkhIurvPX6qCrPesv/K/L9OxTSdgPAx6qvVqfxWSCPC/f8OxAXGyhI19yEBzH1myYM3kQLzieiicCco43noLlNXsgJJEtd8TeOYwcOKgNUs/mC742zHMYt8woNogpX3kn06KQsTxeJF42pwErFo2wlgrVKUhVnU1dc/Zfw+qjNE8OH1UZwZyhzHPqwMc8szyVN9nm8DV34H+3Dquy+hdcmCyXSVKka3S1wjiGzOF8a+/Ajlh6JpqicYOw3eq7xo7rlTrWIYG9FLJE6PLqZy36Lo1Xh9WmHOF0mbxkHAG8LoWe0NAAADQMAAAByCnqaOjAkbsR0KgZY3OwaI+ITHIYnkpxFaohzrTSg22lsslttoAEzcpWV3OwuG0i88G/M9FToWQA46xHlwGSvU2rI0MlpQOJxJxPNTTON/FRNCkaEA5rIwJHO7oblIKjhsPUH5hMCUvAEkwBiTgEBKLTtBHEXdRKRtY1LmnwjFwxO5v16KAE1MZDNl4LuOxu5T9005Dld6ICxSAaABcFKHKoGEYOP7r/ADuKcKjhi2d7TPkYKAsynByrttDcJg7Dd6qUIB5YDiB97wq1Vmu/UBMNhzr5E4tF/U7oT7RX1GzicANrjcAlstLVbfeTe47XHFATAu3Hy+qUVTm0+vogFLKECtrA5jhgehT5TDfjfxTRRGUjgSPLBCSaVWqn+NT/AE1P+qkhwwdPEfMQq1V576nIyqYHH3dsIQdFqE1j7sD0QhJXcLzx+qY9wAkwBtQ/WJODRJvPiOOzAeaG0ADN5O03n/HJQbCk6hfNKWztuY79pvneITW1YMVZByv8B5/Jy6JCa5gIgiRsUEp4EDEhYofw7mD+Hh8DiY5HL0TqFrBdqulrvhd8jg4cFGDZzimmnaikITKtUNjbkBj0UYM85IXMVeu7YJIy2cTkrL6RdebhsHzKVlLJQZ5TRSpaO1hL79jR7o5fm59FKaaulR1aaNZIhLGhz7VZA68icpz5FQfh3DAzudf/AMhf6rplqr6iyiaa0dclbvI94Fu/FvUYc4U7LxIvG3LqpIVW0Na03A65wDLid5yjeVmc+CapVDRJ/wAk7AM0ynSLiC/K8MyG87T6KOnQe06zoeYjYW/pyPG5WG2hswfCdjruhwPVASgJwCAEoQChOSAJwCAXG4pos4ylvAx5YJ4Cr22qQA1vvPuG4Zu6ICOlrPfrSHNYSGzdLsCbrrsMNqufiIxBHKR1CKNINaGjAXffrzUiAKdUHAg8PongqJ9IOxAPK/qk7ojBxHHxDzv80BYSquKjhi0HeDB6O+qX8U0Yy39QjzNxQFgKrXP8elwqegVkFVLQf49LhU9AhB0WYIQzBCEkJF6SE4pFBsGpITkjjAk3DagGwobUG6vjiN+3dv4INcv9wXfG7Dk3F3kEtOzAGTJd8Rx5bBwQEID4kTGwxrxun5qSg5pmMc5x5zerLCoa9AO45EYjmsWjcpZ3HtOSUMhUO9qU/eGu34mjxAb258QrbLS17ZaQRuy3HYpMMiPKe3xNURCkoG+NqYHNqRlqiqsVqo2CqlR5fLWXbX7OG0rFGx95FarWM6rBLvJo2uPyT6Fm1ZvlxxccT9BuUtKzhggcTtJzJOZUkLM5xmqgsBEG8bE+EQhiyv8AhI9wlu4Xt/tOHJL3jx7zZG1n/wCT/lWIRCkgjpV2uwMnZgehvUyZUs7Xe8AfXriEzuHN9187n3jk7EeaAnc4ASbgLzwVawtLiah/Nc0bGZcziq1rtBc4U3DVEgvIOsNXIXYSdq6VNwIlpBG68eSED0qEISCVCUIACckASoCL8M3Iau9pj0uVS0NcK1KDrXPjWG4ZjHougqdp/n0eD/RCDoUqjovb0IQnU8EqEjDikKjrWoNMDxO+Ft557OaiNnc/3zA+Bp/8nYnhgoMwdapMMGsc8mji75C9AssmXnWOQjwjg3Pmp2tAEAAAZDAJUAianJIQkSE1PKagGwqtawgnWaSx3xNz4jNWykQFE2pzLqou+Nolp4jFqsh4jWkRjOXVOrVQ1pLjAH3zXM/04vlzQKYJBFMyQ6L5cMp2IDpa3fNltzNubtw3b09lMAQMFDY9IQdSo3Udl8J4H5K04XqGjZGXQge29JCmcFGGoYSQyEQpQxOLZTI5CGEoSwlhSaxIUVptAptLjlgNpyCmhUAe+q/0U/8Ak/8AwpIJtH2ctbLvfcdZx45cFI+yNJmNU/E06p5xjzUyVAV4qNwIeNh8LuouPRK22twdLDsdd0dgeqnQRNxvGw4IBU4BVfwQHuEs3Ay3+0yEoq1G+80PG1mP9h+RQFpCho2prjAN/wAJuPQqdAAVG1f/ACKP7/RXgqNr/n0f3+iA6lMXISMFyVAIyg1swAJvMZkm+U4tSIUEoNQI1AhCEid2Ed2EqEIE7sJO7CEKSQ7oINIIQoBXfZGueCROreJJgHbGEqx3Q+yUIUga6g04hRUaQEgTGySfVKhQZLYl7sJe7CEIMiupjYk7sIQoGRDRH2Sl7kfZKEKTBjalAQeBzKisljY1oDRA4nPfKVCkgm7kfZKO5H2SlQgE7kfZKO6H2SlQgEFIfZKU0h9yhCAbUsbHiHNB4/VRWWiASBMb3OPqUIQFjuwq9azNL2Ei8TF5z3ZoQgLbWBCEID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AutoShape 8" descr="data:image/jpeg;base64,/9j/4AAQSkZJRgABAQAAAQABAAD/2wCEAAkGBhQQEBQUEhQUFRUUFRQUFxQVFBQYGBQUFBQVFBUXFxQXHCYeFxojGRQUHy8gIycpLCwsFR4xNTAqNSYrLCkBCQoKDgwOGg8PGi0lHSQsLSwsLCotLCwwKSkpLCwsKSwsLCwsKSksLCwsLCkpLCwsKSkpLC0sLywsKSwpLCkpLP/AABEIAMMBAwMBIgACEQEDEQH/xAAcAAABBQEBAQAAAAAAAAAAAAAAAQIDBAYFBwj/xABAEAABAwEEBwUGBAUEAgMAAAABAAIRAwQhMUEFElFhcYGRBhMiobEHMlLB0fAUQnKCIzNikuEVQ6LCsvE0c9L/xAAbAQEAAgMBAQAAAAAAAAAAAAAAAQUCAwQGB//EADIRAAIBAwIDBgQFBQAAAAAAAAABAgMEESExBRJBEyJRYXHRBoGRoRQyseHwM0JiwfH/2gAMAwEAAhEDEQA/APcUIQgBCEIAQhCAEIQgBCEIAQhCAEIQgBCEIAQhCAEIQgBCEIAQhCAEIQgBCSUkoByE0uXN0h2koUAe8qtEAkgeIwNwUNpbmUISm8RWfQ6iFFZ64e0OaQWuAcCMwRIPQqVSYtY3BCEIAQhCAEIQgBCEIAQhCAEIQgBCEIAQhCAEIQgBCEIAQhCAEShNKAdKSVVtekadETUqMYP6nAdNqzlv9o1nZdTD6p3DVb1d8gsJTjHdnRRta1b+nFs1sptSsGiSQBtJgdSvMrd7QrRUup6tIbhrO/udd5Lg2q31Kpmq9zz/AFEnywXPK6j01LijwGtLWo0vuz1C3dtLNTwfrnZT8Xnh5rP232hvMilTDd7zrHoICxjFI1aJXE35FrS4Nb0/zZk/M6Ns07Xre/UcRsBgdBCzun7VqsDBi7H9Ix810taL1X7I6J/1DSDdYTTpnvH7NRp8Lebo81ofNN8vVlrSjStoyqtYjFZ0PVOwljqUbBQZVJLtWYOLWuOsxvJpC0Ca0Jyt4rCSPnNao6tSU31bf1BCELI1ghCEAIQhACEIQAhCEAIQhACEIQAhCEAIQhACEIQAqmk9JMs9M1KhIaMSGudHJoKtpHNlCVjOuxgtIe1VgkUKTn7HPOqOgk+izWkO3Vrrf7ndt2Uxq/8AK93mt7pvsDZ7RLgO6qfGwQCf6mYH13rAaa7FWiyydXvGD87JMD+puI9FXVlWXXTyPYcNlwyWEo4l/lr99jkOqFxlxJO0kk9TelaomlSBce7PTYS0RK1PaowntUmDRIE8FRyngrI1Mo6atepTgYvu4AY/RelezLs/+GsYe4Q+vDzuZ+QdL/3Lzrs9ov8A1DSDGf7bTrO/+thv/uMDmvdmNgADK5dNrDmk6j+RQcfuezpxtY7vvS/0hQlSBKrE8eCEIQCSiU0lEoB0olNQgHSk1k0ppqAYkDifqg1JZRKrMtrHHVD2E7A5pPSVOhLTW46USmoQgdKJTUIB0olNQgHSiU1CAdKJTUIB0olNRKAUlJCEyrVDWkkgAAkk3AAbTsQYyzhac7G2e0S4t7t+PeMgc3DA815bbbM2nUc1jxUa0wHgEA9Vo+1vbU2gmlRJFLAuwNT6N9Vkqtoaxpc4wBiSqy4nCUsRR7vhFC4o0+atJ46J9P54EwKe1V6FYOaHDAgEcCJCmBXMXW5KFV0na9SmYxdcPmrEqvovRht9up0R7k+I7GNveeeHNN8JdTFOME6k9orL+R6H7K9AdxZTWcPHXhw3Ux7g53u5hbiVFSphrQAIAAAGwC4AJ6uacFCKij5rd3ErmtKrLqx2sjWTSlz5LM5hwKE0IQCIR0R94/VACFz9PaVFls1WsRPdtmDdrHBonKSQF5hW9r9pPu0qLeTz/wBh6LTUrwpvEiys+F3N6nKitF46HpHa3SHcWK0VAYLaboP9TvC3zK+fXvJxJPEz5rRaX7fWm1Un0qpYWP1T4WxGq6ec/ILNtfM7jCq7msqj7ux7rgfDZ2VOSrY5m/tj/pZ0bbnUK1Oq25zHB12cG8cCPVfRtltIqsa9plr2tcDucJHkV80r2n2XaW76whhPioONM/pPiZ5GP2rbYz7zicPxTap0oV4rZ4fo9vv+psghJKJ+/sK1PAiolJP3cj7zQCVHwJOCxlt9q9kpkhoq1IMS1oDTwLiLt6te0fTf4axODTD638NvAiXn+2R+4LxZcNzcum+WJ6ngvBqd3B1a2cZwsaZ8T013tlp6wizP1cyajZjc0C/qt9o7SDLRSZVpu1mPAIPHI7CMCMl83PbBWz9nPbH8JV7mqf4NR2J/23nP9JwPIrTQu5OWJlhxT4epxo9parVbrV5Xuj2cIhNB+5Sz9wrQ8MKhIT9lVtI6Rp0KbqlRwaxokn5DaTsTJKi5NJbklptbaTC97g1rRJcTAAXlXaztm61uLKctog4YF+927YFT7U9rn218XsotPhZOMfmftO7JZ+rW1YABc43BomSThgqytcc3djse44VwZUF2tf8AN0Xh+5JaLW2m2XHgBiV3+yXs7qW9za9tBZZ8WUZg1BtOYbvxOUYrudjPZrBbaLcA5+LKJgtZsLxgTuwG84ejCMr/AL2rbQt+sjh4rxdSzSoP1ft7nkfbDRrbPa3tY0NYQ1zWgQA0iIAyvBXIaVtvafY76NX9VM/+Q/7LDtK5q0eWbRd8Mrdrawk98Y+mhHbrTqMJzNw4lb32T6A7qzutDh4q1zZypNOP7nX8gsBYtHuttspUG4F0OIyaL3u5NHVe70KLabWsYAA0BoGTWgQFttIZk5voV/xBddlRVtHeWr9Oi+bJTdvKUBDRCa8zd14f5VkeJFaZv6cEuY4H1CWEwnxDg71agJQhAQgIzw+aSRw8lRdpykHFpJEEgkgxcSMQrVK1NePC5ruBB8kBgva/pXVoUqAN9R2u79FPD/kR/avJmPkLTe0fSvf2+pHu0gKTf2+9/wAiVlaLYPFUdxLnmz6lwai7W0pxa31fz/YllU7E/wATpzvVupcCqdNsGVqhsyxrt88X4F2Fs/ZdpoULW5jyAyqwyTgHUwXg9NbqsaU2nUvu+8lFObhLmQvLeF1RlRl/cj1y2e2Czt/lUqr9hJawH1PkubQ9sbzVbrUGNpkgO8Ti4A4kHC7YvNykW93dVvcq4fDllGLXLl+LbPpenUDgCCCCAQRmDeCnRu81hvZj2lFWymjUcA6hABccaZJ1cdmHRd3tF2mp2azVajX6zmthoEkF5uaJwxPkreNRShznzyvZ1KVy7fHezheedjzP2lab/EW0tafBQHdj9eLz1gftWMdagHhpw271PVqEy4mSSSScyTJPVUKdnL3AASXEADaSYAVI5dpJyZ9Op0vwlCFKHRfpudFzZUBC0/aPsmbIym5ru8aWta9wBhtWLwDm05H/AAs7UZKwnBweGdVrdU7mmp03lHqnsy7Zd8wWWsf4jB/DcfzsH5Zzc2OYG5bt9qaCAXtk3Rn5L5voV3McHNJa5pkEYghet6E7d2Zti750CqPA6mL3OqRPhn8pxnAXqztrlOPLPoeI45waVOr2tvHKk9l0b9zWaX01SslI1KjoAwAvLnbGjMrx7tJ2nqW6prP8LB7lMG5o2na7aVV092hq2yr3lU7msHusGwfM5qPQuha1tq93Qb+p5nVYNpPyxK0Vq7qvljsWnDeFU7Cn29drm6t7R9Pf6EFmovq1G0qLS+o4wAPU7ANq9W7G9gmWMCpUipaDi8zFPcwf9ukLp9mOydGwU4Ze8+/UI8Tj8m7vVX7VpinT/NrHYL/PBdVC25O9LcoeK8alcZpUdIfeXr5eX1Lgbz5/JKXf+rlybDpd1WpqloaCDGM3b8l1gyMl2HnDOdvLGaliec6Za8DgYPkSvJa9fVaT04r3bSFnFSk9hwexzT+4ELwmnompaavdtB1Wuh78mmYN+ZAyVddwbksdT2Pw9cQjRnGo8KLzr4fxGz9lOi2sY+0PLQ6oSxkkSGA+IgHa4RP9K9CFupD87eoWabozu6Y1GalNga0Am+6APven2GxGq/VyzOwZrtpQ5IKJ5u+undXE6r6vT0Wxp22hpbrAyNolOptzOJvO7YOSiYwSGgQ1kXbxgOWPNTzxWw4hfvJMd7w/S71anF29RuPjbh7rvViAmBQlAQgPAbV2ntFK0VgKmsBWqjVeNYfzHcx1XQsvb27x04dBhzD+bK43i/erXaH2c1e9qPpPDtZ73arhB8TnOgEXZ5rH27RdWgYq03M3kXf3C7zVNKdam34H0ejbcMvYR0XNheTKtaoXEkmSSSTvJk+a7nYayB9tY94LmUv4jgIvIuaL/wCqDyWaNfWdDQXHY0F3otx2QsVSmw6zNVzyCdYwQI8N3MnmlvRcppsy4xxCnRtpxpvvbLHnp+mS1pXsI2vaXmjWpUqTyXBtQPDmE3loaBBEkxeuvo32Q2dsOrVn1Bj4dWm087zC6Fnsg/M8DcB8yr1Gw0h+Vx4mB0w8lYq3pp5weMnxi8lFQ59Esae+55j2+0a2jbagZGo+KjdUyBrDxDk4OWbs4unavTPaTosGzsqtAHdu1TAjw1LrznDgP7l5rVMCFV3EOSo146nvODXH4i0hUe6WH6r9iGhXlxG3DkrJUnZ/Q5tVpp0m3a7hJ+Fovc7k0HyU+ltHOs9apSdixxE7RkeYg81rlF45uh3W9ePO6Lfe3+RZ7L6YFktVOo4SwHVeNrHXOu3XHi0LV+1HT7ajqdCnc1oFRxEeIuEMwy1ST+9eeF6mc8m8mcBfuEDyA6KVVapuHiaalhTq3cbnrFY9voMqla72a6Ha6ua9SNSh7oInWqkXQM4EnosmxhcQAJJIAAzJMAdV7B2f7KOs9BjHlrbpdBlxcbzddw5LdaU+eeeiK74hvfw9vyR/NPT5dfY6Gk7R+KpupOa0UnCHFxvjdsOyL7l5FpjRZs1Z1MmRi10RrtOBHmvbKGjqbfyknbU+TRd1Wf7bWOna6WoyDUZJY+4AHNgAyOfJd9zR7SOVujyfBeJuzq8sn3Jb+T8TyF9GTcpWNAUgsz9fU1Xa8xqQdaeC1GgewVSq4GsLse6beT+twubwVXClObxFHvrriFvbR56kvRdX8il2Y7JVLcdYnu6DT4qpz2tZPvHyHkvUtHVKNkpijZWSBxvObnOxcd6WyaEuaCbmgANbGq0DKfkF1qFkDMA30/8AfEq2o0I015nzriXFKt9LXSC2Xv4soizVq38w6rfhbHp9UmkrDTpUTqtgy2XG8m/b9F1+83H1VPSlI1Keq2JkG+7DeugqTg6OrBlVpJgA38DcutaNO5UmucdpmOgvUVHQjWwah1jk1ufNdOzWNrcgNgbcB9TvQHNGjq1e+s/Vb8A+YF3quhZNFspDwMHHO/HJWdXefX1Swd3T6IMvGCtpKkX0nAAkxdhkQVFZLMKFOI8buN7shwHyV6Ts8/qoKT9Z2tfAubd1PM3ckBLSYAIBnfOJzPWU+Dt8kmsNyXVQC37lC/8AmNu/K71apY3n74qB894z9L/+qAsjgkQOSEBzq5F/3mVzLTTY+4gGcolX61KSc7zjxKhcxYNZOmFWUdUcr/RGD3WhvIegTK2ixEwbtmz1XaaLk0kceC18qTydjqupDlexx6NMflgqdpT7RZpOAGw5+ShdZzt1tzvqPoVuzkq3HGjGW+g2vSfSdeHtLTF5E4HiDBWRsfs0bM1qpIn3WDVu3kzHJa51WMQW+nUJDWWE6UJvMkdlvf3FvCUKUsJjNGaCs9nH8Kk0HAuN7jxcb1mvaPoeWttDBe2KdT9Mww8jd+4LUfiBncobVFam5hGs17S07IIi7btWNSkpQcUbLK+qULmNeTz458Op4z3fincpCrFvsTqNV1N2LCRx2HmFLo3Q1W0uikwu2uwaOLjcFRcsm8YPqnbU4U+1ckovXL8zQezjQffWnvXe5Qg8ah90crz0XrTXhoJw2n6lZns1ocWWztp3F17nuBIlxxjcIAHBPtDa9cwJawH8+e8xeVd29Ls4JdT5hxe+/GXMpr8q0XoizpLTevLWGG5nN30Cp2axOq+62RtNw6q5ZrAynGuC85Zjk3HrK6VOvrXTqj4R73+OS6CpKtn0IxplxLn7G/Mm+F1GUiAB4YH5RIHPakY4AQBCcKiEtt7k3exkRwg+n0Tm1htCiD0utKGJPrJlSvFwvJynAbScgqrnAmGY5uFwb9Tu6qWnT1cDM3kkSSdpKAkp2cC83k4nDoMlJq7z1+qi13bOh+sJe/GcjiEBLftHp6Jdc7OhHzTGvnCDwSmoACSYAvJ3ICK1VphgkF2J2NzPy5qwxwgARdgAq9lBMvdi7L4W/lb8zvKnLQcQDyQD03UGz5JvdjeOBKdB29QPkhIurvPX6qCrPesv/K/L9OxTSdgPAx6qvVqfxWSCPC/f8OxAXGyhI19yEBzH1myYM3kQLzieiicCco43noLlNXsgJJEtd8TeOYwcOKgNUs/mC742zHMYt8woNogpX3kn06KQsTxeJF42pwErFo2wlgrVKUhVnU1dc/Zfw+qjNE8OH1UZwZyhzHPqwMc8szyVN9nm8DV34H+3Dquy+hdcmCyXSVKka3S1wjiGzOF8a+/Ajlh6JpqicYOw3eq7xo7rlTrWIYG9FLJE6PLqZy36Lo1Xh9WmHOF0mbxkHAG8LoWe0NAAADQMAAAByCnqaOjAkbsR0KgZY3OwaI+ITHIYnkpxFaohzrTSg22lsslttoAEzcpWV3OwuG0i88G/M9FToWQA46xHlwGSvU2rI0MlpQOJxJxPNTTON/FRNCkaEA5rIwJHO7oblIKjhsPUH5hMCUvAEkwBiTgEBKLTtBHEXdRKRtY1LmnwjFwxO5v16KAE1MZDNl4LuOxu5T9005Dld6ICxSAaABcFKHKoGEYOP7r/ADuKcKjhi2d7TPkYKAsynByrttDcJg7Dd6qUIB5YDiB97wq1Vmu/UBMNhzr5E4tF/U7oT7RX1GzicANrjcAlstLVbfeTe47XHFATAu3Hy+qUVTm0+vogFLKECtrA5jhgehT5TDfjfxTRRGUjgSPLBCSaVWqn+NT/AE1P+qkhwwdPEfMQq1V576nIyqYHH3dsIQdFqE1j7sD0QhJXcLzx+qY9wAkwBtQ/WJODRJvPiOOzAeaG0ADN5O03n/HJQbCk6hfNKWztuY79pvneITW1YMVZByv8B5/Jy6JCa5gIgiRsUEp4EDEhYofw7mD+Hh8DiY5HL0TqFrBdqulrvhd8jg4cFGDZzimmnaikITKtUNjbkBj0UYM85IXMVeu7YJIy2cTkrL6RdebhsHzKVlLJQZ5TRSpaO1hL79jR7o5fm59FKaaulR1aaNZIhLGhz7VZA68icpz5FQfh3DAzudf/AMhf6rplqr6iyiaa0dclbvI94Fu/FvUYc4U7LxIvG3LqpIVW0Na03A65wDLid5yjeVmc+CapVDRJ/wAk7AM0ynSLiC/K8MyG87T6KOnQe06zoeYjYW/pyPG5WG2hswfCdjruhwPVASgJwCAEoQChOSAJwCAXG4pos4ylvAx5YJ4Cr22qQA1vvPuG4Zu6ICOlrPfrSHNYSGzdLsCbrrsMNqufiIxBHKR1CKNINaGjAXffrzUiAKdUHAg8PongqJ9IOxAPK/qk7ojBxHHxDzv80BYSquKjhi0HeDB6O+qX8U0Yy39QjzNxQFgKrXP8elwqegVkFVLQf49LhU9AhB0WYIQzBCEkJF6SE4pFBsGpITkjjAk3DagGwobUG6vjiN+3dv4INcv9wXfG7Dk3F3kEtOzAGTJd8Rx5bBwQEID4kTGwxrxun5qSg5pmMc5x5zerLCoa9AO45EYjmsWjcpZ3HtOSUMhUO9qU/eGu34mjxAb258QrbLS17ZaQRuy3HYpMMiPKe3xNURCkoG+NqYHNqRlqiqsVqo2CqlR5fLWXbX7OG0rFGx95FarWM6rBLvJo2uPyT6Fm1ZvlxxccT9BuUtKzhggcTtJzJOZUkLM5xmqgsBEG8bE+EQhiyv8AhI9wlu4Xt/tOHJL3jx7zZG1n/wCT/lWIRCkgjpV2uwMnZgehvUyZUs7Xe8AfXriEzuHN9187n3jk7EeaAnc4ASbgLzwVawtLiah/Nc0bGZcziq1rtBc4U3DVEgvIOsNXIXYSdq6VNwIlpBG68eSED0qEISCVCUIACckASoCL8M3Iau9pj0uVS0NcK1KDrXPjWG4ZjHougqdp/n0eD/RCDoUqjovb0IQnU8EqEjDikKjrWoNMDxO+Ft557OaiNnc/3zA+Bp/8nYnhgoMwdapMMGsc8mji75C9AssmXnWOQjwjg3Pmp2tAEAAAZDAJUAianJIQkSE1PKagGwqtawgnWaSx3xNz4jNWykQFE2pzLqou+Nolp4jFqsh4jWkRjOXVOrVQ1pLjAH3zXM/04vlzQKYJBFMyQ6L5cMp2IDpa3fNltzNubtw3b09lMAQMFDY9IQdSo3Udl8J4H5K04XqGjZGXQge29JCmcFGGoYSQyEQpQxOLZTI5CGEoSwlhSaxIUVptAptLjlgNpyCmhUAe+q/0U/8Ak/8AwpIJtH2ctbLvfcdZx45cFI+yNJmNU/E06p5xjzUyVAV4qNwIeNh8LuouPRK22twdLDsdd0dgeqnQRNxvGw4IBU4BVfwQHuEs3Ay3+0yEoq1G+80PG1mP9h+RQFpCho2prjAN/wAJuPQqdAAVG1f/ACKP7/RXgqNr/n0f3+iA6lMXISMFyVAIyg1swAJvMZkm+U4tSIUEoNQI1AhCEid2Ed2EqEIE7sJO7CEKSQ7oINIIQoBXfZGueCROreJJgHbGEqx3Q+yUIUga6g04hRUaQEgTGySfVKhQZLYl7sJe7CEIMiupjYk7sIQoGRDRH2Sl7kfZKEKTBjalAQeBzKisljY1oDRA4nPfKVCkgm7kfZKO5H2SlQgE7kfZKO6H2SlQgEFIfZKU0h9yhCAbUsbHiHNB4/VRWWiASBMb3OPqUIQFjuwq9azNL2Ei8TF5z3ZoQgLbWBCEID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65177" y="2143125"/>
            <a:ext cx="2257306" cy="85725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Executable Specifications</a:t>
            </a:r>
            <a:endParaRPr lang="es-CO" sz="28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29000" y="565944"/>
            <a:ext cx="5257800" cy="401161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No son </a:t>
            </a:r>
            <a:r>
              <a:rPr lang="en-US" i="1" dirty="0" smtClean="0"/>
              <a:t>scripts</a:t>
            </a:r>
            <a:r>
              <a:rPr lang="en-US" dirty="0" smtClean="0"/>
              <a:t>, son </a:t>
            </a:r>
            <a:r>
              <a:rPr lang="en-US" dirty="0" err="1" smtClean="0"/>
              <a:t>especificaciones</a:t>
            </a:r>
            <a:endParaRPr lang="en-US" dirty="0" smtClean="0"/>
          </a:p>
          <a:p>
            <a:r>
              <a:rPr lang="en-US" dirty="0" smtClean="0"/>
              <a:t>Son </a:t>
            </a:r>
            <a:r>
              <a:rPr lang="en-US" dirty="0" err="1" smtClean="0"/>
              <a:t>mejores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documentación</a:t>
            </a:r>
            <a:r>
              <a:rPr lang="en-US" dirty="0" smtClean="0"/>
              <a:t> </a:t>
            </a:r>
            <a:r>
              <a:rPr lang="en-US" dirty="0" err="1" smtClean="0"/>
              <a:t>tradicional</a:t>
            </a:r>
            <a:endParaRPr lang="en-US" dirty="0" smtClean="0"/>
          </a:p>
          <a:p>
            <a:pPr lvl="1"/>
            <a:r>
              <a:rPr lang="en-US" dirty="0" err="1" smtClean="0"/>
              <a:t>Especifican</a:t>
            </a:r>
            <a:r>
              <a:rPr lang="en-US" dirty="0" smtClean="0"/>
              <a:t> </a:t>
            </a:r>
            <a:r>
              <a:rPr lang="en-US" dirty="0" err="1" smtClean="0"/>
              <a:t>qué</a:t>
            </a:r>
            <a:r>
              <a:rPr lang="en-US" dirty="0" smtClean="0"/>
              <a:t> hay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endParaRPr lang="en-US" dirty="0" smtClean="0"/>
          </a:p>
          <a:p>
            <a:pPr lvl="1"/>
            <a:r>
              <a:rPr lang="en-US" dirty="0" err="1" smtClean="0"/>
              <a:t>Pruebas</a:t>
            </a:r>
            <a:r>
              <a:rPr lang="en-US" dirty="0" smtClean="0"/>
              <a:t> de </a:t>
            </a:r>
            <a:r>
              <a:rPr lang="en-US" dirty="0" err="1" smtClean="0"/>
              <a:t>aceptación</a:t>
            </a:r>
            <a:r>
              <a:rPr lang="en-US" dirty="0" smtClean="0"/>
              <a:t> y </a:t>
            </a:r>
            <a:r>
              <a:rPr lang="en-US" dirty="0" err="1" smtClean="0"/>
              <a:t>regresión</a:t>
            </a:r>
            <a:endParaRPr lang="en-US" dirty="0" smtClean="0"/>
          </a:p>
          <a:p>
            <a:pPr lvl="1"/>
            <a:r>
              <a:rPr lang="en-US" dirty="0" err="1" smtClean="0"/>
              <a:t>Documentación</a:t>
            </a:r>
            <a:r>
              <a:rPr lang="en-US" dirty="0" smtClean="0"/>
              <a:t> </a:t>
            </a:r>
            <a:r>
              <a:rPr lang="en-US" dirty="0" err="1" smtClean="0"/>
              <a:t>dinámica</a:t>
            </a:r>
            <a:endParaRPr lang="en-US" dirty="0"/>
          </a:p>
          <a:p>
            <a:r>
              <a:rPr lang="en-US" dirty="0" smtClean="0"/>
              <a:t>Son el </a:t>
            </a:r>
            <a:r>
              <a:rPr lang="en-US" dirty="0" err="1" smtClean="0"/>
              <a:t>artefacto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durable en el </a:t>
            </a:r>
            <a:r>
              <a:rPr lang="en-US" dirty="0" err="1" smtClean="0"/>
              <a:t>proyecto</a:t>
            </a:r>
            <a:endParaRPr lang="en-US" dirty="0" smtClean="0"/>
          </a:p>
          <a:p>
            <a:r>
              <a:rPr lang="en-US" dirty="0"/>
              <a:t>Son tan </a:t>
            </a:r>
            <a:r>
              <a:rPr lang="en-US" dirty="0" err="1"/>
              <a:t>confiables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legibles</a:t>
            </a:r>
            <a:endParaRPr lang="en-US" dirty="0"/>
          </a:p>
          <a:p>
            <a:r>
              <a:rPr lang="en-US" dirty="0" err="1"/>
              <a:t>Devs</a:t>
            </a:r>
            <a:r>
              <a:rPr lang="en-US" dirty="0"/>
              <a:t> (</a:t>
            </a:r>
            <a:r>
              <a:rPr lang="en-US" dirty="0" err="1"/>
              <a:t>desarrolladores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3022483" y="565945"/>
            <a:ext cx="480270" cy="401161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Down Arrow 7"/>
          <p:cNvSpPr/>
          <p:nvPr/>
        </p:nvSpPr>
        <p:spPr>
          <a:xfrm rot="16200000">
            <a:off x="-1630042" y="2194244"/>
            <a:ext cx="4035425" cy="755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Scenarios</a:t>
            </a:r>
            <a:endParaRPr lang="es-CO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76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4572000" cy="857250"/>
          </a:xfrm>
        </p:spPr>
        <p:txBody>
          <a:bodyPr/>
          <a:lstStyle/>
          <a:p>
            <a:r>
              <a:rPr lang="en-US" dirty="0" err="1" smtClean="0"/>
              <a:t>Beneficios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657600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Win-Win</a:t>
            </a:r>
          </a:p>
          <a:p>
            <a:r>
              <a:rPr lang="en-US" dirty="0" err="1" smtClean="0"/>
              <a:t>Clientes</a:t>
            </a:r>
            <a:r>
              <a:rPr lang="en-US" dirty="0" smtClean="0"/>
              <a:t> </a:t>
            </a:r>
            <a:r>
              <a:rPr lang="en-US" dirty="0" err="1" smtClean="0"/>
              <a:t>felices</a:t>
            </a:r>
            <a:endParaRPr lang="en-US" dirty="0" smtClean="0"/>
          </a:p>
          <a:p>
            <a:r>
              <a:rPr lang="en-US" dirty="0" err="1" smtClean="0"/>
              <a:t>Equipo</a:t>
            </a:r>
            <a:r>
              <a:rPr lang="en-US" dirty="0" smtClean="0"/>
              <a:t> </a:t>
            </a:r>
            <a:r>
              <a:rPr lang="en-US" dirty="0" err="1" smtClean="0"/>
              <a:t>feliz</a:t>
            </a:r>
            <a:endParaRPr lang="en-US" dirty="0" smtClean="0"/>
          </a:p>
          <a:p>
            <a:r>
              <a:rPr lang="en-US" dirty="0" err="1" smtClean="0"/>
              <a:t>Calidad</a:t>
            </a:r>
            <a:endParaRPr lang="en-US" dirty="0" smtClean="0"/>
          </a:p>
          <a:p>
            <a:r>
              <a:rPr lang="en-US" dirty="0" err="1" smtClean="0"/>
              <a:t>Menos</a:t>
            </a:r>
            <a:r>
              <a:rPr lang="en-US" dirty="0" smtClean="0"/>
              <a:t> bugs</a:t>
            </a:r>
          </a:p>
          <a:p>
            <a:r>
              <a:rPr lang="en-US" dirty="0" err="1" smtClean="0"/>
              <a:t>Documentación</a:t>
            </a:r>
            <a:endParaRPr lang="en-US" dirty="0" smtClean="0"/>
          </a:p>
          <a:p>
            <a:r>
              <a:rPr lang="en-US" dirty="0" err="1" smtClean="0"/>
              <a:t>Pruebas</a:t>
            </a:r>
            <a:endParaRPr lang="en-US" dirty="0" smtClean="0"/>
          </a:p>
          <a:p>
            <a:r>
              <a:rPr lang="en-US" dirty="0" smtClean="0"/>
              <a:t>Etc.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01" y="352338"/>
            <a:ext cx="5664199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6576" y="4705350"/>
            <a:ext cx="4458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hlinkClick r:id="rId3"/>
              </a:rPr>
              <a:t>http://www.infoq.com/articles/pulling-power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258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/>
          <a:p>
            <a:r>
              <a:rPr lang="en-US" sz="6000" dirty="0" smtClean="0"/>
              <a:t>Demo</a:t>
            </a: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20663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93938" y="872766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C00000"/>
                </a:solidFill>
              </a:rPr>
              <a:t>Feature Set</a:t>
            </a:r>
            <a:endParaRPr lang="es-CO" sz="1000" dirty="0">
              <a:solidFill>
                <a:srgbClr val="C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87504" y="874320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Feature Set</a:t>
            </a:r>
            <a:endParaRPr lang="es-CO" sz="800" dirty="0">
              <a:solidFill>
                <a:srgbClr val="C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81069" y="874320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Feature Set</a:t>
            </a:r>
            <a:endParaRPr lang="es-CO" sz="8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endCxn id="2" idx="0"/>
          </p:cNvCxnSpPr>
          <p:nvPr/>
        </p:nvCxnSpPr>
        <p:spPr>
          <a:xfrm flipH="1">
            <a:off x="3577983" y="729256"/>
            <a:ext cx="636667" cy="143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0"/>
          </p:cNvCxnSpPr>
          <p:nvPr/>
        </p:nvCxnSpPr>
        <p:spPr>
          <a:xfrm>
            <a:off x="4927746" y="729256"/>
            <a:ext cx="637368" cy="145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" idx="0"/>
          </p:cNvCxnSpPr>
          <p:nvPr/>
        </p:nvCxnSpPr>
        <p:spPr>
          <a:xfrm>
            <a:off x="4571549" y="727702"/>
            <a:ext cx="0" cy="1466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730605" y="283054"/>
            <a:ext cx="1681653" cy="4411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Visión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714850" y="1578915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rgbClr val="C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636037" y="1582329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57225" y="1582329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3" idx="2"/>
            <a:endCxn id="21" idx="0"/>
          </p:cNvCxnSpPr>
          <p:nvPr/>
        </p:nvCxnSpPr>
        <p:spPr>
          <a:xfrm flipH="1">
            <a:off x="2650813" y="1252443"/>
            <a:ext cx="1920736" cy="3264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2"/>
            <a:endCxn id="23" idx="0"/>
          </p:cNvCxnSpPr>
          <p:nvPr/>
        </p:nvCxnSpPr>
        <p:spPr>
          <a:xfrm>
            <a:off x="4571549" y="1252443"/>
            <a:ext cx="1921639" cy="3298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4572001" y="1260145"/>
            <a:ext cx="0" cy="3221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24" y="344283"/>
            <a:ext cx="318684" cy="31868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97" y="933146"/>
            <a:ext cx="257362" cy="25736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134" y="933146"/>
            <a:ext cx="257362" cy="25736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42" y="955254"/>
            <a:ext cx="257362" cy="25736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865686"/>
            <a:ext cx="257362" cy="25736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413" y="1865686"/>
            <a:ext cx="257362" cy="25736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83" y="1869100"/>
            <a:ext cx="257362" cy="25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93938" y="872766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C00000"/>
                </a:solidFill>
              </a:rPr>
              <a:t>Feature Set</a:t>
            </a:r>
            <a:endParaRPr lang="es-CO" sz="1000" dirty="0">
              <a:solidFill>
                <a:srgbClr val="C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87504" y="874320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Feature Set</a:t>
            </a:r>
            <a:endParaRPr lang="es-CO" sz="800" dirty="0">
              <a:solidFill>
                <a:srgbClr val="C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81069" y="874320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Feature Set</a:t>
            </a:r>
            <a:endParaRPr lang="es-CO" sz="8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endCxn id="2" idx="0"/>
          </p:cNvCxnSpPr>
          <p:nvPr/>
        </p:nvCxnSpPr>
        <p:spPr>
          <a:xfrm flipH="1">
            <a:off x="3577983" y="729256"/>
            <a:ext cx="636667" cy="143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0"/>
          </p:cNvCxnSpPr>
          <p:nvPr/>
        </p:nvCxnSpPr>
        <p:spPr>
          <a:xfrm>
            <a:off x="4927746" y="729256"/>
            <a:ext cx="637368" cy="145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" idx="0"/>
          </p:cNvCxnSpPr>
          <p:nvPr/>
        </p:nvCxnSpPr>
        <p:spPr>
          <a:xfrm>
            <a:off x="4571549" y="727702"/>
            <a:ext cx="0" cy="1466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730605" y="283054"/>
            <a:ext cx="1681653" cy="4411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Visión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714850" y="1578915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rgbClr val="C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636037" y="1582329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57225" y="1582329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3" idx="2"/>
            <a:endCxn id="21" idx="0"/>
          </p:cNvCxnSpPr>
          <p:nvPr/>
        </p:nvCxnSpPr>
        <p:spPr>
          <a:xfrm flipH="1">
            <a:off x="2650813" y="1252443"/>
            <a:ext cx="1920736" cy="3264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2"/>
            <a:endCxn id="23" idx="0"/>
          </p:cNvCxnSpPr>
          <p:nvPr/>
        </p:nvCxnSpPr>
        <p:spPr>
          <a:xfrm>
            <a:off x="4571549" y="1252443"/>
            <a:ext cx="1921639" cy="3298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4572001" y="1260145"/>
            <a:ext cx="0" cy="3221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24" y="344283"/>
            <a:ext cx="318684" cy="31868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97" y="933146"/>
            <a:ext cx="257362" cy="25736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134" y="933146"/>
            <a:ext cx="257362" cy="25736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42" y="955254"/>
            <a:ext cx="257362" cy="25736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865686"/>
            <a:ext cx="257362" cy="25736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413" y="1865686"/>
            <a:ext cx="257362" cy="25736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83" y="1869100"/>
            <a:ext cx="257362" cy="257362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5557225" y="2911890"/>
            <a:ext cx="3424884" cy="731939"/>
            <a:chOff x="153099" y="3135211"/>
            <a:chExt cx="8839200" cy="1836315"/>
          </a:xfrm>
        </p:grpSpPr>
        <p:sp>
          <p:nvSpPr>
            <p:cNvPr id="28" name="Rounded Rectangle 27"/>
            <p:cNvSpPr/>
            <p:nvPr/>
          </p:nvSpPr>
          <p:spPr>
            <a:xfrm>
              <a:off x="153099" y="3135211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Scenario</a:t>
              </a:r>
              <a:endParaRPr lang="es-CO" sz="14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124899" y="3142726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Scenario</a:t>
              </a:r>
              <a:endParaRPr lang="es-CO" sz="14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096699" y="3142726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Scenario</a:t>
              </a:r>
              <a:endParaRPr lang="es-CO" sz="1400" dirty="0"/>
            </a:p>
          </p:txBody>
        </p:sp>
      </p:grpSp>
      <p:cxnSp>
        <p:nvCxnSpPr>
          <p:cNvPr id="31" name="Straight Arrow Connector 30"/>
          <p:cNvCxnSpPr>
            <a:endCxn id="28" idx="0"/>
          </p:cNvCxnSpPr>
          <p:nvPr/>
        </p:nvCxnSpPr>
        <p:spPr>
          <a:xfrm flipH="1">
            <a:off x="6118198" y="2413234"/>
            <a:ext cx="374990" cy="4986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0" idx="0"/>
          </p:cNvCxnSpPr>
          <p:nvPr/>
        </p:nvCxnSpPr>
        <p:spPr>
          <a:xfrm>
            <a:off x="6493188" y="2413234"/>
            <a:ext cx="1927949" cy="5016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6493188" y="2413234"/>
            <a:ext cx="776480" cy="5016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028" y="3150676"/>
            <a:ext cx="257362" cy="2573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278" y="3150676"/>
            <a:ext cx="257362" cy="25736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808" y="3152005"/>
            <a:ext cx="257362" cy="25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2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557225" y="2911890"/>
            <a:ext cx="3424884" cy="731939"/>
            <a:chOff x="153099" y="3135211"/>
            <a:chExt cx="8839200" cy="1836315"/>
          </a:xfrm>
        </p:grpSpPr>
        <p:sp>
          <p:nvSpPr>
            <p:cNvPr id="28" name="Rounded Rectangle 27"/>
            <p:cNvSpPr/>
            <p:nvPr/>
          </p:nvSpPr>
          <p:spPr>
            <a:xfrm>
              <a:off x="153099" y="3135211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Scenario</a:t>
              </a:r>
              <a:endParaRPr lang="es-CO" sz="14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124899" y="3142726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Scenario</a:t>
              </a:r>
              <a:endParaRPr lang="es-CO" sz="14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096699" y="3142726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Scenario</a:t>
              </a:r>
              <a:endParaRPr lang="es-CO" sz="1400" dirty="0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3093938" y="872766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C00000"/>
                </a:solidFill>
              </a:rPr>
              <a:t>Feature Set</a:t>
            </a:r>
            <a:endParaRPr lang="es-CO" sz="1000" dirty="0">
              <a:solidFill>
                <a:srgbClr val="C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87504" y="874320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Feature Set</a:t>
            </a:r>
            <a:endParaRPr lang="es-CO" sz="800" dirty="0">
              <a:solidFill>
                <a:srgbClr val="C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81069" y="874320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Feature Set</a:t>
            </a:r>
            <a:endParaRPr lang="es-CO" sz="8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endCxn id="2" idx="0"/>
          </p:cNvCxnSpPr>
          <p:nvPr/>
        </p:nvCxnSpPr>
        <p:spPr>
          <a:xfrm flipH="1">
            <a:off x="3577983" y="729256"/>
            <a:ext cx="636667" cy="143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0"/>
          </p:cNvCxnSpPr>
          <p:nvPr/>
        </p:nvCxnSpPr>
        <p:spPr>
          <a:xfrm>
            <a:off x="4927746" y="729256"/>
            <a:ext cx="637368" cy="145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" idx="0"/>
          </p:cNvCxnSpPr>
          <p:nvPr/>
        </p:nvCxnSpPr>
        <p:spPr>
          <a:xfrm>
            <a:off x="4571549" y="727702"/>
            <a:ext cx="0" cy="1466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730605" y="283054"/>
            <a:ext cx="1681653" cy="4411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Visión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714850" y="1578915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rgbClr val="C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636037" y="1582329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57225" y="1582329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3" idx="2"/>
            <a:endCxn id="21" idx="0"/>
          </p:cNvCxnSpPr>
          <p:nvPr/>
        </p:nvCxnSpPr>
        <p:spPr>
          <a:xfrm flipH="1">
            <a:off x="2650813" y="1252443"/>
            <a:ext cx="1920736" cy="3264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2"/>
            <a:endCxn id="23" idx="0"/>
          </p:cNvCxnSpPr>
          <p:nvPr/>
        </p:nvCxnSpPr>
        <p:spPr>
          <a:xfrm>
            <a:off x="4571549" y="1252443"/>
            <a:ext cx="1921639" cy="3298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4572001" y="1260145"/>
            <a:ext cx="0" cy="3221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10" y="3160824"/>
            <a:ext cx="237066" cy="23706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24" y="344283"/>
            <a:ext cx="318684" cy="31868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97" y="933146"/>
            <a:ext cx="257362" cy="25736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134" y="933146"/>
            <a:ext cx="257362" cy="25736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42" y="955254"/>
            <a:ext cx="257362" cy="25736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865686"/>
            <a:ext cx="257362" cy="25736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413" y="1865686"/>
            <a:ext cx="257362" cy="25736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83" y="1869100"/>
            <a:ext cx="257362" cy="257362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endCxn id="28" idx="0"/>
          </p:cNvCxnSpPr>
          <p:nvPr/>
        </p:nvCxnSpPr>
        <p:spPr>
          <a:xfrm flipH="1">
            <a:off x="6118198" y="2413234"/>
            <a:ext cx="374990" cy="4986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0" idx="0"/>
          </p:cNvCxnSpPr>
          <p:nvPr/>
        </p:nvCxnSpPr>
        <p:spPr>
          <a:xfrm>
            <a:off x="6493188" y="2413234"/>
            <a:ext cx="1927949" cy="5016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6493188" y="2413234"/>
            <a:ext cx="776480" cy="5016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278" y="3150676"/>
            <a:ext cx="257362" cy="25736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808" y="3152005"/>
            <a:ext cx="257362" cy="25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7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xico.cnn.com/media/2011/02/01/hombres-y-muje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52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557225" y="2911890"/>
            <a:ext cx="3424884" cy="731939"/>
            <a:chOff x="153099" y="3135211"/>
            <a:chExt cx="8839200" cy="1836315"/>
          </a:xfrm>
        </p:grpSpPr>
        <p:sp>
          <p:nvSpPr>
            <p:cNvPr id="28" name="Rounded Rectangle 27"/>
            <p:cNvSpPr/>
            <p:nvPr/>
          </p:nvSpPr>
          <p:spPr>
            <a:xfrm>
              <a:off x="153099" y="3135211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Scenario</a:t>
              </a:r>
              <a:endParaRPr lang="es-CO" sz="14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124899" y="3142726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Scenario</a:t>
              </a:r>
              <a:endParaRPr lang="es-CO" sz="14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096699" y="3142726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Scenario</a:t>
              </a:r>
              <a:endParaRPr lang="es-CO" sz="1400" dirty="0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3093938" y="872766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C00000"/>
                </a:solidFill>
              </a:rPr>
              <a:t>Feature Set</a:t>
            </a:r>
            <a:endParaRPr lang="es-CO" sz="1000" dirty="0">
              <a:solidFill>
                <a:srgbClr val="C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87504" y="874320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Feature Set</a:t>
            </a:r>
            <a:endParaRPr lang="es-CO" sz="800" dirty="0">
              <a:solidFill>
                <a:srgbClr val="C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81069" y="874320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Feature Set</a:t>
            </a:r>
            <a:endParaRPr lang="es-CO" sz="8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endCxn id="2" idx="0"/>
          </p:cNvCxnSpPr>
          <p:nvPr/>
        </p:nvCxnSpPr>
        <p:spPr>
          <a:xfrm flipH="1">
            <a:off x="3577983" y="729256"/>
            <a:ext cx="636667" cy="143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0"/>
          </p:cNvCxnSpPr>
          <p:nvPr/>
        </p:nvCxnSpPr>
        <p:spPr>
          <a:xfrm>
            <a:off x="4927746" y="729256"/>
            <a:ext cx="637368" cy="145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" idx="0"/>
          </p:cNvCxnSpPr>
          <p:nvPr/>
        </p:nvCxnSpPr>
        <p:spPr>
          <a:xfrm>
            <a:off x="4571549" y="727702"/>
            <a:ext cx="0" cy="1466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730605" y="283054"/>
            <a:ext cx="1681653" cy="4411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Visión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714850" y="1578915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rgbClr val="C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636037" y="1582329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57225" y="1582329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3" idx="2"/>
            <a:endCxn id="21" idx="0"/>
          </p:cNvCxnSpPr>
          <p:nvPr/>
        </p:nvCxnSpPr>
        <p:spPr>
          <a:xfrm flipH="1">
            <a:off x="2650813" y="1252443"/>
            <a:ext cx="1920736" cy="3264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2"/>
            <a:endCxn id="23" idx="0"/>
          </p:cNvCxnSpPr>
          <p:nvPr/>
        </p:nvCxnSpPr>
        <p:spPr>
          <a:xfrm>
            <a:off x="4571549" y="1252443"/>
            <a:ext cx="1921639" cy="3298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4572001" y="1260145"/>
            <a:ext cx="0" cy="3221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10" y="3160824"/>
            <a:ext cx="237066" cy="23706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24" y="344283"/>
            <a:ext cx="318684" cy="31868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97" y="933146"/>
            <a:ext cx="257362" cy="25736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134" y="933146"/>
            <a:ext cx="257362" cy="25736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42" y="955254"/>
            <a:ext cx="257362" cy="25736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865686"/>
            <a:ext cx="257362" cy="25736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413" y="1865686"/>
            <a:ext cx="257362" cy="25736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83" y="1869100"/>
            <a:ext cx="257362" cy="257362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endCxn id="28" idx="0"/>
          </p:cNvCxnSpPr>
          <p:nvPr/>
        </p:nvCxnSpPr>
        <p:spPr>
          <a:xfrm flipH="1">
            <a:off x="6118198" y="2413234"/>
            <a:ext cx="374990" cy="4986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0" idx="0"/>
          </p:cNvCxnSpPr>
          <p:nvPr/>
        </p:nvCxnSpPr>
        <p:spPr>
          <a:xfrm>
            <a:off x="6493188" y="2413234"/>
            <a:ext cx="1927949" cy="5016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6493188" y="2413234"/>
            <a:ext cx="776480" cy="5016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808" y="3152005"/>
            <a:ext cx="257362" cy="25736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507" y="3160824"/>
            <a:ext cx="237066" cy="2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557225" y="2911890"/>
            <a:ext cx="3424884" cy="731939"/>
            <a:chOff x="153099" y="3135211"/>
            <a:chExt cx="8839200" cy="1836315"/>
          </a:xfrm>
        </p:grpSpPr>
        <p:sp>
          <p:nvSpPr>
            <p:cNvPr id="28" name="Rounded Rectangle 27"/>
            <p:cNvSpPr/>
            <p:nvPr/>
          </p:nvSpPr>
          <p:spPr>
            <a:xfrm>
              <a:off x="153099" y="3135211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Scenario</a:t>
              </a:r>
              <a:endParaRPr lang="es-CO" sz="14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124899" y="3142726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Scenario</a:t>
              </a:r>
              <a:endParaRPr lang="es-CO" sz="14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096699" y="3142726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Scenario</a:t>
              </a:r>
              <a:endParaRPr lang="es-CO" sz="1400" dirty="0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3093938" y="872766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C00000"/>
                </a:solidFill>
              </a:rPr>
              <a:t>Feature Set</a:t>
            </a:r>
            <a:endParaRPr lang="es-CO" sz="1000" dirty="0">
              <a:solidFill>
                <a:srgbClr val="C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87504" y="874320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Feature Set</a:t>
            </a:r>
            <a:endParaRPr lang="es-CO" sz="800" dirty="0">
              <a:solidFill>
                <a:srgbClr val="C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81069" y="874320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Feature Set</a:t>
            </a:r>
            <a:endParaRPr lang="es-CO" sz="8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endCxn id="2" idx="0"/>
          </p:cNvCxnSpPr>
          <p:nvPr/>
        </p:nvCxnSpPr>
        <p:spPr>
          <a:xfrm flipH="1">
            <a:off x="3577983" y="729256"/>
            <a:ext cx="636667" cy="143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0"/>
          </p:cNvCxnSpPr>
          <p:nvPr/>
        </p:nvCxnSpPr>
        <p:spPr>
          <a:xfrm>
            <a:off x="4927746" y="729256"/>
            <a:ext cx="637368" cy="145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" idx="0"/>
          </p:cNvCxnSpPr>
          <p:nvPr/>
        </p:nvCxnSpPr>
        <p:spPr>
          <a:xfrm>
            <a:off x="4571549" y="727702"/>
            <a:ext cx="0" cy="1466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730605" y="283054"/>
            <a:ext cx="1681653" cy="4411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Visión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714850" y="1578915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rgbClr val="C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636037" y="1582329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57225" y="1582329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3" idx="2"/>
            <a:endCxn id="21" idx="0"/>
          </p:cNvCxnSpPr>
          <p:nvPr/>
        </p:nvCxnSpPr>
        <p:spPr>
          <a:xfrm flipH="1">
            <a:off x="2650813" y="1252443"/>
            <a:ext cx="1920736" cy="3264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2"/>
            <a:endCxn id="23" idx="0"/>
          </p:cNvCxnSpPr>
          <p:nvPr/>
        </p:nvCxnSpPr>
        <p:spPr>
          <a:xfrm>
            <a:off x="4571549" y="1252443"/>
            <a:ext cx="1921639" cy="3298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4572001" y="1260145"/>
            <a:ext cx="0" cy="3221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10" y="3160824"/>
            <a:ext cx="237066" cy="23706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24" y="344283"/>
            <a:ext cx="318684" cy="31868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97" y="933146"/>
            <a:ext cx="257362" cy="25736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134" y="933146"/>
            <a:ext cx="257362" cy="25736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42" y="955254"/>
            <a:ext cx="257362" cy="25736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865686"/>
            <a:ext cx="257362" cy="25736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413" y="1865686"/>
            <a:ext cx="257362" cy="25736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83" y="1869100"/>
            <a:ext cx="257362" cy="257362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endCxn id="28" idx="0"/>
          </p:cNvCxnSpPr>
          <p:nvPr/>
        </p:nvCxnSpPr>
        <p:spPr>
          <a:xfrm flipH="1">
            <a:off x="6118198" y="2413234"/>
            <a:ext cx="374990" cy="4986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0" idx="0"/>
          </p:cNvCxnSpPr>
          <p:nvPr/>
        </p:nvCxnSpPr>
        <p:spPr>
          <a:xfrm>
            <a:off x="6493188" y="2413234"/>
            <a:ext cx="1927949" cy="5016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6493188" y="2413234"/>
            <a:ext cx="776480" cy="5016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507" y="3160824"/>
            <a:ext cx="237066" cy="23706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335" y="3163581"/>
            <a:ext cx="237066" cy="2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2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557225" y="2911890"/>
            <a:ext cx="3424884" cy="731939"/>
            <a:chOff x="153099" y="3135211"/>
            <a:chExt cx="8839200" cy="1836315"/>
          </a:xfrm>
        </p:grpSpPr>
        <p:sp>
          <p:nvSpPr>
            <p:cNvPr id="28" name="Rounded Rectangle 27"/>
            <p:cNvSpPr/>
            <p:nvPr/>
          </p:nvSpPr>
          <p:spPr>
            <a:xfrm>
              <a:off x="153099" y="3135211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Scenario</a:t>
              </a:r>
              <a:endParaRPr lang="es-CO" sz="14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124899" y="3142726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Scenario</a:t>
              </a:r>
              <a:endParaRPr lang="es-CO" sz="14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096699" y="3142726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Scenario</a:t>
              </a:r>
              <a:endParaRPr lang="es-CO" sz="1400" dirty="0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3093938" y="872766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C00000"/>
                </a:solidFill>
              </a:rPr>
              <a:t>Feature Set</a:t>
            </a:r>
            <a:endParaRPr lang="es-CO" sz="1000" dirty="0">
              <a:solidFill>
                <a:srgbClr val="C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87504" y="874320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Feature Set</a:t>
            </a:r>
            <a:endParaRPr lang="es-CO" sz="800" dirty="0">
              <a:solidFill>
                <a:srgbClr val="C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81069" y="874320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Feature Set</a:t>
            </a:r>
            <a:endParaRPr lang="es-CO" sz="8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endCxn id="2" idx="0"/>
          </p:cNvCxnSpPr>
          <p:nvPr/>
        </p:nvCxnSpPr>
        <p:spPr>
          <a:xfrm flipH="1">
            <a:off x="3577983" y="729256"/>
            <a:ext cx="636667" cy="143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0"/>
          </p:cNvCxnSpPr>
          <p:nvPr/>
        </p:nvCxnSpPr>
        <p:spPr>
          <a:xfrm>
            <a:off x="4927746" y="729256"/>
            <a:ext cx="637368" cy="145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" idx="0"/>
          </p:cNvCxnSpPr>
          <p:nvPr/>
        </p:nvCxnSpPr>
        <p:spPr>
          <a:xfrm>
            <a:off x="4571549" y="727702"/>
            <a:ext cx="0" cy="1466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730605" y="283054"/>
            <a:ext cx="1681653" cy="4411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Visión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714850" y="1578915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rgbClr val="C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636037" y="1582329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57225" y="1582329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3" idx="2"/>
            <a:endCxn id="21" idx="0"/>
          </p:cNvCxnSpPr>
          <p:nvPr/>
        </p:nvCxnSpPr>
        <p:spPr>
          <a:xfrm flipH="1">
            <a:off x="2650813" y="1252443"/>
            <a:ext cx="1920736" cy="3264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2"/>
            <a:endCxn id="23" idx="0"/>
          </p:cNvCxnSpPr>
          <p:nvPr/>
        </p:nvCxnSpPr>
        <p:spPr>
          <a:xfrm>
            <a:off x="4571549" y="1252443"/>
            <a:ext cx="1921639" cy="3298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4572001" y="1260145"/>
            <a:ext cx="0" cy="3221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10" y="3160824"/>
            <a:ext cx="237066" cy="23706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24" y="344283"/>
            <a:ext cx="318684" cy="31868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97" y="933146"/>
            <a:ext cx="257362" cy="25736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134" y="933146"/>
            <a:ext cx="257362" cy="25736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42" y="955254"/>
            <a:ext cx="257362" cy="25736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413" y="1865686"/>
            <a:ext cx="257362" cy="25736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83" y="1869100"/>
            <a:ext cx="257362" cy="257362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endCxn id="28" idx="0"/>
          </p:cNvCxnSpPr>
          <p:nvPr/>
        </p:nvCxnSpPr>
        <p:spPr>
          <a:xfrm flipH="1">
            <a:off x="6118198" y="2413234"/>
            <a:ext cx="374990" cy="4986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0" idx="0"/>
          </p:cNvCxnSpPr>
          <p:nvPr/>
        </p:nvCxnSpPr>
        <p:spPr>
          <a:xfrm>
            <a:off x="6493188" y="2413234"/>
            <a:ext cx="1927949" cy="5016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6493188" y="2413234"/>
            <a:ext cx="776480" cy="5016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507" y="3160824"/>
            <a:ext cx="237066" cy="23706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335" y="3163581"/>
            <a:ext cx="237066" cy="23706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875834"/>
            <a:ext cx="237066" cy="2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557225" y="2911890"/>
            <a:ext cx="3424884" cy="731939"/>
            <a:chOff x="153099" y="3135211"/>
            <a:chExt cx="8839200" cy="1836315"/>
          </a:xfrm>
        </p:grpSpPr>
        <p:sp>
          <p:nvSpPr>
            <p:cNvPr id="28" name="Rounded Rectangle 27"/>
            <p:cNvSpPr/>
            <p:nvPr/>
          </p:nvSpPr>
          <p:spPr>
            <a:xfrm>
              <a:off x="153099" y="3135211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Scenario</a:t>
              </a:r>
              <a:endParaRPr lang="es-CO" sz="14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124899" y="3142726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Scenario</a:t>
              </a:r>
              <a:endParaRPr lang="es-CO" sz="14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096699" y="3142726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Scenario</a:t>
              </a:r>
              <a:endParaRPr lang="es-CO" sz="1400" dirty="0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3093938" y="872766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C00000"/>
                </a:solidFill>
              </a:rPr>
              <a:t>Feature Set</a:t>
            </a:r>
            <a:endParaRPr lang="es-CO" sz="1000" dirty="0">
              <a:solidFill>
                <a:srgbClr val="C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87504" y="874320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Feature Set</a:t>
            </a:r>
            <a:endParaRPr lang="es-CO" sz="800" dirty="0">
              <a:solidFill>
                <a:srgbClr val="C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81069" y="874320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Feature Set</a:t>
            </a:r>
            <a:endParaRPr lang="es-CO" sz="8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endCxn id="2" idx="0"/>
          </p:cNvCxnSpPr>
          <p:nvPr/>
        </p:nvCxnSpPr>
        <p:spPr>
          <a:xfrm flipH="1">
            <a:off x="3577983" y="729256"/>
            <a:ext cx="636667" cy="143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0"/>
          </p:cNvCxnSpPr>
          <p:nvPr/>
        </p:nvCxnSpPr>
        <p:spPr>
          <a:xfrm>
            <a:off x="4927746" y="729256"/>
            <a:ext cx="637368" cy="145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" idx="0"/>
          </p:cNvCxnSpPr>
          <p:nvPr/>
        </p:nvCxnSpPr>
        <p:spPr>
          <a:xfrm>
            <a:off x="4571549" y="727702"/>
            <a:ext cx="0" cy="1466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730605" y="283054"/>
            <a:ext cx="1681653" cy="4411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Visión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714850" y="1578915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rgbClr val="C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636037" y="1582329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57225" y="1582329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3" idx="2"/>
            <a:endCxn id="21" idx="0"/>
          </p:cNvCxnSpPr>
          <p:nvPr/>
        </p:nvCxnSpPr>
        <p:spPr>
          <a:xfrm flipH="1">
            <a:off x="2650813" y="1252443"/>
            <a:ext cx="1920736" cy="3264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2"/>
            <a:endCxn id="23" idx="0"/>
          </p:cNvCxnSpPr>
          <p:nvPr/>
        </p:nvCxnSpPr>
        <p:spPr>
          <a:xfrm>
            <a:off x="4571549" y="1252443"/>
            <a:ext cx="1921639" cy="3298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4572001" y="1260145"/>
            <a:ext cx="0" cy="3221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10" y="3160824"/>
            <a:ext cx="237066" cy="23706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24" y="344283"/>
            <a:ext cx="318684" cy="31868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97" y="933146"/>
            <a:ext cx="257362" cy="25736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134" y="933146"/>
            <a:ext cx="257362" cy="25736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42" y="955254"/>
            <a:ext cx="257362" cy="25736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83" y="1869100"/>
            <a:ext cx="257362" cy="257362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endCxn id="28" idx="0"/>
          </p:cNvCxnSpPr>
          <p:nvPr/>
        </p:nvCxnSpPr>
        <p:spPr>
          <a:xfrm flipH="1">
            <a:off x="6118198" y="2413234"/>
            <a:ext cx="374990" cy="4986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0" idx="0"/>
          </p:cNvCxnSpPr>
          <p:nvPr/>
        </p:nvCxnSpPr>
        <p:spPr>
          <a:xfrm>
            <a:off x="6493188" y="2413234"/>
            <a:ext cx="1927949" cy="5016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6493188" y="2413234"/>
            <a:ext cx="776480" cy="5016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507" y="3160824"/>
            <a:ext cx="237066" cy="23706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335" y="3163581"/>
            <a:ext cx="237066" cy="23706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875834"/>
            <a:ext cx="237066" cy="237066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2859558" y="4133501"/>
            <a:ext cx="1121945" cy="7289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Scenario</a:t>
            </a:r>
            <a:endParaRPr lang="es-CO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4011028" y="4136496"/>
            <a:ext cx="1121945" cy="7289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Scenario</a:t>
            </a:r>
            <a:endParaRPr lang="es-CO" sz="1400" dirty="0"/>
          </a:p>
        </p:txBody>
      </p:sp>
      <p:sp>
        <p:nvSpPr>
          <p:cNvPr id="39" name="Rounded Rectangle 38"/>
          <p:cNvSpPr/>
          <p:nvPr/>
        </p:nvSpPr>
        <p:spPr>
          <a:xfrm>
            <a:off x="5162497" y="4136496"/>
            <a:ext cx="1121945" cy="7289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Scenario</a:t>
            </a:r>
            <a:endParaRPr lang="es-CO" sz="1400" dirty="0"/>
          </a:p>
        </p:txBody>
      </p:sp>
      <p:cxnSp>
        <p:nvCxnSpPr>
          <p:cNvPr id="40" name="Straight Arrow Connector 39"/>
          <p:cNvCxnSpPr>
            <a:endCxn id="37" idx="0"/>
          </p:cNvCxnSpPr>
          <p:nvPr/>
        </p:nvCxnSpPr>
        <p:spPr>
          <a:xfrm flipH="1">
            <a:off x="3420531" y="2413234"/>
            <a:ext cx="1151469" cy="17202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4572000" y="2413234"/>
            <a:ext cx="1151470" cy="17232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>
            <a:off x="4572000" y="2413234"/>
            <a:ext cx="1" cy="17232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76" y="4382435"/>
            <a:ext cx="237066" cy="23706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73" y="4382435"/>
            <a:ext cx="237066" cy="23706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01" y="4385192"/>
            <a:ext cx="237066" cy="23706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64" y="1875834"/>
            <a:ext cx="237066" cy="2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557225" y="2911890"/>
            <a:ext cx="3424884" cy="731939"/>
            <a:chOff x="153099" y="3135211"/>
            <a:chExt cx="8839200" cy="1836315"/>
          </a:xfrm>
        </p:grpSpPr>
        <p:sp>
          <p:nvSpPr>
            <p:cNvPr id="28" name="Rounded Rectangle 27"/>
            <p:cNvSpPr/>
            <p:nvPr/>
          </p:nvSpPr>
          <p:spPr>
            <a:xfrm>
              <a:off x="153099" y="3135211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Scenario</a:t>
              </a:r>
              <a:endParaRPr lang="es-CO" sz="14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124899" y="3142726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Scenario</a:t>
              </a:r>
              <a:endParaRPr lang="es-CO" sz="14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096699" y="3142726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Scenario</a:t>
              </a:r>
              <a:endParaRPr lang="es-CO" sz="1400" dirty="0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3093938" y="872766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C00000"/>
                </a:solidFill>
              </a:rPr>
              <a:t>Feature Set</a:t>
            </a:r>
            <a:endParaRPr lang="es-CO" sz="1000" dirty="0">
              <a:solidFill>
                <a:srgbClr val="C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87504" y="874320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Feature Set</a:t>
            </a:r>
            <a:endParaRPr lang="es-CO" sz="800" dirty="0">
              <a:solidFill>
                <a:srgbClr val="C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81069" y="874320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Feature Set</a:t>
            </a:r>
            <a:endParaRPr lang="es-CO" sz="8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endCxn id="2" idx="0"/>
          </p:cNvCxnSpPr>
          <p:nvPr/>
        </p:nvCxnSpPr>
        <p:spPr>
          <a:xfrm flipH="1">
            <a:off x="3577983" y="729256"/>
            <a:ext cx="636667" cy="143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0"/>
          </p:cNvCxnSpPr>
          <p:nvPr/>
        </p:nvCxnSpPr>
        <p:spPr>
          <a:xfrm>
            <a:off x="4927746" y="729256"/>
            <a:ext cx="637368" cy="145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" idx="0"/>
          </p:cNvCxnSpPr>
          <p:nvPr/>
        </p:nvCxnSpPr>
        <p:spPr>
          <a:xfrm>
            <a:off x="4571549" y="727702"/>
            <a:ext cx="0" cy="1466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730605" y="283054"/>
            <a:ext cx="1681653" cy="4411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Visión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714850" y="1578915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rgbClr val="C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636037" y="1582329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57225" y="1582329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3" idx="2"/>
            <a:endCxn id="21" idx="0"/>
          </p:cNvCxnSpPr>
          <p:nvPr/>
        </p:nvCxnSpPr>
        <p:spPr>
          <a:xfrm flipH="1">
            <a:off x="2650813" y="1252443"/>
            <a:ext cx="1920736" cy="3264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2"/>
            <a:endCxn id="23" idx="0"/>
          </p:cNvCxnSpPr>
          <p:nvPr/>
        </p:nvCxnSpPr>
        <p:spPr>
          <a:xfrm>
            <a:off x="4571549" y="1252443"/>
            <a:ext cx="1921639" cy="3298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4572001" y="1260145"/>
            <a:ext cx="0" cy="3221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10" y="3160824"/>
            <a:ext cx="237066" cy="23706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24" y="344283"/>
            <a:ext cx="318684" cy="31868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97" y="933146"/>
            <a:ext cx="257362" cy="25736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134" y="933146"/>
            <a:ext cx="257362" cy="25736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42" y="955254"/>
            <a:ext cx="257362" cy="257362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endCxn id="28" idx="0"/>
          </p:cNvCxnSpPr>
          <p:nvPr/>
        </p:nvCxnSpPr>
        <p:spPr>
          <a:xfrm flipH="1">
            <a:off x="6118198" y="2413234"/>
            <a:ext cx="374990" cy="4986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0" idx="0"/>
          </p:cNvCxnSpPr>
          <p:nvPr/>
        </p:nvCxnSpPr>
        <p:spPr>
          <a:xfrm>
            <a:off x="6493188" y="2413234"/>
            <a:ext cx="1927949" cy="5016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6493188" y="2413234"/>
            <a:ext cx="776480" cy="5016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507" y="3160824"/>
            <a:ext cx="237066" cy="23706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335" y="3163581"/>
            <a:ext cx="237066" cy="23706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875834"/>
            <a:ext cx="237066" cy="237066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2859558" y="4133501"/>
            <a:ext cx="1121945" cy="7289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Scenario</a:t>
            </a:r>
            <a:endParaRPr lang="es-CO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4011028" y="4136496"/>
            <a:ext cx="1121945" cy="7289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Scenario</a:t>
            </a:r>
            <a:endParaRPr lang="es-CO" sz="1400" dirty="0"/>
          </a:p>
        </p:txBody>
      </p:sp>
      <p:sp>
        <p:nvSpPr>
          <p:cNvPr id="39" name="Rounded Rectangle 38"/>
          <p:cNvSpPr/>
          <p:nvPr/>
        </p:nvSpPr>
        <p:spPr>
          <a:xfrm>
            <a:off x="5162497" y="4136496"/>
            <a:ext cx="1121945" cy="7289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Scenario</a:t>
            </a:r>
            <a:endParaRPr lang="es-CO" sz="1400" dirty="0"/>
          </a:p>
        </p:txBody>
      </p:sp>
      <p:cxnSp>
        <p:nvCxnSpPr>
          <p:cNvPr id="40" name="Straight Arrow Connector 39"/>
          <p:cNvCxnSpPr>
            <a:endCxn id="37" idx="0"/>
          </p:cNvCxnSpPr>
          <p:nvPr/>
        </p:nvCxnSpPr>
        <p:spPr>
          <a:xfrm flipH="1">
            <a:off x="3420531" y="2413234"/>
            <a:ext cx="1151469" cy="17202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4572000" y="2413234"/>
            <a:ext cx="1151470" cy="17232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>
            <a:off x="4572000" y="2413234"/>
            <a:ext cx="1" cy="17232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76" y="4382435"/>
            <a:ext cx="237066" cy="23706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73" y="4382435"/>
            <a:ext cx="237066" cy="23706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01" y="4385192"/>
            <a:ext cx="237066" cy="23706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64" y="1875834"/>
            <a:ext cx="237066" cy="237066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130824" y="2908895"/>
            <a:ext cx="1121945" cy="7289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Scenario</a:t>
            </a:r>
            <a:endParaRPr lang="es-CO" sz="1400" dirty="0"/>
          </a:p>
        </p:txBody>
      </p:sp>
      <p:sp>
        <p:nvSpPr>
          <p:cNvPr id="53" name="Rounded Rectangle 52"/>
          <p:cNvSpPr/>
          <p:nvPr/>
        </p:nvSpPr>
        <p:spPr>
          <a:xfrm>
            <a:off x="1282294" y="2911890"/>
            <a:ext cx="1121945" cy="7289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Scenario</a:t>
            </a:r>
            <a:endParaRPr lang="es-CO" sz="1400" dirty="0"/>
          </a:p>
        </p:txBody>
      </p:sp>
      <p:sp>
        <p:nvSpPr>
          <p:cNvPr id="54" name="Rounded Rectangle 53"/>
          <p:cNvSpPr/>
          <p:nvPr/>
        </p:nvSpPr>
        <p:spPr>
          <a:xfrm>
            <a:off x="2433763" y="2911890"/>
            <a:ext cx="1121945" cy="7289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Scenario</a:t>
            </a:r>
            <a:endParaRPr lang="es-CO" sz="1400" dirty="0"/>
          </a:p>
        </p:txBody>
      </p:sp>
      <p:cxnSp>
        <p:nvCxnSpPr>
          <p:cNvPr id="55" name="Straight Arrow Connector 54"/>
          <p:cNvCxnSpPr>
            <a:endCxn id="50" idx="0"/>
          </p:cNvCxnSpPr>
          <p:nvPr/>
        </p:nvCxnSpPr>
        <p:spPr>
          <a:xfrm flipH="1">
            <a:off x="691797" y="2409820"/>
            <a:ext cx="1959016" cy="4990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4" idx="0"/>
          </p:cNvCxnSpPr>
          <p:nvPr/>
        </p:nvCxnSpPr>
        <p:spPr>
          <a:xfrm>
            <a:off x="2650813" y="2409820"/>
            <a:ext cx="343923" cy="5020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3" idx="0"/>
          </p:cNvCxnSpPr>
          <p:nvPr/>
        </p:nvCxnSpPr>
        <p:spPr>
          <a:xfrm flipH="1">
            <a:off x="1843267" y="2409820"/>
            <a:ext cx="807546" cy="5020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8" y="3154834"/>
            <a:ext cx="237066" cy="23706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395" y="3154834"/>
            <a:ext cx="237066" cy="23706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23" y="3157591"/>
            <a:ext cx="237066" cy="23706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635" y="1875834"/>
            <a:ext cx="237066" cy="2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557225" y="2911890"/>
            <a:ext cx="3424884" cy="731939"/>
            <a:chOff x="153099" y="3135211"/>
            <a:chExt cx="8839200" cy="1836315"/>
          </a:xfrm>
        </p:grpSpPr>
        <p:sp>
          <p:nvSpPr>
            <p:cNvPr id="28" name="Rounded Rectangle 27"/>
            <p:cNvSpPr/>
            <p:nvPr/>
          </p:nvSpPr>
          <p:spPr>
            <a:xfrm>
              <a:off x="153099" y="3135211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Scenario</a:t>
              </a:r>
              <a:endParaRPr lang="es-CO" sz="14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124899" y="3142726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Scenario</a:t>
              </a:r>
              <a:endParaRPr lang="es-CO" sz="14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096699" y="3142726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Scenario</a:t>
              </a:r>
              <a:endParaRPr lang="es-CO" sz="1400" dirty="0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3093938" y="872766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C00000"/>
                </a:solidFill>
              </a:rPr>
              <a:t>Feature Set</a:t>
            </a:r>
            <a:endParaRPr lang="es-CO" sz="1000" dirty="0">
              <a:solidFill>
                <a:srgbClr val="C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87504" y="874320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Feature Set</a:t>
            </a:r>
            <a:endParaRPr lang="es-CO" sz="800" dirty="0">
              <a:solidFill>
                <a:srgbClr val="C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81069" y="874320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Feature Set</a:t>
            </a:r>
            <a:endParaRPr lang="es-CO" sz="8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endCxn id="2" idx="0"/>
          </p:cNvCxnSpPr>
          <p:nvPr/>
        </p:nvCxnSpPr>
        <p:spPr>
          <a:xfrm flipH="1">
            <a:off x="3577983" y="729256"/>
            <a:ext cx="636667" cy="143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0"/>
          </p:cNvCxnSpPr>
          <p:nvPr/>
        </p:nvCxnSpPr>
        <p:spPr>
          <a:xfrm>
            <a:off x="4927746" y="729256"/>
            <a:ext cx="637368" cy="145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" idx="0"/>
          </p:cNvCxnSpPr>
          <p:nvPr/>
        </p:nvCxnSpPr>
        <p:spPr>
          <a:xfrm>
            <a:off x="4571549" y="727702"/>
            <a:ext cx="0" cy="1466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730605" y="283054"/>
            <a:ext cx="1681653" cy="4411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Visión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714850" y="1578915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rgbClr val="C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636037" y="1582329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57225" y="1582329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3" idx="2"/>
            <a:endCxn id="21" idx="0"/>
          </p:cNvCxnSpPr>
          <p:nvPr/>
        </p:nvCxnSpPr>
        <p:spPr>
          <a:xfrm flipH="1">
            <a:off x="2650813" y="1252443"/>
            <a:ext cx="1920736" cy="3264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2"/>
            <a:endCxn id="23" idx="0"/>
          </p:cNvCxnSpPr>
          <p:nvPr/>
        </p:nvCxnSpPr>
        <p:spPr>
          <a:xfrm>
            <a:off x="4571549" y="1252443"/>
            <a:ext cx="1921639" cy="3298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4572001" y="1260145"/>
            <a:ext cx="0" cy="3221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10" y="3160824"/>
            <a:ext cx="237066" cy="23706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24" y="344283"/>
            <a:ext cx="318684" cy="31868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97" y="933146"/>
            <a:ext cx="257362" cy="25736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42" y="955254"/>
            <a:ext cx="257362" cy="257362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endCxn id="28" idx="0"/>
          </p:cNvCxnSpPr>
          <p:nvPr/>
        </p:nvCxnSpPr>
        <p:spPr>
          <a:xfrm flipH="1">
            <a:off x="6118198" y="2413234"/>
            <a:ext cx="374990" cy="4986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0" idx="0"/>
          </p:cNvCxnSpPr>
          <p:nvPr/>
        </p:nvCxnSpPr>
        <p:spPr>
          <a:xfrm>
            <a:off x="6493188" y="2413234"/>
            <a:ext cx="1927949" cy="5016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6493188" y="2413234"/>
            <a:ext cx="776480" cy="5016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507" y="3160824"/>
            <a:ext cx="237066" cy="23706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335" y="3163581"/>
            <a:ext cx="237066" cy="23706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875834"/>
            <a:ext cx="237066" cy="237066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2859558" y="4133501"/>
            <a:ext cx="1121945" cy="7289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Scenario</a:t>
            </a:r>
            <a:endParaRPr lang="es-CO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4011028" y="4136496"/>
            <a:ext cx="1121945" cy="7289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Scenario</a:t>
            </a:r>
            <a:endParaRPr lang="es-CO" sz="1400" dirty="0"/>
          </a:p>
        </p:txBody>
      </p:sp>
      <p:sp>
        <p:nvSpPr>
          <p:cNvPr id="39" name="Rounded Rectangle 38"/>
          <p:cNvSpPr/>
          <p:nvPr/>
        </p:nvSpPr>
        <p:spPr>
          <a:xfrm>
            <a:off x="5162497" y="4136496"/>
            <a:ext cx="1121945" cy="7289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Scenario</a:t>
            </a:r>
            <a:endParaRPr lang="es-CO" sz="1400" dirty="0"/>
          </a:p>
        </p:txBody>
      </p:sp>
      <p:cxnSp>
        <p:nvCxnSpPr>
          <p:cNvPr id="40" name="Straight Arrow Connector 39"/>
          <p:cNvCxnSpPr>
            <a:endCxn id="37" idx="0"/>
          </p:cNvCxnSpPr>
          <p:nvPr/>
        </p:nvCxnSpPr>
        <p:spPr>
          <a:xfrm flipH="1">
            <a:off x="3420531" y="2413234"/>
            <a:ext cx="1151469" cy="17202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4572000" y="2413234"/>
            <a:ext cx="1151470" cy="17232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>
            <a:off x="4572000" y="2413234"/>
            <a:ext cx="1" cy="17232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76" y="4382435"/>
            <a:ext cx="237066" cy="23706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73" y="4382435"/>
            <a:ext cx="237066" cy="23706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01" y="4385192"/>
            <a:ext cx="237066" cy="23706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64" y="1875834"/>
            <a:ext cx="237066" cy="237066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130824" y="2908895"/>
            <a:ext cx="1121945" cy="7289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Scenario</a:t>
            </a:r>
            <a:endParaRPr lang="es-CO" sz="1400" dirty="0"/>
          </a:p>
        </p:txBody>
      </p:sp>
      <p:sp>
        <p:nvSpPr>
          <p:cNvPr id="53" name="Rounded Rectangle 52"/>
          <p:cNvSpPr/>
          <p:nvPr/>
        </p:nvSpPr>
        <p:spPr>
          <a:xfrm>
            <a:off x="1282294" y="2911890"/>
            <a:ext cx="1121945" cy="7289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Scenario</a:t>
            </a:r>
            <a:endParaRPr lang="es-CO" sz="1400" dirty="0"/>
          </a:p>
        </p:txBody>
      </p:sp>
      <p:sp>
        <p:nvSpPr>
          <p:cNvPr id="54" name="Rounded Rectangle 53"/>
          <p:cNvSpPr/>
          <p:nvPr/>
        </p:nvSpPr>
        <p:spPr>
          <a:xfrm>
            <a:off x="2433763" y="2911890"/>
            <a:ext cx="1121945" cy="7289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Scenario</a:t>
            </a:r>
            <a:endParaRPr lang="es-CO" sz="1400" dirty="0"/>
          </a:p>
        </p:txBody>
      </p:sp>
      <p:cxnSp>
        <p:nvCxnSpPr>
          <p:cNvPr id="55" name="Straight Arrow Connector 54"/>
          <p:cNvCxnSpPr>
            <a:endCxn id="50" idx="0"/>
          </p:cNvCxnSpPr>
          <p:nvPr/>
        </p:nvCxnSpPr>
        <p:spPr>
          <a:xfrm flipH="1">
            <a:off x="691797" y="2409820"/>
            <a:ext cx="1959016" cy="4990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4" idx="0"/>
          </p:cNvCxnSpPr>
          <p:nvPr/>
        </p:nvCxnSpPr>
        <p:spPr>
          <a:xfrm>
            <a:off x="2650813" y="2409820"/>
            <a:ext cx="343923" cy="5020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3" idx="0"/>
          </p:cNvCxnSpPr>
          <p:nvPr/>
        </p:nvCxnSpPr>
        <p:spPr>
          <a:xfrm flipH="1">
            <a:off x="1843267" y="2409820"/>
            <a:ext cx="807546" cy="5020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8" y="3154834"/>
            <a:ext cx="237066" cy="23706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395" y="3154834"/>
            <a:ext cx="237066" cy="23706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23" y="3157591"/>
            <a:ext cx="237066" cy="23706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635" y="1875834"/>
            <a:ext cx="237066" cy="23706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15" y="944848"/>
            <a:ext cx="237066" cy="2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0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557225" y="2911890"/>
            <a:ext cx="3424884" cy="731939"/>
            <a:chOff x="153099" y="3135211"/>
            <a:chExt cx="8839200" cy="1836315"/>
          </a:xfrm>
        </p:grpSpPr>
        <p:sp>
          <p:nvSpPr>
            <p:cNvPr id="28" name="Rounded Rectangle 27"/>
            <p:cNvSpPr/>
            <p:nvPr/>
          </p:nvSpPr>
          <p:spPr>
            <a:xfrm>
              <a:off x="153099" y="3135211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Scenario</a:t>
              </a:r>
              <a:endParaRPr lang="es-CO" sz="14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124899" y="3142726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Scenario</a:t>
              </a:r>
              <a:endParaRPr lang="es-CO" sz="14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096699" y="3142726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Scenario</a:t>
              </a:r>
              <a:endParaRPr lang="es-CO" sz="1400" dirty="0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3093938" y="872766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C00000"/>
                </a:solidFill>
              </a:rPr>
              <a:t>Feature Set</a:t>
            </a:r>
            <a:endParaRPr lang="es-CO" sz="1000" dirty="0">
              <a:solidFill>
                <a:srgbClr val="C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87504" y="874320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Feature Set</a:t>
            </a:r>
            <a:endParaRPr lang="es-CO" sz="800" dirty="0">
              <a:solidFill>
                <a:srgbClr val="C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81069" y="874320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Feature Set</a:t>
            </a:r>
            <a:endParaRPr lang="es-CO" sz="8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endCxn id="2" idx="0"/>
          </p:cNvCxnSpPr>
          <p:nvPr/>
        </p:nvCxnSpPr>
        <p:spPr>
          <a:xfrm flipH="1">
            <a:off x="3577983" y="729256"/>
            <a:ext cx="636667" cy="143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0"/>
          </p:cNvCxnSpPr>
          <p:nvPr/>
        </p:nvCxnSpPr>
        <p:spPr>
          <a:xfrm>
            <a:off x="4927746" y="729256"/>
            <a:ext cx="637368" cy="145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" idx="0"/>
          </p:cNvCxnSpPr>
          <p:nvPr/>
        </p:nvCxnSpPr>
        <p:spPr>
          <a:xfrm>
            <a:off x="4571549" y="727702"/>
            <a:ext cx="0" cy="1466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730605" y="283054"/>
            <a:ext cx="1681653" cy="4411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Visión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714850" y="1578915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rgbClr val="C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636037" y="1582329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57225" y="1582329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3" idx="2"/>
            <a:endCxn id="21" idx="0"/>
          </p:cNvCxnSpPr>
          <p:nvPr/>
        </p:nvCxnSpPr>
        <p:spPr>
          <a:xfrm flipH="1">
            <a:off x="2650813" y="1252443"/>
            <a:ext cx="1920736" cy="3264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2"/>
            <a:endCxn id="23" idx="0"/>
          </p:cNvCxnSpPr>
          <p:nvPr/>
        </p:nvCxnSpPr>
        <p:spPr>
          <a:xfrm>
            <a:off x="4571549" y="1252443"/>
            <a:ext cx="1921639" cy="3298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4572001" y="1260145"/>
            <a:ext cx="0" cy="3221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10" y="3160824"/>
            <a:ext cx="237066" cy="23706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24" y="344283"/>
            <a:ext cx="318684" cy="318684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endCxn id="28" idx="0"/>
          </p:cNvCxnSpPr>
          <p:nvPr/>
        </p:nvCxnSpPr>
        <p:spPr>
          <a:xfrm flipH="1">
            <a:off x="6118198" y="2413234"/>
            <a:ext cx="374990" cy="4986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0" idx="0"/>
          </p:cNvCxnSpPr>
          <p:nvPr/>
        </p:nvCxnSpPr>
        <p:spPr>
          <a:xfrm>
            <a:off x="6493188" y="2413234"/>
            <a:ext cx="1927949" cy="5016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6493188" y="2413234"/>
            <a:ext cx="776480" cy="5016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507" y="3160824"/>
            <a:ext cx="237066" cy="23706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335" y="3163581"/>
            <a:ext cx="237066" cy="23706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875834"/>
            <a:ext cx="237066" cy="237066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2859558" y="4133501"/>
            <a:ext cx="1121945" cy="7289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Scenario</a:t>
            </a:r>
            <a:endParaRPr lang="es-CO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4011028" y="4136496"/>
            <a:ext cx="1121945" cy="7289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Scenario</a:t>
            </a:r>
            <a:endParaRPr lang="es-CO" sz="1400" dirty="0"/>
          </a:p>
        </p:txBody>
      </p:sp>
      <p:sp>
        <p:nvSpPr>
          <p:cNvPr id="39" name="Rounded Rectangle 38"/>
          <p:cNvSpPr/>
          <p:nvPr/>
        </p:nvSpPr>
        <p:spPr>
          <a:xfrm>
            <a:off x="5162497" y="4136496"/>
            <a:ext cx="1121945" cy="7289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Scenario</a:t>
            </a:r>
            <a:endParaRPr lang="es-CO" sz="1400" dirty="0"/>
          </a:p>
        </p:txBody>
      </p:sp>
      <p:cxnSp>
        <p:nvCxnSpPr>
          <p:cNvPr id="40" name="Straight Arrow Connector 39"/>
          <p:cNvCxnSpPr>
            <a:endCxn id="37" idx="0"/>
          </p:cNvCxnSpPr>
          <p:nvPr/>
        </p:nvCxnSpPr>
        <p:spPr>
          <a:xfrm flipH="1">
            <a:off x="3420531" y="2413234"/>
            <a:ext cx="1151469" cy="17202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4572000" y="2413234"/>
            <a:ext cx="1151470" cy="17232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>
            <a:off x="4572000" y="2413234"/>
            <a:ext cx="1" cy="17232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76" y="4382435"/>
            <a:ext cx="237066" cy="23706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73" y="4382435"/>
            <a:ext cx="237066" cy="23706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01" y="4385192"/>
            <a:ext cx="237066" cy="23706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64" y="1875834"/>
            <a:ext cx="237066" cy="237066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130824" y="2908895"/>
            <a:ext cx="1121945" cy="7289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Scenario</a:t>
            </a:r>
            <a:endParaRPr lang="es-CO" sz="1400" dirty="0"/>
          </a:p>
        </p:txBody>
      </p:sp>
      <p:sp>
        <p:nvSpPr>
          <p:cNvPr id="53" name="Rounded Rectangle 52"/>
          <p:cNvSpPr/>
          <p:nvPr/>
        </p:nvSpPr>
        <p:spPr>
          <a:xfrm>
            <a:off x="1282294" y="2911890"/>
            <a:ext cx="1121945" cy="7289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Scenario</a:t>
            </a:r>
            <a:endParaRPr lang="es-CO" sz="1400" dirty="0"/>
          </a:p>
        </p:txBody>
      </p:sp>
      <p:sp>
        <p:nvSpPr>
          <p:cNvPr id="54" name="Rounded Rectangle 53"/>
          <p:cNvSpPr/>
          <p:nvPr/>
        </p:nvSpPr>
        <p:spPr>
          <a:xfrm>
            <a:off x="2433763" y="2911890"/>
            <a:ext cx="1121945" cy="7289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Scenario</a:t>
            </a:r>
            <a:endParaRPr lang="es-CO" sz="1400" dirty="0"/>
          </a:p>
        </p:txBody>
      </p:sp>
      <p:cxnSp>
        <p:nvCxnSpPr>
          <p:cNvPr id="55" name="Straight Arrow Connector 54"/>
          <p:cNvCxnSpPr>
            <a:endCxn id="50" idx="0"/>
          </p:cNvCxnSpPr>
          <p:nvPr/>
        </p:nvCxnSpPr>
        <p:spPr>
          <a:xfrm flipH="1">
            <a:off x="691797" y="2409820"/>
            <a:ext cx="1959016" cy="4990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4" idx="0"/>
          </p:cNvCxnSpPr>
          <p:nvPr/>
        </p:nvCxnSpPr>
        <p:spPr>
          <a:xfrm>
            <a:off x="2650813" y="2409820"/>
            <a:ext cx="343923" cy="5020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3" idx="0"/>
          </p:cNvCxnSpPr>
          <p:nvPr/>
        </p:nvCxnSpPr>
        <p:spPr>
          <a:xfrm flipH="1">
            <a:off x="1843267" y="2409820"/>
            <a:ext cx="807546" cy="5020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8" y="3154834"/>
            <a:ext cx="237066" cy="23706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395" y="3154834"/>
            <a:ext cx="237066" cy="23706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23" y="3157591"/>
            <a:ext cx="237066" cy="23706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635" y="1875834"/>
            <a:ext cx="237066" cy="23706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15" y="944848"/>
            <a:ext cx="237066" cy="23706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423" y="944848"/>
            <a:ext cx="237066" cy="23706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093" y="941429"/>
            <a:ext cx="237066" cy="2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5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557225" y="2911890"/>
            <a:ext cx="3424884" cy="731939"/>
            <a:chOff x="153099" y="3135211"/>
            <a:chExt cx="8839200" cy="1836315"/>
          </a:xfrm>
        </p:grpSpPr>
        <p:sp>
          <p:nvSpPr>
            <p:cNvPr id="28" name="Rounded Rectangle 27"/>
            <p:cNvSpPr/>
            <p:nvPr/>
          </p:nvSpPr>
          <p:spPr>
            <a:xfrm>
              <a:off x="153099" y="3135211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Scenario</a:t>
              </a:r>
              <a:endParaRPr lang="es-CO" sz="14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124899" y="3142726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Scenario</a:t>
              </a:r>
              <a:endParaRPr lang="es-CO" sz="14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096699" y="3142726"/>
              <a:ext cx="2895600" cy="1828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Scenario</a:t>
              </a:r>
              <a:endParaRPr lang="es-CO" sz="1400" dirty="0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3093938" y="872766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C00000"/>
                </a:solidFill>
              </a:rPr>
              <a:t>Feature Set</a:t>
            </a:r>
            <a:endParaRPr lang="es-CO" sz="1000" dirty="0">
              <a:solidFill>
                <a:srgbClr val="C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87504" y="874320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Feature Set</a:t>
            </a:r>
            <a:endParaRPr lang="es-CO" sz="800" dirty="0">
              <a:solidFill>
                <a:srgbClr val="C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81069" y="874320"/>
            <a:ext cx="968090" cy="37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Feature Set</a:t>
            </a:r>
            <a:endParaRPr lang="es-CO" sz="8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endCxn id="2" idx="0"/>
          </p:cNvCxnSpPr>
          <p:nvPr/>
        </p:nvCxnSpPr>
        <p:spPr>
          <a:xfrm flipH="1">
            <a:off x="3577983" y="729256"/>
            <a:ext cx="636667" cy="143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0"/>
          </p:cNvCxnSpPr>
          <p:nvPr/>
        </p:nvCxnSpPr>
        <p:spPr>
          <a:xfrm>
            <a:off x="4927746" y="729256"/>
            <a:ext cx="637368" cy="145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" idx="0"/>
          </p:cNvCxnSpPr>
          <p:nvPr/>
        </p:nvCxnSpPr>
        <p:spPr>
          <a:xfrm>
            <a:off x="4571549" y="727702"/>
            <a:ext cx="0" cy="1466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730605" y="283054"/>
            <a:ext cx="1681653" cy="4411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Visión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714850" y="1578915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rgbClr val="C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636037" y="1582329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57225" y="1582329"/>
            <a:ext cx="1871926" cy="830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Story</a:t>
            </a:r>
            <a:endParaRPr lang="es-CO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3" idx="2"/>
            <a:endCxn id="21" idx="0"/>
          </p:cNvCxnSpPr>
          <p:nvPr/>
        </p:nvCxnSpPr>
        <p:spPr>
          <a:xfrm flipH="1">
            <a:off x="2650813" y="1252443"/>
            <a:ext cx="1920736" cy="3264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2"/>
            <a:endCxn id="23" idx="0"/>
          </p:cNvCxnSpPr>
          <p:nvPr/>
        </p:nvCxnSpPr>
        <p:spPr>
          <a:xfrm>
            <a:off x="4571549" y="1252443"/>
            <a:ext cx="1921639" cy="3298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4572001" y="1260145"/>
            <a:ext cx="0" cy="3221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10" y="3160824"/>
            <a:ext cx="237066" cy="237066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endCxn id="28" idx="0"/>
          </p:cNvCxnSpPr>
          <p:nvPr/>
        </p:nvCxnSpPr>
        <p:spPr>
          <a:xfrm flipH="1">
            <a:off x="6118198" y="2413234"/>
            <a:ext cx="374990" cy="4986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0" idx="0"/>
          </p:cNvCxnSpPr>
          <p:nvPr/>
        </p:nvCxnSpPr>
        <p:spPr>
          <a:xfrm>
            <a:off x="6493188" y="2413234"/>
            <a:ext cx="1927949" cy="5016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6493188" y="2413234"/>
            <a:ext cx="776480" cy="5016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507" y="3160824"/>
            <a:ext cx="237066" cy="23706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335" y="3163581"/>
            <a:ext cx="237066" cy="23706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875834"/>
            <a:ext cx="237066" cy="237066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2859558" y="4133501"/>
            <a:ext cx="1121945" cy="7289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Scenario</a:t>
            </a:r>
            <a:endParaRPr lang="es-CO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4011028" y="4136496"/>
            <a:ext cx="1121945" cy="7289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Scenario</a:t>
            </a:r>
            <a:endParaRPr lang="es-CO" sz="1400" dirty="0"/>
          </a:p>
        </p:txBody>
      </p:sp>
      <p:sp>
        <p:nvSpPr>
          <p:cNvPr id="39" name="Rounded Rectangle 38"/>
          <p:cNvSpPr/>
          <p:nvPr/>
        </p:nvSpPr>
        <p:spPr>
          <a:xfrm>
            <a:off x="5162497" y="4136496"/>
            <a:ext cx="1121945" cy="7289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Scenario</a:t>
            </a:r>
            <a:endParaRPr lang="es-CO" sz="1400" dirty="0"/>
          </a:p>
        </p:txBody>
      </p:sp>
      <p:cxnSp>
        <p:nvCxnSpPr>
          <p:cNvPr id="40" name="Straight Arrow Connector 39"/>
          <p:cNvCxnSpPr>
            <a:endCxn id="37" idx="0"/>
          </p:cNvCxnSpPr>
          <p:nvPr/>
        </p:nvCxnSpPr>
        <p:spPr>
          <a:xfrm flipH="1">
            <a:off x="3420531" y="2413234"/>
            <a:ext cx="1151469" cy="17202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4572000" y="2413234"/>
            <a:ext cx="1151470" cy="17232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>
            <a:off x="4572000" y="2413234"/>
            <a:ext cx="1" cy="17232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76" y="4382435"/>
            <a:ext cx="237066" cy="23706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73" y="4382435"/>
            <a:ext cx="237066" cy="23706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01" y="4385192"/>
            <a:ext cx="237066" cy="23706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64" y="1875834"/>
            <a:ext cx="237066" cy="237066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130824" y="2908895"/>
            <a:ext cx="1121945" cy="7289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Scenario</a:t>
            </a:r>
            <a:endParaRPr lang="es-CO" sz="1400" dirty="0"/>
          </a:p>
        </p:txBody>
      </p:sp>
      <p:sp>
        <p:nvSpPr>
          <p:cNvPr id="53" name="Rounded Rectangle 52"/>
          <p:cNvSpPr/>
          <p:nvPr/>
        </p:nvSpPr>
        <p:spPr>
          <a:xfrm>
            <a:off x="1282294" y="2911890"/>
            <a:ext cx="1121945" cy="7289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Scenario</a:t>
            </a:r>
            <a:endParaRPr lang="es-CO" sz="1400" dirty="0"/>
          </a:p>
        </p:txBody>
      </p:sp>
      <p:sp>
        <p:nvSpPr>
          <p:cNvPr id="54" name="Rounded Rectangle 53"/>
          <p:cNvSpPr/>
          <p:nvPr/>
        </p:nvSpPr>
        <p:spPr>
          <a:xfrm>
            <a:off x="2433763" y="2911890"/>
            <a:ext cx="1121945" cy="7289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Scenario</a:t>
            </a:r>
            <a:endParaRPr lang="es-CO" sz="1400" dirty="0"/>
          </a:p>
        </p:txBody>
      </p:sp>
      <p:cxnSp>
        <p:nvCxnSpPr>
          <p:cNvPr id="55" name="Straight Arrow Connector 54"/>
          <p:cNvCxnSpPr>
            <a:endCxn id="50" idx="0"/>
          </p:cNvCxnSpPr>
          <p:nvPr/>
        </p:nvCxnSpPr>
        <p:spPr>
          <a:xfrm flipH="1">
            <a:off x="691797" y="2409820"/>
            <a:ext cx="1959016" cy="4990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4" idx="0"/>
          </p:cNvCxnSpPr>
          <p:nvPr/>
        </p:nvCxnSpPr>
        <p:spPr>
          <a:xfrm>
            <a:off x="2650813" y="2409820"/>
            <a:ext cx="343923" cy="5020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3" idx="0"/>
          </p:cNvCxnSpPr>
          <p:nvPr/>
        </p:nvCxnSpPr>
        <p:spPr>
          <a:xfrm flipH="1">
            <a:off x="1843267" y="2409820"/>
            <a:ext cx="807546" cy="5020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8" y="3154834"/>
            <a:ext cx="237066" cy="23706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395" y="3154834"/>
            <a:ext cx="237066" cy="23706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23" y="3157591"/>
            <a:ext cx="237066" cy="23706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635" y="1875834"/>
            <a:ext cx="237066" cy="23706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15" y="944848"/>
            <a:ext cx="237066" cy="23706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423" y="944848"/>
            <a:ext cx="237066" cy="23706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093" y="941429"/>
            <a:ext cx="237066" cy="23706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966" y="385092"/>
            <a:ext cx="237066" cy="2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Referencias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Dan North - </a:t>
            </a:r>
            <a:r>
              <a:rPr lang="es-CO" dirty="0">
                <a:hlinkClick r:id="rId2"/>
              </a:rPr>
              <a:t>http://dannorth.net/</a:t>
            </a:r>
            <a:endParaRPr lang="es-CO" dirty="0"/>
          </a:p>
          <a:p>
            <a:r>
              <a:rPr lang="en-US" dirty="0" smtClean="0"/>
              <a:t>Liz Keogh - </a:t>
            </a:r>
            <a:r>
              <a:rPr lang="es-CO" dirty="0">
                <a:hlinkClick r:id="rId3"/>
              </a:rPr>
              <a:t>http://lizkeogh.com</a:t>
            </a:r>
            <a:r>
              <a:rPr lang="es-CO" dirty="0" smtClean="0">
                <a:hlinkClick r:id="rId3"/>
              </a:rPr>
              <a:t>/</a:t>
            </a:r>
            <a:endParaRPr lang="es-CO" dirty="0" smtClean="0"/>
          </a:p>
          <a:p>
            <a:r>
              <a:rPr lang="en-US" dirty="0" smtClean="0"/>
              <a:t>Jorge Gamba </a:t>
            </a:r>
            <a:r>
              <a:rPr lang="en-US" dirty="0" smtClean="0">
                <a:sym typeface="Wingdings" pitchFamily="2" charset="2"/>
              </a:rPr>
              <a:t> - </a:t>
            </a:r>
            <a:r>
              <a:rPr lang="es-CO" dirty="0" smtClean="0">
                <a:hlinkClick r:id="rId4"/>
              </a:rPr>
              <a:t>http://jorgegamba.com/</a:t>
            </a:r>
            <a:endParaRPr lang="es-CO" dirty="0" smtClean="0"/>
          </a:p>
          <a:p>
            <a:r>
              <a:rPr lang="en-US" dirty="0" smtClean="0"/>
              <a:t>Skills Matter - </a:t>
            </a:r>
            <a:r>
              <a:rPr lang="es-CO" dirty="0">
                <a:hlinkClick r:id="rId5"/>
              </a:rPr>
              <a:t>http://skillsmatter.com</a:t>
            </a:r>
            <a:r>
              <a:rPr lang="es-CO" dirty="0" smtClean="0">
                <a:hlinkClick r:id="rId5"/>
              </a:rPr>
              <a:t>/</a:t>
            </a:r>
            <a:endParaRPr lang="es-CO" dirty="0" smtClean="0"/>
          </a:p>
          <a:p>
            <a:r>
              <a:rPr lang="en-US" dirty="0" err="1" smtClean="0"/>
              <a:t>InfoQ</a:t>
            </a:r>
            <a:r>
              <a:rPr lang="en-US" dirty="0" smtClean="0"/>
              <a:t> - </a:t>
            </a:r>
            <a:r>
              <a:rPr lang="es-CO" dirty="0">
                <a:hlinkClick r:id="rId6"/>
              </a:rPr>
              <a:t>http://www.infoq.com/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233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/>
          <a:p>
            <a:r>
              <a:rPr lang="en-US" sz="6000" dirty="0" smtClean="0"/>
              <a:t>¿ </a:t>
            </a:r>
            <a:r>
              <a:rPr lang="en-US" sz="6000" dirty="0" err="1" smtClean="0"/>
              <a:t>Preguntas</a:t>
            </a:r>
            <a:r>
              <a:rPr lang="en-US" sz="6000" dirty="0" smtClean="0"/>
              <a:t> ?</a:t>
            </a: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6605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xico.cnn.com/media/2011/02/01/hombres-y-muje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53000" y="133349"/>
            <a:ext cx="3572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/>
              <a:t>Los hombres son de Marte</a:t>
            </a:r>
            <a:endParaRPr lang="es-CO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133349"/>
            <a:ext cx="3449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/>
              <a:t>Las mujeres son de Venus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332481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47562" y="514350"/>
            <a:ext cx="35307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Jorge Gamba</a:t>
            </a:r>
            <a:endParaRPr lang="es-CO" b="1" dirty="0"/>
          </a:p>
          <a:p>
            <a:r>
              <a:rPr lang="es-CO" dirty="0" smtClean="0">
                <a:solidFill>
                  <a:schemeClr val="bg1">
                    <a:lumMod val="50000"/>
                  </a:schemeClr>
                </a:solidFill>
              </a:rPr>
              <a:t>Desarrollador </a:t>
            </a:r>
            <a:r>
              <a:rPr lang="es-CO" dirty="0" smtClean="0">
                <a:solidFill>
                  <a:schemeClr val="bg1">
                    <a:lumMod val="50000"/>
                  </a:schemeClr>
                </a:solidFill>
              </a:rPr>
              <a:t>de Software</a:t>
            </a:r>
          </a:p>
          <a:p>
            <a:r>
              <a:rPr lang="es-CO" dirty="0" smtClean="0"/>
              <a:t>Web: </a:t>
            </a:r>
            <a:r>
              <a:rPr lang="es-CO" dirty="0" smtClean="0">
                <a:hlinkClick r:id="rId3"/>
              </a:rPr>
              <a:t>http://jorgegamba.com</a:t>
            </a:r>
            <a:endParaRPr lang="es-CO" dirty="0" smtClean="0"/>
          </a:p>
          <a:p>
            <a:r>
              <a:rPr lang="es-CO" dirty="0" err="1" smtClean="0"/>
              <a:t>Twitter</a:t>
            </a:r>
            <a:r>
              <a:rPr lang="es-CO" dirty="0" smtClean="0"/>
              <a:t>: </a:t>
            </a:r>
            <a:r>
              <a:rPr lang="es-CO" dirty="0" smtClean="0">
                <a:hlinkClick r:id="rId4"/>
              </a:rPr>
              <a:t>@</a:t>
            </a:r>
            <a:r>
              <a:rPr lang="es-CO" dirty="0" err="1" smtClean="0">
                <a:hlinkClick r:id="rId4"/>
              </a:rPr>
              <a:t>jorgegamba</a:t>
            </a:r>
            <a:endParaRPr lang="es-CO" dirty="0" smtClean="0"/>
          </a:p>
          <a:p>
            <a:r>
              <a:rPr lang="es-CO" dirty="0" smtClean="0"/>
              <a:t>Correo: </a:t>
            </a:r>
            <a:r>
              <a:rPr lang="es-CO" dirty="0" smtClean="0">
                <a:hlinkClick r:id="rId5"/>
              </a:rPr>
              <a:t>contacto@jorgegamba.com</a:t>
            </a:r>
            <a:endParaRPr lang="es-CO" dirty="0" smtClean="0"/>
          </a:p>
        </p:txBody>
      </p:sp>
      <p:pic>
        <p:nvPicPr>
          <p:cNvPr id="4" name="Picture 2" descr="E:\Comunidades\ALT.NET Hispano\Logos\Logo Alt.Net Hispan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79" y="2819892"/>
            <a:ext cx="2166613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Z:\Comunidades\Agiles Colombia\Imágenes\AgilesColombiaDef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611" y="2618855"/>
            <a:ext cx="2370927" cy="183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Z:\Comunidades\Microsoft\MCS\Imágenes\logo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456" y="3026440"/>
            <a:ext cx="2627771" cy="101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7563" y="4266948"/>
            <a:ext cx="2572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hlinkClick r:id="rId9"/>
              </a:rPr>
              <a:t>http://altnethispano.org/</a:t>
            </a:r>
            <a:endParaRPr lang="es-CO" dirty="0"/>
          </a:p>
        </p:txBody>
      </p:sp>
      <p:sp>
        <p:nvSpPr>
          <p:cNvPr id="8" name="Rectangle 7"/>
          <p:cNvSpPr/>
          <p:nvPr/>
        </p:nvSpPr>
        <p:spPr>
          <a:xfrm>
            <a:off x="3269612" y="4266948"/>
            <a:ext cx="267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hlinkClick r:id="rId10"/>
              </a:rPr>
              <a:t>http://agilescolombia.org/</a:t>
            </a:r>
            <a:endParaRPr lang="es-CO" dirty="0"/>
          </a:p>
        </p:txBody>
      </p:sp>
      <p:sp>
        <p:nvSpPr>
          <p:cNvPr id="9" name="Rectangle 8"/>
          <p:cNvSpPr/>
          <p:nvPr/>
        </p:nvSpPr>
        <p:spPr>
          <a:xfrm>
            <a:off x="6092143" y="4266948"/>
            <a:ext cx="2516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hlinkClick r:id="rId11"/>
              </a:rPr>
              <a:t>http://mcscolombia.org/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677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xico.cnn.com/media/2011/02/01/hombres-y-muje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52439" y="142712"/>
            <a:ext cx="44360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/>
              <a:t>Los desarrolladores son de Marte</a:t>
            </a:r>
            <a:endParaRPr lang="es-CO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133349"/>
            <a:ext cx="3408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/>
              <a:t>Los clientes son de Venus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115358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xico.cnn.com/media/2011/02/01/hombres-y-muje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34089" y="4171950"/>
            <a:ext cx="4875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dirty="0" smtClean="0"/>
              <a:t>¿ Y cuál es el problema ?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429047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xico.cnn.com/media/2011/02/01/hombres-y-muje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34089" y="4171950"/>
            <a:ext cx="4875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dirty="0" smtClean="0"/>
              <a:t>¿ Y cuál es el problema ?</a:t>
            </a:r>
            <a:endParaRPr lang="es-CO" sz="3600" dirty="0"/>
          </a:p>
        </p:txBody>
      </p:sp>
      <p:sp>
        <p:nvSpPr>
          <p:cNvPr id="2" name="Cloud Callout 1"/>
          <p:cNvSpPr/>
          <p:nvPr/>
        </p:nvSpPr>
        <p:spPr>
          <a:xfrm>
            <a:off x="152400" y="130767"/>
            <a:ext cx="2514600" cy="1326074"/>
          </a:xfrm>
          <a:prstGeom prst="cloudCallout">
            <a:avLst>
              <a:gd name="adj1" fmla="val 60523"/>
              <a:gd name="adj2" fmla="val 157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me </a:t>
            </a:r>
            <a:r>
              <a:rPr lang="en-US" dirty="0" err="1" smtClean="0">
                <a:solidFill>
                  <a:schemeClr val="tx1"/>
                </a:solidFill>
              </a:rPr>
              <a:t>cumpliste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como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quería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3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3012</Words>
  <Application>Microsoft Office PowerPoint</Application>
  <PresentationFormat>On-screen Show (16:9)</PresentationFormat>
  <Paragraphs>507</Paragraphs>
  <Slides>60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PowerPoint Presentation</vt:lpstr>
      <vt:lpstr>PowerPoint Presentation</vt:lpstr>
      <vt:lpstr>PowerPoint Presentation</vt:lpstr>
      <vt:lpstr>Por qué (BDD)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Qué (BDD)</vt:lpstr>
      <vt:lpstr>PowerPoint Presentation</vt:lpstr>
      <vt:lpstr>Agile es acerca de …  minimizar el tiempo para obtener feedback</vt:lpstr>
      <vt:lpstr>PowerPoint Presentation</vt:lpstr>
      <vt:lpstr>PowerPoint Presentation</vt:lpstr>
      <vt:lpstr>PowerPoint Presentation</vt:lpstr>
      <vt:lpstr>PowerPoint Presentation</vt:lpstr>
      <vt:lpstr>Cómo (BDD)</vt:lpstr>
      <vt:lpstr>El ciclo</vt:lpstr>
      <vt:lpstr>PowerPoint Presentation</vt:lpstr>
      <vt:lpstr>Business Value</vt:lpstr>
      <vt:lpstr>PowerPoint Presentation</vt:lpstr>
      <vt:lpstr>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Sets (Epics)</vt:lpstr>
      <vt:lpstr>PowerPoint Presentation</vt:lpstr>
      <vt:lpstr>PowerPoint Presentation</vt:lpstr>
      <vt:lpstr>PowerPoint Presentation</vt:lpstr>
      <vt:lpstr>PowerPoint Presentation</vt:lpstr>
      <vt:lpstr>Stories</vt:lpstr>
      <vt:lpstr>PowerPoint Presentation</vt:lpstr>
      <vt:lpstr>PowerPoint Presentation</vt:lpstr>
      <vt:lpstr>PowerPoint Presentation</vt:lpstr>
      <vt:lpstr>Scenarios</vt:lpstr>
      <vt:lpstr>PowerPoint Presentation</vt:lpstr>
      <vt:lpstr>Executable Specifications</vt:lpstr>
      <vt:lpstr>Beneficios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Referencias</vt:lpstr>
      <vt:lpstr>¿ Preguntas 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… y otras hierbas</dc:title>
  <dc:creator>Jorge Gamba</dc:creator>
  <cp:lastModifiedBy>Jorge Gamba</cp:lastModifiedBy>
  <cp:revision>145</cp:revision>
  <dcterms:created xsi:type="dcterms:W3CDTF">2012-06-29T21:14:39Z</dcterms:created>
  <dcterms:modified xsi:type="dcterms:W3CDTF">2013-07-27T21:33:42Z</dcterms:modified>
</cp:coreProperties>
</file>