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61" r:id="rId5"/>
    <p:sldId id="262" r:id="rId6"/>
    <p:sldId id="267" r:id="rId7"/>
    <p:sldId id="268" r:id="rId8"/>
    <p:sldId id="271" r:id="rId9"/>
    <p:sldId id="274" r:id="rId10"/>
    <p:sldId id="272" r:id="rId11"/>
    <p:sldId id="273"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128BFB7-22EB-45CD-A8BC-C06EAA057A6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DATOS%20-%20PROYECTO%20IMA%20GRAFICAS%20DE%20CONTROL\1359355_Grafico%20X-R%20-%20Proyecto%20IMA-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DATOS%20-%20PROYECTO%20IMA%20GRAFICAS%20DE%20CONTROL\1359355_Grafico%20X-R%20-%20Proyecto%20IMA-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SEGUNDOS%20DATOS%20INCLUIDOS\1359355_Grafico%20X-R%20-%20Proyecto%20IMA-01_02%20modificad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Tolerancia</a:t>
            </a:r>
            <a:r>
              <a:rPr lang="es-MX" baseline="0" dirty="0"/>
              <a:t> de pandeo No mayor a 2mm</a:t>
            </a:r>
            <a:endParaRPr lang="es-MX"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'1359355'!$G$3</c:f>
              <c:strCache>
                <c:ptCount val="1"/>
                <c:pt idx="0">
                  <c:v>Promedio</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'1359355'!$G$4:$G$23</c:f>
              <c:numCache>
                <c:formatCode>General</c:formatCode>
                <c:ptCount val="20"/>
                <c:pt idx="0">
                  <c:v>10.199999999999999</c:v>
                </c:pt>
                <c:pt idx="1">
                  <c:v>10.450000000000001</c:v>
                </c:pt>
                <c:pt idx="2">
                  <c:v>10.175000000000001</c:v>
                </c:pt>
                <c:pt idx="3">
                  <c:v>10.324999999999999</c:v>
                </c:pt>
                <c:pt idx="4">
                  <c:v>10.35</c:v>
                </c:pt>
                <c:pt idx="5">
                  <c:v>10.424999999999999</c:v>
                </c:pt>
                <c:pt idx="6">
                  <c:v>10.525</c:v>
                </c:pt>
                <c:pt idx="7">
                  <c:v>10.224999999999998</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6290-4E20-BAD7-B31CB4BCB483}"/>
            </c:ext>
          </c:extLst>
        </c:ser>
        <c:ser>
          <c:idx val="1"/>
          <c:order val="1"/>
          <c:tx>
            <c:strRef>
              <c:f>'1359355'!$I$3</c:f>
              <c:strCache>
                <c:ptCount val="1"/>
                <c:pt idx="0">
                  <c:v>LCx</c:v>
                </c:pt>
              </c:strCache>
            </c:strRef>
          </c:tx>
          <c:spPr>
            <a:ln w="22225" cap="rnd">
              <a:solidFill>
                <a:srgbClr val="FF0000"/>
              </a:solidFill>
              <a:prstDash val="dash"/>
              <a:round/>
            </a:ln>
            <a:effectLst/>
          </c:spPr>
          <c:marker>
            <c:symbol val="none"/>
          </c:marker>
          <c:val>
            <c:numRef>
              <c:f>'1359355'!$I$4:$I$23</c:f>
              <c:numCache>
                <c:formatCode>0.00</c:formatCode>
                <c:ptCount val="20"/>
                <c:pt idx="0">
                  <c:v>10.334375</c:v>
                </c:pt>
                <c:pt idx="1">
                  <c:v>10.334375</c:v>
                </c:pt>
                <c:pt idx="2">
                  <c:v>10.334375</c:v>
                </c:pt>
                <c:pt idx="3">
                  <c:v>10.334375</c:v>
                </c:pt>
                <c:pt idx="4">
                  <c:v>10.334375</c:v>
                </c:pt>
                <c:pt idx="5">
                  <c:v>10.334375</c:v>
                </c:pt>
                <c:pt idx="6">
                  <c:v>10.334375</c:v>
                </c:pt>
                <c:pt idx="7">
                  <c:v>10.334375</c:v>
                </c:pt>
                <c:pt idx="8">
                  <c:v>10.334375</c:v>
                </c:pt>
                <c:pt idx="9">
                  <c:v>10.334375</c:v>
                </c:pt>
                <c:pt idx="10">
                  <c:v>10.334375</c:v>
                </c:pt>
                <c:pt idx="11">
                  <c:v>10.334375</c:v>
                </c:pt>
                <c:pt idx="12">
                  <c:v>10.334375</c:v>
                </c:pt>
                <c:pt idx="13">
                  <c:v>10.334375</c:v>
                </c:pt>
                <c:pt idx="14">
                  <c:v>10.334375</c:v>
                </c:pt>
                <c:pt idx="15">
                  <c:v>10.334375</c:v>
                </c:pt>
                <c:pt idx="16">
                  <c:v>10.334375</c:v>
                </c:pt>
                <c:pt idx="17">
                  <c:v>10.334375</c:v>
                </c:pt>
                <c:pt idx="18">
                  <c:v>10.334375</c:v>
                </c:pt>
                <c:pt idx="19">
                  <c:v>10.334375</c:v>
                </c:pt>
              </c:numCache>
            </c:numRef>
          </c:val>
          <c:smooth val="0"/>
          <c:extLst>
            <c:ext xmlns:c16="http://schemas.microsoft.com/office/drawing/2014/chart" uri="{C3380CC4-5D6E-409C-BE32-E72D297353CC}">
              <c16:uniqueId val="{00000001-6290-4E20-BAD7-B31CB4BCB483}"/>
            </c:ext>
          </c:extLst>
        </c:ser>
        <c:ser>
          <c:idx val="2"/>
          <c:order val="2"/>
          <c:tx>
            <c:strRef>
              <c:f>'1359355'!$J$3</c:f>
              <c:strCache>
                <c:ptCount val="1"/>
                <c:pt idx="0">
                  <c:v>LCIx</c:v>
                </c:pt>
              </c:strCache>
            </c:strRef>
          </c:tx>
          <c:spPr>
            <a:ln w="25400" cap="rnd">
              <a:solidFill>
                <a:srgbClr val="FF0000"/>
              </a:solidFill>
              <a:prstDash val="lgDashDot"/>
              <a:round/>
            </a:ln>
            <a:effectLst/>
          </c:spPr>
          <c:marker>
            <c:symbol val="none"/>
          </c:marker>
          <c:val>
            <c:numRef>
              <c:f>'1359355'!$J$4:$J$23</c:f>
              <c:numCache>
                <c:formatCode>0.00</c:formatCode>
                <c:ptCount val="20"/>
                <c:pt idx="0">
                  <c:v>10.152125</c:v>
                </c:pt>
                <c:pt idx="1">
                  <c:v>10.152125</c:v>
                </c:pt>
                <c:pt idx="2">
                  <c:v>10.152125</c:v>
                </c:pt>
                <c:pt idx="3">
                  <c:v>10.152125</c:v>
                </c:pt>
                <c:pt idx="4">
                  <c:v>10.152125</c:v>
                </c:pt>
                <c:pt idx="5">
                  <c:v>10.152125</c:v>
                </c:pt>
                <c:pt idx="6">
                  <c:v>10.152125</c:v>
                </c:pt>
                <c:pt idx="7">
                  <c:v>10.152125</c:v>
                </c:pt>
                <c:pt idx="8">
                  <c:v>10.152125</c:v>
                </c:pt>
                <c:pt idx="9">
                  <c:v>10.152125</c:v>
                </c:pt>
                <c:pt idx="10">
                  <c:v>10.152125</c:v>
                </c:pt>
                <c:pt idx="11">
                  <c:v>10.152125</c:v>
                </c:pt>
                <c:pt idx="12">
                  <c:v>10.152125</c:v>
                </c:pt>
                <c:pt idx="13">
                  <c:v>10.152125</c:v>
                </c:pt>
                <c:pt idx="14">
                  <c:v>10.152125</c:v>
                </c:pt>
                <c:pt idx="15">
                  <c:v>10.152125</c:v>
                </c:pt>
                <c:pt idx="16">
                  <c:v>10.152125</c:v>
                </c:pt>
                <c:pt idx="17">
                  <c:v>10.152125</c:v>
                </c:pt>
                <c:pt idx="18">
                  <c:v>10.152125</c:v>
                </c:pt>
                <c:pt idx="19">
                  <c:v>10.152125</c:v>
                </c:pt>
              </c:numCache>
            </c:numRef>
          </c:val>
          <c:smooth val="0"/>
          <c:extLst>
            <c:ext xmlns:c16="http://schemas.microsoft.com/office/drawing/2014/chart" uri="{C3380CC4-5D6E-409C-BE32-E72D297353CC}">
              <c16:uniqueId val="{00000002-6290-4E20-BAD7-B31CB4BCB483}"/>
            </c:ext>
          </c:extLst>
        </c:ser>
        <c:ser>
          <c:idx val="3"/>
          <c:order val="3"/>
          <c:tx>
            <c:strRef>
              <c:f>'1359355'!$K$3</c:f>
              <c:strCache>
                <c:ptCount val="1"/>
                <c:pt idx="0">
                  <c:v>LCSx</c:v>
                </c:pt>
              </c:strCache>
            </c:strRef>
          </c:tx>
          <c:spPr>
            <a:ln w="15875" cap="rnd">
              <a:solidFill>
                <a:srgbClr val="FF0000"/>
              </a:solidFill>
              <a:round/>
            </a:ln>
            <a:effectLst/>
          </c:spPr>
          <c:marker>
            <c:symbol val="none"/>
          </c:marker>
          <c:val>
            <c:numRef>
              <c:f>'1359355'!$K$4:$K$23</c:f>
              <c:numCache>
                <c:formatCode>0.00</c:formatCode>
                <c:ptCount val="20"/>
                <c:pt idx="0">
                  <c:v>10.516624999999999</c:v>
                </c:pt>
                <c:pt idx="1">
                  <c:v>10.516624999999999</c:v>
                </c:pt>
                <c:pt idx="2">
                  <c:v>10.516624999999999</c:v>
                </c:pt>
                <c:pt idx="3">
                  <c:v>10.516624999999999</c:v>
                </c:pt>
                <c:pt idx="4">
                  <c:v>10.516624999999999</c:v>
                </c:pt>
                <c:pt idx="5">
                  <c:v>10.516624999999999</c:v>
                </c:pt>
                <c:pt idx="6">
                  <c:v>10.516624999999999</c:v>
                </c:pt>
                <c:pt idx="7">
                  <c:v>10.516624999999999</c:v>
                </c:pt>
                <c:pt idx="8">
                  <c:v>10.516624999999999</c:v>
                </c:pt>
                <c:pt idx="9">
                  <c:v>10.516624999999999</c:v>
                </c:pt>
                <c:pt idx="10">
                  <c:v>10.516624999999999</c:v>
                </c:pt>
                <c:pt idx="11">
                  <c:v>10.516624999999999</c:v>
                </c:pt>
                <c:pt idx="12">
                  <c:v>10.516624999999999</c:v>
                </c:pt>
                <c:pt idx="13">
                  <c:v>10.516624999999999</c:v>
                </c:pt>
                <c:pt idx="14">
                  <c:v>10.516624999999999</c:v>
                </c:pt>
                <c:pt idx="15">
                  <c:v>10.516624999999999</c:v>
                </c:pt>
                <c:pt idx="16">
                  <c:v>10.516624999999999</c:v>
                </c:pt>
                <c:pt idx="17">
                  <c:v>10.516624999999999</c:v>
                </c:pt>
                <c:pt idx="18">
                  <c:v>10.516624999999999</c:v>
                </c:pt>
                <c:pt idx="19">
                  <c:v>10.516624999999999</c:v>
                </c:pt>
              </c:numCache>
            </c:numRef>
          </c:val>
          <c:smooth val="0"/>
          <c:extLst>
            <c:ext xmlns:c16="http://schemas.microsoft.com/office/drawing/2014/chart" uri="{C3380CC4-5D6E-409C-BE32-E72D297353CC}">
              <c16:uniqueId val="{00000003-6290-4E20-BAD7-B31CB4BCB483}"/>
            </c:ext>
          </c:extLst>
        </c:ser>
        <c:dLbls>
          <c:showLegendKey val="0"/>
          <c:showVal val="0"/>
          <c:showCatName val="0"/>
          <c:showSerName val="0"/>
          <c:showPercent val="0"/>
          <c:showBubbleSize val="0"/>
        </c:dLbls>
        <c:marker val="1"/>
        <c:smooth val="0"/>
        <c:axId val="493461344"/>
        <c:axId val="493461760"/>
      </c:lineChart>
      <c:catAx>
        <c:axId val="4934613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out"/>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760"/>
        <c:crosses val="autoZero"/>
        <c:auto val="1"/>
        <c:lblAlgn val="ctr"/>
        <c:lblOffset val="100"/>
        <c:noMultiLvlLbl val="0"/>
      </c:catAx>
      <c:valAx>
        <c:axId val="493461760"/>
        <c:scaling>
          <c:orientation val="minMax"/>
          <c:max val="10.6"/>
          <c:min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dirty="0"/>
                  <a:t>Altura</a:t>
                </a:r>
                <a:r>
                  <a:rPr lang="es-MX" baseline="0" dirty="0"/>
                  <a:t> del Centro</a:t>
                </a:r>
                <a:endParaRPr lang="es-MX"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GRAFICO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'1359355'!$H$3</c:f>
              <c:strCache>
                <c:ptCount val="1"/>
                <c:pt idx="0">
                  <c:v>R</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'1359355'!$H$4:$H$23</c:f>
              <c:numCache>
                <c:formatCode>General</c:formatCode>
                <c:ptCount val="20"/>
                <c:pt idx="0">
                  <c:v>0.40000000000000036</c:v>
                </c:pt>
                <c:pt idx="1">
                  <c:v>0.19999999999999929</c:v>
                </c:pt>
                <c:pt idx="2">
                  <c:v>0.10000000000000142</c:v>
                </c:pt>
                <c:pt idx="3">
                  <c:v>9.9999999999999645E-2</c:v>
                </c:pt>
                <c:pt idx="4">
                  <c:v>0.59999999999999964</c:v>
                </c:pt>
                <c:pt idx="5">
                  <c:v>0.30000000000000071</c:v>
                </c:pt>
                <c:pt idx="6">
                  <c:v>0.5</c:v>
                </c:pt>
                <c:pt idx="7">
                  <c:v>-0.20000000000000107</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89AD-451D-9A66-599881A53B33}"/>
            </c:ext>
          </c:extLst>
        </c:ser>
        <c:ser>
          <c:idx val="1"/>
          <c:order val="1"/>
          <c:tx>
            <c:strRef>
              <c:f>'1359355'!$L$3</c:f>
              <c:strCache>
                <c:ptCount val="1"/>
                <c:pt idx="0">
                  <c:v>LCr</c:v>
                </c:pt>
              </c:strCache>
            </c:strRef>
          </c:tx>
          <c:spPr>
            <a:ln w="22225" cap="rnd">
              <a:solidFill>
                <a:srgbClr val="FF0000"/>
              </a:solidFill>
              <a:prstDash val="dash"/>
              <a:round/>
            </a:ln>
            <a:effectLst/>
          </c:spPr>
          <c:marker>
            <c:symbol val="none"/>
          </c:marker>
          <c:val>
            <c:numRef>
              <c:f>'1359355'!$L$4:$L$23</c:f>
              <c:numCache>
                <c:formatCode>0.00</c:formatCode>
                <c:ptCount val="20"/>
                <c:pt idx="0">
                  <c:v>0.25</c:v>
                </c:pt>
                <c:pt idx="1">
                  <c:v>0.25</c:v>
                </c:pt>
                <c:pt idx="2">
                  <c:v>0.25</c:v>
                </c:pt>
                <c:pt idx="3">
                  <c:v>0.25</c:v>
                </c:pt>
                <c:pt idx="4">
                  <c:v>0.25</c:v>
                </c:pt>
                <c:pt idx="5">
                  <c:v>0.25</c:v>
                </c:pt>
                <c:pt idx="6">
                  <c:v>0.25</c:v>
                </c:pt>
                <c:pt idx="7">
                  <c:v>0.25</c:v>
                </c:pt>
                <c:pt idx="8">
                  <c:v>0.25</c:v>
                </c:pt>
                <c:pt idx="9">
                  <c:v>0.25</c:v>
                </c:pt>
                <c:pt idx="10">
                  <c:v>0.25</c:v>
                </c:pt>
                <c:pt idx="11">
                  <c:v>0.25</c:v>
                </c:pt>
                <c:pt idx="12">
                  <c:v>0.25</c:v>
                </c:pt>
                <c:pt idx="13">
                  <c:v>0.25</c:v>
                </c:pt>
                <c:pt idx="14">
                  <c:v>0.25</c:v>
                </c:pt>
                <c:pt idx="15">
                  <c:v>0.25</c:v>
                </c:pt>
                <c:pt idx="16">
                  <c:v>0.25</c:v>
                </c:pt>
                <c:pt idx="17">
                  <c:v>0.25</c:v>
                </c:pt>
                <c:pt idx="18">
                  <c:v>0.25</c:v>
                </c:pt>
                <c:pt idx="19">
                  <c:v>0.25</c:v>
                </c:pt>
              </c:numCache>
            </c:numRef>
          </c:val>
          <c:smooth val="0"/>
          <c:extLst>
            <c:ext xmlns:c16="http://schemas.microsoft.com/office/drawing/2014/chart" uri="{C3380CC4-5D6E-409C-BE32-E72D297353CC}">
              <c16:uniqueId val="{00000001-89AD-451D-9A66-599881A53B33}"/>
            </c:ext>
          </c:extLst>
        </c:ser>
        <c:ser>
          <c:idx val="2"/>
          <c:order val="2"/>
          <c:tx>
            <c:strRef>
              <c:f>'1359355'!$M$3</c:f>
              <c:strCache>
                <c:ptCount val="1"/>
                <c:pt idx="0">
                  <c:v>LCIr</c:v>
                </c:pt>
              </c:strCache>
            </c:strRef>
          </c:tx>
          <c:spPr>
            <a:ln w="19050" cap="rnd">
              <a:solidFill>
                <a:srgbClr val="FF0000"/>
              </a:solidFill>
              <a:prstDash val="lgDashDot"/>
              <a:round/>
            </a:ln>
            <a:effectLst/>
          </c:spPr>
          <c:marker>
            <c:symbol val="none"/>
          </c:marker>
          <c:val>
            <c:numRef>
              <c:f>'1359355'!$M$4:$M$23</c:f>
              <c:numCache>
                <c:formatCode>0.00</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2-89AD-451D-9A66-599881A53B33}"/>
            </c:ext>
          </c:extLst>
        </c:ser>
        <c:ser>
          <c:idx val="3"/>
          <c:order val="3"/>
          <c:tx>
            <c:strRef>
              <c:f>'1359355'!$N$3</c:f>
              <c:strCache>
                <c:ptCount val="1"/>
                <c:pt idx="0">
                  <c:v>LCSr</c:v>
                </c:pt>
              </c:strCache>
            </c:strRef>
          </c:tx>
          <c:spPr>
            <a:ln w="19050" cap="rnd">
              <a:solidFill>
                <a:srgbClr val="FF0000"/>
              </a:solidFill>
              <a:round/>
            </a:ln>
            <a:effectLst/>
          </c:spPr>
          <c:marker>
            <c:symbol val="none"/>
          </c:marker>
          <c:val>
            <c:numRef>
              <c:f>'1359355'!$N$4:$N$23</c:f>
              <c:numCache>
                <c:formatCode>0.00</c:formatCode>
                <c:ptCount val="20"/>
                <c:pt idx="0">
                  <c:v>0.57050000000000001</c:v>
                </c:pt>
                <c:pt idx="1">
                  <c:v>0.57050000000000001</c:v>
                </c:pt>
                <c:pt idx="2">
                  <c:v>0.57050000000000001</c:v>
                </c:pt>
                <c:pt idx="3">
                  <c:v>0.57050000000000001</c:v>
                </c:pt>
                <c:pt idx="4">
                  <c:v>0.57050000000000001</c:v>
                </c:pt>
                <c:pt idx="5">
                  <c:v>0.57050000000000001</c:v>
                </c:pt>
                <c:pt idx="6">
                  <c:v>0.57050000000000001</c:v>
                </c:pt>
                <c:pt idx="7">
                  <c:v>0.57050000000000001</c:v>
                </c:pt>
                <c:pt idx="8">
                  <c:v>0.57050000000000001</c:v>
                </c:pt>
                <c:pt idx="9">
                  <c:v>0.57050000000000001</c:v>
                </c:pt>
                <c:pt idx="10">
                  <c:v>0.57050000000000001</c:v>
                </c:pt>
                <c:pt idx="11">
                  <c:v>0.57050000000000001</c:v>
                </c:pt>
                <c:pt idx="12">
                  <c:v>0.57050000000000001</c:v>
                </c:pt>
                <c:pt idx="13">
                  <c:v>0.57050000000000001</c:v>
                </c:pt>
                <c:pt idx="14">
                  <c:v>0.57050000000000001</c:v>
                </c:pt>
                <c:pt idx="15">
                  <c:v>0.57050000000000001</c:v>
                </c:pt>
                <c:pt idx="16">
                  <c:v>0.57050000000000001</c:v>
                </c:pt>
                <c:pt idx="17">
                  <c:v>0.57050000000000001</c:v>
                </c:pt>
                <c:pt idx="18">
                  <c:v>0.57050000000000001</c:v>
                </c:pt>
                <c:pt idx="19">
                  <c:v>0.57050000000000001</c:v>
                </c:pt>
              </c:numCache>
            </c:numRef>
          </c:val>
          <c:smooth val="0"/>
          <c:extLst>
            <c:ext xmlns:c16="http://schemas.microsoft.com/office/drawing/2014/chart" uri="{C3380CC4-5D6E-409C-BE32-E72D297353CC}">
              <c16:uniqueId val="{00000003-89AD-451D-9A66-599881A53B33}"/>
            </c:ext>
          </c:extLst>
        </c:ser>
        <c:dLbls>
          <c:showLegendKey val="0"/>
          <c:showVal val="0"/>
          <c:showCatName val="0"/>
          <c:showSerName val="0"/>
          <c:showPercent val="0"/>
          <c:showBubbleSize val="0"/>
        </c:dLbls>
        <c:marker val="1"/>
        <c:smooth val="0"/>
        <c:axId val="390139392"/>
        <c:axId val="390140640"/>
      </c:lineChart>
      <c:catAx>
        <c:axId val="39013939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0140640"/>
        <c:crosses val="autoZero"/>
        <c:auto val="1"/>
        <c:lblAlgn val="ctr"/>
        <c:lblOffset val="100"/>
        <c:noMultiLvlLbl val="0"/>
      </c:catAx>
      <c:valAx>
        <c:axId val="390140640"/>
        <c:scaling>
          <c:orientation val="minMax"/>
          <c:max val="0.70000000000000007"/>
          <c:min val="-0.30000000000000004"/>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dirty="0"/>
                  <a:t>Altura del centro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013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Tolerancia</a:t>
            </a:r>
            <a:r>
              <a:rPr lang="es-MX" baseline="0"/>
              <a:t> de pandeo No mayor a 2mm</a:t>
            </a:r>
            <a:endParaRPr lang="es-MX"/>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'1359355'!$G$3</c:f>
              <c:strCache>
                <c:ptCount val="1"/>
                <c:pt idx="0">
                  <c:v>Promedio</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'1359355'!$G$4:$G$23</c:f>
              <c:numCache>
                <c:formatCode>General</c:formatCode>
                <c:ptCount val="20"/>
                <c:pt idx="0">
                  <c:v>10.199999999999999</c:v>
                </c:pt>
                <c:pt idx="1">
                  <c:v>10.174999999999999</c:v>
                </c:pt>
                <c:pt idx="2">
                  <c:v>10.199999999999999</c:v>
                </c:pt>
                <c:pt idx="3">
                  <c:v>10.225</c:v>
                </c:pt>
                <c:pt idx="4">
                  <c:v>10.175000000000001</c:v>
                </c:pt>
                <c:pt idx="5">
                  <c:v>10.174999999999999</c:v>
                </c:pt>
                <c:pt idx="6">
                  <c:v>10.225</c:v>
                </c:pt>
                <c:pt idx="7">
                  <c:v>10.225</c:v>
                </c:pt>
                <c:pt idx="8">
                  <c:v>10.199999999999999</c:v>
                </c:pt>
                <c:pt idx="9">
                  <c:v>10.275</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85E8-4409-81A0-7CB056080EB7}"/>
            </c:ext>
          </c:extLst>
        </c:ser>
        <c:ser>
          <c:idx val="1"/>
          <c:order val="1"/>
          <c:tx>
            <c:strRef>
              <c:f>'1359355'!$I$3</c:f>
              <c:strCache>
                <c:ptCount val="1"/>
                <c:pt idx="0">
                  <c:v>LCx</c:v>
                </c:pt>
              </c:strCache>
            </c:strRef>
          </c:tx>
          <c:spPr>
            <a:ln w="22225" cap="rnd">
              <a:solidFill>
                <a:srgbClr val="FF0000"/>
              </a:solidFill>
              <a:prstDash val="dash"/>
              <a:round/>
            </a:ln>
            <a:effectLst/>
          </c:spPr>
          <c:marker>
            <c:symbol val="none"/>
          </c:marker>
          <c:val>
            <c:numRef>
              <c:f>'1359355'!$I$4:$I$23</c:f>
              <c:numCache>
                <c:formatCode>0.00</c:formatCode>
                <c:ptCount val="20"/>
                <c:pt idx="0">
                  <c:v>12.759374999999999</c:v>
                </c:pt>
                <c:pt idx="1">
                  <c:v>12.759374999999999</c:v>
                </c:pt>
                <c:pt idx="2">
                  <c:v>12.759374999999999</c:v>
                </c:pt>
                <c:pt idx="3">
                  <c:v>12.759374999999999</c:v>
                </c:pt>
                <c:pt idx="4">
                  <c:v>12.759374999999999</c:v>
                </c:pt>
                <c:pt idx="5">
                  <c:v>12.759374999999999</c:v>
                </c:pt>
                <c:pt idx="6">
                  <c:v>12.759374999999999</c:v>
                </c:pt>
                <c:pt idx="7">
                  <c:v>12.759374999999999</c:v>
                </c:pt>
                <c:pt idx="8">
                  <c:v>12.759374999999999</c:v>
                </c:pt>
                <c:pt idx="9">
                  <c:v>12.759374999999999</c:v>
                </c:pt>
                <c:pt idx="10">
                  <c:v>12.759374999999999</c:v>
                </c:pt>
                <c:pt idx="11">
                  <c:v>12.759374999999999</c:v>
                </c:pt>
                <c:pt idx="12">
                  <c:v>12.759374999999999</c:v>
                </c:pt>
                <c:pt idx="13">
                  <c:v>12.759374999999999</c:v>
                </c:pt>
                <c:pt idx="14">
                  <c:v>12.759374999999999</c:v>
                </c:pt>
                <c:pt idx="15">
                  <c:v>12.759374999999999</c:v>
                </c:pt>
                <c:pt idx="16">
                  <c:v>12.759374999999999</c:v>
                </c:pt>
                <c:pt idx="17">
                  <c:v>12.759374999999999</c:v>
                </c:pt>
                <c:pt idx="18">
                  <c:v>12.759374999999999</c:v>
                </c:pt>
                <c:pt idx="19">
                  <c:v>12.759374999999999</c:v>
                </c:pt>
              </c:numCache>
            </c:numRef>
          </c:val>
          <c:smooth val="0"/>
          <c:extLst>
            <c:ext xmlns:c16="http://schemas.microsoft.com/office/drawing/2014/chart" uri="{C3380CC4-5D6E-409C-BE32-E72D297353CC}">
              <c16:uniqueId val="{00000001-85E8-4409-81A0-7CB056080EB7}"/>
            </c:ext>
          </c:extLst>
        </c:ser>
        <c:ser>
          <c:idx val="2"/>
          <c:order val="2"/>
          <c:tx>
            <c:strRef>
              <c:f>'1359355'!$J$3</c:f>
              <c:strCache>
                <c:ptCount val="1"/>
                <c:pt idx="0">
                  <c:v>LCIx</c:v>
                </c:pt>
              </c:strCache>
            </c:strRef>
          </c:tx>
          <c:spPr>
            <a:ln w="25400" cap="rnd">
              <a:solidFill>
                <a:srgbClr val="FF0000"/>
              </a:solidFill>
              <a:prstDash val="lgDashDot"/>
              <a:round/>
            </a:ln>
            <a:effectLst/>
          </c:spPr>
          <c:marker>
            <c:symbol val="none"/>
          </c:marker>
          <c:val>
            <c:numRef>
              <c:f>'1359355'!$J$4:$J$23</c:f>
              <c:numCache>
                <c:formatCode>0.00</c:formatCode>
                <c:ptCount val="20"/>
                <c:pt idx="0">
                  <c:v>10.1</c:v>
                </c:pt>
                <c:pt idx="1">
                  <c:v>10.1</c:v>
                </c:pt>
                <c:pt idx="2">
                  <c:v>10.1</c:v>
                </c:pt>
                <c:pt idx="3">
                  <c:v>10.1</c:v>
                </c:pt>
                <c:pt idx="4">
                  <c:v>10.1</c:v>
                </c:pt>
                <c:pt idx="5">
                  <c:v>10.1</c:v>
                </c:pt>
                <c:pt idx="6">
                  <c:v>10.1</c:v>
                </c:pt>
                <c:pt idx="7">
                  <c:v>10.1</c:v>
                </c:pt>
                <c:pt idx="8">
                  <c:v>10.1</c:v>
                </c:pt>
                <c:pt idx="9">
                  <c:v>10.1</c:v>
                </c:pt>
                <c:pt idx="10">
                  <c:v>10.1</c:v>
                </c:pt>
                <c:pt idx="11">
                  <c:v>10.1</c:v>
                </c:pt>
                <c:pt idx="12">
                  <c:v>10.1</c:v>
                </c:pt>
                <c:pt idx="13">
                  <c:v>10.1</c:v>
                </c:pt>
                <c:pt idx="14">
                  <c:v>10.1</c:v>
                </c:pt>
                <c:pt idx="15">
                  <c:v>10.1</c:v>
                </c:pt>
                <c:pt idx="16">
                  <c:v>10.1</c:v>
                </c:pt>
                <c:pt idx="17">
                  <c:v>10.1</c:v>
                </c:pt>
                <c:pt idx="18">
                  <c:v>10.1</c:v>
                </c:pt>
                <c:pt idx="19">
                  <c:v>10.1</c:v>
                </c:pt>
              </c:numCache>
            </c:numRef>
          </c:val>
          <c:smooth val="0"/>
          <c:extLst>
            <c:ext xmlns:c16="http://schemas.microsoft.com/office/drawing/2014/chart" uri="{C3380CC4-5D6E-409C-BE32-E72D297353CC}">
              <c16:uniqueId val="{00000002-85E8-4409-81A0-7CB056080EB7}"/>
            </c:ext>
          </c:extLst>
        </c:ser>
        <c:ser>
          <c:idx val="3"/>
          <c:order val="3"/>
          <c:tx>
            <c:strRef>
              <c:f>'1359355'!$K$3</c:f>
              <c:strCache>
                <c:ptCount val="1"/>
                <c:pt idx="0">
                  <c:v>LCSx</c:v>
                </c:pt>
              </c:strCache>
            </c:strRef>
          </c:tx>
          <c:spPr>
            <a:ln w="15875" cap="rnd">
              <a:solidFill>
                <a:srgbClr val="FF0000"/>
              </a:solidFill>
              <a:round/>
            </a:ln>
            <a:effectLst/>
          </c:spPr>
          <c:marker>
            <c:symbol val="none"/>
          </c:marker>
          <c:val>
            <c:numRef>
              <c:f>'1359355'!$K$4:$K$23</c:f>
              <c:numCache>
                <c:formatCode>0.00</c:formatCode>
                <c:ptCount val="20"/>
                <c:pt idx="0">
                  <c:v>10.3</c:v>
                </c:pt>
                <c:pt idx="1">
                  <c:v>10.3</c:v>
                </c:pt>
                <c:pt idx="2">
                  <c:v>10.3</c:v>
                </c:pt>
                <c:pt idx="3">
                  <c:v>10.3</c:v>
                </c:pt>
                <c:pt idx="4">
                  <c:v>10.3</c:v>
                </c:pt>
                <c:pt idx="5">
                  <c:v>10.3</c:v>
                </c:pt>
                <c:pt idx="6">
                  <c:v>10.3</c:v>
                </c:pt>
                <c:pt idx="7">
                  <c:v>10.3</c:v>
                </c:pt>
                <c:pt idx="8">
                  <c:v>10.3</c:v>
                </c:pt>
                <c:pt idx="9">
                  <c:v>10.3</c:v>
                </c:pt>
                <c:pt idx="10">
                  <c:v>10.3</c:v>
                </c:pt>
                <c:pt idx="11">
                  <c:v>10.3</c:v>
                </c:pt>
                <c:pt idx="12">
                  <c:v>10.3</c:v>
                </c:pt>
                <c:pt idx="13">
                  <c:v>10.3</c:v>
                </c:pt>
                <c:pt idx="14">
                  <c:v>10.3</c:v>
                </c:pt>
                <c:pt idx="15">
                  <c:v>10.3</c:v>
                </c:pt>
                <c:pt idx="16">
                  <c:v>10.3</c:v>
                </c:pt>
                <c:pt idx="17">
                  <c:v>10.3</c:v>
                </c:pt>
                <c:pt idx="18">
                  <c:v>10.3</c:v>
                </c:pt>
                <c:pt idx="19">
                  <c:v>10.3</c:v>
                </c:pt>
              </c:numCache>
            </c:numRef>
          </c:val>
          <c:smooth val="0"/>
          <c:extLst>
            <c:ext xmlns:c16="http://schemas.microsoft.com/office/drawing/2014/chart" uri="{C3380CC4-5D6E-409C-BE32-E72D297353CC}">
              <c16:uniqueId val="{00000003-85E8-4409-81A0-7CB056080EB7}"/>
            </c:ext>
          </c:extLst>
        </c:ser>
        <c:dLbls>
          <c:showLegendKey val="0"/>
          <c:showVal val="0"/>
          <c:showCatName val="0"/>
          <c:showSerName val="0"/>
          <c:showPercent val="0"/>
          <c:showBubbleSize val="0"/>
        </c:dLbls>
        <c:marker val="1"/>
        <c:smooth val="0"/>
        <c:axId val="493461344"/>
        <c:axId val="493461760"/>
      </c:lineChart>
      <c:catAx>
        <c:axId val="4934613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out"/>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760"/>
        <c:crosses val="autoZero"/>
        <c:auto val="1"/>
        <c:lblAlgn val="ctr"/>
        <c:lblOffset val="100"/>
        <c:noMultiLvlLbl val="0"/>
      </c:catAx>
      <c:valAx>
        <c:axId val="493461760"/>
        <c:scaling>
          <c:orientation val="minMax"/>
          <c:max val="10.6"/>
          <c:min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Diametro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69079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358004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40105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51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57406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46F71-AF45-468A-B706-6A28D7A7B5D7}" type="datetimeFigureOut">
              <a:rPr lang="es-MX" smtClean="0"/>
              <a:t>14/11/2022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94042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46F71-AF45-468A-B706-6A28D7A7B5D7}" type="datetimeFigureOut">
              <a:rPr lang="es-MX" smtClean="0"/>
              <a:t>14/11/2022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377093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946F71-AF45-468A-B706-6A28D7A7B5D7}" type="datetimeFigureOut">
              <a:rPr lang="es-MX" smtClean="0"/>
              <a:t>14/11/2022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405856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F81289-7D10-42FE-9942-E480944D3910}" type="slidenum">
              <a:rPr lang="es-MX" smtClean="0"/>
              <a:t>‹Nº›</a:t>
            </a:fld>
            <a:endParaRPr lang="es-MX"/>
          </a:p>
        </p:txBody>
      </p:sp>
    </p:spTree>
    <p:extLst>
      <p:ext uri="{BB962C8B-B14F-4D97-AF65-F5344CB8AC3E}">
        <p14:creationId xmlns:p14="http://schemas.microsoft.com/office/powerpoint/2010/main" val="139953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90690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946F71-AF45-468A-B706-6A28D7A7B5D7}" type="datetimeFigureOut">
              <a:rPr lang="es-MX" smtClean="0"/>
              <a:t>14/11/2022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F81289-7D10-42FE-9942-E480944D3910}"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80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Google Shape;18;p1"/>
          <p:cNvSpPr txBox="1">
            <a:spLocks noGrp="1"/>
          </p:cNvSpPr>
          <p:nvPr>
            <p:ph type="title"/>
          </p:nvPr>
        </p:nvSpPr>
        <p:spPr>
          <a:xfrm>
            <a:off x="838200" y="1002749"/>
            <a:ext cx="10515600" cy="13470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Calibri"/>
              <a:buNone/>
            </a:pPr>
            <a:r>
              <a:rPr lang="es-MX" sz="3600" b="1"/>
              <a:t>Universidad Autónoma de Nuevo León</a:t>
            </a:r>
            <a:br>
              <a:rPr lang="es-MX" sz="3600" b="1"/>
            </a:br>
            <a:r>
              <a:rPr lang="es-MX" sz="3600" b="1"/>
              <a:t>Facultad de Ingeniería Mecánica y Eléctrica</a:t>
            </a:r>
            <a:endParaRPr/>
          </a:p>
        </p:txBody>
      </p:sp>
      <p:sp>
        <p:nvSpPr>
          <p:cNvPr id="19" name="Google Shape;19;p1"/>
          <p:cNvSpPr txBox="1">
            <a:spLocks noGrp="1"/>
          </p:cNvSpPr>
          <p:nvPr>
            <p:ph type="body" idx="1"/>
          </p:nvPr>
        </p:nvSpPr>
        <p:spPr>
          <a:xfrm>
            <a:off x="838200" y="2414262"/>
            <a:ext cx="10515600" cy="4351200"/>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000"/>
              <a:buNone/>
            </a:pPr>
            <a:r>
              <a:rPr lang="es-MX"/>
              <a:t>Análisis de producción en serie para piezas estructurales de la industria metal-mecánica </a:t>
            </a:r>
            <a:endParaRPr/>
          </a:p>
          <a:p>
            <a:pPr marL="0" lvl="0" indent="0" algn="ctr" rtl="0">
              <a:lnSpc>
                <a:spcPct val="90000"/>
              </a:lnSpc>
              <a:spcBef>
                <a:spcPts val="0"/>
              </a:spcBef>
              <a:spcAft>
                <a:spcPts val="0"/>
              </a:spcAft>
              <a:buSzPts val="2000"/>
              <a:buNone/>
            </a:pPr>
            <a:r>
              <a:rPr lang="es-MX" sz="2000"/>
              <a:t>Propuesta de Investigación por Equipo # 2</a:t>
            </a:r>
            <a:endParaRPr/>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l"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r>
              <a:rPr lang="es-MX" sz="2000"/>
              <a:t>Supervisado por: </a:t>
            </a:r>
            <a:endParaRPr/>
          </a:p>
          <a:p>
            <a:pPr marL="0" lvl="0" indent="0" algn="ctr" rtl="0">
              <a:lnSpc>
                <a:spcPct val="90000"/>
              </a:lnSpc>
              <a:spcBef>
                <a:spcPts val="1400"/>
              </a:spcBef>
              <a:spcAft>
                <a:spcPts val="0"/>
              </a:spcAft>
              <a:buSzPts val="2000"/>
              <a:buNone/>
            </a:pPr>
            <a:r>
              <a:rPr lang="es-MX" sz="2000"/>
              <a:t>Ing. Isaac Estrada García</a:t>
            </a:r>
            <a:endParaRPr/>
          </a:p>
        </p:txBody>
      </p:sp>
      <p:graphicFrame>
        <p:nvGraphicFramePr>
          <p:cNvPr id="20" name="Google Shape;20;p1"/>
          <p:cNvGraphicFramePr/>
          <p:nvPr/>
        </p:nvGraphicFramePr>
        <p:xfrm>
          <a:off x="2032000" y="3102536"/>
          <a:ext cx="8128000" cy="1854250"/>
        </p:xfrm>
        <a:graphic>
          <a:graphicData uri="http://schemas.openxmlformats.org/drawingml/2006/table">
            <a:tbl>
              <a:tblPr firstRow="1" bandRow="1">
                <a:noFill/>
                <a:tableStyleId>{4128BFB7-22EB-45CD-A8BC-C06EAA057A62}</a:tableStyleId>
              </a:tblPr>
              <a:tblGrid>
                <a:gridCol w="5354925">
                  <a:extLst>
                    <a:ext uri="{9D8B030D-6E8A-4147-A177-3AD203B41FA5}">
                      <a16:colId xmlns:a16="http://schemas.microsoft.com/office/drawing/2014/main" val="20000"/>
                    </a:ext>
                  </a:extLst>
                </a:gridCol>
                <a:gridCol w="27730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defRPr sz="1400" u="none" strike="noStrike" cap="none"/>
                      </a:pPr>
                      <a:r>
                        <a:rPr lang="es-MX" sz="1800" u="none" strike="noStrike" cap="none"/>
                        <a:t>Nombre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Matricula</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defRPr sz="1400" u="none" strike="noStrike" cap="none"/>
                      </a:pPr>
                      <a:r>
                        <a:rPr lang="es-MX" sz="1800"/>
                        <a:t>Sergio Alberto Espinosa Barrón</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1359355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defRPr sz="1400" u="none" strike="noStrike" cap="none"/>
                      </a:pPr>
                      <a:r>
                        <a:rPr lang="es-MX" sz="1800"/>
                        <a:t>Omar Alejandro Ramos Martínez</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1527163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defRPr sz="1400" u="none" strike="noStrike" cap="none"/>
                      </a:pPr>
                      <a:r>
                        <a:rPr lang="es-MX" sz="1800"/>
                        <a:t>Jorge Eduardo Garza Negrete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1740553</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defRPr sz="1400" u="none" strike="noStrike" cap="none"/>
                      </a:pPr>
                      <a:r>
                        <a:rPr lang="es-MX" sz="1800"/>
                        <a:t>Ricardo Edmundo Careaga García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1938329</a:t>
                      </a:r>
                      <a:endParaRPr/>
                    </a:p>
                  </a:txBody>
                  <a:tcPr marL="91450" marR="91450" marT="45725" marB="45725"/>
                </a:tc>
                <a:extLst>
                  <a:ext uri="{0D108BD9-81ED-4DB2-BD59-A6C34878D82A}">
                    <a16:rowId xmlns:a16="http://schemas.microsoft.com/office/drawing/2014/main" val="10004"/>
                  </a:ext>
                </a:extLst>
              </a:tr>
            </a:tbl>
          </a:graphicData>
        </a:graphic>
      </p:graphicFrame>
      <p:pic>
        <p:nvPicPr>
          <p:cNvPr id="21" name="Google Shape;21;p1"/>
          <p:cNvPicPr preferRelativeResize="0"/>
          <p:nvPr/>
        </p:nvPicPr>
        <p:blipFill rotWithShape="1">
          <a:blip r:embed="rId2">
            <a:alphaModFix/>
          </a:blip>
          <a:srcRect/>
          <a:stretch/>
        </p:blipFill>
        <p:spPr>
          <a:xfrm>
            <a:off x="169141" y="511413"/>
            <a:ext cx="2167659" cy="982672"/>
          </a:xfrm>
          <a:prstGeom prst="rect">
            <a:avLst/>
          </a:prstGeom>
          <a:noFill/>
          <a:ln>
            <a:noFill/>
          </a:ln>
        </p:spPr>
      </p:pic>
      <p:pic>
        <p:nvPicPr>
          <p:cNvPr id="22" name="Google Shape;22;p1"/>
          <p:cNvPicPr preferRelativeResize="0"/>
          <p:nvPr/>
        </p:nvPicPr>
        <p:blipFill rotWithShape="1">
          <a:blip r:embed="rId3">
            <a:alphaModFix/>
          </a:blip>
          <a:srcRect/>
          <a:stretch/>
        </p:blipFill>
        <p:spPr>
          <a:xfrm>
            <a:off x="9929816" y="511413"/>
            <a:ext cx="2093042" cy="11711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3">
            <a:extLst>
              <a:ext uri="{FF2B5EF4-FFF2-40B4-BE49-F238E27FC236}">
                <a16:creationId xmlns:a16="http://schemas.microsoft.com/office/drawing/2014/main" id="{D07A9ED9-EDB0-4C8B-84F8-C052030760A3}"/>
              </a:ext>
            </a:extLst>
          </p:cNvPr>
          <p:cNvSpPr txBox="1"/>
          <p:nvPr/>
        </p:nvSpPr>
        <p:spPr>
          <a:xfrm>
            <a:off x="4974771" y="634946"/>
            <a:ext cx="6574972" cy="1450757"/>
          </a:xfrm>
          <a:prstGeom prst="rect">
            <a:avLst/>
          </a:prstGeom>
        </p:spPr>
        <p:txBody>
          <a:bodyPr vert="horz" lIns="91440" tIns="45720" rIns="91440" bIns="45720" rtlCol="0" anchor="b">
            <a:normAutofit/>
          </a:bodyPr>
          <a:lstStyle/>
          <a:p>
            <a:pPr lvl="0" defTabSz="914400">
              <a:lnSpc>
                <a:spcPct val="85000"/>
              </a:lnSpc>
              <a:spcBef>
                <a:spcPct val="0"/>
              </a:spcBef>
              <a:spcAft>
                <a:spcPts val="800"/>
              </a:spcAft>
            </a:pPr>
            <a:r>
              <a:rPr lang="en-US" sz="4800" b="1" spc="-50">
                <a:solidFill>
                  <a:schemeClr val="tx1">
                    <a:lumMod val="75000"/>
                    <a:lumOff val="25000"/>
                  </a:schemeClr>
                </a:solidFill>
                <a:effectLst/>
                <a:latin typeface="+mj-lt"/>
                <a:ea typeface="+mj-ea"/>
                <a:cs typeface="+mj-cs"/>
              </a:rPr>
              <a:t>Resultados y Discusión </a:t>
            </a:r>
          </a:p>
        </p:txBody>
      </p:sp>
      <p:cxnSp>
        <p:nvCxnSpPr>
          <p:cNvPr id="17" name="Straight Connector 1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uadroTexto 4">
            <a:extLst>
              <a:ext uri="{FF2B5EF4-FFF2-40B4-BE49-F238E27FC236}">
                <a16:creationId xmlns:a16="http://schemas.microsoft.com/office/drawing/2014/main" id="{1309B5D9-9AA8-42EB-8474-0AD6E3C9D4FF}"/>
              </a:ext>
            </a:extLst>
          </p:cNvPr>
          <p:cNvSpPr txBox="1"/>
          <p:nvPr/>
        </p:nvSpPr>
        <p:spPr>
          <a:xfrm>
            <a:off x="4974769" y="2198914"/>
            <a:ext cx="6574973" cy="3670180"/>
          </a:xfrm>
          <a:prstGeom prst="rect">
            <a:avLst/>
          </a:prstGeom>
        </p:spPr>
        <p:txBody>
          <a:bodyPr vert="horz" lIns="0" tIns="45720" rIns="0" bIns="45720" rtlCol="0">
            <a:normAutofit/>
          </a:bodyPr>
          <a:lstStyle/>
          <a:p>
            <a:pPr algn="just" defTabSz="914400">
              <a:lnSpc>
                <a:spcPct val="90000"/>
              </a:lnSpc>
              <a:buClr>
                <a:schemeClr val="accent1"/>
              </a:buClr>
              <a:buFont typeface="Calibri" panose="020F0502020204030204" pitchFamily="34" charset="0"/>
            </a:pPr>
            <a:r>
              <a:rPr lang="en-US" dirty="0">
                <a:solidFill>
                  <a:schemeClr val="tx1">
                    <a:lumMod val="75000"/>
                    <a:lumOff val="25000"/>
                  </a:schemeClr>
                </a:solidFill>
                <a:effectLst/>
              </a:rPr>
              <a:t>Se </a:t>
            </a:r>
            <a:r>
              <a:rPr lang="en-US" dirty="0" err="1">
                <a:solidFill>
                  <a:schemeClr val="tx1">
                    <a:lumMod val="75000"/>
                    <a:lumOff val="25000"/>
                  </a:schemeClr>
                </a:solidFill>
                <a:effectLst/>
              </a:rPr>
              <a:t>logra</a:t>
            </a:r>
            <a:r>
              <a:rPr lang="en-US" dirty="0">
                <a:solidFill>
                  <a:schemeClr val="tx1">
                    <a:lumMod val="75000"/>
                    <a:lumOff val="25000"/>
                  </a:schemeClr>
                </a:solidFill>
                <a:effectLst/>
              </a:rPr>
              <a:t> </a:t>
            </a:r>
            <a:r>
              <a:rPr lang="en-US" dirty="0" err="1">
                <a:solidFill>
                  <a:schemeClr val="tx1">
                    <a:lumMod val="75000"/>
                    <a:lumOff val="25000"/>
                  </a:schemeClr>
                </a:solidFill>
                <a:effectLst/>
              </a:rPr>
              <a:t>corregir</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pandeo</a:t>
            </a:r>
            <a:r>
              <a:rPr lang="en-US" dirty="0">
                <a:solidFill>
                  <a:schemeClr val="tx1">
                    <a:lumMod val="75000"/>
                    <a:lumOff val="25000"/>
                  </a:schemeClr>
                </a:solidFill>
                <a:effectLst/>
              </a:rPr>
              <a:t> </a:t>
            </a:r>
            <a:r>
              <a:rPr lang="en-US" dirty="0" err="1">
                <a:solidFill>
                  <a:schemeClr val="tx1">
                    <a:lumMod val="75000"/>
                    <a:lumOff val="25000"/>
                  </a:schemeClr>
                </a:solidFill>
                <a:effectLst/>
              </a:rPr>
              <a:t>producido</a:t>
            </a:r>
            <a:r>
              <a:rPr lang="en-US" dirty="0">
                <a:solidFill>
                  <a:schemeClr val="tx1">
                    <a:lumMod val="75000"/>
                    <a:lumOff val="25000"/>
                  </a:schemeClr>
                </a:solidFill>
                <a:effectLst/>
              </a:rPr>
              <a:t> </a:t>
            </a:r>
            <a:r>
              <a:rPr lang="en-US" dirty="0" err="1">
                <a:solidFill>
                  <a:schemeClr val="tx1">
                    <a:lumMod val="75000"/>
                    <a:lumOff val="25000"/>
                  </a:schemeClr>
                </a:solidFill>
                <a:effectLst/>
              </a:rPr>
              <a:t>por</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calor</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proceso</a:t>
            </a:r>
            <a:r>
              <a:rPr lang="en-US" dirty="0">
                <a:solidFill>
                  <a:schemeClr val="tx1">
                    <a:lumMod val="75000"/>
                    <a:lumOff val="25000"/>
                  </a:schemeClr>
                </a:solidFill>
                <a:effectLst/>
              </a:rPr>
              <a:t> de </a:t>
            </a:r>
            <a:r>
              <a:rPr lang="en-US" dirty="0" err="1">
                <a:solidFill>
                  <a:schemeClr val="tx1">
                    <a:lumMod val="75000"/>
                    <a:lumOff val="25000"/>
                  </a:schemeClr>
                </a:solidFill>
                <a:effectLst/>
              </a:rPr>
              <a:t>soldadura</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la </a:t>
            </a:r>
            <a:r>
              <a:rPr lang="en-US" dirty="0" err="1">
                <a:solidFill>
                  <a:schemeClr val="tx1">
                    <a:lumMod val="75000"/>
                    <a:lumOff val="25000"/>
                  </a:schemeClr>
                </a:solidFill>
                <a:effectLst/>
              </a:rPr>
              <a:t>pieza</a:t>
            </a:r>
            <a:r>
              <a:rPr lang="en-US" dirty="0">
                <a:solidFill>
                  <a:schemeClr val="tx1">
                    <a:lumMod val="75000"/>
                    <a:lumOff val="25000"/>
                  </a:schemeClr>
                </a:solidFill>
                <a:effectLst/>
              </a:rPr>
              <a:t> X-BEAM-70, </a:t>
            </a:r>
            <a:r>
              <a:rPr lang="en-US" dirty="0" err="1">
                <a:solidFill>
                  <a:schemeClr val="tx1">
                    <a:lumMod val="75000"/>
                    <a:lumOff val="25000"/>
                  </a:schemeClr>
                </a:solidFill>
                <a:effectLst/>
              </a:rPr>
              <a:t>mediante</a:t>
            </a:r>
            <a:r>
              <a:rPr lang="en-US" dirty="0">
                <a:solidFill>
                  <a:schemeClr val="tx1">
                    <a:lumMod val="75000"/>
                    <a:lumOff val="25000"/>
                  </a:schemeClr>
                </a:solidFill>
                <a:effectLst/>
              </a:rPr>
              <a:t> un </a:t>
            </a:r>
            <a:r>
              <a:rPr lang="en-US" dirty="0" err="1">
                <a:solidFill>
                  <a:schemeClr val="tx1">
                    <a:lumMod val="75000"/>
                    <a:lumOff val="25000"/>
                  </a:schemeClr>
                </a:solidFill>
                <a:effectLst/>
              </a:rPr>
              <a:t>aditamento</a:t>
            </a:r>
            <a:r>
              <a:rPr lang="en-US" dirty="0">
                <a:solidFill>
                  <a:schemeClr val="tx1">
                    <a:lumMod val="75000"/>
                    <a:lumOff val="25000"/>
                  </a:schemeClr>
                </a:solidFill>
                <a:effectLst/>
              </a:rPr>
              <a:t> </a:t>
            </a:r>
            <a:r>
              <a:rPr lang="en-US" dirty="0" err="1">
                <a:solidFill>
                  <a:schemeClr val="tx1">
                    <a:lumMod val="75000"/>
                    <a:lumOff val="25000"/>
                  </a:schemeClr>
                </a:solidFill>
                <a:effectLst/>
              </a:rPr>
              <a:t>metálico</a:t>
            </a:r>
            <a:r>
              <a:rPr lang="en-US" dirty="0">
                <a:solidFill>
                  <a:schemeClr val="tx1">
                    <a:lumMod val="75000"/>
                    <a:lumOff val="25000"/>
                  </a:schemeClr>
                </a:solidFill>
                <a:effectLst/>
              </a:rPr>
              <a:t>. </a:t>
            </a:r>
            <a:r>
              <a:rPr lang="en-US" dirty="0" err="1">
                <a:solidFill>
                  <a:schemeClr val="tx1">
                    <a:lumMod val="75000"/>
                    <a:lumOff val="25000"/>
                  </a:schemeClr>
                </a:solidFill>
                <a:effectLst/>
              </a:rPr>
              <a:t>Esta</a:t>
            </a:r>
            <a:r>
              <a:rPr lang="en-US" dirty="0">
                <a:solidFill>
                  <a:schemeClr val="tx1">
                    <a:lumMod val="75000"/>
                    <a:lumOff val="25000"/>
                  </a:schemeClr>
                </a:solidFill>
                <a:effectLst/>
              </a:rPr>
              <a:t> </a:t>
            </a:r>
            <a:r>
              <a:rPr lang="en-US" dirty="0" err="1">
                <a:solidFill>
                  <a:schemeClr val="tx1">
                    <a:lumMod val="75000"/>
                    <a:lumOff val="25000"/>
                  </a:schemeClr>
                </a:solidFill>
                <a:effectLst/>
              </a:rPr>
              <a:t>solución</a:t>
            </a:r>
            <a:r>
              <a:rPr lang="en-US" dirty="0">
                <a:solidFill>
                  <a:schemeClr val="tx1">
                    <a:lumMod val="75000"/>
                    <a:lumOff val="25000"/>
                  </a:schemeClr>
                </a:solidFill>
                <a:effectLst/>
              </a:rPr>
              <a:t> no </a:t>
            </a:r>
            <a:r>
              <a:rPr lang="en-US" dirty="0" err="1">
                <a:solidFill>
                  <a:schemeClr val="tx1">
                    <a:lumMod val="75000"/>
                    <a:lumOff val="25000"/>
                  </a:schemeClr>
                </a:solidFill>
                <a:effectLst/>
              </a:rPr>
              <a:t>requiere</a:t>
            </a:r>
            <a:r>
              <a:rPr lang="en-US" dirty="0">
                <a:solidFill>
                  <a:schemeClr val="tx1">
                    <a:lumMod val="75000"/>
                    <a:lumOff val="25000"/>
                  </a:schemeClr>
                </a:solidFill>
                <a:effectLst/>
              </a:rPr>
              <a:t> de </a:t>
            </a:r>
            <a:r>
              <a:rPr lang="en-US" dirty="0" err="1">
                <a:solidFill>
                  <a:schemeClr val="tx1">
                    <a:lumMod val="75000"/>
                    <a:lumOff val="25000"/>
                  </a:schemeClr>
                </a:solidFill>
                <a:effectLst/>
              </a:rPr>
              <a:t>mucha</a:t>
            </a:r>
            <a:r>
              <a:rPr lang="en-US" dirty="0">
                <a:solidFill>
                  <a:schemeClr val="tx1">
                    <a:lumMod val="75000"/>
                    <a:lumOff val="25000"/>
                  </a:schemeClr>
                </a:solidFill>
                <a:effectLst/>
              </a:rPr>
              <a:t> </a:t>
            </a:r>
            <a:r>
              <a:rPr lang="en-US" dirty="0" err="1">
                <a:solidFill>
                  <a:schemeClr val="tx1">
                    <a:lumMod val="75000"/>
                    <a:lumOff val="25000"/>
                  </a:schemeClr>
                </a:solidFill>
                <a:effectLst/>
              </a:rPr>
              <a:t>inversión</a:t>
            </a:r>
            <a:r>
              <a:rPr lang="en-US" dirty="0">
                <a:solidFill>
                  <a:schemeClr val="tx1">
                    <a:lumMod val="75000"/>
                    <a:lumOff val="25000"/>
                  </a:schemeClr>
                </a:solidFill>
                <a:effectLst/>
              </a:rPr>
              <a:t> y </a:t>
            </a:r>
            <a:r>
              <a:rPr lang="en-US" dirty="0" err="1">
                <a:solidFill>
                  <a:schemeClr val="tx1">
                    <a:lumMod val="75000"/>
                    <a:lumOff val="25000"/>
                  </a:schemeClr>
                </a:solidFill>
                <a:effectLst/>
              </a:rPr>
              <a:t>puede</a:t>
            </a:r>
            <a:r>
              <a:rPr lang="en-US" dirty="0">
                <a:solidFill>
                  <a:schemeClr val="tx1">
                    <a:lumMod val="75000"/>
                    <a:lumOff val="25000"/>
                  </a:schemeClr>
                </a:solidFill>
                <a:effectLst/>
              </a:rPr>
              <a:t> ser </a:t>
            </a:r>
            <a:r>
              <a:rPr lang="en-US" dirty="0" err="1">
                <a:solidFill>
                  <a:schemeClr val="tx1">
                    <a:lumMod val="75000"/>
                    <a:lumOff val="25000"/>
                  </a:schemeClr>
                </a:solidFill>
                <a:effectLst/>
              </a:rPr>
              <a:t>utilizado</a:t>
            </a:r>
            <a:r>
              <a:rPr lang="en-US" dirty="0">
                <a:solidFill>
                  <a:schemeClr val="tx1">
                    <a:lumMod val="75000"/>
                    <a:lumOff val="25000"/>
                  </a:schemeClr>
                </a:solidFill>
                <a:effectLst/>
              </a:rPr>
              <a:t> para </a:t>
            </a:r>
            <a:r>
              <a:rPr lang="en-US" dirty="0" err="1">
                <a:solidFill>
                  <a:schemeClr val="tx1">
                    <a:lumMod val="75000"/>
                    <a:lumOff val="25000"/>
                  </a:schemeClr>
                </a:solidFill>
                <a:effectLst/>
              </a:rPr>
              <a:t>evitar</a:t>
            </a:r>
            <a:r>
              <a:rPr lang="en-US" dirty="0">
                <a:solidFill>
                  <a:schemeClr val="tx1">
                    <a:lumMod val="75000"/>
                    <a:lumOff val="25000"/>
                  </a:schemeClr>
                </a:solidFill>
                <a:effectLst/>
              </a:rPr>
              <a:t> </a:t>
            </a:r>
            <a:r>
              <a:rPr lang="en-US" dirty="0" err="1">
                <a:solidFill>
                  <a:schemeClr val="tx1">
                    <a:lumMod val="75000"/>
                    <a:lumOff val="25000"/>
                  </a:schemeClr>
                </a:solidFill>
                <a:effectLst/>
              </a:rPr>
              <a:t>posibles</a:t>
            </a:r>
            <a:r>
              <a:rPr lang="en-US" dirty="0">
                <a:solidFill>
                  <a:schemeClr val="tx1">
                    <a:lumMod val="75000"/>
                    <a:lumOff val="25000"/>
                  </a:schemeClr>
                </a:solidFill>
                <a:effectLst/>
              </a:rPr>
              <a:t> </a:t>
            </a:r>
            <a:r>
              <a:rPr lang="en-US" dirty="0" err="1">
                <a:solidFill>
                  <a:schemeClr val="tx1">
                    <a:lumMod val="75000"/>
                    <a:lumOff val="25000"/>
                  </a:schemeClr>
                </a:solidFill>
                <a:effectLst/>
              </a:rPr>
              <a:t>pandeos</a:t>
            </a:r>
            <a:r>
              <a:rPr lang="en-US" dirty="0">
                <a:solidFill>
                  <a:schemeClr val="tx1">
                    <a:lumMod val="75000"/>
                    <a:lumOff val="25000"/>
                  </a:schemeClr>
                </a:solidFill>
                <a:effectLst/>
              </a:rPr>
              <a:t> de </a:t>
            </a:r>
            <a:r>
              <a:rPr lang="en-US" dirty="0" err="1">
                <a:solidFill>
                  <a:schemeClr val="tx1">
                    <a:lumMod val="75000"/>
                    <a:lumOff val="25000"/>
                  </a:schemeClr>
                </a:solidFill>
                <a:effectLst/>
              </a:rPr>
              <a:t>otros</a:t>
            </a:r>
            <a:r>
              <a:rPr lang="en-US" dirty="0">
                <a:solidFill>
                  <a:schemeClr val="tx1">
                    <a:lumMod val="75000"/>
                    <a:lumOff val="25000"/>
                  </a:schemeClr>
                </a:solidFill>
                <a:effectLst/>
              </a:rPr>
              <a:t> </a:t>
            </a:r>
            <a:r>
              <a:rPr lang="en-US" dirty="0" err="1">
                <a:solidFill>
                  <a:schemeClr val="tx1">
                    <a:lumMod val="75000"/>
                    <a:lumOff val="25000"/>
                  </a:schemeClr>
                </a:solidFill>
                <a:effectLst/>
              </a:rPr>
              <a:t>productos</a:t>
            </a:r>
            <a:r>
              <a:rPr lang="en-US" dirty="0">
                <a:solidFill>
                  <a:schemeClr val="tx1">
                    <a:lumMod val="75000"/>
                    <a:lumOff val="25000"/>
                  </a:schemeClr>
                </a:solidFill>
                <a:effectLst/>
              </a:rPr>
              <a:t>.</a:t>
            </a:r>
          </a:p>
          <a:p>
            <a:pPr algn="just" defTabSz="914400">
              <a:lnSpc>
                <a:spcPct val="90000"/>
              </a:lnSpc>
              <a:buClr>
                <a:schemeClr val="accent1"/>
              </a:buClr>
              <a:buFont typeface="Calibri" panose="020F0502020204030204" pitchFamily="34" charset="0"/>
            </a:pPr>
            <a:r>
              <a:rPr lang="en-US" dirty="0">
                <a:solidFill>
                  <a:schemeClr val="tx1">
                    <a:lumMod val="75000"/>
                    <a:lumOff val="25000"/>
                  </a:schemeClr>
                </a:solidFill>
                <a:effectLst/>
              </a:rPr>
              <a:t>Con </a:t>
            </a:r>
            <a:r>
              <a:rPr lang="en-US" dirty="0" err="1">
                <a:solidFill>
                  <a:schemeClr val="tx1">
                    <a:lumMod val="75000"/>
                    <a:lumOff val="25000"/>
                  </a:schemeClr>
                </a:solidFill>
                <a:effectLst/>
              </a:rPr>
              <a:t>este</a:t>
            </a:r>
            <a:r>
              <a:rPr lang="en-US" dirty="0">
                <a:solidFill>
                  <a:schemeClr val="tx1">
                    <a:lumMod val="75000"/>
                    <a:lumOff val="25000"/>
                  </a:schemeClr>
                </a:solidFill>
                <a:effectLst/>
              </a:rPr>
              <a:t> </a:t>
            </a:r>
            <a:r>
              <a:rPr lang="en-US" dirty="0" err="1">
                <a:solidFill>
                  <a:schemeClr val="tx1">
                    <a:lumMod val="75000"/>
                    <a:lumOff val="25000"/>
                  </a:schemeClr>
                </a:solidFill>
                <a:effectLst/>
              </a:rPr>
              <a:t>tipo</a:t>
            </a:r>
            <a:r>
              <a:rPr lang="en-US" dirty="0">
                <a:solidFill>
                  <a:schemeClr val="tx1">
                    <a:lumMod val="75000"/>
                    <a:lumOff val="25000"/>
                  </a:schemeClr>
                </a:solidFill>
                <a:effectLst/>
              </a:rPr>
              <a:t> de </a:t>
            </a:r>
            <a:r>
              <a:rPr lang="en-US" dirty="0" err="1">
                <a:solidFill>
                  <a:schemeClr val="tx1">
                    <a:lumMod val="75000"/>
                    <a:lumOff val="25000"/>
                  </a:schemeClr>
                </a:solidFill>
                <a:effectLst/>
              </a:rPr>
              <a:t>técnicas</a:t>
            </a:r>
            <a:r>
              <a:rPr lang="en-US" dirty="0">
                <a:solidFill>
                  <a:schemeClr val="tx1">
                    <a:lumMod val="75000"/>
                    <a:lumOff val="25000"/>
                  </a:schemeClr>
                </a:solidFill>
                <a:effectLst/>
              </a:rPr>
              <a:t> </a:t>
            </a:r>
            <a:r>
              <a:rPr lang="en-US" dirty="0" err="1">
                <a:solidFill>
                  <a:schemeClr val="tx1">
                    <a:lumMod val="75000"/>
                    <a:lumOff val="25000"/>
                  </a:schemeClr>
                </a:solidFill>
                <a:effectLst/>
              </a:rPr>
              <a:t>podemos</a:t>
            </a:r>
            <a:r>
              <a:rPr lang="en-US" dirty="0">
                <a:solidFill>
                  <a:schemeClr val="tx1">
                    <a:lumMod val="75000"/>
                    <a:lumOff val="25000"/>
                  </a:schemeClr>
                </a:solidFill>
                <a:effectLst/>
              </a:rPr>
              <a:t> </a:t>
            </a:r>
            <a:r>
              <a:rPr lang="en-US" dirty="0" err="1">
                <a:solidFill>
                  <a:schemeClr val="tx1">
                    <a:lumMod val="75000"/>
                    <a:lumOff val="25000"/>
                  </a:schemeClr>
                </a:solidFill>
                <a:effectLst/>
              </a:rPr>
              <a:t>aumentar</a:t>
            </a:r>
            <a:r>
              <a:rPr lang="en-US" dirty="0">
                <a:solidFill>
                  <a:schemeClr val="tx1">
                    <a:lumMod val="75000"/>
                    <a:lumOff val="25000"/>
                  </a:schemeClr>
                </a:solidFill>
                <a:effectLst/>
              </a:rPr>
              <a:t> la </a:t>
            </a:r>
            <a:r>
              <a:rPr lang="en-US" dirty="0" err="1">
                <a:solidFill>
                  <a:schemeClr val="tx1">
                    <a:lumMod val="75000"/>
                    <a:lumOff val="25000"/>
                  </a:schemeClr>
                </a:solidFill>
                <a:effectLst/>
              </a:rPr>
              <a:t>velocidad</a:t>
            </a:r>
            <a:r>
              <a:rPr lang="en-US" dirty="0">
                <a:solidFill>
                  <a:schemeClr val="tx1">
                    <a:lumMod val="75000"/>
                    <a:lumOff val="25000"/>
                  </a:schemeClr>
                </a:solidFill>
                <a:effectLst/>
              </a:rPr>
              <a:t> de </a:t>
            </a:r>
            <a:r>
              <a:rPr lang="en-US" dirty="0" err="1">
                <a:solidFill>
                  <a:schemeClr val="tx1">
                    <a:lumMod val="75000"/>
                    <a:lumOff val="25000"/>
                  </a:schemeClr>
                </a:solidFill>
                <a:effectLst/>
              </a:rPr>
              <a:t>producción</a:t>
            </a:r>
            <a:r>
              <a:rPr lang="en-US" dirty="0">
                <a:solidFill>
                  <a:schemeClr val="tx1">
                    <a:lumMod val="75000"/>
                    <a:lumOff val="25000"/>
                  </a:schemeClr>
                </a:solidFill>
                <a:effectLst/>
              </a:rPr>
              <a:t>, </a:t>
            </a:r>
            <a:r>
              <a:rPr lang="en-US" dirty="0" err="1">
                <a:solidFill>
                  <a:schemeClr val="tx1">
                    <a:lumMod val="75000"/>
                    <a:lumOff val="25000"/>
                  </a:schemeClr>
                </a:solidFill>
                <a:effectLst/>
              </a:rPr>
              <a:t>atacando</a:t>
            </a:r>
            <a:r>
              <a:rPr lang="en-US" dirty="0">
                <a:solidFill>
                  <a:schemeClr val="tx1">
                    <a:lumMod val="75000"/>
                    <a:lumOff val="25000"/>
                  </a:schemeClr>
                </a:solidFill>
                <a:effectLst/>
              </a:rPr>
              <a:t> y </a:t>
            </a:r>
            <a:r>
              <a:rPr lang="en-US" dirty="0" err="1">
                <a:solidFill>
                  <a:schemeClr val="tx1">
                    <a:lumMod val="75000"/>
                    <a:lumOff val="25000"/>
                  </a:schemeClr>
                </a:solidFill>
                <a:effectLst/>
              </a:rPr>
              <a:t>corrigiendo</a:t>
            </a:r>
            <a:r>
              <a:rPr lang="en-US" dirty="0">
                <a:solidFill>
                  <a:schemeClr val="tx1">
                    <a:lumMod val="75000"/>
                    <a:lumOff val="25000"/>
                  </a:schemeClr>
                </a:solidFill>
                <a:effectLst/>
              </a:rPr>
              <a:t> las </a:t>
            </a:r>
            <a:r>
              <a:rPr lang="en-US" dirty="0" err="1">
                <a:solidFill>
                  <a:schemeClr val="tx1">
                    <a:lumMod val="75000"/>
                    <a:lumOff val="25000"/>
                  </a:schemeClr>
                </a:solidFill>
                <a:effectLst/>
              </a:rPr>
              <a:t>problemáticas</a:t>
            </a:r>
            <a:r>
              <a:rPr lang="en-US" dirty="0">
                <a:solidFill>
                  <a:schemeClr val="tx1">
                    <a:lumMod val="75000"/>
                    <a:lumOff val="25000"/>
                  </a:schemeClr>
                </a:solidFill>
                <a:effectLst/>
              </a:rPr>
              <a:t> </a:t>
            </a:r>
            <a:r>
              <a:rPr lang="en-US" dirty="0" err="1">
                <a:solidFill>
                  <a:schemeClr val="tx1">
                    <a:lumMod val="75000"/>
                    <a:lumOff val="25000"/>
                  </a:schemeClr>
                </a:solidFill>
                <a:effectLst/>
              </a:rPr>
              <a:t>desde</a:t>
            </a:r>
            <a:r>
              <a:rPr lang="en-US" dirty="0">
                <a:solidFill>
                  <a:schemeClr val="tx1">
                    <a:lumMod val="75000"/>
                    <a:lumOff val="25000"/>
                  </a:schemeClr>
                </a:solidFill>
                <a:effectLst/>
              </a:rPr>
              <a:t> </a:t>
            </a:r>
            <a:r>
              <a:rPr lang="en-US" dirty="0" err="1">
                <a:solidFill>
                  <a:schemeClr val="tx1">
                    <a:lumMod val="75000"/>
                    <a:lumOff val="25000"/>
                  </a:schemeClr>
                </a:solidFill>
                <a:effectLst/>
              </a:rPr>
              <a:t>su</a:t>
            </a:r>
            <a:r>
              <a:rPr lang="en-US" dirty="0">
                <a:solidFill>
                  <a:schemeClr val="tx1">
                    <a:lumMod val="75000"/>
                    <a:lumOff val="25000"/>
                  </a:schemeClr>
                </a:solidFill>
                <a:effectLst/>
              </a:rPr>
              <a:t> </a:t>
            </a:r>
            <a:r>
              <a:rPr lang="en-US" dirty="0" err="1">
                <a:solidFill>
                  <a:schemeClr val="tx1">
                    <a:lumMod val="75000"/>
                    <a:lumOff val="25000"/>
                  </a:schemeClr>
                </a:solidFill>
                <a:effectLst/>
              </a:rPr>
              <a:t>etapa</a:t>
            </a:r>
            <a:r>
              <a:rPr lang="en-US" dirty="0">
                <a:solidFill>
                  <a:schemeClr val="tx1">
                    <a:lumMod val="75000"/>
                    <a:lumOff val="25000"/>
                  </a:schemeClr>
                </a:solidFill>
                <a:effectLst/>
              </a:rPr>
              <a:t> de </a:t>
            </a:r>
            <a:r>
              <a:rPr lang="en-US" dirty="0" err="1">
                <a:solidFill>
                  <a:schemeClr val="tx1">
                    <a:lumMod val="75000"/>
                    <a:lumOff val="25000"/>
                  </a:schemeClr>
                </a:solidFill>
                <a:effectLst/>
              </a:rPr>
              <a:t>diseño</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CAD </a:t>
            </a:r>
            <a:r>
              <a:rPr lang="en-US" dirty="0" err="1">
                <a:solidFill>
                  <a:schemeClr val="tx1">
                    <a:lumMod val="75000"/>
                    <a:lumOff val="25000"/>
                  </a:schemeClr>
                </a:solidFill>
                <a:effectLst/>
              </a:rPr>
              <a:t>facilitando</a:t>
            </a:r>
            <a:r>
              <a:rPr lang="en-US" dirty="0">
                <a:solidFill>
                  <a:schemeClr val="tx1">
                    <a:lumMod val="75000"/>
                    <a:lumOff val="25000"/>
                  </a:schemeClr>
                </a:solidFill>
                <a:effectLst/>
              </a:rPr>
              <a:t> la </a:t>
            </a:r>
            <a:r>
              <a:rPr lang="en-US" dirty="0" err="1">
                <a:solidFill>
                  <a:schemeClr val="tx1">
                    <a:lumMod val="75000"/>
                    <a:lumOff val="25000"/>
                  </a:schemeClr>
                </a:solidFill>
                <a:effectLst/>
              </a:rPr>
              <a:t>liberación</a:t>
            </a:r>
            <a:r>
              <a:rPr lang="en-US" dirty="0">
                <a:solidFill>
                  <a:schemeClr val="tx1">
                    <a:lumMod val="75000"/>
                    <a:lumOff val="25000"/>
                  </a:schemeClr>
                </a:solidFill>
                <a:effectLst/>
              </a:rPr>
              <a:t> para </a:t>
            </a:r>
            <a:r>
              <a:rPr lang="en-US" dirty="0" err="1">
                <a:solidFill>
                  <a:schemeClr val="tx1">
                    <a:lumMod val="75000"/>
                    <a:lumOff val="25000"/>
                  </a:schemeClr>
                </a:solidFill>
                <a:effectLst/>
              </a:rPr>
              <a:t>manufactura</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taller.</a:t>
            </a:r>
          </a:p>
          <a:p>
            <a:pPr lvl="0" algn="just" defTabSz="914400">
              <a:lnSpc>
                <a:spcPct val="90000"/>
              </a:lnSpc>
              <a:spcAft>
                <a:spcPts val="800"/>
              </a:spcAft>
              <a:buClr>
                <a:schemeClr val="accent1"/>
              </a:buClr>
              <a:buFont typeface="Calibri" panose="020F0502020204030204" pitchFamily="34" charset="0"/>
            </a:pPr>
            <a:endParaRPr lang="en-US" dirty="0">
              <a:solidFill>
                <a:schemeClr val="tx1">
                  <a:lumMod val="75000"/>
                  <a:lumOff val="25000"/>
                </a:schemeClr>
              </a:solidFill>
              <a:effectLst/>
            </a:endParaRPr>
          </a:p>
        </p:txBody>
      </p:sp>
      <p:sp>
        <p:nvSpPr>
          <p:cNvPr id="19" name="Rectangle 1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Gráfico 3">
            <a:extLst>
              <a:ext uri="{FF2B5EF4-FFF2-40B4-BE49-F238E27FC236}">
                <a16:creationId xmlns:a16="http://schemas.microsoft.com/office/drawing/2014/main" id="{DEAF99AD-2590-45BF-BCBD-22567BC78279}"/>
              </a:ext>
            </a:extLst>
          </p:cNvPr>
          <p:cNvGraphicFramePr/>
          <p:nvPr>
            <p:extLst>
              <p:ext uri="{D42A27DB-BD31-4B8C-83A1-F6EECF244321}">
                <p14:modId xmlns:p14="http://schemas.microsoft.com/office/powerpoint/2010/main" val="1313974896"/>
              </p:ext>
            </p:extLst>
          </p:nvPr>
        </p:nvGraphicFramePr>
        <p:xfrm>
          <a:off x="633999" y="640081"/>
          <a:ext cx="4001315" cy="53144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descr="Interfaz de usuario gráfica, Gráfico&#10;&#10;Descripción generada automáticamente">
            <a:extLst>
              <a:ext uri="{FF2B5EF4-FFF2-40B4-BE49-F238E27FC236}">
                <a16:creationId xmlns:a16="http://schemas.microsoft.com/office/drawing/2014/main" id="{C215E8E5-E334-B1FE-D093-98A998AB7823}"/>
              </a:ext>
            </a:extLst>
          </p:cNvPr>
          <p:cNvPicPr>
            <a:picLocks noChangeAspect="1"/>
          </p:cNvPicPr>
          <p:nvPr/>
        </p:nvPicPr>
        <p:blipFill rotWithShape="1">
          <a:blip r:embed="rId3">
            <a:extLst>
              <a:ext uri="{28A0092B-C50C-407E-A947-70E740481C1C}">
                <a14:useLocalDpi xmlns:a14="http://schemas.microsoft.com/office/drawing/2010/main" val="0"/>
              </a:ext>
            </a:extLst>
          </a:blip>
          <a:srcRect l="31399" t="34111" r="22267" b="23627"/>
          <a:stretch/>
        </p:blipFill>
        <p:spPr bwMode="auto">
          <a:xfrm>
            <a:off x="6009561" y="4161209"/>
            <a:ext cx="4020185" cy="2061845"/>
          </a:xfrm>
          <a:prstGeom prst="rect">
            <a:avLst/>
          </a:prstGeom>
          <a:ln>
            <a:noFill/>
          </a:ln>
          <a:extLst>
            <a:ext uri="{53640926-AAD7-44D8-BBD7-CCE9431645EC}">
              <a14:shadowObscured xmlns:a14="http://schemas.microsoft.com/office/drawing/2010/main"/>
            </a:ext>
          </a:extLst>
        </p:spPr>
      </p:pic>
      <p:sp>
        <p:nvSpPr>
          <p:cNvPr id="10" name="Cuadro de texto 39">
            <a:extLst>
              <a:ext uri="{FF2B5EF4-FFF2-40B4-BE49-F238E27FC236}">
                <a16:creationId xmlns:a16="http://schemas.microsoft.com/office/drawing/2014/main" id="{6CAB1C8E-6317-F4A4-17E3-F675E12117DF}"/>
              </a:ext>
            </a:extLst>
          </p:cNvPr>
          <p:cNvSpPr txBox="1"/>
          <p:nvPr/>
        </p:nvSpPr>
        <p:spPr>
          <a:xfrm>
            <a:off x="522963" y="121963"/>
            <a:ext cx="4223385" cy="4521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Grafica 03 –Desviación del proceso respecto a la tolerancia de pandeo de 2mm corregida con aditamento para evitar el pandeo.</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12" name="Cuadro de texto 37">
            <a:extLst>
              <a:ext uri="{FF2B5EF4-FFF2-40B4-BE49-F238E27FC236}">
                <a16:creationId xmlns:a16="http://schemas.microsoft.com/office/drawing/2014/main" id="{0F7C1292-0D4C-D3F9-982F-520580E26BB7}"/>
              </a:ext>
            </a:extLst>
          </p:cNvPr>
          <p:cNvSpPr txBox="1"/>
          <p:nvPr/>
        </p:nvSpPr>
        <p:spPr>
          <a:xfrm>
            <a:off x="9703560" y="5362607"/>
            <a:ext cx="2236537" cy="5918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 –Tolerancia de Pandeo en estructura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9225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Conclusión</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11061709" cy="3090333"/>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Se logra corregir el pandeo producido por el calor en el proceso de soldadura, en la pieza X-BEAM-70, mediante un aditamento metálico. Esta solución no requiere de mucha inversión y puede ser utilizado para evitar posibles pandeos de otros productos. Con este tipo de técnicas podemos aumentar la velocidad de producción, atacando y corrigiendo las problemáticas desde su etapa de diseño en CAD facilitando la liberación para manufactura en taller.</a:t>
            </a: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Hoy por hoy, en el mundo competitivo que vivimos, todas las organizaciones tienen el reto de optimizar sus procesos para lograr optimizar su cuota de mercado. Si nos centramos en el medio del gran consumo, en que la competencia es también mayor, la optimización del proceso de suministro de una empresa es indispensable para evitar que sus ventas decrezcan favoreciendo a sus competidores.</a:t>
            </a:r>
          </a:p>
        </p:txBody>
      </p:sp>
    </p:spTree>
    <p:extLst>
      <p:ext uri="{BB962C8B-B14F-4D97-AF65-F5344CB8AC3E}">
        <p14:creationId xmlns:p14="http://schemas.microsoft.com/office/powerpoint/2010/main" val="13469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89B85097-CD01-45D1-A6C1-020586ECC964}"/>
              </a:ext>
            </a:extLst>
          </p:cNvPr>
          <p:cNvSpPr txBox="1"/>
          <p:nvPr/>
        </p:nvSpPr>
        <p:spPr>
          <a:xfrm>
            <a:off x="299802" y="1751542"/>
            <a:ext cx="11602388" cy="3785652"/>
          </a:xfrm>
          <a:prstGeom prst="rect">
            <a:avLst/>
          </a:prstGeom>
          <a:noFill/>
        </p:spPr>
        <p:txBody>
          <a:bodyPr wrap="square">
            <a:spAutoFit/>
          </a:bodyPr>
          <a:lstStyle/>
          <a:p>
            <a:pPr algn="just"/>
            <a:r>
              <a:rPr lang="es-MX" sz="2000" dirty="0">
                <a:effectLst/>
                <a:ea typeface="Times New Roman" panose="02020603050405020304" pitchFamily="18" charset="0"/>
              </a:rPr>
              <a:t>Se analiza el proceso de fabricación de bastidores para mesa por lo cual es necesario tener conocimiento en procesos de soldadura y pailería, diseño mecánico, diseño CAD, análisis FEM y factores de seguridad para estructuras de uso ligero, perfiles comerciales y calidad de acero con el que están fabricados, herramientas de medición, costos de producción, control estadístico, ingeniería económica, electromecánica, LEAN SIX SIGMA y metodología KAIZEN de Poka-Yokes, obteniendo resultados óptimos en el aumento de producción y reducción de defectos identificados en el proceso </a:t>
            </a:r>
            <a:r>
              <a:rPr lang="es-MX" sz="2000" dirty="0">
                <a:ea typeface="Times New Roman" panose="02020603050405020304" pitchFamily="18" charset="0"/>
              </a:rPr>
              <a:t>de fabricación</a:t>
            </a:r>
            <a:r>
              <a:rPr lang="es-MX" sz="2000" dirty="0">
                <a:effectLst/>
                <a:ea typeface="Times New Roman" panose="02020603050405020304" pitchFamily="18" charset="0"/>
              </a:rPr>
              <a:t>, siendo así una guía complementada para optimizar los recursos de pequeñas y medianas empresas (</a:t>
            </a:r>
            <a:r>
              <a:rPr lang="es-MX" sz="2000" dirty="0" err="1">
                <a:effectLst/>
                <a:ea typeface="Times New Roman" panose="02020603050405020304" pitchFamily="18" charset="0"/>
              </a:rPr>
              <a:t>PyME</a:t>
            </a:r>
            <a:r>
              <a:rPr lang="es-MX" sz="2000" dirty="0">
                <a:effectLst/>
                <a:ea typeface="Times New Roman" panose="02020603050405020304" pitchFamily="18" charset="0"/>
              </a:rPr>
              <a:t>) dedicadas al giro metalmecánico.</a:t>
            </a:r>
          </a:p>
          <a:p>
            <a:pPr algn="just"/>
            <a:endParaRPr lang="es-MX" sz="2000" dirty="0">
              <a:ea typeface="Times New Roman" panose="02020603050405020304" pitchFamily="18" charset="0"/>
            </a:endParaRPr>
          </a:p>
          <a:p>
            <a:pPr algn="just"/>
            <a:r>
              <a:rPr lang="es-MX" sz="2000" dirty="0">
                <a:effectLst/>
                <a:ea typeface="Times New Roman" panose="02020603050405020304" pitchFamily="18" charset="0"/>
              </a:rPr>
              <a:t>Con este proyecto se desea, de manera óptima y eficiente, realizar una producción en masa de piezas estructurales, como lo son bases de acero para mesas, teniendo el proyecto a una menor escala podemos dar solución o dar mejoras a características que se presentan para con esto tener una producción mayor sin descuidar la calidad </a:t>
            </a:r>
          </a:p>
        </p:txBody>
      </p:sp>
      <p:sp>
        <p:nvSpPr>
          <p:cNvPr id="3" name="CuadroTexto 6">
            <a:extLst>
              <a:ext uri="{FF2B5EF4-FFF2-40B4-BE49-F238E27FC236}">
                <a16:creationId xmlns:a16="http://schemas.microsoft.com/office/drawing/2014/main" id="{4A9C8104-C735-4B61-ACA2-9B7CD5C4FE17}"/>
              </a:ext>
            </a:extLst>
          </p:cNvPr>
          <p:cNvSpPr txBox="1"/>
          <p:nvPr/>
        </p:nvSpPr>
        <p:spPr>
          <a:xfrm>
            <a:off x="299802" y="493799"/>
            <a:ext cx="11602387" cy="523220"/>
          </a:xfrm>
          <a:prstGeom prst="rect">
            <a:avLst/>
          </a:prstGeom>
          <a:noFill/>
        </p:spPr>
        <p:txBody>
          <a:bodyPr wrap="square">
            <a:spAutoFit/>
          </a:bodyPr>
          <a:lstStyle/>
          <a:p>
            <a:pPr algn="just"/>
            <a:r>
              <a:rPr lang="es-MX" sz="2800" dirty="0">
                <a:solidFill>
                  <a:srgbClr val="FF0000"/>
                </a:solidFill>
                <a:effectLst/>
                <a:latin typeface="Times New Roman" panose="02020603050405020304" pitchFamily="18" charset="0"/>
                <a:ea typeface="Times New Roman" panose="02020603050405020304" pitchFamily="18" charset="0"/>
              </a:rPr>
              <a:t>Introducción</a:t>
            </a:r>
            <a:r>
              <a:rPr lang="es-MX" sz="2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40893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6">
            <a:extLst>
              <a:ext uri="{FF2B5EF4-FFF2-40B4-BE49-F238E27FC236}">
                <a16:creationId xmlns:a16="http://schemas.microsoft.com/office/drawing/2014/main" id="{25507647-B065-41CD-A614-77993CEAD3C6}"/>
              </a:ext>
            </a:extLst>
          </p:cNvPr>
          <p:cNvSpPr txBox="1"/>
          <p:nvPr/>
        </p:nvSpPr>
        <p:spPr>
          <a:xfrm>
            <a:off x="781982" y="208985"/>
            <a:ext cx="10628026" cy="646331"/>
          </a:xfrm>
          <a:prstGeom prst="rect">
            <a:avLst/>
          </a:prstGeom>
          <a:noFill/>
        </p:spPr>
        <p:txBody>
          <a:bodyPr wrap="square" rtlCol="0">
            <a:spAutoFit/>
          </a:bodyPr>
          <a:lstStyle/>
          <a:p>
            <a:pPr algn="ctr"/>
            <a:r>
              <a:rPr lang="es-MX" sz="3600" b="1" dirty="0"/>
              <a:t>Antecedentes</a:t>
            </a:r>
          </a:p>
        </p:txBody>
      </p:sp>
      <p:sp>
        <p:nvSpPr>
          <p:cNvPr id="11" name="CuadroTexto 10">
            <a:extLst>
              <a:ext uri="{FF2B5EF4-FFF2-40B4-BE49-F238E27FC236}">
                <a16:creationId xmlns:a16="http://schemas.microsoft.com/office/drawing/2014/main" id="{201CEEC4-9E95-D837-2A90-E05A4CED6A70}"/>
              </a:ext>
            </a:extLst>
          </p:cNvPr>
          <p:cNvSpPr txBox="1"/>
          <p:nvPr/>
        </p:nvSpPr>
        <p:spPr>
          <a:xfrm>
            <a:off x="781982" y="855315"/>
            <a:ext cx="10419418" cy="4801314"/>
          </a:xfrm>
          <a:prstGeom prst="rect">
            <a:avLst/>
          </a:prstGeom>
          <a:noFill/>
        </p:spPr>
        <p:txBody>
          <a:bodyPr wrap="square">
            <a:spAutoFit/>
          </a:bodyPr>
          <a:lstStyle/>
          <a:p>
            <a:r>
              <a:rPr lang="es-MX" dirty="0"/>
              <a:t>Se analiza el proceso de fabricación de bastidores para mesa por lo cual es necesario tener conocimiento en procesos de soldadura y pailería, diseño mecánico, diseño CAD, análisis FEM y factores de seguridad para estructuras de uso ligero, perfiles comerciales y calidad de acero con el que están fabricados, herramientas de medición, costos de producción, control estadístico, ingeniería económica, electromecánica, LEAN SIX SIGMA y metodología KAIZEN de Poka-Yokes.</a:t>
            </a:r>
          </a:p>
          <a:p>
            <a:endParaRPr lang="es-MX" dirty="0"/>
          </a:p>
          <a:p>
            <a:r>
              <a:rPr lang="es-MX" dirty="0"/>
              <a:t>Como en la fase introductoria los productos aún se están “afinando” para el mercado, al igual que sus técnicas de producción, llegan a presentarse gastos inusuales para </a:t>
            </a:r>
          </a:p>
          <a:p>
            <a:r>
              <a:rPr lang="es-MX" dirty="0"/>
              <a:t>•	Investigación.</a:t>
            </a:r>
          </a:p>
          <a:p>
            <a:r>
              <a:rPr lang="es-MX" dirty="0"/>
              <a:t>•	Desarrollo del producto.</a:t>
            </a:r>
          </a:p>
          <a:p>
            <a:r>
              <a:rPr lang="es-MX" dirty="0"/>
              <a:t>•	Modificación o mejora del proceso.</a:t>
            </a:r>
          </a:p>
          <a:p>
            <a:r>
              <a:rPr lang="es-MX" dirty="0"/>
              <a:t>•	Desarrollo del proveedor. </a:t>
            </a:r>
          </a:p>
          <a:p>
            <a:endParaRPr lang="es-MX" dirty="0"/>
          </a:p>
          <a:p>
            <a:r>
              <a:rPr lang="es-MX" dirty="0"/>
              <a:t>La PLM (</a:t>
            </a:r>
            <a:r>
              <a:rPr lang="es-MX" dirty="0" err="1"/>
              <a:t>Product</a:t>
            </a:r>
            <a:r>
              <a:rPr lang="es-MX" dirty="0"/>
              <a:t> </a:t>
            </a:r>
            <a:r>
              <a:rPr lang="es-MX" dirty="0" err="1"/>
              <a:t>Life-Cycle</a:t>
            </a:r>
            <a:r>
              <a:rPr lang="es-MX" dirty="0"/>
              <a:t> Management; administración del ciclo de vida del producto) es una serie de programas de cómputo que intenta proporcionar en conjunto fases del diseño y la manufactura del producto incluyendo la unión de muchas de las técnicas analizadas en las dos secciones anteriores, Definición del producto y Documentos para la producción.</a:t>
            </a:r>
          </a:p>
        </p:txBody>
      </p:sp>
    </p:spTree>
    <p:extLst>
      <p:ext uri="{BB962C8B-B14F-4D97-AF65-F5344CB8AC3E}">
        <p14:creationId xmlns:p14="http://schemas.microsoft.com/office/powerpoint/2010/main" val="738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effectLst/>
                <a:latin typeface="Calibri" panose="020F0502020204030204" pitchFamily="34" charset="0"/>
                <a:ea typeface="Times New Roman" panose="02020603050405020304" pitchFamily="18" charset="0"/>
                <a:cs typeface="Times New Roman" panose="02020603050405020304" pitchFamily="18" charset="0"/>
              </a:rPr>
              <a:t>Hipótesis</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8147297" cy="4265014"/>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Para este proyecto se busca tener una amplia y eficiente producción en masa de un producto de soporte estructural, como lo son las mesas. Se busca tener un mercado más grande, teniendo mejores tiempos de respuesta, así como productos de calidad en lo que se ofrece.</a:t>
            </a: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Para abordar este proyecto, se tiene en mente el análisis de las necesidades para la producción, así como el análisis de puntos específicos para llegar a una mejora tanto en el proceso como en el producto.</a:t>
            </a:r>
          </a:p>
          <a:p>
            <a:pPr lvl="0" algn="just">
              <a:lnSpc>
                <a:spcPct val="105000"/>
              </a:lnSpc>
              <a:spcAft>
                <a:spcPts val="800"/>
              </a:spcAft>
            </a:pPr>
            <a:r>
              <a:rPr lang="es-CO" sz="2000" dirty="0">
                <a:solidFill>
                  <a:srgbClr val="000000"/>
                </a:solidFill>
                <a:effectLst/>
                <a:latin typeface="Times New Roman" panose="02020603050405020304" pitchFamily="18" charset="0"/>
                <a:ea typeface="Times New Roman" panose="02020603050405020304" pitchFamily="18" charset="0"/>
              </a:rPr>
              <a:t>Debemos tomar en cuenta los materiales de los soportes y el método de producción, con esto veremos cual es la maquinaria necesaria para obtener resultados óptimos tanto en calidad, así como el tiempo.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Definir el diseño de la pieza metálica según la demanda en el mercado (basado en la competencia) y la capacidad tecnológica en taller.</a:t>
            </a:r>
          </a:p>
        </p:txBody>
      </p:sp>
      <p:pic>
        <p:nvPicPr>
          <p:cNvPr id="4" name="Imagen 5">
            <a:extLst>
              <a:ext uri="{FF2B5EF4-FFF2-40B4-BE49-F238E27FC236}">
                <a16:creationId xmlns:a16="http://schemas.microsoft.com/office/drawing/2014/main" id="{E47819E2-7D13-498B-BC97-5978478EB62E}"/>
              </a:ext>
            </a:extLst>
          </p:cNvPr>
          <p:cNvPicPr>
            <a:picLocks noChangeAspect="1"/>
          </p:cNvPicPr>
          <p:nvPr/>
        </p:nvPicPr>
        <p:blipFill rotWithShape="1">
          <a:blip r:embed="rId2">
            <a:extLst>
              <a:ext uri="{28A0092B-C50C-407E-A947-70E740481C1C}">
                <a14:useLocalDpi xmlns:a14="http://schemas.microsoft.com/office/drawing/2010/main" val="0"/>
              </a:ext>
            </a:extLst>
          </a:blip>
          <a:srcRect l="36250" t="34091" r="46250" b="19466"/>
          <a:stretch/>
        </p:blipFill>
        <p:spPr bwMode="auto">
          <a:xfrm>
            <a:off x="9176967" y="984796"/>
            <a:ext cx="2478300" cy="3697423"/>
          </a:xfrm>
          <a:prstGeom prst="rect">
            <a:avLst/>
          </a:prstGeom>
          <a:ln>
            <a:noFill/>
          </a:ln>
          <a:extLst>
            <a:ext uri="{53640926-AAD7-44D8-BBD7-CCE9431645EC}">
              <a14:shadowObscured xmlns:a14="http://schemas.microsoft.com/office/drawing/2010/main"/>
            </a:ext>
          </a:extLst>
        </p:spPr>
      </p:pic>
      <p:sp>
        <p:nvSpPr>
          <p:cNvPr id="5" name="Cuadro de texto 4">
            <a:extLst>
              <a:ext uri="{FF2B5EF4-FFF2-40B4-BE49-F238E27FC236}">
                <a16:creationId xmlns:a16="http://schemas.microsoft.com/office/drawing/2014/main" id="{FDEA758D-8A67-4CB3-8082-E4DB4F271C72}"/>
              </a:ext>
            </a:extLst>
          </p:cNvPr>
          <p:cNvSpPr txBox="1"/>
          <p:nvPr/>
        </p:nvSpPr>
        <p:spPr>
          <a:xfrm>
            <a:off x="9176967" y="5569585"/>
            <a:ext cx="2426463" cy="4433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es-MX" sz="1600" dirty="0">
                <a:effectLst/>
                <a:latin typeface="Calibri" panose="020F0502020204030204" pitchFamily="34" charset="0"/>
                <a:ea typeface="Times New Roman" panose="02020603050405020304" pitchFamily="18" charset="0"/>
                <a:cs typeface="Times New Roman" panose="02020603050405020304" pitchFamily="18" charset="0"/>
              </a:rPr>
              <a:t>Precio de venta: $3500</a:t>
            </a:r>
          </a:p>
          <a:p>
            <a:pPr algn="ctr">
              <a:lnSpc>
                <a:spcPct val="105000"/>
              </a:lnSpc>
              <a:spcAft>
                <a:spcPts val="800"/>
              </a:spcAft>
            </a:pPr>
            <a:r>
              <a:rPr lang="es-MX" sz="1600" dirty="0">
                <a:effectLst/>
                <a:latin typeface="Calibri" panose="020F0502020204030204" pitchFamily="34" charset="0"/>
                <a:ea typeface="Times New Roman" panose="02020603050405020304" pitchFamily="18" charset="0"/>
                <a:cs typeface="Times New Roman" panose="02020603050405020304" pitchFamily="18" charset="0"/>
              </a:rPr>
              <a:t>Numero de compras: </a:t>
            </a:r>
            <a:r>
              <a:rPr lang="es-MX" sz="1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25</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uadro de texto 7">
            <a:extLst>
              <a:ext uri="{FF2B5EF4-FFF2-40B4-BE49-F238E27FC236}">
                <a16:creationId xmlns:a16="http://schemas.microsoft.com/office/drawing/2014/main" id="{422BC69F-4DE4-4806-A3C2-0108BBC21EA8}"/>
              </a:ext>
            </a:extLst>
          </p:cNvPr>
          <p:cNvSpPr txBox="1"/>
          <p:nvPr/>
        </p:nvSpPr>
        <p:spPr>
          <a:xfrm>
            <a:off x="9314554" y="5213083"/>
            <a:ext cx="2151291" cy="34478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es-MX" dirty="0">
                <a:effectLst/>
                <a:latin typeface="Calibri" panose="020F0502020204030204" pitchFamily="34" charset="0"/>
                <a:ea typeface="Times New Roman" panose="02020603050405020304" pitchFamily="18" charset="0"/>
                <a:cs typeface="Times New Roman" panose="02020603050405020304" pitchFamily="18" charset="0"/>
              </a:rPr>
              <a:t>Modelo: X-BEAM-70</a:t>
            </a:r>
          </a:p>
        </p:txBody>
      </p:sp>
      <p:sp>
        <p:nvSpPr>
          <p:cNvPr id="16" name="Cuadro de texto 16">
            <a:extLst>
              <a:ext uri="{FF2B5EF4-FFF2-40B4-BE49-F238E27FC236}">
                <a16:creationId xmlns:a16="http://schemas.microsoft.com/office/drawing/2014/main" id="{B7E38C25-8E52-D7A0-1E75-4AA046BE8426}"/>
              </a:ext>
            </a:extLst>
          </p:cNvPr>
          <p:cNvSpPr txBox="1"/>
          <p:nvPr/>
        </p:nvSpPr>
        <p:spPr>
          <a:xfrm>
            <a:off x="9281335" y="223472"/>
            <a:ext cx="2322095" cy="71516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01 – Selección del producto para posterior ingeniería inversa y liberación de dibujos de taller.</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4511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03D4AD2E-97EF-43B5-90FD-973669891424}"/>
              </a:ext>
            </a:extLst>
          </p:cNvPr>
          <p:cNvSpPr txBox="1"/>
          <p:nvPr/>
        </p:nvSpPr>
        <p:spPr>
          <a:xfrm>
            <a:off x="616527" y="304800"/>
            <a:ext cx="10958945" cy="1200329"/>
          </a:xfrm>
          <a:prstGeom prst="rect">
            <a:avLst/>
          </a:prstGeom>
          <a:noFill/>
        </p:spPr>
        <p:txBody>
          <a:bodyPr wrap="square" rtlCol="0">
            <a:spAutoFit/>
          </a:bodyPr>
          <a:lstStyle/>
          <a:p>
            <a:pPr algn="just"/>
            <a:r>
              <a:rPr lang="es-MX" dirty="0">
                <a:latin typeface="Calibri" panose="020F0502020204030204" pitchFamily="34" charset="0"/>
                <a:ea typeface="Times New Roman" panose="02020603050405020304" pitchFamily="18" charset="0"/>
                <a:cs typeface="Times New Roman" panose="02020603050405020304" pitchFamily="18" charset="0"/>
              </a:rPr>
              <a:t>S</a:t>
            </a: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e selecciona el diseño X-BEAM-70 y se realiza el proceso de diseño de cada componente del bastidor metálico apoyados mediante el uso de Software CAD 3D (Catia V5) para la elaboración de planos y análisis FEA usando: 200Kg de carga distribuida en el soporte, acero A-36 y perfil rectangular R-400 (4”x1-1/2”) Calibre 18.</a:t>
            </a:r>
          </a:p>
          <a:p>
            <a:pPr algn="just"/>
            <a:endParaRPr lang="es-MX" dirty="0"/>
          </a:p>
        </p:txBody>
      </p:sp>
      <p:pic>
        <p:nvPicPr>
          <p:cNvPr id="3" name="Imagen 4" descr="Una captura de pantalla de una computadora&#10;&#10;Descripción generada automáticamente">
            <a:extLst>
              <a:ext uri="{FF2B5EF4-FFF2-40B4-BE49-F238E27FC236}">
                <a16:creationId xmlns:a16="http://schemas.microsoft.com/office/drawing/2014/main" id="{BE803536-7118-40A3-B606-CB39181F0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5" t="9534" r="22907" b="14477"/>
          <a:stretch/>
        </p:blipFill>
        <p:spPr bwMode="auto">
          <a:xfrm>
            <a:off x="1233301" y="1744238"/>
            <a:ext cx="3485562" cy="1928798"/>
          </a:xfrm>
          <a:prstGeom prst="rect">
            <a:avLst/>
          </a:prstGeom>
          <a:ln>
            <a:noFill/>
          </a:ln>
          <a:extLst>
            <a:ext uri="{53640926-AAD7-44D8-BBD7-CCE9431645EC}">
              <a14:shadowObscured xmlns:a14="http://schemas.microsoft.com/office/drawing/2010/main"/>
            </a:ext>
          </a:extLst>
        </p:spPr>
      </p:pic>
      <p:pic>
        <p:nvPicPr>
          <p:cNvPr id="4" name="Imagen 5">
            <a:extLst>
              <a:ext uri="{FF2B5EF4-FFF2-40B4-BE49-F238E27FC236}">
                <a16:creationId xmlns:a16="http://schemas.microsoft.com/office/drawing/2014/main" id="{759AD2D9-B506-44E1-B094-D32D5EB36C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452" t="14712" r="31690" b="16735"/>
          <a:stretch/>
        </p:blipFill>
        <p:spPr bwMode="auto">
          <a:xfrm>
            <a:off x="5668858" y="1279493"/>
            <a:ext cx="3005436" cy="2905280"/>
          </a:xfrm>
          <a:prstGeom prst="rect">
            <a:avLst/>
          </a:prstGeom>
          <a:ln>
            <a:noFill/>
          </a:ln>
          <a:extLst>
            <a:ext uri="{53640926-AAD7-44D8-BBD7-CCE9431645EC}">
              <a14:shadowObscured xmlns:a14="http://schemas.microsoft.com/office/drawing/2010/main"/>
            </a:ext>
          </a:extLst>
        </p:spPr>
      </p:pic>
      <p:pic>
        <p:nvPicPr>
          <p:cNvPr id="5" name="Imagen 6" descr="Interfaz de usuario gráfica, Diagrama, Dibujo de ingeniería&#10;&#10;Descripción generada automáticamente">
            <a:extLst>
              <a:ext uri="{FF2B5EF4-FFF2-40B4-BE49-F238E27FC236}">
                <a16:creationId xmlns:a16="http://schemas.microsoft.com/office/drawing/2014/main" id="{5071399B-D747-41A1-972B-BFD940CF1D9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543" t="20000" r="25407" b="19096"/>
          <a:stretch/>
        </p:blipFill>
        <p:spPr bwMode="auto">
          <a:xfrm>
            <a:off x="8855537" y="2042816"/>
            <a:ext cx="3005436" cy="2141957"/>
          </a:xfrm>
          <a:prstGeom prst="rect">
            <a:avLst/>
          </a:prstGeom>
          <a:ln>
            <a:noFill/>
          </a:ln>
          <a:extLst>
            <a:ext uri="{53640926-AAD7-44D8-BBD7-CCE9431645EC}">
              <a14:shadowObscured xmlns:a14="http://schemas.microsoft.com/office/drawing/2010/main"/>
            </a:ext>
          </a:extLst>
        </p:spPr>
      </p:pic>
      <p:pic>
        <p:nvPicPr>
          <p:cNvPr id="6" name="Imagen 7">
            <a:extLst>
              <a:ext uri="{FF2B5EF4-FFF2-40B4-BE49-F238E27FC236}">
                <a16:creationId xmlns:a16="http://schemas.microsoft.com/office/drawing/2014/main" id="{A14986A3-688A-4C44-B0FC-46EABFCF962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129" t="11005" r="24402" b="13141"/>
          <a:stretch/>
        </p:blipFill>
        <p:spPr bwMode="auto">
          <a:xfrm>
            <a:off x="462237" y="3736496"/>
            <a:ext cx="2586976" cy="2141957"/>
          </a:xfrm>
          <a:prstGeom prst="rect">
            <a:avLst/>
          </a:prstGeom>
          <a:ln>
            <a:noFill/>
          </a:ln>
          <a:extLst>
            <a:ext uri="{53640926-AAD7-44D8-BBD7-CCE9431645EC}">
              <a14:shadowObscured xmlns:a14="http://schemas.microsoft.com/office/drawing/2010/main"/>
            </a:ext>
          </a:extLst>
        </p:spPr>
      </p:pic>
      <p:graphicFrame>
        <p:nvGraphicFramePr>
          <p:cNvPr id="7" name="Tabla 9">
            <a:extLst>
              <a:ext uri="{FF2B5EF4-FFF2-40B4-BE49-F238E27FC236}">
                <a16:creationId xmlns:a16="http://schemas.microsoft.com/office/drawing/2014/main" id="{ED41D477-EDC4-4AD0-91D3-9EE64FCEBC87}"/>
              </a:ext>
            </a:extLst>
          </p:cNvPr>
          <p:cNvGraphicFramePr>
            <a:graphicFrameLocks noGrp="1"/>
          </p:cNvGraphicFramePr>
          <p:nvPr>
            <p:extLst>
              <p:ext uri="{D42A27DB-BD31-4B8C-83A1-F6EECF244321}">
                <p14:modId xmlns:p14="http://schemas.microsoft.com/office/powerpoint/2010/main" val="3239510669"/>
              </p:ext>
            </p:extLst>
          </p:nvPr>
        </p:nvGraphicFramePr>
        <p:xfrm>
          <a:off x="3534292" y="4858788"/>
          <a:ext cx="3918461" cy="1439438"/>
        </p:xfrm>
        <a:graphic>
          <a:graphicData uri="http://schemas.openxmlformats.org/drawingml/2006/table">
            <a:tbl>
              <a:tblPr firstRow="1" firstCol="1" bandRow="1">
                <a:tableStyleId>{22838BEF-8BB2-4498-84A7-C5851F593DF1}</a:tableStyleId>
              </a:tblPr>
              <a:tblGrid>
                <a:gridCol w="1305855">
                  <a:extLst>
                    <a:ext uri="{9D8B030D-6E8A-4147-A177-3AD203B41FA5}">
                      <a16:colId xmlns:a16="http://schemas.microsoft.com/office/drawing/2014/main" val="2814233793"/>
                    </a:ext>
                  </a:extLst>
                </a:gridCol>
                <a:gridCol w="1307648">
                  <a:extLst>
                    <a:ext uri="{9D8B030D-6E8A-4147-A177-3AD203B41FA5}">
                      <a16:colId xmlns:a16="http://schemas.microsoft.com/office/drawing/2014/main" val="1710158011"/>
                    </a:ext>
                  </a:extLst>
                </a:gridCol>
                <a:gridCol w="1304958">
                  <a:extLst>
                    <a:ext uri="{9D8B030D-6E8A-4147-A177-3AD203B41FA5}">
                      <a16:colId xmlns:a16="http://schemas.microsoft.com/office/drawing/2014/main" val="2815199722"/>
                    </a:ext>
                  </a:extLst>
                </a:gridCol>
              </a:tblGrid>
              <a:tr h="227757">
                <a:tc gridSpan="3">
                  <a:txBody>
                    <a:bodyPr/>
                    <a:lstStyle/>
                    <a:p>
                      <a:pPr algn="ctr">
                        <a:lnSpc>
                          <a:spcPct val="105000"/>
                        </a:lnSpc>
                        <a:spcAft>
                          <a:spcPts val="800"/>
                        </a:spcAft>
                      </a:pPr>
                      <a:r>
                        <a:rPr lang="es-MX" sz="1600" dirty="0">
                          <a:effectLst/>
                        </a:rPr>
                        <a:t>Acero A-36</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034207537"/>
                  </a:ext>
                </a:extLst>
              </a:tr>
              <a:tr h="227757">
                <a:tc gridSpan="2">
                  <a:txBody>
                    <a:bodyPr/>
                    <a:lstStyle/>
                    <a:p>
                      <a:pPr algn="ctr">
                        <a:lnSpc>
                          <a:spcPct val="105000"/>
                        </a:lnSpc>
                        <a:spcAft>
                          <a:spcPts val="800"/>
                        </a:spcAft>
                      </a:pPr>
                      <a:r>
                        <a:rPr lang="es-MX" sz="1600" dirty="0">
                          <a:effectLst/>
                        </a:rPr>
                        <a:t>Limite Elástico</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tc>
                  <a:txBody>
                    <a:bodyPr/>
                    <a:lstStyle/>
                    <a:p>
                      <a:pPr algn="ctr">
                        <a:lnSpc>
                          <a:spcPct val="105000"/>
                        </a:lnSpc>
                        <a:spcAft>
                          <a:spcPts val="800"/>
                        </a:spcAft>
                      </a:pPr>
                      <a:r>
                        <a:rPr lang="es-MX" sz="1600">
                          <a:effectLst/>
                        </a:rPr>
                        <a:t>250MPa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7041153"/>
                  </a:ext>
                </a:extLst>
              </a:tr>
              <a:tr h="702584">
                <a:tc>
                  <a:txBody>
                    <a:bodyPr/>
                    <a:lstStyle/>
                    <a:p>
                      <a:pPr algn="ctr">
                        <a:lnSpc>
                          <a:spcPct val="105000"/>
                        </a:lnSpc>
                        <a:spcAft>
                          <a:spcPts val="800"/>
                        </a:spcAft>
                      </a:pPr>
                      <a:r>
                        <a:rPr lang="es-MX" sz="1600">
                          <a:effectLst/>
                        </a:rPr>
                        <a:t>Carga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Esfuerzos Von Mises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F.S.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255781"/>
                  </a:ext>
                </a:extLst>
              </a:tr>
              <a:tr h="227757">
                <a:tc>
                  <a:txBody>
                    <a:bodyPr/>
                    <a:lstStyle/>
                    <a:p>
                      <a:pPr algn="ctr">
                        <a:lnSpc>
                          <a:spcPct val="105000"/>
                        </a:lnSpc>
                        <a:spcAft>
                          <a:spcPts val="800"/>
                        </a:spcAft>
                      </a:pPr>
                      <a:r>
                        <a:rPr lang="es-MX" sz="1600">
                          <a:effectLst/>
                        </a:rPr>
                        <a:t>200kg</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36.8</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6</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94253"/>
                  </a:ext>
                </a:extLst>
              </a:tr>
            </a:tbl>
          </a:graphicData>
        </a:graphic>
      </p:graphicFrame>
      <p:sp>
        <p:nvSpPr>
          <p:cNvPr id="8" name="CuadroTexto 10">
            <a:extLst>
              <a:ext uri="{FF2B5EF4-FFF2-40B4-BE49-F238E27FC236}">
                <a16:creationId xmlns:a16="http://schemas.microsoft.com/office/drawing/2014/main" id="{D30B0B18-2997-4471-B569-ED412C1FF071}"/>
              </a:ext>
            </a:extLst>
          </p:cNvPr>
          <p:cNvSpPr txBox="1"/>
          <p:nvPr/>
        </p:nvSpPr>
        <p:spPr>
          <a:xfrm>
            <a:off x="4105413" y="4279935"/>
            <a:ext cx="2776220" cy="738664"/>
          </a:xfrm>
          <a:prstGeom prst="rect">
            <a:avLst/>
          </a:prstGeom>
          <a:noFill/>
        </p:spPr>
        <p:txBody>
          <a:bodyPr wrap="square" rtlCol="0">
            <a:spAutoFit/>
          </a:bodyPr>
          <a:lstStyle/>
          <a:p>
            <a:pPr algn="ctr"/>
            <a:r>
              <a:rPr lang="es-MX" sz="1400" dirty="0">
                <a:effectLst/>
                <a:latin typeface="Calibri" panose="020F0502020204030204" pitchFamily="34" charset="0"/>
                <a:ea typeface="Times New Roman" panose="02020603050405020304" pitchFamily="18" charset="0"/>
                <a:cs typeface="Times New Roman" panose="02020603050405020304" pitchFamily="18" charset="0"/>
              </a:rPr>
              <a:t>Resultados de Análisis FEA a 200kg con un Error Local del 15%.</a:t>
            </a:r>
          </a:p>
          <a:p>
            <a:pPr algn="just"/>
            <a:endParaRPr lang="es-MX" sz="1400" dirty="0"/>
          </a:p>
        </p:txBody>
      </p:sp>
      <p:sp>
        <p:nvSpPr>
          <p:cNvPr id="9" name="Cuadro de texto 1">
            <a:extLst>
              <a:ext uri="{FF2B5EF4-FFF2-40B4-BE49-F238E27FC236}">
                <a16:creationId xmlns:a16="http://schemas.microsoft.com/office/drawing/2014/main" id="{E326D1CD-199A-8209-342C-D8CF09350D5A}"/>
              </a:ext>
            </a:extLst>
          </p:cNvPr>
          <p:cNvSpPr txBox="1"/>
          <p:nvPr/>
        </p:nvSpPr>
        <p:spPr>
          <a:xfrm>
            <a:off x="9112872" y="1271607"/>
            <a:ext cx="2024022"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02 – Procedimiento de Diseño y </a:t>
            </a: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Resultados de Análisis FEM a 200kg con un Error Local del 15%</a:t>
            </a:r>
            <a:r>
              <a:rPr lang="es-CO"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 producto X-BEAM-70</a:t>
            </a: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10" name="Cuadro de texto 4">
            <a:extLst>
              <a:ext uri="{FF2B5EF4-FFF2-40B4-BE49-F238E27FC236}">
                <a16:creationId xmlns:a16="http://schemas.microsoft.com/office/drawing/2014/main" id="{30768054-7D58-F7F4-6BF3-B8C2F881551C}"/>
              </a:ext>
            </a:extLst>
          </p:cNvPr>
          <p:cNvSpPr txBox="1"/>
          <p:nvPr/>
        </p:nvSpPr>
        <p:spPr>
          <a:xfrm>
            <a:off x="7654982" y="5597245"/>
            <a:ext cx="3920490"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Tabla 01 – Resultados del análisis FEM con carga a 200Kg en producto X-BEAM-70.</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192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443FF7B7-AE37-4792-B72E-434032C3A410}"/>
              </a:ext>
            </a:extLst>
          </p:cNvPr>
          <p:cNvSpPr txBox="1"/>
          <p:nvPr/>
        </p:nvSpPr>
        <p:spPr>
          <a:xfrm>
            <a:off x="586854" y="118166"/>
            <a:ext cx="11090369" cy="646331"/>
          </a:xfrm>
          <a:prstGeom prst="rect">
            <a:avLst/>
          </a:prstGeom>
          <a:noFill/>
        </p:spPr>
        <p:txBody>
          <a:bodyPr wrap="square" rtlCol="0">
            <a:spAutoFit/>
          </a:bodyPr>
          <a:lstStyle/>
          <a:p>
            <a:pPr algn="ctr"/>
            <a:r>
              <a:rPr lang="es-MX" sz="3600" b="1" dirty="0"/>
              <a:t>Pandeo en Estructura</a:t>
            </a:r>
          </a:p>
        </p:txBody>
      </p:sp>
      <p:pic>
        <p:nvPicPr>
          <p:cNvPr id="3" name="Imagen 6" descr="Diagrama, Dibujo de ingeniería&#10;&#10;Descripción generada automáticamente">
            <a:extLst>
              <a:ext uri="{FF2B5EF4-FFF2-40B4-BE49-F238E27FC236}">
                <a16:creationId xmlns:a16="http://schemas.microsoft.com/office/drawing/2014/main" id="{C49BE6A9-9AD6-42CC-B43C-47514C3A106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93203" y="641445"/>
            <a:ext cx="7117782" cy="5034603"/>
          </a:xfrm>
          <a:prstGeom prst="rect">
            <a:avLst/>
          </a:prstGeom>
        </p:spPr>
      </p:pic>
      <p:cxnSp>
        <p:nvCxnSpPr>
          <p:cNvPr id="4" name="Conector recto de flecha 8">
            <a:extLst>
              <a:ext uri="{FF2B5EF4-FFF2-40B4-BE49-F238E27FC236}">
                <a16:creationId xmlns:a16="http://schemas.microsoft.com/office/drawing/2014/main" id="{4FB45ED7-F811-4883-8890-C5E936A484E7}"/>
              </a:ext>
            </a:extLst>
          </p:cNvPr>
          <p:cNvCxnSpPr>
            <a:cxnSpLocks/>
          </p:cNvCxnSpPr>
          <p:nvPr/>
        </p:nvCxnSpPr>
        <p:spPr>
          <a:xfrm flipH="1">
            <a:off x="5540991" y="3016156"/>
            <a:ext cx="555009"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CuadroTexto 10">
                <a:extLst>
                  <a:ext uri="{FF2B5EF4-FFF2-40B4-BE49-F238E27FC236}">
                    <a16:creationId xmlns:a16="http://schemas.microsoft.com/office/drawing/2014/main" id="{541A126A-E319-4FA4-855C-ABE11835DCFD}"/>
                  </a:ext>
                </a:extLst>
              </p:cNvPr>
              <p:cNvSpPr txBox="1"/>
              <p:nvPr/>
            </p:nvSpPr>
            <p:spPr>
              <a:xfrm>
                <a:off x="4307902" y="3096675"/>
                <a:ext cx="19106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b="0" i="0" smtClean="0">
                          <a:latin typeface="Cambria Math" panose="02040503050406030204" pitchFamily="18" charset="0"/>
                          <a:ea typeface="Cambria Math" panose="02040503050406030204" pitchFamily="18" charset="0"/>
                          <a:cs typeface="Times New Roman" panose="02020603050405020304" pitchFamily="18" charset="0"/>
                        </a:rPr>
                        <m:t>10.16</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mm</m:t>
                      </m:r>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es-MX" dirty="0"/>
              </a:p>
            </p:txBody>
          </p:sp>
        </mc:Choice>
        <mc:Fallback xmlns="">
          <p:sp>
            <p:nvSpPr>
              <p:cNvPr id="5" name="CuadroTexto 10">
                <a:extLst>
                  <a:ext uri="{FF2B5EF4-FFF2-40B4-BE49-F238E27FC236}">
                    <a16:creationId xmlns:a16="http://schemas.microsoft.com/office/drawing/2014/main" id="{541A126A-E319-4FA4-855C-ABE11835DCFD}"/>
                  </a:ext>
                </a:extLst>
              </p:cNvPr>
              <p:cNvSpPr txBox="1">
                <a:spLocks noRot="1" noChangeAspect="1" noMove="1" noResize="1" noEditPoints="1" noAdjustHandles="1" noChangeArrowheads="1" noChangeShapeType="1" noTextEdit="1"/>
              </p:cNvSpPr>
              <p:nvPr/>
            </p:nvSpPr>
            <p:spPr>
              <a:xfrm>
                <a:off x="4307902" y="3096675"/>
                <a:ext cx="1910687" cy="369332"/>
              </a:xfrm>
              <a:prstGeom prst="rect">
                <a:avLst/>
              </a:prstGeom>
              <a:blipFill>
                <a:blip r:embed="rId4"/>
                <a:stretch>
                  <a:fillRect/>
                </a:stretch>
              </a:blipFill>
            </p:spPr>
            <p:txBody>
              <a:bodyPr/>
              <a:lstStyle/>
              <a:p>
                <a:r>
                  <a:rPr lang="es-MX">
                    <a:noFill/>
                  </a:rPr>
                  <a:t> </a:t>
                </a:r>
              </a:p>
            </p:txBody>
          </p:sp>
        </mc:Fallback>
      </mc:AlternateContent>
      <p:sp>
        <p:nvSpPr>
          <p:cNvPr id="6" name="Forma libre: forma 11">
            <a:extLst>
              <a:ext uri="{FF2B5EF4-FFF2-40B4-BE49-F238E27FC236}">
                <a16:creationId xmlns:a16="http://schemas.microsoft.com/office/drawing/2014/main" id="{97D89EBF-E6BD-4A03-843B-90C171379430}"/>
              </a:ext>
            </a:extLst>
          </p:cNvPr>
          <p:cNvSpPr/>
          <p:nvPr/>
        </p:nvSpPr>
        <p:spPr>
          <a:xfrm>
            <a:off x="9047507" y="948520"/>
            <a:ext cx="696993" cy="4135272"/>
          </a:xfrm>
          <a:custGeom>
            <a:avLst/>
            <a:gdLst>
              <a:gd name="connsiteX0" fmla="*/ 219323 w 578565"/>
              <a:gd name="connsiteY0" fmla="*/ 0 h 4135272"/>
              <a:gd name="connsiteX1" fmla="*/ 574165 w 578565"/>
              <a:gd name="connsiteY1" fmla="*/ 2156346 h 4135272"/>
              <a:gd name="connsiteX2" fmla="*/ 959 w 578565"/>
              <a:gd name="connsiteY2" fmla="*/ 4135272 h 4135272"/>
            </a:gdLst>
            <a:ahLst/>
            <a:cxnLst>
              <a:cxn ang="0">
                <a:pos x="connsiteX0" y="connsiteY0"/>
              </a:cxn>
              <a:cxn ang="0">
                <a:pos x="connsiteX1" y="connsiteY1"/>
              </a:cxn>
              <a:cxn ang="0">
                <a:pos x="connsiteX2" y="connsiteY2"/>
              </a:cxn>
            </a:cxnLst>
            <a:rect l="l" t="t" r="r" b="b"/>
            <a:pathLst>
              <a:path w="578565" h="4135272">
                <a:moveTo>
                  <a:pt x="219323" y="0"/>
                </a:moveTo>
                <a:cubicBezTo>
                  <a:pt x="414941" y="733567"/>
                  <a:pt x="610559" y="1467134"/>
                  <a:pt x="574165" y="2156346"/>
                </a:cubicBezTo>
                <a:cubicBezTo>
                  <a:pt x="537771" y="2845558"/>
                  <a:pt x="-26336" y="4085230"/>
                  <a:pt x="959" y="413527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MX"/>
          </a:p>
        </p:txBody>
      </p:sp>
      <p:cxnSp>
        <p:nvCxnSpPr>
          <p:cNvPr id="7" name="Conector recto de flecha 12">
            <a:extLst>
              <a:ext uri="{FF2B5EF4-FFF2-40B4-BE49-F238E27FC236}">
                <a16:creationId xmlns:a16="http://schemas.microsoft.com/office/drawing/2014/main" id="{F1230F9D-1C10-4F1D-861C-D2B3738A301D}"/>
              </a:ext>
            </a:extLst>
          </p:cNvPr>
          <p:cNvCxnSpPr>
            <a:cxnSpLocks/>
          </p:cNvCxnSpPr>
          <p:nvPr/>
        </p:nvCxnSpPr>
        <p:spPr>
          <a:xfrm flipH="1">
            <a:off x="9047507" y="3016156"/>
            <a:ext cx="696993"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8" name="Forma libre: forma 13">
            <a:extLst>
              <a:ext uri="{FF2B5EF4-FFF2-40B4-BE49-F238E27FC236}">
                <a16:creationId xmlns:a16="http://schemas.microsoft.com/office/drawing/2014/main" id="{BEA8B8CD-EB8B-46AF-A809-963AF3EBCBC2}"/>
              </a:ext>
            </a:extLst>
          </p:cNvPr>
          <p:cNvSpPr/>
          <p:nvPr/>
        </p:nvSpPr>
        <p:spPr>
          <a:xfrm>
            <a:off x="5660947" y="1050879"/>
            <a:ext cx="696993" cy="4173456"/>
          </a:xfrm>
          <a:custGeom>
            <a:avLst/>
            <a:gdLst>
              <a:gd name="connsiteX0" fmla="*/ 219323 w 578565"/>
              <a:gd name="connsiteY0" fmla="*/ 0 h 4135272"/>
              <a:gd name="connsiteX1" fmla="*/ 574165 w 578565"/>
              <a:gd name="connsiteY1" fmla="*/ 2156346 h 4135272"/>
              <a:gd name="connsiteX2" fmla="*/ 959 w 578565"/>
              <a:gd name="connsiteY2" fmla="*/ 4135272 h 4135272"/>
            </a:gdLst>
            <a:ahLst/>
            <a:cxnLst>
              <a:cxn ang="0">
                <a:pos x="connsiteX0" y="connsiteY0"/>
              </a:cxn>
              <a:cxn ang="0">
                <a:pos x="connsiteX1" y="connsiteY1"/>
              </a:cxn>
              <a:cxn ang="0">
                <a:pos x="connsiteX2" y="connsiteY2"/>
              </a:cxn>
            </a:cxnLst>
            <a:rect l="l" t="t" r="r" b="b"/>
            <a:pathLst>
              <a:path w="578565" h="4135272">
                <a:moveTo>
                  <a:pt x="219323" y="0"/>
                </a:moveTo>
                <a:cubicBezTo>
                  <a:pt x="414941" y="733567"/>
                  <a:pt x="610559" y="1467134"/>
                  <a:pt x="574165" y="2156346"/>
                </a:cubicBezTo>
                <a:cubicBezTo>
                  <a:pt x="537771" y="2845558"/>
                  <a:pt x="-26336" y="4085230"/>
                  <a:pt x="959" y="413527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MX"/>
          </a:p>
        </p:txBody>
      </p:sp>
      <p:cxnSp>
        <p:nvCxnSpPr>
          <p:cNvPr id="9" name="Conector recto 15">
            <a:extLst>
              <a:ext uri="{FF2B5EF4-FFF2-40B4-BE49-F238E27FC236}">
                <a16:creationId xmlns:a16="http://schemas.microsoft.com/office/drawing/2014/main" id="{68D9F243-AD8D-408D-80ED-5526666B929F}"/>
              </a:ext>
            </a:extLst>
          </p:cNvPr>
          <p:cNvCxnSpPr>
            <a:cxnSpLocks/>
          </p:cNvCxnSpPr>
          <p:nvPr/>
        </p:nvCxnSpPr>
        <p:spPr>
          <a:xfrm>
            <a:off x="9047507" y="948520"/>
            <a:ext cx="0" cy="4135272"/>
          </a:xfrm>
          <a:prstGeom prst="line">
            <a:avLst/>
          </a:prstGeom>
        </p:spPr>
        <p:style>
          <a:lnRef idx="3">
            <a:schemeClr val="dk1"/>
          </a:lnRef>
          <a:fillRef idx="0">
            <a:schemeClr val="dk1"/>
          </a:fillRef>
          <a:effectRef idx="2">
            <a:schemeClr val="dk1"/>
          </a:effectRef>
          <a:fontRef idx="minor">
            <a:schemeClr val="tx1"/>
          </a:fontRef>
        </p:style>
      </p:cxnSp>
      <p:sp>
        <p:nvSpPr>
          <p:cNvPr id="10" name="CuadroTexto 18">
            <a:extLst>
              <a:ext uri="{FF2B5EF4-FFF2-40B4-BE49-F238E27FC236}">
                <a16:creationId xmlns:a16="http://schemas.microsoft.com/office/drawing/2014/main" id="{D14C0B25-5CB4-4919-ACB8-CBBD35AD7922}"/>
              </a:ext>
            </a:extLst>
          </p:cNvPr>
          <p:cNvSpPr txBox="1"/>
          <p:nvPr/>
        </p:nvSpPr>
        <p:spPr>
          <a:xfrm>
            <a:off x="464260" y="5798185"/>
            <a:ext cx="11090365" cy="523220"/>
          </a:xfrm>
          <a:prstGeom prst="rect">
            <a:avLst/>
          </a:prstGeom>
          <a:noFill/>
        </p:spPr>
        <p:txBody>
          <a:bodyPr wrap="square" rtlCol="0">
            <a:spAutoFit/>
          </a:bodyPr>
          <a:lstStyle/>
          <a:p>
            <a:pPr algn="ctr"/>
            <a:r>
              <a:rPr lang="es-MX" sz="2800" dirty="0"/>
              <a:t>Pandeo producido por: “Distorsión por línea de Calor”</a:t>
            </a:r>
          </a:p>
        </p:txBody>
      </p:sp>
      <mc:AlternateContent xmlns:mc="http://schemas.openxmlformats.org/markup-compatibility/2006" xmlns:a14="http://schemas.microsoft.com/office/drawing/2010/main">
        <mc:Choice Requires="a14">
          <p:sp>
            <p:nvSpPr>
              <p:cNvPr id="11" name="CuadroTexto 4">
                <a:extLst>
                  <a:ext uri="{FF2B5EF4-FFF2-40B4-BE49-F238E27FC236}">
                    <a16:creationId xmlns:a16="http://schemas.microsoft.com/office/drawing/2014/main" id="{EBAB24BF-09EB-442D-9362-249BF6E55792}"/>
                  </a:ext>
                </a:extLst>
              </p:cNvPr>
              <p:cNvSpPr txBox="1"/>
              <p:nvPr/>
            </p:nvSpPr>
            <p:spPr>
              <a:xfrm>
                <a:off x="8440659" y="3028209"/>
                <a:ext cx="19106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es-MX" dirty="0"/>
              </a:p>
            </p:txBody>
          </p:sp>
        </mc:Choice>
        <mc:Fallback xmlns="">
          <p:sp>
            <p:nvSpPr>
              <p:cNvPr id="11" name="CuadroTexto 4">
                <a:extLst>
                  <a:ext uri="{FF2B5EF4-FFF2-40B4-BE49-F238E27FC236}">
                    <a16:creationId xmlns:a16="http://schemas.microsoft.com/office/drawing/2014/main" id="{EBAB24BF-09EB-442D-9362-249BF6E55792}"/>
                  </a:ext>
                </a:extLst>
              </p:cNvPr>
              <p:cNvSpPr txBox="1">
                <a:spLocks noRot="1" noChangeAspect="1" noMove="1" noResize="1" noEditPoints="1" noAdjustHandles="1" noChangeArrowheads="1" noChangeShapeType="1" noTextEdit="1"/>
              </p:cNvSpPr>
              <p:nvPr/>
            </p:nvSpPr>
            <p:spPr>
              <a:xfrm>
                <a:off x="8440659" y="3028209"/>
                <a:ext cx="1910687" cy="369332"/>
              </a:xfrm>
              <a:prstGeom prst="rect">
                <a:avLst/>
              </a:prstGeom>
              <a:blipFill>
                <a:blip r:embed="rId5"/>
                <a:stretch>
                  <a:fillRect/>
                </a:stretch>
              </a:blipFill>
            </p:spPr>
            <p:txBody>
              <a:bodyPr/>
              <a:lstStyle/>
              <a:p>
                <a:r>
                  <a:rPr lang="es-MX">
                    <a:noFill/>
                  </a:rPr>
                  <a:t> </a:t>
                </a:r>
              </a:p>
            </p:txBody>
          </p:sp>
        </mc:Fallback>
      </mc:AlternateContent>
      <p:sp>
        <p:nvSpPr>
          <p:cNvPr id="12" name="Cuadro de texto 28">
            <a:extLst>
              <a:ext uri="{FF2B5EF4-FFF2-40B4-BE49-F238E27FC236}">
                <a16:creationId xmlns:a16="http://schemas.microsoft.com/office/drawing/2014/main" id="{3D8B5289-69E9-FF54-2A5D-F9C396F61225}"/>
              </a:ext>
            </a:extLst>
          </p:cNvPr>
          <p:cNvSpPr txBox="1"/>
          <p:nvPr/>
        </p:nvSpPr>
        <p:spPr>
          <a:xfrm>
            <a:off x="10109337" y="5491236"/>
            <a:ext cx="1810125"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04 –Pandeo en estructura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708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
            <a:extLst>
              <a:ext uri="{FF2B5EF4-FFF2-40B4-BE49-F238E27FC236}">
                <a16:creationId xmlns:a16="http://schemas.microsoft.com/office/drawing/2014/main" id="{C3D01FB5-7638-4F23-B8A2-0ECC2051D30C}"/>
              </a:ext>
            </a:extLst>
          </p:cNvPr>
          <p:cNvSpPr txBox="1"/>
          <p:nvPr/>
        </p:nvSpPr>
        <p:spPr>
          <a:xfrm>
            <a:off x="550815" y="467790"/>
            <a:ext cx="11090369" cy="646331"/>
          </a:xfrm>
          <a:prstGeom prst="rect">
            <a:avLst/>
          </a:prstGeom>
          <a:noFill/>
        </p:spPr>
        <p:txBody>
          <a:bodyPr wrap="square" rtlCol="0">
            <a:spAutoFit/>
          </a:bodyPr>
          <a:lstStyle/>
          <a:p>
            <a:pPr algn="ctr"/>
            <a:r>
              <a:rPr lang="es-MX" sz="3600" b="1" dirty="0"/>
              <a:t>COMO CONTROLAMOS EL PROCESO “PANDEO”</a:t>
            </a:r>
          </a:p>
        </p:txBody>
      </p:sp>
      <p:graphicFrame>
        <p:nvGraphicFramePr>
          <p:cNvPr id="6" name="Gráfico 11">
            <a:extLst>
              <a:ext uri="{FF2B5EF4-FFF2-40B4-BE49-F238E27FC236}">
                <a16:creationId xmlns:a16="http://schemas.microsoft.com/office/drawing/2014/main" id="{714FA906-CCF0-4E47-904C-D0E5A2DE5BCD}"/>
              </a:ext>
            </a:extLst>
          </p:cNvPr>
          <p:cNvGraphicFramePr>
            <a:graphicFrameLocks/>
          </p:cNvGraphicFramePr>
          <p:nvPr>
            <p:extLst>
              <p:ext uri="{D42A27DB-BD31-4B8C-83A1-F6EECF244321}">
                <p14:modId xmlns:p14="http://schemas.microsoft.com/office/powerpoint/2010/main" val="3950525369"/>
              </p:ext>
            </p:extLst>
          </p:nvPr>
        </p:nvGraphicFramePr>
        <p:xfrm>
          <a:off x="550815" y="1726606"/>
          <a:ext cx="4837895" cy="3566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12">
            <a:extLst>
              <a:ext uri="{FF2B5EF4-FFF2-40B4-BE49-F238E27FC236}">
                <a16:creationId xmlns:a16="http://schemas.microsoft.com/office/drawing/2014/main" id="{8372259D-A67D-4DC5-A01B-EBF4E90423A3}"/>
              </a:ext>
            </a:extLst>
          </p:cNvPr>
          <p:cNvGraphicFramePr>
            <a:graphicFrameLocks/>
          </p:cNvGraphicFramePr>
          <p:nvPr>
            <p:extLst>
              <p:ext uri="{D42A27DB-BD31-4B8C-83A1-F6EECF244321}">
                <p14:modId xmlns:p14="http://schemas.microsoft.com/office/powerpoint/2010/main" val="900143845"/>
              </p:ext>
            </p:extLst>
          </p:nvPr>
        </p:nvGraphicFramePr>
        <p:xfrm>
          <a:off x="6707904" y="1726606"/>
          <a:ext cx="4837895" cy="356616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CuadroTexto 13">
                <a:extLst>
                  <a:ext uri="{FF2B5EF4-FFF2-40B4-BE49-F238E27FC236}">
                    <a16:creationId xmlns:a16="http://schemas.microsoft.com/office/drawing/2014/main" id="{3FD34CCE-4437-423B-8DDE-6EE3AE22C56D}"/>
                  </a:ext>
                </a:extLst>
              </p:cNvPr>
              <p:cNvSpPr txBox="1"/>
              <p:nvPr/>
            </p:nvSpPr>
            <p:spPr>
              <a:xfrm>
                <a:off x="586854" y="5292771"/>
                <a:ext cx="10958945" cy="1447063"/>
              </a:xfrm>
              <a:prstGeom prst="rect">
                <a:avLst/>
              </a:prstGeom>
              <a:noFill/>
            </p:spPr>
            <p:txBody>
              <a:bodyPr wrap="square" rtlCol="0">
                <a:spAutoFit/>
              </a:bodyPr>
              <a:lstStyle/>
              <a:p>
                <a:pPr marL="342900" lvl="0" indent="-342900" algn="just">
                  <a:lnSpc>
                    <a:spcPct val="105000"/>
                  </a:lnSpc>
                  <a:spcAft>
                    <a:spcPts val="800"/>
                  </a:spcAft>
                  <a:buFont typeface="Symbol" panose="05050102010706020507" pitchFamily="18" charset="2"/>
                  <a:buChar char=""/>
                </a:pP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Nuestra tolerancia en el pandeo debe de ser de 2mm con respecto al centro de 10.16cm de ancho.</a:t>
                </a:r>
              </a:p>
              <a:p>
                <a:pPr marL="342900" lvl="0" indent="-342900" algn="just">
                  <a:lnSpc>
                    <a:spcPct val="105000"/>
                  </a:lnSpc>
                  <a:spcAft>
                    <a:spcPts val="800"/>
                  </a:spcAft>
                  <a:buFont typeface="Symbol" panose="05050102010706020507" pitchFamily="18" charset="2"/>
                  <a:buChar char=""/>
                </a:pPr>
                <a:r>
                  <a:rPr lang="es-MX" dirty="0">
                    <a:latin typeface="Calibri" panose="020F0502020204030204" pitchFamily="34" charset="0"/>
                    <a:ea typeface="Times New Roman" panose="02020603050405020304" pitchFamily="18" charset="0"/>
                    <a:cs typeface="Times New Roman" panose="02020603050405020304" pitchFamily="18" charset="0"/>
                  </a:rPr>
                  <a:t>Evidentemente </a:t>
                </a:r>
                <a:r>
                  <a:rPr lang="es-MX" i="1" u="sng"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 cumplimos con la Tolerancia </a:t>
                </a:r>
                <a:r>
                  <a:rPr lang="es-MX" dirty="0">
                    <a:latin typeface="Calibri" panose="020F0502020204030204" pitchFamily="34" charset="0"/>
                    <a:ea typeface="Times New Roman" panose="02020603050405020304" pitchFamily="18" charset="0"/>
                    <a:cs typeface="Times New Roman" panose="02020603050405020304" pitchFamily="18" charset="0"/>
                  </a:rPr>
                  <a:t>Especificada de </a:t>
                </a:r>
                <a14:m>
                  <m:oMath xmlns:m="http://schemas.openxmlformats.org/officeDocument/2006/math">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Ancho</m:t>
                    </m:r>
                    <m:r>
                      <a:rPr lang="es-MX"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de</m:t>
                    </m:r>
                    <m:r>
                      <a:rPr lang="es-MX"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centro</m:t>
                    </m:r>
                    <m:r>
                      <a:rPr lang="es-MX" b="0" i="0" smtClean="0">
                        <a:latin typeface="Cambria Math" panose="02040503050406030204" pitchFamily="18" charset="0"/>
                        <a:ea typeface="Cambria Math" panose="02040503050406030204" pitchFamily="18" charset="0"/>
                        <a:cs typeface="Times New Roman" panose="02020603050405020304" pitchFamily="18" charset="0"/>
                      </a:rPr>
                      <m:t> 10.16</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cm</m:t>
                    </m:r>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a14:m>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por lo que debemos buscar soluciones a la variación presente.</a:t>
                </a:r>
              </a:p>
              <a:p>
                <a:pPr algn="just"/>
                <a:endParaRPr lang="es-MX" dirty="0"/>
              </a:p>
            </p:txBody>
          </p:sp>
        </mc:Choice>
        <mc:Fallback xmlns="">
          <p:sp>
            <p:nvSpPr>
              <p:cNvPr id="8" name="CuadroTexto 13">
                <a:extLst>
                  <a:ext uri="{FF2B5EF4-FFF2-40B4-BE49-F238E27FC236}">
                    <a16:creationId xmlns:a16="http://schemas.microsoft.com/office/drawing/2014/main" id="{3FD34CCE-4437-423B-8DDE-6EE3AE22C56D}"/>
                  </a:ext>
                </a:extLst>
              </p:cNvPr>
              <p:cNvSpPr txBox="1">
                <a:spLocks noRot="1" noChangeAspect="1" noMove="1" noResize="1" noEditPoints="1" noAdjustHandles="1" noChangeArrowheads="1" noChangeShapeType="1" noTextEdit="1"/>
              </p:cNvSpPr>
              <p:nvPr/>
            </p:nvSpPr>
            <p:spPr>
              <a:xfrm>
                <a:off x="586854" y="5292771"/>
                <a:ext cx="10958945" cy="1447063"/>
              </a:xfrm>
              <a:prstGeom prst="rect">
                <a:avLst/>
              </a:prstGeom>
              <a:blipFill>
                <a:blip r:embed="rId4"/>
                <a:stretch>
                  <a:fillRect l="-445" t="-2941" r="-501"/>
                </a:stretch>
              </a:blipFill>
            </p:spPr>
            <p:txBody>
              <a:bodyPr/>
              <a:lstStyle/>
              <a:p>
                <a:r>
                  <a:rPr lang="es-MX">
                    <a:noFill/>
                  </a:rPr>
                  <a:t> </a:t>
                </a:r>
              </a:p>
            </p:txBody>
          </p:sp>
        </mc:Fallback>
      </mc:AlternateContent>
      <p:sp>
        <p:nvSpPr>
          <p:cNvPr id="2" name="Cuadro de texto 30">
            <a:extLst>
              <a:ext uri="{FF2B5EF4-FFF2-40B4-BE49-F238E27FC236}">
                <a16:creationId xmlns:a16="http://schemas.microsoft.com/office/drawing/2014/main" id="{4BA28BB2-9F12-FD60-7849-AB4E4B1D9717}"/>
              </a:ext>
            </a:extLst>
          </p:cNvPr>
          <p:cNvSpPr txBox="1"/>
          <p:nvPr/>
        </p:nvSpPr>
        <p:spPr>
          <a:xfrm>
            <a:off x="5388710" y="3130749"/>
            <a:ext cx="1297556" cy="98404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Grafica 02 –Desviación del proceso respecto a la tolerancia de pandeo de 2mm.</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416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Fabricación de prototipo</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11446720" cy="1474506"/>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Debido a que estamos replicando métodos de fabricación industrial ya existentes, por votación de todo el grupo, llegamos a la conclusión de fabricar un aditamento o plantilla para ensamblar las piezas eliminando así la variabilidad dada por el operador y reduciendo el tiempo de ensamble.</a:t>
            </a:r>
          </a:p>
          <a:p>
            <a:pPr lvl="0" algn="just">
              <a:lnSpc>
                <a:spcPct val="105000"/>
              </a:lnSpc>
              <a:spcAft>
                <a:spcPts val="800"/>
              </a:spcAft>
            </a:pP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CE773BCE-7071-101B-24DF-DC3FDA322F4D}"/>
              </a:ext>
            </a:extLst>
          </p:cNvPr>
          <p:cNvPicPr>
            <a:picLocks noChangeAspect="1"/>
          </p:cNvPicPr>
          <p:nvPr/>
        </p:nvPicPr>
        <p:blipFill>
          <a:blip r:embed="rId2"/>
          <a:stretch>
            <a:fillRect/>
          </a:stretch>
        </p:blipFill>
        <p:spPr>
          <a:xfrm>
            <a:off x="3067343" y="2614541"/>
            <a:ext cx="5105400" cy="3362325"/>
          </a:xfrm>
          <a:prstGeom prst="rect">
            <a:avLst/>
          </a:prstGeom>
        </p:spPr>
      </p:pic>
      <p:sp>
        <p:nvSpPr>
          <p:cNvPr id="4" name="Cuadro de texto 26">
            <a:extLst>
              <a:ext uri="{FF2B5EF4-FFF2-40B4-BE49-F238E27FC236}">
                <a16:creationId xmlns:a16="http://schemas.microsoft.com/office/drawing/2014/main" id="{FA37BD60-9E29-0FA4-365B-07970E14A273}"/>
              </a:ext>
            </a:extLst>
          </p:cNvPr>
          <p:cNvSpPr txBox="1"/>
          <p:nvPr/>
        </p:nvSpPr>
        <p:spPr>
          <a:xfrm>
            <a:off x="8172743" y="5410446"/>
            <a:ext cx="2418247"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03 –Plantilla de madera para producto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3703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45F8E1E-208F-FE4F-C3D3-387672D142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67" t="9206" r="9880" b="11821"/>
          <a:stretch/>
        </p:blipFill>
        <p:spPr bwMode="auto">
          <a:xfrm>
            <a:off x="6777655" y="950979"/>
            <a:ext cx="4593520" cy="2825448"/>
          </a:xfrm>
          <a:prstGeom prst="rect">
            <a:avLst/>
          </a:prstGeom>
          <a:noFill/>
          <a:ln>
            <a:noFill/>
          </a:ln>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EE2290BA-F34C-14A6-AEC8-0EB159DB64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948" y="950979"/>
            <a:ext cx="5047671" cy="2835848"/>
          </a:xfrm>
          <a:prstGeom prst="rect">
            <a:avLst/>
          </a:prstGeom>
          <a:noFill/>
          <a:ln>
            <a:noFill/>
          </a:ln>
        </p:spPr>
      </p:pic>
      <p:sp>
        <p:nvSpPr>
          <p:cNvPr id="4" name="Cuadro de texto 42">
            <a:extLst>
              <a:ext uri="{FF2B5EF4-FFF2-40B4-BE49-F238E27FC236}">
                <a16:creationId xmlns:a16="http://schemas.microsoft.com/office/drawing/2014/main" id="{87BA9E39-23CC-57FF-CAF4-21A3CA1835AE}"/>
              </a:ext>
            </a:extLst>
          </p:cNvPr>
          <p:cNvSpPr txBox="1"/>
          <p:nvPr/>
        </p:nvSpPr>
        <p:spPr>
          <a:xfrm>
            <a:off x="1750378" y="3948381"/>
            <a:ext cx="3628570" cy="4345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06-a – Aditamento para pandeo.</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5" name="Cuadro de texto 43">
            <a:extLst>
              <a:ext uri="{FF2B5EF4-FFF2-40B4-BE49-F238E27FC236}">
                <a16:creationId xmlns:a16="http://schemas.microsoft.com/office/drawing/2014/main" id="{26E0834E-32A1-F334-8F3D-94C5910D695E}"/>
              </a:ext>
            </a:extLst>
          </p:cNvPr>
          <p:cNvSpPr txBox="1"/>
          <p:nvPr/>
        </p:nvSpPr>
        <p:spPr>
          <a:xfrm>
            <a:off x="7651394" y="3867604"/>
            <a:ext cx="3205801" cy="4345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06-b – Uso de aditamento para pandeo en estructura X-BEAM-70.</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6" name="CuadroTexto 3">
            <a:extLst>
              <a:ext uri="{FF2B5EF4-FFF2-40B4-BE49-F238E27FC236}">
                <a16:creationId xmlns:a16="http://schemas.microsoft.com/office/drawing/2014/main" id="{4990D51E-0C80-5FF6-B2A4-D0199605C190}"/>
              </a:ext>
            </a:extLst>
          </p:cNvPr>
          <p:cNvSpPr txBox="1"/>
          <p:nvPr/>
        </p:nvSpPr>
        <p:spPr>
          <a:xfrm>
            <a:off x="939472" y="154492"/>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Diseño de aditamento para eliminación de pandeo</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AF5348A7-2A5C-EEA2-B2C7-2813502F47A0}"/>
              </a:ext>
            </a:extLst>
          </p:cNvPr>
          <p:cNvSpPr txBox="1"/>
          <p:nvPr/>
        </p:nvSpPr>
        <p:spPr>
          <a:xfrm>
            <a:off x="607624" y="4315569"/>
            <a:ext cx="7865965" cy="2296654"/>
          </a:xfrm>
          <a:prstGeom prst="rect">
            <a:avLst/>
          </a:prstGeom>
          <a:noFill/>
        </p:spPr>
        <p:txBody>
          <a:bodyPr wrap="square">
            <a:spAutoFit/>
          </a:bodyPr>
          <a:lstStyle/>
          <a:p>
            <a:pPr algn="just">
              <a:lnSpc>
                <a:spcPct val="115000"/>
              </a:lnSpc>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Ventajas observadas al implementar este aditamento:</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Fácil manipulación de la pieza en el proceso de soldadura.</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Agiliza la velocidad de producción y liberación del producto.</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No se golpea el producto al posicionarlo para aplicar los cordones de soldadura.</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Elimina el pandeo en su totalidad</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2844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62</TotalTime>
  <Words>1287</Words>
  <Application>Microsoft Office PowerPoint</Application>
  <PresentationFormat>Panorámica</PresentationFormat>
  <Paragraphs>112</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Cambria Math</vt:lpstr>
      <vt:lpstr>Symbol</vt:lpstr>
      <vt:lpstr>Times New Roman</vt:lpstr>
      <vt:lpstr>Retrospect</vt:lpstr>
      <vt:lpstr>Universidad Autónoma de Nuevo León Facultad de Ingeniería Mecánica y Eléctrica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Nuevo León Facultad de Ingeniería Mecánica y Eléctrica</dc:title>
  <cp:lastModifiedBy>Sergio Alberto Espinosa Barrón</cp:lastModifiedBy>
  <cp:revision>4</cp:revision>
  <dcterms:modified xsi:type="dcterms:W3CDTF">2022-11-14T09:54:19Z</dcterms:modified>
</cp:coreProperties>
</file>