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13"/>
  </p:notesMasterIdLst>
  <p:sldIdLst>
    <p:sldId id="256" r:id="rId2"/>
    <p:sldId id="257" r:id="rId3"/>
    <p:sldId id="258" r:id="rId4"/>
    <p:sldId id="259" r:id="rId5"/>
    <p:sldId id="264" r:id="rId6"/>
    <p:sldId id="265" r:id="rId7"/>
    <p:sldId id="260" r:id="rId8"/>
    <p:sldId id="273" r:id="rId9"/>
    <p:sldId id="261" r:id="rId10"/>
    <p:sldId id="262" r:id="rId11"/>
    <p:sldId id="272"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ckwell" panose="02060603020205020403" pitchFamily="18" charset="77"/>
      <p:regular r:id="rId18"/>
      <p:bold r:id="rId19"/>
      <p:italic r:id="rId20"/>
      <p:boldItalic r:id="rId21"/>
    </p:embeddedFont>
    <p:embeddedFont>
      <p:font typeface="Rockwell Condensed" panose="02060603050405020104" pitchFamily="18" charset="77"/>
      <p:regular r:id="rId22"/>
      <p:bold r:id="rId23"/>
    </p:embeddedFont>
    <p:embeddedFont>
      <p:font typeface="Rockwell Extra Bold" panose="02060603020205020403" pitchFamily="18" charset="77"/>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1"/>
    <p:restoredTop sz="94665"/>
  </p:normalViewPr>
  <p:slideViewPr>
    <p:cSldViewPr snapToGrid="0">
      <p:cViewPr varScale="1">
        <p:scale>
          <a:sx n="141" d="100"/>
          <a:sy n="141" d="100"/>
        </p:scale>
        <p:origin x="3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90101215fe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90101215f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must have the institutional bases of power position to oversee police actions. If we don’t do this we put our society at risk</a:t>
            </a:r>
            <a:endParaRPr/>
          </a:p>
          <a:p>
            <a:pPr marL="0" lvl="0" indent="0" algn="l" rtl="0">
              <a:spcBef>
                <a:spcPts val="0"/>
              </a:spcBef>
              <a:spcAft>
                <a:spcPts val="0"/>
              </a:spcAft>
              <a:buNone/>
            </a:pPr>
            <a:r>
              <a:rPr lang="en"/>
              <a:t>Must take down the extraordinary hurdles that a complaint must complete before an individual police officer is punished.</a:t>
            </a:r>
            <a:endParaRPr/>
          </a:p>
          <a:p>
            <a:pPr marL="0" lvl="0" indent="0" algn="l" rtl="0">
              <a:spcBef>
                <a:spcPts val="0"/>
              </a:spcBef>
              <a:spcAft>
                <a:spcPts val="0"/>
              </a:spcAft>
              <a:buNone/>
            </a:pPr>
            <a:r>
              <a:rPr lang="en"/>
              <a:t>We must see the problems of policing at its roots. The basic nature of the police from inception has been of a tool</a:t>
            </a:r>
            <a:endParaRPr/>
          </a:p>
          <a:p>
            <a:pPr marL="0" lvl="0" indent="0" algn="l" rtl="0">
              <a:spcBef>
                <a:spcPts val="0"/>
              </a:spcBef>
              <a:spcAft>
                <a:spcPts val="0"/>
              </a:spcAft>
              <a:buNone/>
            </a:pPr>
            <a:r>
              <a:rPr lang="en"/>
              <a:t>for managing inequality and maintaining the status quo</a:t>
            </a:r>
            <a:endParaRPr/>
          </a:p>
          <a:p>
            <a:pPr marL="0" lvl="0" indent="0" algn="l" rtl="0">
              <a:spcBef>
                <a:spcPts val="0"/>
              </a:spcBef>
              <a:spcAft>
                <a:spcPts val="0"/>
              </a:spcAft>
              <a:buNone/>
            </a:pPr>
            <a:r>
              <a:rPr lang="en"/>
              <a:t>Police reforms that ignore to address this truth are destined to fail.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fc833ae1f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fc833ae1f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CCRB- community complaint review board</a:t>
            </a:r>
            <a:endParaRPr dirty="0"/>
          </a:p>
          <a:p>
            <a:pPr marL="914400" lvl="1" indent="-317500" algn="l" rtl="0">
              <a:spcBef>
                <a:spcPts val="0"/>
              </a:spcBef>
              <a:spcAft>
                <a:spcPts val="0"/>
              </a:spcAft>
              <a:buSzPts val="1400"/>
              <a:buChar char="-"/>
            </a:pPr>
            <a:r>
              <a:rPr lang="en" dirty="0"/>
              <a:t>Cut some funding of NYPD and put it towards the CCRB for what they need to operate </a:t>
            </a:r>
            <a:endParaRPr dirty="0"/>
          </a:p>
          <a:p>
            <a:pPr marL="914400" lvl="1" indent="-317500" algn="l" rtl="0">
              <a:spcBef>
                <a:spcPts val="0"/>
              </a:spcBef>
              <a:spcAft>
                <a:spcPts val="0"/>
              </a:spcAft>
              <a:buSzPts val="1400"/>
              <a:buChar char="-"/>
            </a:pPr>
            <a:r>
              <a:rPr lang="en" dirty="0"/>
              <a:t>How much is the NYPD budget? How much are we putting towards the CCRB</a:t>
            </a:r>
            <a:endParaRPr dirty="0"/>
          </a:p>
          <a:p>
            <a:pPr marL="914400" lvl="1" indent="-317500" algn="l" rtl="0">
              <a:spcBef>
                <a:spcPts val="0"/>
              </a:spcBef>
              <a:spcAft>
                <a:spcPts val="0"/>
              </a:spcAft>
              <a:buSzPts val="1400"/>
              <a:buChar char="-"/>
            </a:pPr>
            <a:r>
              <a:rPr lang="en" dirty="0"/>
              <a:t>Reallocate funds to CCRB </a:t>
            </a:r>
            <a:endParaRPr dirty="0"/>
          </a:p>
          <a:p>
            <a:pPr marL="914400" lvl="1" indent="-317500" algn="l" rtl="0">
              <a:spcBef>
                <a:spcPts val="0"/>
              </a:spcBef>
              <a:spcAft>
                <a:spcPts val="0"/>
              </a:spcAft>
              <a:buSzPts val="1400"/>
              <a:buChar char="-"/>
            </a:pPr>
            <a:r>
              <a:rPr lang="en" dirty="0"/>
              <a:t>Specific prosecutors that deal with police brutality (independent prosecutors)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c833ae1f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fc833ae1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Complaints that are investigated by the CCRB must include FADO meaning Force, Abuse of Authority, Discourtesy, and Offensive Language and only incidents involving NYPD officers are investigated by the CCRB</a:t>
            </a:r>
            <a:endParaRPr/>
          </a:p>
          <a:p>
            <a:pPr marL="914400" lvl="1" indent="-317500" algn="l" rtl="0">
              <a:spcBef>
                <a:spcPts val="0"/>
              </a:spcBef>
              <a:spcAft>
                <a:spcPts val="0"/>
              </a:spcAft>
              <a:buSzPts val="1400"/>
              <a:buChar char="-"/>
            </a:pPr>
            <a:r>
              <a:rPr lang="en"/>
              <a:t>The cases that do not fall into jurisdiction of the CCRB are then forwarded to the respective jurisdiction usually being the NYPD IAB.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Of the cases that fall into the CCRB jurisdiction are then assigned to a civilian investigator where they begin their attempt to get in contact with the civilian that had made the complaint. If contact with the civilian complainant is not achieved after five attempts over the phone and two letter attempts the case is then closed. If the investigator gets in contact with the complainant a statement is taken over the phone and an in-person meeting is scheduled where the complainant can bring witnesses that were present. A “case plan” is then created and is submitted to a supervisor investigator. </a:t>
            </a:r>
            <a:endParaRPr/>
          </a:p>
          <a:p>
            <a:pPr marL="457200" lvl="0" indent="-317500" algn="l" rtl="0">
              <a:spcBef>
                <a:spcPts val="0"/>
              </a:spcBef>
              <a:spcAft>
                <a:spcPts val="0"/>
              </a:spcAft>
              <a:buSzPts val="1400"/>
              <a:buChar char="-"/>
            </a:pPr>
            <a:r>
              <a:rPr lang="en"/>
              <a:t>Once the case plan is created the civilian investigator must get in contact with the officer involved in the complaint, if the investigator fails to identify or get in contact with the officer the case is then closed. If and when the officer is identified the investigator will then collect all documents needed from the NYPD to better assist them in the investigation and a statement will be taken from the officer, their partner, and any other witnesses that were present. </a:t>
            </a:r>
            <a:endParaRPr/>
          </a:p>
          <a:p>
            <a:pPr marL="457200" lvl="0" indent="-317500" algn="l" rtl="0">
              <a:spcBef>
                <a:spcPts val="0"/>
              </a:spcBef>
              <a:spcAft>
                <a:spcPts val="0"/>
              </a:spcAft>
              <a:buSzPts val="1400"/>
              <a:buChar char="-"/>
            </a:pPr>
            <a:r>
              <a:rPr lang="en"/>
              <a:t>If the officer does not have any history of complaints with the CCRB or NYPD, there was no arrest made, and severe force or abuse of power were not present then the officer will receive “mediation”. This is where the officer and civilian bypass the investigative process and meet one-on-one with a mediator to discuss the incident. </a:t>
            </a:r>
            <a:endParaRPr/>
          </a:p>
          <a:p>
            <a:pPr marL="457200" lvl="0" indent="-317500" algn="l" rtl="0">
              <a:spcBef>
                <a:spcPts val="0"/>
              </a:spcBef>
              <a:spcAft>
                <a:spcPts val="0"/>
              </a:spcAft>
              <a:buSzPts val="1400"/>
              <a:buChar char="-"/>
            </a:pPr>
            <a:r>
              <a:rPr lang="en"/>
              <a:t>If the officer has some history of misconduct complaints then the civilian investigator then begins their recommendation that includes a summary of all complaints made, an explanation of the circumstances of the case, a credibility of the officers and the civilians, and finally a recommendation for disposition. </a:t>
            </a:r>
            <a:endParaRPr/>
          </a:p>
          <a:p>
            <a:pPr marL="457200" lvl="0" indent="-317500" algn="l" rtl="0">
              <a:spcBef>
                <a:spcPts val="0"/>
              </a:spcBef>
              <a:spcAft>
                <a:spcPts val="0"/>
              </a:spcAft>
              <a:buSzPts val="1400"/>
              <a:buChar char="-"/>
            </a:pPr>
            <a:r>
              <a:rPr lang="en"/>
              <a:t>These recommendations are reviewed by a three member panel and they will vote on the investigators recommendation. </a:t>
            </a:r>
            <a:endParaRPr/>
          </a:p>
          <a:p>
            <a:pPr marL="457200" lvl="0" indent="-317500" algn="l" rtl="0">
              <a:spcBef>
                <a:spcPts val="0"/>
              </a:spcBef>
              <a:spcAft>
                <a:spcPts val="0"/>
              </a:spcAft>
              <a:buSzPts val="1400"/>
              <a:buChar char="-"/>
            </a:pPr>
            <a:r>
              <a:rPr lang="en"/>
              <a:t>If the panel votes in agreement with the recommendation then the CCRB Administrative Prosecution Unit (APU) will hold a trial at the police department before an administrative law judge, </a:t>
            </a:r>
            <a:r>
              <a:rPr lang="en" sz="1050">
                <a:solidFill>
                  <a:srgbClr val="202122"/>
                </a:solidFill>
                <a:highlight>
                  <a:srgbClr val="FFFFFF"/>
                </a:highlight>
              </a:rPr>
              <a:t>either the Deputy Commissioner for Trials or an Assistant Deputy Commissioner of Trials.</a:t>
            </a:r>
            <a:endParaRPr sz="1050">
              <a:solidFill>
                <a:srgbClr val="202122"/>
              </a:solidFill>
              <a:highlight>
                <a:srgbClr val="FFFFFF"/>
              </a:highlight>
            </a:endParaRPr>
          </a:p>
          <a:p>
            <a:pPr marL="457200" lvl="0" indent="-295275" algn="l" rtl="0">
              <a:spcBef>
                <a:spcPts val="0"/>
              </a:spcBef>
              <a:spcAft>
                <a:spcPts val="0"/>
              </a:spcAft>
              <a:buClr>
                <a:srgbClr val="202122"/>
              </a:buClr>
              <a:buSzPts val="1050"/>
              <a:buChar char="-"/>
            </a:pPr>
            <a:r>
              <a:rPr lang="en" sz="1050">
                <a:solidFill>
                  <a:srgbClr val="202122"/>
                </a:solidFill>
                <a:highlight>
                  <a:srgbClr val="FFFFFF"/>
                </a:highlight>
              </a:rPr>
              <a:t>If an officer is found guilty, the penalty can be a warning and admonishment, loss of vacation days, suspension without pay, dismissal probation, or termination from the NYPD.</a:t>
            </a:r>
            <a:endParaRPr sz="1050">
              <a:solidFill>
                <a:srgbClr val="202122"/>
              </a:solidFill>
              <a:highlight>
                <a:srgbClr val="FFFFFF"/>
              </a:highlight>
            </a:endParaRPr>
          </a:p>
          <a:p>
            <a:pPr marL="457200" lvl="0" indent="-295275" algn="l" rtl="0">
              <a:spcBef>
                <a:spcPts val="0"/>
              </a:spcBef>
              <a:spcAft>
                <a:spcPts val="0"/>
              </a:spcAft>
              <a:buClr>
                <a:srgbClr val="202122"/>
              </a:buClr>
              <a:buSzPts val="1050"/>
              <a:buChar char="-"/>
            </a:pPr>
            <a:r>
              <a:rPr lang="en" sz="1050">
                <a:solidFill>
                  <a:srgbClr val="202122"/>
                </a:solidFill>
                <a:highlight>
                  <a:srgbClr val="FFFFFF"/>
                </a:highlight>
              </a:rPr>
              <a:t> The police commissioner retains the authority to decide whether the discipline is imposed, what level of discipline is imposed, and the penalty imposed</a:t>
            </a:r>
            <a:endParaRPr sz="1050">
              <a:solidFill>
                <a:srgbClr val="202122"/>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fc833ae1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fc833ae1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By defunding the NYPD, we can  bolster the CCRB. The mayor cut 1.1million for 2021  The Teal section represents the costs of contractual services, misc. Charges, property equipment, and supplies. The Orange section represents the amount used for salaried and non salaried civilians.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0101215f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0101215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fad633a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fad633a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study  on the screen shows how the current system fails to serve the public. Philip Eure... According to  Eure’s report, between 2009 and 2014 there had been 1,082 complaints of chokeholds by NYPD officers. The CCRB investigated only about half of them. The CCRB substantiated 10. Most of the cases died in the system. CCRB recommended the harshest possible punishment for at least 9 of them. Ray Kelly, the Commissioner at the time, overturn most of them(6). A maximum of five vacation days lost was the strongest sanction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fad633ae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fad633ae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more authority to the CCRB so they can conduct a full unbiased investigation of each complaint. </a:t>
            </a:r>
            <a:endParaRPr/>
          </a:p>
          <a:p>
            <a:pPr marL="0" lvl="0" indent="0" algn="l" rtl="0">
              <a:spcBef>
                <a:spcPts val="0"/>
              </a:spcBef>
              <a:spcAft>
                <a:spcPts val="0"/>
              </a:spcAft>
              <a:buNone/>
            </a:pPr>
            <a:r>
              <a:rPr lang="en"/>
              <a:t>We found very important to have an Independent police prosecutor’s office that is more removed from local politics</a:t>
            </a:r>
            <a:endParaRPr/>
          </a:p>
          <a:p>
            <a:pPr marL="0" lvl="0" indent="0" algn="l" rtl="0">
              <a:spcBef>
                <a:spcPts val="0"/>
              </a:spcBef>
              <a:spcAft>
                <a:spcPts val="0"/>
              </a:spcAft>
              <a:buNone/>
            </a:pPr>
            <a:r>
              <a:rPr lang="en"/>
              <a:t>The CCRB recommendation and the independent prosecutor’s resolution must be final.</a:t>
            </a:r>
            <a:endParaRPr/>
          </a:p>
          <a:p>
            <a:pPr marL="0" lvl="0" indent="0" algn="l" rtl="0">
              <a:spcBef>
                <a:spcPts val="0"/>
              </a:spcBef>
              <a:spcAft>
                <a:spcPts val="0"/>
              </a:spcAft>
              <a:buNone/>
            </a:pPr>
            <a:r>
              <a:rPr lang="en"/>
              <a:t>If there is to be a review of final resolution must lay on the city council.(since it represent the interest of the public)</a:t>
            </a:r>
            <a:endParaRPr/>
          </a:p>
          <a:p>
            <a:pPr marL="0" lvl="0" indent="0" algn="l" rtl="0">
              <a:spcBef>
                <a:spcPts val="0"/>
              </a:spcBef>
              <a:spcAft>
                <a:spcPts val="0"/>
              </a:spcAft>
              <a:buNone/>
            </a:pPr>
            <a:r>
              <a:rPr lang="en"/>
              <a:t>The Police commissioner is one of the biggest obstacles to reach a satisfactory resolution for complaints. He must be removed from the final decisions.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10/21/21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56359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10/21/21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40148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10/21/21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69561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6633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2913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10/21/21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64408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3E5059C3-6A89-4494-99FF-5A4D6FFD50EB}" type="datetimeFigureOut">
              <a:rPr lang="en-US" smtClean="0"/>
              <a:t>10/21/21</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r>
              <a:rPr lang="en-US"/>
              <a:t>
              </a:t>
            </a:r>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2959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10/21/21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3023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10/21/21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977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AF3416-4057-4DAA-829D-4CA07428D088}" type="datetimeFigureOut">
              <a:rPr lang="en-US" smtClean="0"/>
              <a:t>10/21/21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59271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10/21/21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50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10/21/21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78160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10/21/21</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15881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3CBC1C18-307B-4F68-A007-B5B542270E8D}" type="datetimeFigureOut">
              <a:rPr lang="en-US" smtClean="0"/>
              <a:t>10/21/21</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r>
              <a:rPr lang="en-US"/>
              <a:t>
              </a:t>
            </a:r>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699136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grpSp>
        <p:nvGrpSpPr>
          <p:cNvPr id="91" name="Group 9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2" name="Oval 9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3" name="Oval 92">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95" name="Rectangle 94">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89930"/>
            <a:ext cx="8181594"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616743"/>
            <a:ext cx="3862197" cy="3921209"/>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3"/>
          <p:cNvSpPr txBox="1">
            <a:spLocks noGrp="1"/>
          </p:cNvSpPr>
          <p:nvPr>
            <p:ph type="ctrTitle"/>
          </p:nvPr>
        </p:nvSpPr>
        <p:spPr>
          <a:xfrm>
            <a:off x="965200" y="1099342"/>
            <a:ext cx="2895599" cy="2956009"/>
          </a:xfrm>
          <a:prstGeom prst="rect">
            <a:avLst/>
          </a:prstGeom>
        </p:spPr>
        <p:txBody>
          <a:bodyPr spcFirstLastPara="1" vert="horz" lIns="91440" tIns="45720" rIns="91440" bIns="45720" rtlCol="0" anchor="ctr" anchorCtr="0">
            <a:normAutofit/>
          </a:bodyPr>
          <a:lstStyle/>
          <a:p>
            <a:pPr marL="0" lvl="0" indent="0" defTabSz="914400">
              <a:lnSpc>
                <a:spcPct val="90000"/>
              </a:lnSpc>
              <a:spcAft>
                <a:spcPts val="0"/>
              </a:spcAft>
            </a:pPr>
            <a:r>
              <a:rPr lang="en-US" sz="4500" dirty="0">
                <a:blipFill>
                  <a:blip r:embed="rId7">
                    <a:extLst>
                      <a:ext uri="{28A0092B-C50C-407E-A947-70E740481C1C}">
                        <a14:useLocalDpi xmlns:a14="http://schemas.microsoft.com/office/drawing/2010/main" val="0"/>
                      </a:ext>
                    </a:extLst>
                  </a:blip>
                  <a:tile tx="6350" ty="-127000" sx="65000" sy="64000" flip="none" algn="tl"/>
                </a:blipFill>
              </a:rPr>
              <a:t>How to deal with Police Brutality </a:t>
            </a:r>
          </a:p>
        </p:txBody>
      </p:sp>
      <p:sp>
        <p:nvSpPr>
          <p:cNvPr id="86" name="Google Shape;86;p13"/>
          <p:cNvSpPr txBox="1">
            <a:spLocks noGrp="1"/>
          </p:cNvSpPr>
          <p:nvPr>
            <p:ph type="subTitle" idx="1"/>
          </p:nvPr>
        </p:nvSpPr>
        <p:spPr>
          <a:xfrm>
            <a:off x="4813299" y="1019317"/>
            <a:ext cx="4192478" cy="3036035"/>
          </a:xfrm>
          <a:prstGeom prst="rect">
            <a:avLst/>
          </a:prstGeom>
        </p:spPr>
        <p:txBody>
          <a:bodyPr spcFirstLastPara="1" vert="horz" lIns="91440" tIns="45720" rIns="91440" bIns="45720" rtlCol="0" anchor="ctr" anchorCtr="0">
            <a:normAutofit/>
          </a:bodyPr>
          <a:lstStyle/>
          <a:p>
            <a:pPr marL="0" lvl="0" indent="-182880" defTabSz="914400">
              <a:spcBef>
                <a:spcPts val="0"/>
              </a:spcBef>
              <a:spcAft>
                <a:spcPts val="600"/>
              </a:spcAft>
              <a:buFont typeface="Wingdings" pitchFamily="2" charset="2"/>
              <a:buChar char="§"/>
            </a:pPr>
            <a:r>
              <a:rPr lang="en-US" sz="1800" dirty="0"/>
              <a:t>Using accountability to prevent police brutality</a:t>
            </a:r>
          </a:p>
          <a:p>
            <a:pPr marL="0" lvl="0" indent="-182880" defTabSz="914400">
              <a:spcBef>
                <a:spcPts val="0"/>
              </a:spcBef>
              <a:spcAft>
                <a:spcPts val="600"/>
              </a:spcAft>
              <a:buFont typeface="Wingdings" pitchFamily="2" charset="2"/>
              <a:buChar char="§"/>
            </a:pPr>
            <a:endParaRPr lang="en-US" sz="1800" dirty="0"/>
          </a:p>
          <a:p>
            <a:pPr marL="0" lvl="0" indent="-182880" defTabSz="914400">
              <a:spcBef>
                <a:spcPts val="0"/>
              </a:spcBef>
              <a:spcAft>
                <a:spcPts val="600"/>
              </a:spcAft>
              <a:buFont typeface="Wingdings" pitchFamily="2" charset="2"/>
              <a:buChar char="§"/>
            </a:pPr>
            <a:r>
              <a:rPr lang="en-US" sz="1800" dirty="0"/>
              <a:t>Natalie Salazar</a:t>
            </a:r>
          </a:p>
          <a:p>
            <a:pPr marL="0" lvl="0" indent="-182880" defTabSz="914400">
              <a:spcBef>
                <a:spcPts val="0"/>
              </a:spcBef>
              <a:spcAft>
                <a:spcPts val="600"/>
              </a:spcAft>
              <a:buFont typeface="Wingdings" pitchFamily="2" charset="2"/>
              <a:buChar char="§"/>
            </a:pPr>
            <a:r>
              <a:rPr lang="en-US" sz="1800" dirty="0"/>
              <a:t>Lisa Gorton</a:t>
            </a:r>
          </a:p>
          <a:p>
            <a:pPr marL="0" lvl="0" indent="-182880" defTabSz="914400">
              <a:spcBef>
                <a:spcPts val="0"/>
              </a:spcBef>
              <a:spcAft>
                <a:spcPts val="600"/>
              </a:spcAft>
              <a:buFont typeface="Wingdings" pitchFamily="2" charset="2"/>
              <a:buChar char="§"/>
            </a:pPr>
            <a:r>
              <a:rPr lang="en-US" sz="1800" dirty="0"/>
              <a:t>Abdoulaye Mbenque</a:t>
            </a:r>
          </a:p>
          <a:p>
            <a:pPr marL="0" lvl="0" indent="-182880" defTabSz="914400">
              <a:spcBef>
                <a:spcPts val="0"/>
              </a:spcBef>
              <a:spcAft>
                <a:spcPts val="600"/>
              </a:spcAft>
              <a:buFont typeface="Wingdings" pitchFamily="2" charset="2"/>
              <a:buChar char="§"/>
            </a:pPr>
            <a:r>
              <a:rPr lang="en-US" sz="1800" dirty="0"/>
              <a:t>Jorge Granda</a:t>
            </a:r>
          </a:p>
          <a:p>
            <a:pPr marL="0" lvl="0" indent="-182880" defTabSz="914400">
              <a:spcBef>
                <a:spcPts val="0"/>
              </a:spcBef>
              <a:spcAft>
                <a:spcPts val="600"/>
              </a:spcAft>
              <a:buFont typeface="Wingdings" pitchFamily="2" charset="2"/>
              <a:buChar char="§"/>
            </a:pPr>
            <a:r>
              <a:rPr lang="en-US" sz="1800" dirty="0"/>
              <a:t>Avi Severino</a:t>
            </a:r>
          </a:p>
        </p:txBody>
      </p:sp>
      <p:sp>
        <p:nvSpPr>
          <p:cNvPr id="101" name="Rectangle 100">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4591246"/>
            <a:ext cx="818159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38" name="Google Shape;138;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39" name="Google Shape;139;p19"/>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l" rtl="0">
              <a:spcBef>
                <a:spcPts val="1600"/>
              </a:spcBef>
              <a:spcAft>
                <a:spcPts val="0"/>
              </a:spcAft>
              <a:buNone/>
            </a:pPr>
            <a:r>
              <a:rPr lang="en" dirty="0">
                <a:solidFill>
                  <a:schemeClr val="tx1"/>
                </a:solidFill>
              </a:rPr>
              <a:t>Final revision of resolutions goes to the the City Council</a:t>
            </a:r>
          </a:p>
          <a:p>
            <a:pPr marL="0" lvl="0" indent="0" algn="l" rtl="0">
              <a:spcBef>
                <a:spcPts val="1600"/>
              </a:spcBef>
              <a:spcAft>
                <a:spcPts val="0"/>
              </a:spcAft>
              <a:buNone/>
            </a:pPr>
            <a:r>
              <a:rPr lang="en" dirty="0">
                <a:solidFill>
                  <a:schemeClr val="tx1"/>
                </a:solidFill>
              </a:rPr>
              <a:t>Defund NYPD  and reallocate funds to CCRB</a:t>
            </a:r>
            <a:endParaRPr dirty="0">
              <a:solidFill>
                <a:schemeClr val="tx1"/>
              </a:solidFill>
            </a:endParaRPr>
          </a:p>
          <a:p>
            <a:pPr marL="0" lvl="0" indent="0" algn="l" rtl="0">
              <a:spcBef>
                <a:spcPts val="1600"/>
              </a:spcBef>
              <a:spcAft>
                <a:spcPts val="0"/>
              </a:spcAft>
              <a:buNone/>
            </a:pPr>
            <a:r>
              <a:rPr lang="en" dirty="0">
                <a:solidFill>
                  <a:schemeClr val="tx1"/>
                </a:solidFill>
              </a:rPr>
              <a:t>Independent Prosecutors that are not politically connected to the Judicial System</a:t>
            </a:r>
            <a:endParaRPr dirty="0">
              <a:solidFill>
                <a:schemeClr val="tx1"/>
              </a:solidFill>
            </a:endParaRPr>
          </a:p>
          <a:p>
            <a:pPr marL="0" lvl="0" indent="0" algn="l" rtl="0">
              <a:spcBef>
                <a:spcPts val="1600"/>
              </a:spcBef>
              <a:spcAft>
                <a:spcPts val="0"/>
              </a:spcAft>
              <a:buNone/>
            </a:pPr>
            <a:r>
              <a:rPr lang="en" dirty="0">
                <a:solidFill>
                  <a:schemeClr val="tx1"/>
                </a:solidFill>
              </a:rPr>
              <a:t>It is ideal for the police commissioner not to have the final say on disciplinary matters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311700" y="77800"/>
            <a:ext cx="8520600" cy="11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What does success look like?</a:t>
            </a:r>
            <a:endParaRPr sz="4200"/>
          </a:p>
          <a:p>
            <a:pPr marL="0" lvl="0" indent="0" algn="l" rtl="0">
              <a:spcBef>
                <a:spcPts val="0"/>
              </a:spcBef>
              <a:spcAft>
                <a:spcPts val="0"/>
              </a:spcAft>
              <a:buNone/>
            </a:pPr>
            <a:endParaRPr sz="4000">
              <a:solidFill>
                <a:srgbClr val="434343"/>
              </a:solidFill>
            </a:endParaRPr>
          </a:p>
        </p:txBody>
      </p:sp>
      <p:sp>
        <p:nvSpPr>
          <p:cNvPr id="245" name="Google Shape;245;p2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Char char="●"/>
            </a:pPr>
            <a:r>
              <a:rPr lang="en" sz="2000">
                <a:solidFill>
                  <a:srgbClr val="000000"/>
                </a:solidFill>
                <a:highlight>
                  <a:srgbClr val="FFFFFF"/>
                </a:highlight>
              </a:rPr>
              <a:t>Institutional bases of power must be position to monitor the police</a:t>
            </a:r>
            <a:endParaRPr sz="2000">
              <a:solidFill>
                <a:srgbClr val="000000"/>
              </a:solidFill>
              <a:highlight>
                <a:srgbClr val="FFFFFF"/>
              </a:highlight>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highlight>
                  <a:srgbClr val="FFFFFF"/>
                </a:highlight>
              </a:rPr>
              <a:t>Crash the extraordinary hurdles that a complaint must complete before an individual police officer is punished.</a:t>
            </a:r>
            <a:endParaRPr sz="2000">
              <a:solidFill>
                <a:srgbClr val="000000"/>
              </a:solidFill>
              <a:highlight>
                <a:srgbClr val="FFFFFF"/>
              </a:highlight>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highlight>
                  <a:srgbClr val="FFFFFF"/>
                </a:highlight>
              </a:rPr>
              <a:t>The opinion of the city council must carry the most weight concerning individual abuse complaints. </a:t>
            </a:r>
            <a:endParaRPr sz="2000">
              <a:solidFill>
                <a:srgbClr val="000000"/>
              </a:solidFill>
              <a:highlight>
                <a:srgbClr val="FFFFFF"/>
              </a:highlight>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highlight>
                  <a:srgbClr val="FFFFFF"/>
                </a:highlight>
              </a:rPr>
              <a:t>Reach substantive justice in order to improve the outcome of the review system.</a:t>
            </a:r>
            <a:endParaRPr sz="2000">
              <a:solidFill>
                <a:srgbClr val="000000"/>
              </a:solidFill>
              <a:highlight>
                <a:srgbClr val="FFFFFF"/>
              </a:highlight>
            </a:endParaRPr>
          </a:p>
          <a:p>
            <a:pPr marL="457200" lvl="0" indent="-355600" algn="l" rtl="0">
              <a:lnSpc>
                <a:spcPct val="100000"/>
              </a:lnSpc>
              <a:spcBef>
                <a:spcPts val="0"/>
              </a:spcBef>
              <a:spcAft>
                <a:spcPts val="0"/>
              </a:spcAft>
              <a:buClr>
                <a:srgbClr val="000000"/>
              </a:buClr>
              <a:buSzPts val="2000"/>
              <a:buChar char="●"/>
            </a:pPr>
            <a:r>
              <a:rPr lang="en" sz="2000">
                <a:solidFill>
                  <a:srgbClr val="000000"/>
                </a:solidFill>
                <a:highlight>
                  <a:srgbClr val="FFFFFF"/>
                </a:highlight>
              </a:rPr>
              <a:t>Achieve greater openness and transparency.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grpSp>
        <p:nvGrpSpPr>
          <p:cNvPr id="201" name="Group 20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202" name="Oval 20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3" name="Oval 20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05" name="Rectangle 204">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FE2E386-0FA5-D544-91E0-10FCE7CFEC0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083" r="6361"/>
          <a:stretch/>
        </p:blipFill>
        <p:spPr bwMode="auto">
          <a:xfrm>
            <a:off x="2507" y="10"/>
            <a:ext cx="5661692" cy="5143490"/>
          </a:xfrm>
          <a:prstGeom prst="rect">
            <a:avLst/>
          </a:prstGeom>
          <a:noFill/>
          <a:extLst>
            <a:ext uri="{909E8E84-426E-40DD-AFC4-6F175D3DCCD1}">
              <a14:hiddenFill xmlns:a14="http://schemas.microsoft.com/office/drawing/2010/main">
                <a:solidFill>
                  <a:srgbClr val="FFFFFF"/>
                </a:solidFill>
              </a14:hiddenFill>
            </a:ext>
          </a:extLst>
        </p:spPr>
      </p:pic>
      <p:sp>
        <p:nvSpPr>
          <p:cNvPr id="91" name="Google Shape;91;p14"/>
          <p:cNvSpPr txBox="1">
            <a:spLocks noGrp="1"/>
          </p:cNvSpPr>
          <p:nvPr>
            <p:ph type="body" idx="1"/>
          </p:nvPr>
        </p:nvSpPr>
        <p:spPr>
          <a:xfrm>
            <a:off x="5764307" y="936633"/>
            <a:ext cx="3377186" cy="3038094"/>
          </a:xfrm>
          <a:prstGeom prst="rect">
            <a:avLst/>
          </a:prstGeom>
        </p:spPr>
        <p:txBody>
          <a:bodyPr spcFirstLastPara="1" vert="horz" lIns="91440" tIns="45720" rIns="91440" bIns="45720" rtlCol="0" anchorCtr="0">
            <a:normAutofit lnSpcReduction="10000"/>
          </a:bodyPr>
          <a:lstStyle/>
          <a:p>
            <a:pPr marL="0" lvl="0" indent="-182880" defTabSz="914400">
              <a:spcBef>
                <a:spcPts val="0"/>
              </a:spcBef>
              <a:spcAft>
                <a:spcPts val="0"/>
              </a:spcAft>
              <a:buSzPct val="85000"/>
              <a:buFont typeface="Wingdings" pitchFamily="2" charset="2"/>
              <a:buChar char="§"/>
            </a:pPr>
            <a:r>
              <a:rPr lang="en-US" sz="1600" dirty="0">
                <a:sym typeface="Arial"/>
              </a:rPr>
              <a:t>This group set out to focus on the lack of accountability held by the New York Police Department(NYPD) regarding police brutality. Our proposition is to reallocate a portion of the NYPD budget and put it towards properly funding the Civilian Complaint Review Board (CCRB). The CCRB is an independent agency founded in 1993 that is tasked with investigating, mediating, and prosecuting complaints of misconduct on the part of the NYPD.</a:t>
            </a:r>
          </a:p>
          <a:p>
            <a:pPr marL="0" lvl="0" indent="-182880" defTabSz="914400">
              <a:spcBef>
                <a:spcPts val="0"/>
              </a:spcBef>
              <a:spcAft>
                <a:spcPts val="1600"/>
              </a:spcAft>
              <a:buSzPct val="85000"/>
              <a:buFont typeface="Wingdings" pitchFamily="2" charset="2"/>
              <a:buChar char="§"/>
            </a:pPr>
            <a:endParaRPr lang="en-US" sz="1200" dirty="0"/>
          </a:p>
        </p:txBody>
      </p:sp>
      <p:grpSp>
        <p:nvGrpSpPr>
          <p:cNvPr id="207" name="Group 206">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208" name="Oval 207">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9" name="Oval 208">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sp>
        <p:nvSpPr>
          <p:cNvPr id="100" name="Google Shape;100;p15"/>
          <p:cNvSpPr txBox="1">
            <a:spLocks noGrp="1"/>
          </p:cNvSpPr>
          <p:nvPr>
            <p:ph type="body" idx="4294967295"/>
          </p:nvPr>
        </p:nvSpPr>
        <p:spPr>
          <a:xfrm>
            <a:off x="0" y="1304925"/>
            <a:ext cx="2493963"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No Accountability</a:t>
            </a:r>
            <a:endParaRPr>
              <a:solidFill>
                <a:schemeClr val="lt1"/>
              </a:solidFill>
            </a:endParaRPr>
          </a:p>
        </p:txBody>
      </p:sp>
      <p:sp>
        <p:nvSpPr>
          <p:cNvPr id="101" name="Google Shape;101;p15"/>
          <p:cNvSpPr txBox="1">
            <a:spLocks noGrp="1"/>
          </p:cNvSpPr>
          <p:nvPr>
            <p:ph type="body" idx="4294967295"/>
          </p:nvPr>
        </p:nvSpPr>
        <p:spPr>
          <a:xfrm>
            <a:off x="225950" y="1848125"/>
            <a:ext cx="2628900" cy="2794000"/>
          </a:xfrm>
          <a:prstGeom prst="rect">
            <a:avLst/>
          </a:prstGeom>
        </p:spPr>
        <p:txBody>
          <a:bodyPr spcFirstLastPara="1" wrap="square" lIns="91425" tIns="91425" rIns="91425" bIns="91425" anchor="t" anchorCtr="0">
            <a:noAutofit/>
          </a:bodyPr>
          <a:lstStyle/>
          <a:p>
            <a:pPr marL="323850" indent="-171450">
              <a:spcBef>
                <a:spcPts val="0"/>
              </a:spcBef>
              <a:buSzPts val="1200"/>
            </a:pPr>
            <a:r>
              <a:rPr lang="en" sz="1200" dirty="0"/>
              <a:t>At this time, at least 303 NYPD officers that have five or more substantial misconduct allegations against them are still on active duty</a:t>
            </a:r>
          </a:p>
          <a:p>
            <a:pPr marL="323850" indent="-171450">
              <a:spcBef>
                <a:spcPts val="0"/>
              </a:spcBef>
              <a:buSzPts val="1200"/>
            </a:pPr>
            <a:endParaRPr sz="1200" dirty="0"/>
          </a:p>
          <a:p>
            <a:pPr marL="323850" indent="-171450">
              <a:spcBef>
                <a:spcPts val="0"/>
              </a:spcBef>
              <a:buSzPts val="1200"/>
            </a:pPr>
            <a:r>
              <a:rPr lang="en" sz="1200" dirty="0"/>
              <a:t>A major factor that influences those officers staying in the force is the fact that the final decisions regarding every case is heavily influence by the police commissioner</a:t>
            </a:r>
            <a:endParaRPr sz="1200" dirty="0"/>
          </a:p>
        </p:txBody>
      </p:sp>
      <p:sp>
        <p:nvSpPr>
          <p:cNvPr id="105" name="Google Shape;105;p15"/>
          <p:cNvSpPr txBox="1">
            <a:spLocks noGrp="1"/>
          </p:cNvSpPr>
          <p:nvPr>
            <p:ph type="body" idx="4294967295"/>
          </p:nvPr>
        </p:nvSpPr>
        <p:spPr>
          <a:xfrm>
            <a:off x="6650038" y="1304925"/>
            <a:ext cx="2493962"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Direct Effects</a:t>
            </a:r>
            <a:endParaRPr>
              <a:solidFill>
                <a:schemeClr val="lt1"/>
              </a:solidFill>
            </a:endParaRPr>
          </a:p>
        </p:txBody>
      </p:sp>
      <p:sp>
        <p:nvSpPr>
          <p:cNvPr id="106" name="Google Shape;106;p15"/>
          <p:cNvSpPr txBox="1">
            <a:spLocks noGrp="1"/>
          </p:cNvSpPr>
          <p:nvPr>
            <p:ph type="body" idx="4294967295"/>
          </p:nvPr>
        </p:nvSpPr>
        <p:spPr>
          <a:xfrm>
            <a:off x="3323300" y="1848125"/>
            <a:ext cx="2478087" cy="2794000"/>
          </a:xfrm>
          <a:prstGeom prst="rect">
            <a:avLst/>
          </a:prstGeom>
        </p:spPr>
        <p:txBody>
          <a:bodyPr spcFirstLastPara="1" wrap="square" lIns="91425" tIns="91425" rIns="91425" bIns="91425" anchor="t" anchorCtr="0">
            <a:noAutofit/>
          </a:bodyPr>
          <a:lstStyle/>
          <a:p>
            <a:pPr marL="323850" indent="-171450">
              <a:spcBef>
                <a:spcPts val="0"/>
              </a:spcBef>
              <a:buSzPts val="1200"/>
            </a:pPr>
            <a:r>
              <a:rPr lang="en" sz="1200" dirty="0"/>
              <a:t>Use of force may intensified by weak accountability</a:t>
            </a:r>
          </a:p>
          <a:p>
            <a:pPr marL="323850" indent="-171450">
              <a:spcBef>
                <a:spcPts val="0"/>
              </a:spcBef>
              <a:buSzPts val="1200"/>
            </a:pPr>
            <a:endParaRPr sz="1200" dirty="0"/>
          </a:p>
          <a:p>
            <a:pPr marL="323850" indent="-171450">
              <a:spcBef>
                <a:spcPts val="0"/>
              </a:spcBef>
              <a:buSzPts val="1200"/>
            </a:pPr>
            <a:r>
              <a:rPr lang="en" sz="1200" dirty="0"/>
              <a:t>Police brutality exacerbates inequality and poverty</a:t>
            </a:r>
          </a:p>
          <a:p>
            <a:pPr marL="323850" indent="-171450">
              <a:spcBef>
                <a:spcPts val="0"/>
              </a:spcBef>
              <a:buSzPts val="1200"/>
            </a:pPr>
            <a:endParaRPr sz="1200" dirty="0"/>
          </a:p>
          <a:p>
            <a:pPr marL="323850" indent="-171450">
              <a:spcBef>
                <a:spcPts val="0"/>
              </a:spcBef>
              <a:buSzPts val="1200"/>
            </a:pPr>
            <a:r>
              <a:rPr lang="en" sz="1200" dirty="0"/>
              <a:t>Police brutality promotes a culture of machismo that rewards aggressive policing</a:t>
            </a:r>
            <a:endParaRPr sz="1200" dirty="0"/>
          </a:p>
          <a:p>
            <a:pPr marL="457200" lvl="0" indent="0" algn="l" rtl="0">
              <a:spcBef>
                <a:spcPts val="1600"/>
              </a:spcBef>
              <a:spcAft>
                <a:spcPts val="0"/>
              </a:spcAft>
              <a:buNone/>
            </a:pPr>
            <a:endParaRPr sz="1200" dirty="0"/>
          </a:p>
          <a:p>
            <a:pPr marL="0" lvl="0" indent="0" algn="l" rtl="0">
              <a:spcBef>
                <a:spcPts val="1600"/>
              </a:spcBef>
              <a:spcAft>
                <a:spcPts val="1600"/>
              </a:spcAft>
              <a:buNone/>
            </a:pPr>
            <a:r>
              <a:rPr lang="en" sz="1600" dirty="0"/>
              <a:t> </a:t>
            </a:r>
            <a:endParaRPr sz="1600" dirty="0"/>
          </a:p>
        </p:txBody>
      </p:sp>
      <p:sp>
        <p:nvSpPr>
          <p:cNvPr id="110" name="Google Shape;110;p15"/>
          <p:cNvSpPr txBox="1">
            <a:spLocks noGrp="1"/>
          </p:cNvSpPr>
          <p:nvPr>
            <p:ph type="body" idx="4294967295"/>
          </p:nvPr>
        </p:nvSpPr>
        <p:spPr>
          <a:xfrm>
            <a:off x="6648450" y="1304925"/>
            <a:ext cx="2495550"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11" name="Google Shape;111;p15"/>
          <p:cNvSpPr txBox="1">
            <a:spLocks noGrp="1"/>
          </p:cNvSpPr>
          <p:nvPr>
            <p:ph type="body" idx="4294967295"/>
          </p:nvPr>
        </p:nvSpPr>
        <p:spPr>
          <a:xfrm>
            <a:off x="6167719" y="1847081"/>
            <a:ext cx="2665032" cy="2794000"/>
          </a:xfrm>
          <a:prstGeom prst="rect">
            <a:avLst/>
          </a:prstGeom>
        </p:spPr>
        <p:txBody>
          <a:bodyPr spcFirstLastPara="1" wrap="square" lIns="91425" tIns="91425" rIns="91425" bIns="91425" anchor="t" anchorCtr="0">
            <a:noAutofit/>
          </a:bodyPr>
          <a:lstStyle/>
          <a:p>
            <a:pPr>
              <a:spcBef>
                <a:spcPts val="0"/>
              </a:spcBef>
              <a:spcAft>
                <a:spcPts val="1600"/>
              </a:spcAft>
            </a:pPr>
            <a:r>
              <a:rPr lang="en" sz="1200" dirty="0"/>
              <a:t>Although the NYPD has an independent agency to overlook complaints received, there is a huge deficit in accountability</a:t>
            </a:r>
            <a:endParaRPr sz="1200" dirty="0"/>
          </a:p>
        </p:txBody>
      </p:sp>
      <p:grpSp>
        <p:nvGrpSpPr>
          <p:cNvPr id="97" name="Google Shape;97;p15"/>
          <p:cNvGrpSpPr/>
          <p:nvPr/>
        </p:nvGrpSpPr>
        <p:grpSpPr>
          <a:xfrm>
            <a:off x="161545" y="1304875"/>
            <a:ext cx="2826693" cy="3416400"/>
            <a:chOff x="431924" y="1304875"/>
            <a:chExt cx="2826693" cy="3416400"/>
          </a:xfrm>
        </p:grpSpPr>
        <p:sp>
          <p:nvSpPr>
            <p:cNvPr id="98" name="Google Shape;98;p15"/>
            <p:cNvSpPr txBox="1"/>
            <p:nvPr/>
          </p:nvSpPr>
          <p:spPr>
            <a:xfrm>
              <a:off x="431924" y="1304875"/>
              <a:ext cx="2821957" cy="461963"/>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Objectionable</a:t>
              </a:r>
            </a:p>
            <a:p>
              <a:pPr marL="0" lvl="0" indent="0" algn="ctr" rtl="0">
                <a:spcBef>
                  <a:spcPts val="0"/>
                </a:spcBef>
                <a:spcAft>
                  <a:spcPts val="0"/>
                </a:spcAft>
                <a:buNone/>
              </a:pPr>
              <a:r>
                <a:rPr lang="en-US" dirty="0">
                  <a:solidFill>
                    <a:schemeClr val="bg1"/>
                  </a:solidFill>
                </a:rPr>
                <a:t>Outcomes</a:t>
              </a:r>
              <a:endParaRPr dirty="0">
                <a:solidFill>
                  <a:schemeClr val="bg1"/>
                </a:solidFill>
              </a:endParaRPr>
            </a:p>
          </p:txBody>
        </p:sp>
        <p:sp>
          <p:nvSpPr>
            <p:cNvPr id="99" name="Google Shape;99;p15"/>
            <p:cNvSpPr/>
            <p:nvPr/>
          </p:nvSpPr>
          <p:spPr>
            <a:xfrm>
              <a:off x="436660" y="1304875"/>
              <a:ext cx="2821957"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02" name="Google Shape;102;p15"/>
          <p:cNvGrpSpPr/>
          <p:nvPr/>
        </p:nvGrpSpPr>
        <p:grpSpPr>
          <a:xfrm>
            <a:off x="3080801" y="1304875"/>
            <a:ext cx="2913967" cy="3416400"/>
            <a:chOff x="3320449" y="1304875"/>
            <a:chExt cx="2815643" cy="3416400"/>
          </a:xfrm>
        </p:grpSpPr>
        <p:sp>
          <p:nvSpPr>
            <p:cNvPr id="103" name="Google Shape;103;p15"/>
            <p:cNvSpPr txBox="1"/>
            <p:nvPr/>
          </p:nvSpPr>
          <p:spPr>
            <a:xfrm>
              <a:off x="3324050" y="1304875"/>
              <a:ext cx="2812042"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Effects</a:t>
              </a:r>
              <a:endParaRPr dirty="0">
                <a:solidFill>
                  <a:schemeClr val="bg1"/>
                </a:solidFill>
              </a:endParaRPr>
            </a:p>
          </p:txBody>
        </p:sp>
        <p:sp>
          <p:nvSpPr>
            <p:cNvPr id="104" name="Google Shape;104;p15"/>
            <p:cNvSpPr/>
            <p:nvPr/>
          </p:nvSpPr>
          <p:spPr>
            <a:xfrm>
              <a:off x="3320449" y="1304875"/>
              <a:ext cx="2815643"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5"/>
          <p:cNvGrpSpPr/>
          <p:nvPr/>
        </p:nvGrpSpPr>
        <p:grpSpPr>
          <a:xfrm>
            <a:off x="6063751" y="1304875"/>
            <a:ext cx="2913967" cy="3416400"/>
            <a:chOff x="6212549" y="1304875"/>
            <a:chExt cx="2765169" cy="3416400"/>
          </a:xfrm>
        </p:grpSpPr>
        <p:sp>
          <p:nvSpPr>
            <p:cNvPr id="108" name="Google Shape;108;p15"/>
            <p:cNvSpPr/>
            <p:nvPr/>
          </p:nvSpPr>
          <p:spPr>
            <a:xfrm>
              <a:off x="6215400" y="1304875"/>
              <a:ext cx="2762318"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p:nvPr/>
          </p:nvSpPr>
          <p:spPr>
            <a:xfrm>
              <a:off x="6212549" y="1304875"/>
              <a:ext cx="2762317"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rPr>
                <a:t>Inadequate Efforts</a:t>
              </a:r>
              <a:endParaRPr dirty="0">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grpSp>
        <p:nvGrpSpPr>
          <p:cNvPr id="122" name="Group 12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3" name="Oval 12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4" name="Oval 12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6" name="Rectangle 12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Rectangle 1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Google Shape;116;p16"/>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600" dirty="0">
                <a:sym typeface="Arial"/>
              </a:rPr>
              <a:t> THE CCRB INVESTIGATION PROCESS</a:t>
            </a:r>
            <a:endParaRPr lang="en-US" sz="4600" dirty="0"/>
          </a:p>
          <a:p>
            <a:pPr marL="0" lvl="0" indent="0" defTabSz="914400">
              <a:spcBef>
                <a:spcPct val="0"/>
              </a:spcBef>
              <a:spcAft>
                <a:spcPts val="0"/>
              </a:spcAft>
            </a:pPr>
            <a:endParaRPr lang="en-US" sz="4600" dirty="0"/>
          </a:p>
        </p:txBody>
      </p:sp>
      <p:sp>
        <p:nvSpPr>
          <p:cNvPr id="117" name="Google Shape;117;p16"/>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457200" lvl="0" indent="-182880" defTabSz="914400">
              <a:spcBef>
                <a:spcPts val="0"/>
              </a:spcBef>
              <a:spcAft>
                <a:spcPts val="600"/>
              </a:spcAft>
              <a:buSzPct val="85000"/>
              <a:buFont typeface="Wingdings" pitchFamily="2" charset="2"/>
              <a:buChar char="§"/>
            </a:pPr>
            <a:r>
              <a:rPr lang="en-US" sz="1200" dirty="0"/>
              <a:t>Complaints that are received by the CCRB must meet their certain jurisdiction, these complaints must be against NYPD officers only and include FADO (Force, Abuse of Power, Discourtesy, and Offensive Language).</a:t>
            </a:r>
          </a:p>
          <a:p>
            <a:pPr marL="457200" lvl="0" indent="-182880" defTabSz="914400">
              <a:spcBef>
                <a:spcPts val="0"/>
              </a:spcBef>
              <a:spcAft>
                <a:spcPts val="600"/>
              </a:spcAft>
              <a:buSzPct val="85000"/>
              <a:buFont typeface="Wingdings" pitchFamily="2" charset="2"/>
              <a:buChar char="§"/>
            </a:pPr>
            <a:r>
              <a:rPr lang="en-US" sz="1200" dirty="0"/>
              <a:t>Cases in CCRB jurisdiction are assigned to civilian investigators.</a:t>
            </a:r>
          </a:p>
          <a:p>
            <a:pPr lvl="0" indent="-182880" defTabSz="914400">
              <a:spcAft>
                <a:spcPts val="600"/>
              </a:spcAft>
              <a:buSzPct val="85000"/>
              <a:buFont typeface="Wingdings" pitchFamily="2" charset="2"/>
              <a:buChar char="§"/>
            </a:pPr>
            <a:r>
              <a:rPr lang="en-US" sz="1200" dirty="0"/>
              <a:t>After a case plan is made by the civilian investigator and the officer in question has no history of complaints with the CCRB or the NYPD, both parties will then receive mediation</a:t>
            </a:r>
          </a:p>
          <a:p>
            <a:pPr marL="457200" lvl="0" indent="-182880" defTabSz="914400">
              <a:spcBef>
                <a:spcPts val="0"/>
              </a:spcBef>
              <a:spcAft>
                <a:spcPts val="600"/>
              </a:spcAft>
              <a:buSzPct val="85000"/>
              <a:buFont typeface="Wingdings" pitchFamily="2" charset="2"/>
              <a:buChar char="§"/>
            </a:pPr>
            <a:r>
              <a:rPr lang="en-US" sz="1200" dirty="0"/>
              <a:t>If there is a history of misconduct complaints, the investigator begins their recommendation which includes: </a:t>
            </a:r>
            <a:r>
              <a:rPr lang="en-US" sz="1200" dirty="0">
                <a:sym typeface="Arial"/>
              </a:rPr>
              <a:t>a summary of all complaints made and a recommendation for disposition. </a:t>
            </a:r>
          </a:p>
          <a:p>
            <a:pPr marL="457200" lvl="0" indent="-182880" defTabSz="914400">
              <a:spcBef>
                <a:spcPts val="0"/>
              </a:spcBef>
              <a:spcAft>
                <a:spcPts val="600"/>
              </a:spcAft>
              <a:buSzPct val="85000"/>
              <a:buFont typeface="Wingdings" pitchFamily="2" charset="2"/>
              <a:buChar char="§"/>
            </a:pPr>
            <a:r>
              <a:rPr lang="en-US" sz="1200" dirty="0">
                <a:sym typeface="Arial"/>
              </a:rPr>
              <a:t>A three-member panel will then vote on the recommendation. If they vote in favor the CCRB, the Administrative Prosecution Unit (APU) will hold a trial at the police department before an administrative law judge.</a:t>
            </a:r>
          </a:p>
          <a:p>
            <a:pPr marL="457200" lvl="0" indent="-182880" defTabSz="914400">
              <a:spcBef>
                <a:spcPts val="0"/>
              </a:spcBef>
              <a:spcAft>
                <a:spcPts val="600"/>
              </a:spcAft>
              <a:buSzPct val="85000"/>
              <a:buFont typeface="Wingdings" pitchFamily="2" charset="2"/>
              <a:buChar char="§"/>
            </a:pPr>
            <a:r>
              <a:rPr lang="en-US" sz="1200" dirty="0">
                <a:sym typeface="Arial"/>
              </a:rPr>
              <a:t>Even if the APU finds the officer guilty the police commissioner can unilaterally overrule.</a:t>
            </a:r>
          </a:p>
        </p:txBody>
      </p:sp>
      <p:sp>
        <p:nvSpPr>
          <p:cNvPr id="134" name="Oval 13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6" name="Oval 13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Progression of CCRB’s Funding</a:t>
            </a:r>
            <a:endParaRPr/>
          </a:p>
        </p:txBody>
      </p:sp>
      <p:sp>
        <p:nvSpPr>
          <p:cNvPr id="152" name="Google Shape;152;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3" name="Google Shape;153;p21"/>
          <p:cNvPicPr preferRelativeResize="0"/>
          <p:nvPr/>
        </p:nvPicPr>
        <p:blipFill>
          <a:blip r:embed="rId3">
            <a:alphaModFix/>
          </a:blip>
          <a:stretch>
            <a:fillRect/>
          </a:stretch>
        </p:blipFill>
        <p:spPr>
          <a:xfrm>
            <a:off x="311700" y="1229875"/>
            <a:ext cx="6473875" cy="3103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159301" y="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N.Y.P.D. related expenses for 2018</a:t>
            </a:r>
            <a:endParaRPr dirty="0"/>
          </a:p>
        </p:txBody>
      </p:sp>
      <p:sp>
        <p:nvSpPr>
          <p:cNvPr id="159" name="Google Shape;159;p2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60" name="Google Shape;160;p22"/>
          <p:cNvSpPr txBox="1">
            <a:spLocks noGrp="1"/>
          </p:cNvSpPr>
          <p:nvPr>
            <p:ph type="body" idx="2"/>
          </p:nvPr>
        </p:nvSpPr>
        <p:spPr>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Budget  increase </a:t>
            </a:r>
            <a:endParaRPr/>
          </a:p>
          <a:p>
            <a:pPr marL="457200" lvl="0" indent="-342900" algn="l" rtl="0">
              <a:spcBef>
                <a:spcPts val="0"/>
              </a:spcBef>
              <a:spcAft>
                <a:spcPts val="0"/>
              </a:spcAft>
              <a:buSzPts val="1800"/>
              <a:buChar char="-"/>
            </a:pPr>
            <a:r>
              <a:rPr lang="en"/>
              <a:t>Increase in CCRB Recruitment</a:t>
            </a:r>
            <a:endParaRPr/>
          </a:p>
          <a:p>
            <a:pPr marL="457200" lvl="0" indent="-342900" algn="l" rtl="0">
              <a:spcBef>
                <a:spcPts val="0"/>
              </a:spcBef>
              <a:spcAft>
                <a:spcPts val="0"/>
              </a:spcAft>
              <a:buSzPts val="1800"/>
              <a:buChar char="-"/>
            </a:pPr>
            <a:r>
              <a:rPr lang="en"/>
              <a:t>Public Interest Prosecutors</a:t>
            </a:r>
            <a:endParaRPr/>
          </a:p>
          <a:p>
            <a:pPr marL="457200" lvl="0" indent="-342900" algn="l" rtl="0">
              <a:spcBef>
                <a:spcPts val="0"/>
              </a:spcBef>
              <a:spcAft>
                <a:spcPts val="0"/>
              </a:spcAft>
              <a:buSzPts val="1800"/>
              <a:buChar char="-"/>
            </a:pPr>
            <a:r>
              <a:rPr lang="en"/>
              <a:t>Social media group to promote the CCRB and get community members more involved with the process.</a:t>
            </a:r>
            <a:endParaRPr/>
          </a:p>
        </p:txBody>
      </p:sp>
      <p:pic>
        <p:nvPicPr>
          <p:cNvPr id="3" name="Picture 2" descr="A picture containing diagram&#10;&#10;Description automatically generated">
            <a:extLst>
              <a:ext uri="{FF2B5EF4-FFF2-40B4-BE49-F238E27FC236}">
                <a16:creationId xmlns:a16="http://schemas.microsoft.com/office/drawing/2014/main" id="{BEA68F7E-8C37-1049-A82F-00E056D307B7}"/>
              </a:ext>
            </a:extLst>
          </p:cNvPr>
          <p:cNvPicPr>
            <a:picLocks noChangeAspect="1"/>
          </p:cNvPicPr>
          <p:nvPr/>
        </p:nvPicPr>
        <p:blipFill>
          <a:blip r:embed="rId3"/>
          <a:stretch>
            <a:fillRect/>
          </a:stretch>
        </p:blipFill>
        <p:spPr>
          <a:xfrm>
            <a:off x="159301" y="1564500"/>
            <a:ext cx="8364767" cy="357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183500" y="588425"/>
            <a:ext cx="4441800" cy="156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Philip Eure’s study on the city handling complaints of police  chokeholds</a:t>
            </a:r>
            <a:endParaRPr sz="3000" dirty="0"/>
          </a:p>
        </p:txBody>
      </p:sp>
      <p:sp>
        <p:nvSpPr>
          <p:cNvPr id="123" name="Google Shape;123;p17"/>
          <p:cNvSpPr txBox="1">
            <a:spLocks noGrp="1"/>
          </p:cNvSpPr>
          <p:nvPr>
            <p:ph type="subTitle" idx="1"/>
          </p:nvPr>
        </p:nvSpPr>
        <p:spPr>
          <a:xfrm>
            <a:off x="7050" y="3116926"/>
            <a:ext cx="42828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mj-lt"/>
                <a:ea typeface="Arial"/>
                <a:cs typeface="Arial"/>
                <a:sym typeface="Arial"/>
              </a:rPr>
              <a:t>Philip Eure was the first ever inspector general for the NYPD.</a:t>
            </a:r>
            <a:endParaRPr sz="1600" b="1" dirty="0">
              <a:latin typeface="+mj-lt"/>
              <a:ea typeface="Arial"/>
              <a:cs typeface="Arial"/>
              <a:sym typeface="Arial"/>
            </a:endParaRPr>
          </a:p>
          <a:p>
            <a:pPr marL="0" lvl="0" indent="0" algn="ctr" rtl="0">
              <a:spcBef>
                <a:spcPts val="0"/>
              </a:spcBef>
              <a:spcAft>
                <a:spcPts val="0"/>
              </a:spcAft>
              <a:buNone/>
            </a:pPr>
            <a:r>
              <a:rPr lang="en" sz="1600" b="1" dirty="0">
                <a:latin typeface="+mj-lt"/>
                <a:ea typeface="Arial"/>
                <a:cs typeface="Arial"/>
                <a:sym typeface="Arial"/>
              </a:rPr>
              <a:t>He was appointed in March of 2014</a:t>
            </a:r>
            <a:endParaRPr sz="1600" b="1" dirty="0">
              <a:latin typeface="+mj-lt"/>
              <a:ea typeface="Arial"/>
              <a:cs typeface="Arial"/>
              <a:sym typeface="Arial"/>
            </a:endParaRPr>
          </a:p>
        </p:txBody>
      </p:sp>
      <p:sp>
        <p:nvSpPr>
          <p:cNvPr id="124" name="Google Shape;124;p17"/>
          <p:cNvSpPr txBox="1">
            <a:spLocks noGrp="1"/>
          </p:cNvSpPr>
          <p:nvPr>
            <p:ph type="body" idx="2"/>
          </p:nvPr>
        </p:nvSpPr>
        <p:spPr>
          <a:xfrm>
            <a:off x="4861201" y="4126426"/>
            <a:ext cx="3942139" cy="5196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400" dirty="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sz="1400" dirty="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600" b="1" dirty="0">
                <a:solidFill>
                  <a:srgbClr val="000000"/>
                </a:solidFill>
                <a:highlight>
                  <a:srgbClr val="FFFFFF"/>
                </a:highlight>
                <a:latin typeface="+mj-lt"/>
                <a:ea typeface="Arial"/>
                <a:cs typeface="Arial"/>
                <a:sym typeface="Arial"/>
              </a:rPr>
              <a:t>1,082 complaints alleging 1,128 chokeholds</a:t>
            </a:r>
            <a:endParaRPr sz="1600" b="1" dirty="0">
              <a:solidFill>
                <a:srgbClr val="000000"/>
              </a:solidFill>
              <a:highlight>
                <a:srgbClr val="FFFFFF"/>
              </a:highlight>
              <a:latin typeface="+mj-lt"/>
              <a:ea typeface="Arial"/>
              <a:cs typeface="Arial"/>
              <a:sym typeface="Arial"/>
            </a:endParaRPr>
          </a:p>
          <a:p>
            <a:pPr marL="0" lvl="0" indent="0" algn="l" rtl="0">
              <a:spcBef>
                <a:spcPts val="0"/>
              </a:spcBef>
              <a:spcAft>
                <a:spcPts val="1600"/>
              </a:spcAft>
              <a:buNone/>
            </a:pPr>
            <a:endParaRPr dirty="0"/>
          </a:p>
        </p:txBody>
      </p:sp>
      <p:pic>
        <p:nvPicPr>
          <p:cNvPr id="125" name="Google Shape;125;p17"/>
          <p:cNvPicPr preferRelativeResize="0"/>
          <p:nvPr/>
        </p:nvPicPr>
        <p:blipFill>
          <a:blip r:embed="rId3">
            <a:alphaModFix/>
          </a:blip>
          <a:stretch>
            <a:fillRect/>
          </a:stretch>
        </p:blipFill>
        <p:spPr>
          <a:xfrm>
            <a:off x="4480300" y="324325"/>
            <a:ext cx="4480200" cy="3802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7AA7-0721-FE4D-B8E5-AEE53B0E3C1F}"/>
              </a:ext>
            </a:extLst>
          </p:cNvPr>
          <p:cNvSpPr>
            <a:spLocks noGrp="1"/>
          </p:cNvSpPr>
          <p:nvPr>
            <p:ph type="title"/>
          </p:nvPr>
        </p:nvSpPr>
        <p:spPr/>
        <p:txBody>
          <a:bodyPr/>
          <a:lstStyle/>
          <a:p>
            <a:r>
              <a:rPr lang="en-US" dirty="0"/>
              <a:t>Resources Needed</a:t>
            </a:r>
          </a:p>
        </p:txBody>
      </p:sp>
      <p:sp>
        <p:nvSpPr>
          <p:cNvPr id="3" name="Subtitle 2">
            <a:extLst>
              <a:ext uri="{FF2B5EF4-FFF2-40B4-BE49-F238E27FC236}">
                <a16:creationId xmlns:a16="http://schemas.microsoft.com/office/drawing/2014/main" id="{F1E8EF9A-A63E-F843-AC66-373CD97113C2}"/>
              </a:ext>
            </a:extLst>
          </p:cNvPr>
          <p:cNvSpPr>
            <a:spLocks noGrp="1"/>
          </p:cNvSpPr>
          <p:nvPr>
            <p:ph type="subTitle" idx="1"/>
          </p:nvPr>
        </p:nvSpPr>
        <p:spPr/>
        <p:txBody>
          <a:bodyPr/>
          <a:lstStyle/>
          <a:p>
            <a:endParaRPr lang="en-US" dirty="0"/>
          </a:p>
        </p:txBody>
      </p:sp>
      <p:sp>
        <p:nvSpPr>
          <p:cNvPr id="5" name="Google Shape;160;p22">
            <a:extLst>
              <a:ext uri="{FF2B5EF4-FFF2-40B4-BE49-F238E27FC236}">
                <a16:creationId xmlns:a16="http://schemas.microsoft.com/office/drawing/2014/main" id="{7E352DC9-148D-0A48-AA97-C4DBB06779F9}"/>
              </a:ext>
            </a:extLst>
          </p:cNvPr>
          <p:cNvSpPr txBox="1">
            <a:spLocks noGrp="1"/>
          </p:cNvSpPr>
          <p:nvPr>
            <p:ph type="body" idx="2"/>
          </p:nvPr>
        </p:nvSpPr>
        <p:spPr>
          <a:xfrm>
            <a:off x="5041500" y="724200"/>
            <a:ext cx="3837000" cy="3695100"/>
          </a:xfrm>
          <a:prstGeom prst="rect">
            <a:avLst/>
          </a:prstGeom>
        </p:spPr>
        <p:txBody>
          <a:bodyPr spcFirstLastPara="1" wrap="square" lIns="91425" tIns="91425" rIns="91425" bIns="91425" anchor="ctr" anchorCtr="0">
            <a:noAutofit/>
          </a:bodyPr>
          <a:lstStyle/>
          <a:p>
            <a:pPr marL="114300" indent="0">
              <a:buNone/>
            </a:pPr>
            <a:r>
              <a:rPr lang="en" dirty="0">
                <a:solidFill>
                  <a:schemeClr val="tx1"/>
                </a:solidFill>
              </a:rPr>
              <a:t>Allocating more financial and human resources to the CCRB</a:t>
            </a:r>
          </a:p>
          <a:p>
            <a:pPr marL="114300" lvl="0" indent="0" algn="l" rtl="0">
              <a:spcBef>
                <a:spcPts val="0"/>
              </a:spcBef>
              <a:spcAft>
                <a:spcPts val="0"/>
              </a:spcAft>
              <a:buSzPts val="1800"/>
              <a:buNone/>
            </a:pPr>
            <a:endParaRPr lang="en" dirty="0">
              <a:solidFill>
                <a:schemeClr val="tx1"/>
              </a:solidFill>
            </a:endParaRPr>
          </a:p>
          <a:p>
            <a:pPr marL="114300" lvl="0" indent="0" algn="l" rtl="0">
              <a:spcBef>
                <a:spcPts val="0"/>
              </a:spcBef>
              <a:spcAft>
                <a:spcPts val="0"/>
              </a:spcAft>
              <a:buSzPts val="1800"/>
              <a:buNone/>
            </a:pPr>
            <a:r>
              <a:rPr lang="en" dirty="0">
                <a:solidFill>
                  <a:schemeClr val="tx1"/>
                </a:solidFill>
              </a:rPr>
              <a:t>Increase the CCRB’s number of public prosecutors for its Administrative Prosecution Unit (APU)</a:t>
            </a:r>
            <a:endParaRPr dirty="0">
              <a:solidFill>
                <a:schemeClr val="tx1"/>
              </a:solidFill>
            </a:endParaRPr>
          </a:p>
          <a:p>
            <a:pPr marL="114300" lvl="0" indent="0" algn="l" rtl="0">
              <a:spcBef>
                <a:spcPts val="0"/>
              </a:spcBef>
              <a:spcAft>
                <a:spcPts val="0"/>
              </a:spcAft>
              <a:buSzPts val="1800"/>
              <a:buNone/>
            </a:pPr>
            <a:endParaRPr lang="en" dirty="0">
              <a:solidFill>
                <a:schemeClr val="tx1"/>
              </a:solidFill>
            </a:endParaRPr>
          </a:p>
          <a:p>
            <a:pPr marL="114300" lvl="0" indent="0" algn="l" rtl="0">
              <a:spcBef>
                <a:spcPts val="0"/>
              </a:spcBef>
              <a:spcAft>
                <a:spcPts val="0"/>
              </a:spcAft>
              <a:buSzPts val="1800"/>
              <a:buNone/>
            </a:pPr>
            <a:r>
              <a:rPr lang="en" dirty="0">
                <a:solidFill>
                  <a:schemeClr val="tx1"/>
                </a:solidFill>
              </a:rPr>
              <a:t>Use funds to promote the CCRB and get community members more involved with the process</a:t>
            </a:r>
          </a:p>
          <a:p>
            <a:pPr marL="114300" lvl="0" indent="0" algn="l" rtl="0">
              <a:spcBef>
                <a:spcPts val="0"/>
              </a:spcBef>
              <a:spcAft>
                <a:spcPts val="0"/>
              </a:spcAft>
              <a:buSzPts val="1800"/>
              <a:buNone/>
            </a:pPr>
            <a:endParaRPr lang="en" dirty="0">
              <a:solidFill>
                <a:schemeClr val="tx1"/>
              </a:solidFill>
            </a:endParaRPr>
          </a:p>
          <a:p>
            <a:pPr marL="114300" indent="0">
              <a:buNone/>
            </a:pPr>
            <a:r>
              <a:rPr lang="en" dirty="0">
                <a:solidFill>
                  <a:schemeClr val="tx1"/>
                </a:solidFill>
              </a:rPr>
              <a:t>Full transparency from NYPD officers and commissioner </a:t>
            </a:r>
          </a:p>
          <a:p>
            <a:pPr marL="114300" lvl="0" indent="0" algn="l" rtl="0">
              <a:spcBef>
                <a:spcPts val="0"/>
              </a:spcBef>
              <a:spcAft>
                <a:spcPts val="0"/>
              </a:spcAft>
              <a:buSzPts val="1800"/>
              <a:buNone/>
            </a:pPr>
            <a:endParaRPr lang="en" dirty="0">
              <a:solidFill>
                <a:schemeClr val="tx1"/>
              </a:solidFill>
            </a:endParaRPr>
          </a:p>
          <a:p>
            <a:pPr>
              <a:buFont typeface="Wingdings" pitchFamily="2" charset="2"/>
              <a:buChar char="-"/>
            </a:pPr>
            <a:endParaRPr lang="en" dirty="0">
              <a:solidFill>
                <a:schemeClr val="tx1"/>
              </a:solidFill>
            </a:endParaRPr>
          </a:p>
          <a:p>
            <a:pPr marL="457200" lvl="0" indent="-342900" algn="l" rtl="0">
              <a:spcBef>
                <a:spcPts val="0"/>
              </a:spcBef>
              <a:spcAft>
                <a:spcPts val="0"/>
              </a:spcAft>
              <a:buSzPts val="1800"/>
              <a:buChar char="-"/>
            </a:pPr>
            <a:r>
              <a:rPr lang="en" dirty="0"/>
              <a:t>.</a:t>
            </a:r>
            <a:endParaRPr dirty="0"/>
          </a:p>
        </p:txBody>
      </p:sp>
    </p:spTree>
    <p:extLst>
      <p:ext uri="{BB962C8B-B14F-4D97-AF65-F5344CB8AC3E}">
        <p14:creationId xmlns:p14="http://schemas.microsoft.com/office/powerpoint/2010/main" val="69470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265500" y="5718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Goals and Objectives</a:t>
            </a:r>
            <a:endParaRPr dirty="0"/>
          </a:p>
          <a:p>
            <a:pPr marL="0" lvl="0" indent="0" algn="ctr" rtl="0">
              <a:spcBef>
                <a:spcPts val="0"/>
              </a:spcBef>
              <a:spcAft>
                <a:spcPts val="0"/>
              </a:spcAft>
              <a:buNone/>
            </a:pPr>
            <a:endParaRPr sz="2600" dirty="0">
              <a:solidFill>
                <a:srgbClr val="000000"/>
              </a:solidFill>
            </a:endParaRPr>
          </a:p>
        </p:txBody>
      </p:sp>
      <p:sp>
        <p:nvSpPr>
          <p:cNvPr id="131" name="Google Shape;131;p1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32" name="Google Shape;132;p18"/>
          <p:cNvSpPr txBox="1">
            <a:spLocks noGrp="1"/>
          </p:cNvSpPr>
          <p:nvPr>
            <p:ph type="body" idx="2"/>
          </p:nvPr>
        </p:nvSpPr>
        <p:spPr>
          <a:xfrm>
            <a:off x="4939500" y="-106200"/>
            <a:ext cx="3837000" cy="4964700"/>
          </a:xfrm>
          <a:prstGeom prst="rect">
            <a:avLst/>
          </a:prstGeom>
        </p:spPr>
        <p:txBody>
          <a:bodyPr spcFirstLastPara="1" wrap="square" lIns="91425" tIns="91425" rIns="91425" bIns="91425" anchor="ctr" anchorCtr="0">
            <a:noAutofit/>
          </a:bodyPr>
          <a:lstStyle/>
          <a:p>
            <a:pPr marL="114300" lvl="0" indent="0" algn="l" rtl="0">
              <a:spcBef>
                <a:spcPts val="1600"/>
              </a:spcBef>
              <a:spcAft>
                <a:spcPts val="0"/>
              </a:spcAft>
              <a:buSzPts val="1800"/>
              <a:buNone/>
            </a:pPr>
            <a:endParaRPr lang="en" dirty="0">
              <a:solidFill>
                <a:schemeClr val="tx1"/>
              </a:solidFill>
            </a:endParaRPr>
          </a:p>
          <a:p>
            <a:pPr marL="114300" lvl="0" indent="0" algn="l" rtl="0">
              <a:spcBef>
                <a:spcPts val="1600"/>
              </a:spcBef>
              <a:spcAft>
                <a:spcPts val="0"/>
              </a:spcAft>
              <a:buSzPts val="1800"/>
              <a:buNone/>
            </a:pPr>
            <a:endParaRPr lang="en" dirty="0">
              <a:solidFill>
                <a:schemeClr val="tx1"/>
              </a:solidFill>
            </a:endParaRPr>
          </a:p>
          <a:p>
            <a:pPr marL="114300" indent="0">
              <a:spcBef>
                <a:spcPts val="1600"/>
              </a:spcBef>
              <a:buNone/>
            </a:pPr>
            <a:endParaRPr lang="en" dirty="0">
              <a:solidFill>
                <a:schemeClr val="tx1"/>
              </a:solidFill>
            </a:endParaRPr>
          </a:p>
          <a:p>
            <a:pPr marL="114300" indent="0">
              <a:spcBef>
                <a:spcPts val="1600"/>
              </a:spcBef>
              <a:buNone/>
            </a:pPr>
            <a:r>
              <a:rPr lang="en" dirty="0">
                <a:solidFill>
                  <a:schemeClr val="tx1"/>
                </a:solidFill>
              </a:rPr>
              <a:t>Empowering the Civilian Complaint Review Board (CCRB)</a:t>
            </a:r>
            <a:endParaRPr dirty="0">
              <a:solidFill>
                <a:schemeClr val="tx1"/>
              </a:solidFill>
            </a:endParaRPr>
          </a:p>
          <a:p>
            <a:pPr marL="114300" indent="0">
              <a:buNone/>
            </a:pPr>
            <a:endParaRPr lang="en" dirty="0">
              <a:solidFill>
                <a:schemeClr val="tx1"/>
              </a:solidFill>
            </a:endParaRPr>
          </a:p>
          <a:p>
            <a:pPr marL="114300" indent="0">
              <a:buNone/>
            </a:pPr>
            <a:r>
              <a:rPr lang="en" dirty="0">
                <a:solidFill>
                  <a:schemeClr val="tx1"/>
                </a:solidFill>
              </a:rPr>
              <a:t>Final rulings will be informed by the CCRB investigation </a:t>
            </a:r>
          </a:p>
          <a:p>
            <a:pPr marL="114300" indent="0">
              <a:buNone/>
            </a:pPr>
            <a:endParaRPr lang="en" dirty="0">
              <a:solidFill>
                <a:schemeClr val="tx1"/>
              </a:solidFill>
            </a:endParaRPr>
          </a:p>
          <a:p>
            <a:pPr marL="114300" indent="0">
              <a:buNone/>
            </a:pPr>
            <a:r>
              <a:rPr lang="en-US" dirty="0">
                <a:solidFill>
                  <a:schemeClr val="tx1"/>
                </a:solidFill>
              </a:rPr>
              <a:t>Rehaul oversight and give power to City Council, unbiased prosecutors and community members</a:t>
            </a:r>
            <a:endParaRPr lang="en" dirty="0">
              <a:solidFill>
                <a:schemeClr val="tx1"/>
              </a:solidFill>
            </a:endParaRPr>
          </a:p>
          <a:p>
            <a:endParaRPr lang="en" dirty="0">
              <a:solidFill>
                <a:schemeClr val="tx1"/>
              </a:solidFill>
            </a:endParaRPr>
          </a:p>
          <a:p>
            <a:pPr marL="114300" indent="0">
              <a:buNone/>
            </a:pPr>
            <a:r>
              <a:rPr lang="en" dirty="0">
                <a:solidFill>
                  <a:schemeClr val="tx1"/>
                </a:solidFill>
              </a:rPr>
              <a:t>Adequate sanction of police misconducts means removal of officers that engaged in abusive behavior</a:t>
            </a:r>
            <a:endParaRPr dirty="0">
              <a:solidFill>
                <a:schemeClr val="tx1"/>
              </a:solidFill>
            </a:endParaRPr>
          </a:p>
          <a:p>
            <a:endParaRPr lang="en" dirty="0">
              <a:solidFill>
                <a:schemeClr val="tx1"/>
              </a:solidFill>
            </a:endParaRPr>
          </a:p>
          <a:p>
            <a:pPr marL="114300" indent="0">
              <a:buNone/>
            </a:pPr>
            <a:r>
              <a:rPr lang="en" dirty="0">
                <a:solidFill>
                  <a:schemeClr val="tx1"/>
                </a:solidFill>
              </a:rPr>
              <a:t>Community awareness and trust.</a:t>
            </a:r>
            <a:endParaRPr dirty="0">
              <a:solidFill>
                <a:schemeClr val="tx1"/>
              </a:solidFill>
            </a:endParaRPr>
          </a:p>
          <a:p>
            <a:pPr marL="457200" lvl="0" indent="0" algn="l" rtl="0">
              <a:spcBef>
                <a:spcPts val="1600"/>
              </a:spcBef>
              <a:spcAft>
                <a:spcPts val="0"/>
              </a:spcAft>
              <a:buNone/>
            </a:pPr>
            <a:r>
              <a:rPr lang="en" dirty="0">
                <a:solidFill>
                  <a:schemeClr val="tx1"/>
                </a:solidFill>
              </a:rPr>
              <a:t> </a:t>
            </a:r>
            <a:endParaRPr dirty="0">
              <a:solidFill>
                <a:schemeClr val="tx1"/>
              </a:solidFill>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{17395AB7-88D7-BB46-944C-5C58B2E7BAE9}tf10001070</Template>
  <TotalTime>109</TotalTime>
  <Words>1559</Words>
  <Application>Microsoft Macintosh PowerPoint</Application>
  <PresentationFormat>On-screen Show (16:9)</PresentationFormat>
  <Paragraphs>114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Rockwell Extra Bold</vt:lpstr>
      <vt:lpstr>Calibri</vt:lpstr>
      <vt:lpstr>Rockwell</vt:lpstr>
      <vt:lpstr>Arial</vt:lpstr>
      <vt:lpstr>Wingdings</vt:lpstr>
      <vt:lpstr>Rockwell Condensed</vt:lpstr>
      <vt:lpstr>Wood Type</vt:lpstr>
      <vt:lpstr>How to deal with Police Brutality </vt:lpstr>
      <vt:lpstr>PowerPoint Presentation</vt:lpstr>
      <vt:lpstr>The problem</vt:lpstr>
      <vt:lpstr> THE CCRB INVESTIGATION PROCESS </vt:lpstr>
      <vt:lpstr>Progression of CCRB’s Funding</vt:lpstr>
      <vt:lpstr>N.Y.P.D. related expenses for 2018</vt:lpstr>
      <vt:lpstr>Philip Eure’s study on the city handling complaints of police  chokeholds</vt:lpstr>
      <vt:lpstr>Resources Needed</vt:lpstr>
      <vt:lpstr>Goals and Objectives </vt:lpstr>
      <vt:lpstr>Solution</vt:lpstr>
      <vt:lpstr>What does success look like?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deal with Police Brutality </dc:title>
  <cp:lastModifiedBy>Jorge Granda</cp:lastModifiedBy>
  <cp:revision>4</cp:revision>
  <dcterms:modified xsi:type="dcterms:W3CDTF">2021-10-21T17:54:43Z</dcterms:modified>
</cp:coreProperties>
</file>