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29" autoAdjust="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7D35-8A7D-4C89-A2E8-E257B2F27E01}" type="datetimeFigureOut">
              <a:rPr lang="pt-BR" smtClean="0"/>
              <a:pPr/>
              <a:t>27/07/2015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D31E-3227-4BA3-A24B-9F2CFF971A5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/>
          <p:cNvSpPr/>
          <p:nvPr/>
        </p:nvSpPr>
        <p:spPr>
          <a:xfrm>
            <a:off x="4499992" y="980728"/>
            <a:ext cx="3816424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21649" y="4463332"/>
            <a:ext cx="4073106" cy="2134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21649" y="3167188"/>
            <a:ext cx="4073106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258451" y="5330278"/>
            <a:ext cx="64294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90299" y="2315632"/>
            <a:ext cx="7560840" cy="7795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978531" y="4826222"/>
            <a:ext cx="928694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delay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034315" y="4829072"/>
            <a:ext cx="100013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device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058651" y="4826222"/>
            <a:ext cx="71438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gpio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050539" y="5330278"/>
            <a:ext cx="50006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i2c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034315" y="5834334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pwm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258451" y="5834334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reset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698611" y="5330278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spi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034315" y="5330278"/>
            <a:ext cx="108012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timer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114435" y="4826222"/>
            <a:ext cx="72008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uart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940152" y="1124744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vars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186881" y="3383212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  <a:r>
              <a:rPr lang="pt-BR" dirty="0" smtClean="0"/>
              <a:t>uttons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236296" y="1124744"/>
            <a:ext cx="50006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crc</a:t>
            </a: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1106323" y="3887268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FreeRTOS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474475" y="3887268"/>
            <a:ext cx="1214446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</a:t>
            </a:r>
            <a:r>
              <a:rPr lang="pt-BR" dirty="0" smtClean="0"/>
              <a:t>cd 16x2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2480745" y="3383212"/>
            <a:ext cx="78581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leds</a:t>
            </a: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4644008" y="1556792"/>
            <a:ext cx="1285884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timesTamp</a:t>
            </a:r>
          </a:p>
        </p:txBody>
      </p:sp>
      <p:sp>
        <p:nvSpPr>
          <p:cNvPr id="48" name="Retângulo de cantos arredondados 47"/>
          <p:cNvSpPr/>
          <p:nvPr/>
        </p:nvSpPr>
        <p:spPr>
          <a:xfrm>
            <a:off x="1474343" y="2521966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main</a:t>
            </a: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6578931" y="2521966"/>
            <a:ext cx="135732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app_control</a:t>
            </a: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4716016" y="1124744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types</a:t>
            </a:r>
          </a:p>
        </p:txBody>
      </p:sp>
      <p:sp>
        <p:nvSpPr>
          <p:cNvPr id="51" name="CaixaDeTexto 50"/>
          <p:cNvSpPr txBox="1"/>
          <p:nvPr/>
        </p:nvSpPr>
        <p:spPr>
          <a:xfrm rot="16200000">
            <a:off x="94247" y="5394108"/>
            <a:ext cx="122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HAL/Driver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 rot="16200000">
            <a:off x="50005" y="3623038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Middleware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434240" y="254312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App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344665" y="44624"/>
            <a:ext cx="622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Communication between the layers</a:t>
            </a:r>
            <a:endParaRPr lang="pt-BR" sz="3200" b="1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5354795" y="2521966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app_him</a:t>
            </a: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626471" y="2521966"/>
            <a:ext cx="1285884" cy="3571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sys_hw</a:t>
            </a: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058651" y="2519116"/>
            <a:ext cx="114414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app_info</a:t>
            </a: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6084168" y="1556792"/>
            <a:ext cx="214314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mathematical filters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6084168" y="620688"/>
            <a:ext cx="225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Util: Independent Libs</a:t>
            </a:r>
            <a:endParaRPr lang="pt-BR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3482587" y="5834334"/>
            <a:ext cx="1071570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portable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210779" y="3167188"/>
            <a:ext cx="3240360" cy="33843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6854993" y="4318176"/>
            <a:ext cx="1380122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sys_i2c</a:t>
            </a:r>
          </a:p>
        </p:txBody>
      </p:sp>
      <p:sp>
        <p:nvSpPr>
          <p:cNvPr id="75" name="Retângulo de cantos arredondados 74"/>
          <p:cNvSpPr/>
          <p:nvPr/>
        </p:nvSpPr>
        <p:spPr>
          <a:xfrm>
            <a:off x="5354795" y="4318176"/>
            <a:ext cx="1296144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sys_pwm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6866963" y="3818110"/>
            <a:ext cx="1357322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sys_spi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5354795" y="4826222"/>
            <a:ext cx="1224136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sys_timer</a:t>
            </a:r>
          </a:p>
        </p:txBody>
      </p:sp>
      <p:sp>
        <p:nvSpPr>
          <p:cNvPr id="78" name="Retângulo de cantos arredondados 77"/>
          <p:cNvSpPr/>
          <p:nvPr/>
        </p:nvSpPr>
        <p:spPr>
          <a:xfrm>
            <a:off x="6866963" y="4826222"/>
            <a:ext cx="1357322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sys_uart</a:t>
            </a:r>
          </a:p>
        </p:txBody>
      </p:sp>
      <p:sp>
        <p:nvSpPr>
          <p:cNvPr id="79" name="Retângulo de cantos arredondados 78"/>
          <p:cNvSpPr/>
          <p:nvPr/>
        </p:nvSpPr>
        <p:spPr>
          <a:xfrm>
            <a:off x="6866963" y="5330278"/>
            <a:ext cx="1357322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sys_spi</a:t>
            </a:r>
          </a:p>
        </p:txBody>
      </p:sp>
      <p:sp>
        <p:nvSpPr>
          <p:cNvPr id="80" name="Retângulo de cantos arredondados 79"/>
          <p:cNvSpPr/>
          <p:nvPr/>
        </p:nvSpPr>
        <p:spPr>
          <a:xfrm>
            <a:off x="5354795" y="5330278"/>
            <a:ext cx="1224136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sys_ad</a:t>
            </a:r>
          </a:p>
        </p:txBody>
      </p:sp>
      <p:sp>
        <p:nvSpPr>
          <p:cNvPr id="82" name="CaixaDeTexto 81"/>
          <p:cNvSpPr txBox="1"/>
          <p:nvPr/>
        </p:nvSpPr>
        <p:spPr>
          <a:xfrm rot="16200000">
            <a:off x="7902624" y="4651808"/>
            <a:ext cx="146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Init Hardware</a:t>
            </a:r>
            <a:endParaRPr lang="pt-BR" dirty="0"/>
          </a:p>
        </p:txBody>
      </p:sp>
      <p:sp>
        <p:nvSpPr>
          <p:cNvPr id="83" name="Retângulo de cantos arredondados 82"/>
          <p:cNvSpPr/>
          <p:nvPr/>
        </p:nvSpPr>
        <p:spPr>
          <a:xfrm>
            <a:off x="5354795" y="3818110"/>
            <a:ext cx="1224136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sys_gpio</a:t>
            </a:r>
          </a:p>
        </p:txBody>
      </p:sp>
      <p:sp>
        <p:nvSpPr>
          <p:cNvPr id="85" name="Retângulo de cantos arredondados 84"/>
          <p:cNvSpPr/>
          <p:nvPr/>
        </p:nvSpPr>
        <p:spPr>
          <a:xfrm>
            <a:off x="3410579" y="3383212"/>
            <a:ext cx="78581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184576"/>
          </a:xfrm>
        </p:spPr>
        <p:txBody>
          <a:bodyPr anchor="ctr">
            <a:normAutofit fontScale="25000" lnSpcReduction="20000"/>
          </a:bodyPr>
          <a:lstStyle/>
          <a:p>
            <a:pPr>
              <a:buNone/>
            </a:pPr>
            <a:r>
              <a:rPr lang="pt-BR" sz="5600" dirty="0" smtClean="0"/>
              <a:t>Camada da Aplicação:</a:t>
            </a:r>
          </a:p>
          <a:p>
            <a:r>
              <a:rPr lang="pt-BR" sz="5600" dirty="0" smtClean="0"/>
              <a:t>Evitar chamadas horizontais na camada de aplicação </a:t>
            </a:r>
          </a:p>
          <a:p>
            <a:r>
              <a:rPr lang="pt-BR" sz="5600" dirty="0" smtClean="0"/>
              <a:t>Somente chamar funções de funcionalidade da camada de </a:t>
            </a:r>
            <a:r>
              <a:rPr lang="pt-BR" sz="5600" dirty="0" err="1" smtClean="0"/>
              <a:t>Middleware</a:t>
            </a:r>
            <a:r>
              <a:rPr lang="pt-BR" sz="5600" dirty="0" smtClean="0"/>
              <a:t>.</a:t>
            </a:r>
          </a:p>
          <a:p>
            <a:endParaRPr lang="pt-BR" sz="5600" dirty="0" smtClean="0"/>
          </a:p>
          <a:p>
            <a:pPr>
              <a:buNone/>
            </a:pPr>
            <a:r>
              <a:rPr lang="pt-BR" sz="5600" dirty="0" smtClean="0"/>
              <a:t>Camada de </a:t>
            </a:r>
            <a:r>
              <a:rPr lang="pt-BR" sz="5600" dirty="0" err="1" smtClean="0"/>
              <a:t>Middleware</a:t>
            </a:r>
            <a:r>
              <a:rPr lang="pt-BR" sz="5600" dirty="0" smtClean="0"/>
              <a:t>:</a:t>
            </a:r>
          </a:p>
          <a:p>
            <a:r>
              <a:rPr lang="pt-BR" sz="5600" dirty="0" smtClean="0"/>
              <a:t>Não pode haver, de maneira alguma, chamadas horizontais;</a:t>
            </a:r>
          </a:p>
          <a:p>
            <a:r>
              <a:rPr lang="pt-BR" sz="5600" dirty="0" smtClean="0"/>
              <a:t>Só </a:t>
            </a:r>
            <a:r>
              <a:rPr lang="pt-BR" sz="5600" dirty="0" smtClean="0"/>
              <a:t>pode incluir Header Files(".h") das bibliotecas da camada </a:t>
            </a:r>
            <a:r>
              <a:rPr lang="pt-BR" sz="5600" dirty="0" smtClean="0"/>
              <a:t>HAL.</a:t>
            </a:r>
            <a:endParaRPr lang="pt-BR" sz="5600" dirty="0" smtClean="0"/>
          </a:p>
          <a:p>
            <a:endParaRPr lang="pt-BR" sz="5600" dirty="0" smtClean="0"/>
          </a:p>
          <a:p>
            <a:pPr>
              <a:buNone/>
            </a:pPr>
            <a:r>
              <a:rPr lang="pt-BR" sz="5600" dirty="0" smtClean="0"/>
              <a:t>Camada Hal(</a:t>
            </a:r>
            <a:r>
              <a:rPr lang="pt-BR" sz="5600" dirty="0" err="1" smtClean="0"/>
              <a:t>Driver</a:t>
            </a:r>
            <a:r>
              <a:rPr lang="pt-BR" sz="5600" dirty="0" smtClean="0"/>
              <a:t>):</a:t>
            </a:r>
          </a:p>
          <a:p>
            <a:r>
              <a:rPr lang="pt-BR" sz="5600" dirty="0" smtClean="0"/>
              <a:t>Só existe para permitir portabilidade de plataforma e organizar o acesso a periféricos.</a:t>
            </a:r>
          </a:p>
          <a:p>
            <a:r>
              <a:rPr lang="pt-BR" sz="5600" dirty="0" smtClean="0"/>
              <a:t>Fornecerá funções abstraídas para configurar e acessar os registradores do microcontrolador específico.</a:t>
            </a:r>
          </a:p>
          <a:p>
            <a:r>
              <a:rPr lang="pt-BR" sz="5600" dirty="0" smtClean="0"/>
              <a:t>É a única camada cujas bibliotecas podem fazer chamadas horizontais.</a:t>
            </a:r>
          </a:p>
          <a:p>
            <a:endParaRPr lang="pt-BR" sz="5600" dirty="0" smtClean="0"/>
          </a:p>
          <a:p>
            <a:pPr>
              <a:buNone/>
            </a:pPr>
            <a:r>
              <a:rPr lang="pt-BR" sz="5600" dirty="0" smtClean="0"/>
              <a:t>Bibliotecas Independentes(</a:t>
            </a:r>
            <a:r>
              <a:rPr lang="pt-BR" sz="5600" dirty="0" err="1" smtClean="0"/>
              <a:t>Util</a:t>
            </a:r>
            <a:r>
              <a:rPr lang="pt-BR" sz="5600" dirty="0" smtClean="0"/>
              <a:t>):</a:t>
            </a:r>
          </a:p>
          <a:p>
            <a:r>
              <a:rPr lang="pt-BR" sz="5600" dirty="0" smtClean="0"/>
              <a:t>Bibliotecas que não dependem de nenhuma outra podem ser independentes, então podem ser chamadas de qualquer camada. ex: vars.h</a:t>
            </a:r>
          </a:p>
          <a:p>
            <a:endParaRPr lang="pt-BR" sz="5600" dirty="0" smtClean="0"/>
          </a:p>
          <a:p>
            <a:pPr marL="0" indent="0" algn="just">
              <a:buNone/>
            </a:pPr>
            <a:r>
              <a:rPr lang="pt-BR" sz="5600" dirty="0" smtClean="0"/>
              <a:t>A </a:t>
            </a:r>
            <a:r>
              <a:rPr lang="pt-BR" sz="5600" dirty="0" smtClean="0"/>
              <a:t>Camada “</a:t>
            </a:r>
            <a:r>
              <a:rPr lang="pt-BR" sz="5600" dirty="0" err="1" smtClean="0"/>
              <a:t>Init</a:t>
            </a:r>
            <a:r>
              <a:rPr lang="pt-BR" sz="5600" dirty="0" smtClean="0"/>
              <a:t> hardware” é diferente para cada projeto, ela é </a:t>
            </a:r>
            <a:r>
              <a:rPr lang="pt-BR" sz="5600" dirty="0" smtClean="0"/>
              <a:t>responsável por configurar os periféricos e interrupções do microcontrolador</a:t>
            </a:r>
            <a:r>
              <a:rPr lang="pt-BR" sz="5600" dirty="0" smtClean="0"/>
              <a:t>, também inicializar e configura as bibliotecas </a:t>
            </a:r>
            <a:r>
              <a:rPr lang="pt-BR" sz="5600" dirty="0" smtClean="0"/>
              <a:t>da camada </a:t>
            </a:r>
            <a:r>
              <a:rPr lang="pt-BR" sz="5600" dirty="0" err="1" smtClean="0"/>
              <a:t>middleware</a:t>
            </a:r>
            <a:r>
              <a:rPr lang="pt-BR" sz="5600" dirty="0" smtClean="0"/>
              <a:t>.</a:t>
            </a:r>
            <a:endParaRPr lang="pt-BR" sz="5600" dirty="0" smtClean="0"/>
          </a:p>
          <a:p>
            <a:pPr>
              <a:buNone/>
            </a:pPr>
            <a:endParaRPr lang="pt-BR" sz="5600" dirty="0" smtClean="0"/>
          </a:p>
          <a:p>
            <a:pPr>
              <a:buNone/>
            </a:pPr>
            <a:r>
              <a:rPr lang="pt-BR" sz="5600" dirty="0" smtClean="0"/>
              <a:t>Referencias: </a:t>
            </a:r>
          </a:p>
          <a:p>
            <a:pPr>
              <a:buNone/>
            </a:pPr>
            <a:r>
              <a:rPr lang="pt-BR" sz="5600" dirty="0" smtClean="0"/>
              <a:t>http://www.embarcados.com.br/arquitetura-de-software-em-sistemas-embarcados/</a:t>
            </a:r>
          </a:p>
          <a:p>
            <a:pPr>
              <a:buNone/>
            </a:pPr>
            <a:r>
              <a:rPr lang="pt-BR" sz="5600" dirty="0" smtClean="0"/>
              <a:t>https://selivre.wordpress.com/2011/10/15/praticas-para-a-qualidade-design-da-firmware/ </a:t>
            </a:r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210</Words>
  <Application>Microsoft Office PowerPoint</Application>
  <PresentationFormat>Apresentação na tela (4:3)</PresentationFormat>
  <Paragraphs>63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Regras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jwin</dc:creator>
  <cp:lastModifiedBy>j.guzman</cp:lastModifiedBy>
  <cp:revision>61</cp:revision>
  <dcterms:created xsi:type="dcterms:W3CDTF">2015-06-04T17:23:48Z</dcterms:created>
  <dcterms:modified xsi:type="dcterms:W3CDTF">2015-07-27T16:29:54Z</dcterms:modified>
</cp:coreProperties>
</file>