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22.xml"/>
  <Override ContentType="application/vnd.openxmlformats-officedocument.presentationml.notesSlide+xml" PartName="/ppt/notesSlides/notesSlide311.xml"/>
  <Override ContentType="application/vnd.openxmlformats-officedocument.presentationml.notesSlide+xml" PartName="/ppt/notesSlides/notesSlide39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486.xml"/>
  <Override ContentType="application/vnd.openxmlformats-officedocument.presentationml.notesSlide+xml" PartName="/ppt/notesSlides/notesSlide206.xml"/>
  <Override ContentType="application/vnd.openxmlformats-officedocument.presentationml.notesSlide+xml" PartName="/ppt/notesSlides/notesSlide230.xml"/>
  <Override ContentType="application/vnd.openxmlformats-officedocument.presentationml.notesSlide+xml" PartName="/ppt/notesSlides/notesSlide494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03.xml"/>
  <Override ContentType="application/vnd.openxmlformats-officedocument.presentationml.notesSlide+xml" PartName="/ppt/notesSlides/notesSlide389.xml"/>
  <Override ContentType="application/vnd.openxmlformats-officedocument.presentationml.notesSlide+xml" PartName="/ppt/notesSlides/notesSlide400.xml"/>
  <Override ContentType="application/vnd.openxmlformats-officedocument.presentationml.notesSlide+xml" PartName="/ppt/notesSlides/notesSlide478.xml"/>
  <Override ContentType="application/vnd.openxmlformats-officedocument.presentationml.notesSlide+xml" PartName="/ppt/notesSlides/notesSlide21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90.xml"/>
  <Override ContentType="application/vnd.openxmlformats-officedocument.presentationml.notesSlide+xml" PartName="/ppt/notesSlides/notesSlide407.xml"/>
  <Override ContentType="application/vnd.openxmlformats-officedocument.presentationml.notesSlide+xml" PartName="/ppt/notesSlides/notesSlide196.xml"/>
  <Override ContentType="application/vnd.openxmlformats-officedocument.presentationml.notesSlide+xml" PartName="/ppt/notesSlides/notesSlide423.xml"/>
  <Override ContentType="application/vnd.openxmlformats-officedocument.presentationml.notesSlide+xml" PartName="/ppt/notesSlides/notesSlide148.xml"/>
  <Override ContentType="application/vnd.openxmlformats-officedocument.presentationml.notesSlide+xml" PartName="/ppt/notesSlides/notesSlide520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293.xml"/>
  <Override ContentType="application/vnd.openxmlformats-officedocument.presentationml.notesSlide+xml" PartName="/ppt/notesSlides/notesSlide277.xml"/>
  <Override ContentType="application/vnd.openxmlformats-officedocument.presentationml.notesSlide+xml" PartName="/ppt/notesSlides/notesSlide455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471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326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374.xml"/>
  <Override ContentType="application/vnd.openxmlformats-officedocument.presentationml.notesSlide+xml" PartName="/ppt/notesSlides/notesSlide504.xml"/>
  <Override ContentType="application/vnd.openxmlformats-officedocument.presentationml.notesSlide+xml" PartName="/ppt/notesSlides/notesSlide229.xml"/>
  <Override ContentType="application/vnd.openxmlformats-officedocument.presentationml.notesSlide+xml" PartName="/ppt/notesSlides/notesSlide180.xml"/>
  <Override ContentType="application/vnd.openxmlformats-officedocument.presentationml.notesSlide+xml" PartName="/ppt/notesSlides/notesSlide172.xml"/>
  <Override ContentType="application/vnd.openxmlformats-officedocument.presentationml.notesSlide+xml" PartName="/ppt/notesSlides/notesSlide261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358.xml"/>
  <Override ContentType="application/vnd.openxmlformats-officedocument.presentationml.notesSlide+xml" PartName="/ppt/notesSlides/notesSlide342.xml"/>
  <Override ContentType="application/vnd.openxmlformats-officedocument.presentationml.notesSlide+xml" PartName="/ppt/notesSlides/notesSlide270.xml"/>
  <Override ContentType="application/vnd.openxmlformats-officedocument.presentationml.notesSlide+xml" PartName="/ppt/notesSlides/notesSlide447.xml"/>
  <Override ContentType="application/vnd.openxmlformats-officedocument.presentationml.notesSlide+xml" PartName="/ppt/notesSlides/notesSlide439.xml"/>
  <Override ContentType="application/vnd.openxmlformats-officedocument.presentationml.notesSlide+xml" PartName="/ppt/notesSlides/notesSlide253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38.xml"/>
  <Override ContentType="application/vnd.openxmlformats-officedocument.presentationml.notesSlide+xml" PartName="/ppt/notesSlides/notesSlide462.xml"/>
  <Override ContentType="application/vnd.openxmlformats-officedocument.presentationml.notesSlide+xml" PartName="/ppt/notesSlides/notesSlide157.xml"/>
  <Override ContentType="application/vnd.openxmlformats-officedocument.presentationml.notesSlide+xml" PartName="/ppt/notesSlides/notesSlide513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432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351.xml"/>
  <Override ContentType="application/vnd.openxmlformats-officedocument.presentationml.notesSlide+xml" PartName="/ppt/notesSlides/notesSlide319.xml"/>
  <Override ContentType="application/vnd.openxmlformats-officedocument.presentationml.notesSlide+xml" PartName="/ppt/notesSlides/notesSlide334.xml"/>
  <Override ContentType="application/vnd.openxmlformats-officedocument.presentationml.notesSlide+xml" PartName="/ppt/notesSlides/notesSlide349.xml"/>
  <Override ContentType="application/vnd.openxmlformats-officedocument.presentationml.notesSlide+xml" PartName="/ppt/notesSlides/notesSlide187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366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285.xml"/>
  <Override ContentType="application/vnd.openxmlformats-officedocument.presentationml.notesSlide+xml" PartName="/ppt/notesSlides/notesSlide415.xml"/>
  <Override ContentType="application/vnd.openxmlformats-officedocument.presentationml.notesSlide+xml" PartName="/ppt/notesSlides/notesSlide268.xml"/>
  <Override ContentType="application/vnd.openxmlformats-officedocument.presentationml.notesSlide+xml" PartName="/ppt/notesSlides/notesSlide302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213.xml"/>
  <Override ContentType="application/vnd.openxmlformats-officedocument.presentationml.notesSlide+xml" PartName="/ppt/notesSlides/notesSlide388.xml"/>
  <Override ContentType="application/vnd.openxmlformats-officedocument.presentationml.notesSlide+xml" PartName="/ppt/notesSlides/notesSlide223.xml"/>
  <Override ContentType="application/vnd.openxmlformats-officedocument.presentationml.notesSlide+xml" PartName="/ppt/notesSlides/notesSlide40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231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495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320.xml"/>
  <Override ContentType="application/vnd.openxmlformats-officedocument.presentationml.notesSlide+xml" PartName="/ppt/notesSlides/notesSlide246.xml"/>
  <Override ContentType="application/vnd.openxmlformats-officedocument.presentationml.notesSlide+xml" PartName="/ppt/notesSlides/notesSlide521.xml"/>
  <Override ContentType="application/vnd.openxmlformats-officedocument.presentationml.notesSlide+xml" PartName="/ppt/notesSlides/notesSlide470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95.xml"/>
  <Override ContentType="application/vnd.openxmlformats-officedocument.presentationml.notesSlide+xml" PartName="/ppt/notesSlides/notesSlide373.xml"/>
  <Override ContentType="application/vnd.openxmlformats-officedocument.presentationml.notesSlide+xml" PartName="/ppt/notesSlides/notesSlide479.xml"/>
  <Override ContentType="application/vnd.openxmlformats-officedocument.presentationml.notesSlide+xml" PartName="/ppt/notesSlides/notesSlide391.xml"/>
  <Override ContentType="application/vnd.openxmlformats-officedocument.presentationml.notesSlide+xml" PartName="/ppt/notesSlides/notesSlide503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485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357.xml"/>
  <Override ContentType="application/vnd.openxmlformats-officedocument.presentationml.notesSlide+xml" PartName="/ppt/notesSlides/notesSlide424.xml"/>
  <Override ContentType="application/vnd.openxmlformats-officedocument.presentationml.notesSlide+xml" PartName="/ppt/notesSlides/notesSlide294.xml"/>
  <Override ContentType="application/vnd.openxmlformats-officedocument.presentationml.notesSlide+xml" PartName="/ppt/notesSlides/notesSlide149.xml"/>
  <Override ContentType="application/vnd.openxmlformats-officedocument.presentationml.notesSlide+xml" PartName="/ppt/notesSlides/notesSlide25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341.xml"/>
  <Override ContentType="application/vnd.openxmlformats-officedocument.presentationml.notesSlide+xml" PartName="/ppt/notesSlides/notesSlide367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278.xml"/>
  <Override ContentType="application/vnd.openxmlformats-officedocument.presentationml.notesSlide+xml" PartName="/ppt/notesSlides/notesSlide414.xml"/>
  <Override ContentType="application/vnd.openxmlformats-officedocument.presentationml.notesSlide+xml" PartName="/ppt/notesSlides/notesSlide2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56.xml"/>
  <Override ContentType="application/vnd.openxmlformats-officedocument.presentationml.notesSlide+xml" PartName="/ppt/notesSlides/notesSlide245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431.xml"/>
  <Override ContentType="application/vnd.openxmlformats-officedocument.presentationml.notesSlide+xml" PartName="/ppt/notesSlides/notesSlide190.xml"/>
  <Override ContentType="application/vnd.openxmlformats-officedocument.presentationml.notesSlide+xml" PartName="/ppt/notesSlides/notesSlide26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73.xml"/>
  <Override ContentType="application/vnd.openxmlformats-officedocument.presentationml.notesSlide+xml" PartName="/ppt/notesSlides/notesSlide519.xml"/>
  <Override ContentType="application/vnd.openxmlformats-officedocument.presentationml.notesSlide+xml" PartName="/ppt/notesSlides/notesSlide335.xml"/>
  <Override ContentType="application/vnd.openxmlformats-officedocument.presentationml.notesSlide+xml" PartName="/ppt/notesSlides/notesSlide318.xml"/>
  <Override ContentType="application/vnd.openxmlformats-officedocument.presentationml.notesSlide+xml" PartName="/ppt/notesSlides/notesSlide284.xml"/>
  <Override ContentType="application/vnd.openxmlformats-officedocument.presentationml.notesSlide+xml" PartName="/ppt/notesSlides/notesSlide352.xml"/>
  <Override ContentType="application/vnd.openxmlformats-officedocument.presentationml.notesSlide+xml" PartName="/ppt/notesSlides/notesSlide267.xml"/>
  <Override ContentType="application/vnd.openxmlformats-officedocument.presentationml.notesSlide+xml" PartName="/ppt/notesSlides/notesSlide429.xml"/>
  <Override ContentType="application/vnd.openxmlformats-officedocument.presentationml.notesSlide+xml" PartName="/ppt/notesSlides/notesSlide463.xml"/>
  <Override ContentType="application/vnd.openxmlformats-officedocument.presentationml.notesSlide+xml" PartName="/ppt/notesSlides/notesSlide480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207.xml"/>
  <Override ContentType="application/vnd.openxmlformats-officedocument.presentationml.notesSlide+xml" PartName="/ppt/notesSlides/notesSlide299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446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88.xml"/>
  <Override ContentType="application/vnd.openxmlformats-officedocument.presentationml.notesSlide+xml" PartName="/ppt/notesSlides/notesSlide291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239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86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51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94.xml"/>
  <Override ContentType="application/vnd.openxmlformats-officedocument.presentationml.notesSlide+xml" PartName="/ppt/notesSlides/notesSlide409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17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372.xml"/>
  <Override ContentType="application/vnd.openxmlformats-officedocument.presentationml.notesSlide+xml" PartName="/ppt/notesSlides/notesSlide263.xml"/>
  <Override ContentType="application/vnd.openxmlformats-officedocument.presentationml.notesSlide+xml" PartName="/ppt/notesSlides/notesSlide437.xml"/>
  <Override ContentType="application/vnd.openxmlformats-officedocument.presentationml.notesSlide+xml" PartName="/ppt/notesSlides/notesSlide259.xml"/>
  <Override ContentType="application/vnd.openxmlformats-officedocument.presentationml.notesSlide+xml" PartName="/ppt/notesSlides/notesSlide166.xml"/>
  <Override ContentType="application/vnd.openxmlformats-officedocument.presentationml.notesSlide+xml" PartName="/ppt/notesSlides/notesSlide220.xml"/>
  <Override ContentType="application/vnd.openxmlformats-officedocument.presentationml.notesSlide+xml" PartName="/ppt/notesSlides/notesSlide518.xml"/>
  <Override ContentType="application/vnd.openxmlformats-officedocument.presentationml.notesSlide+xml" PartName="/ppt/notesSlides/notesSlide178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522.xml"/>
  <Override ContentType="application/vnd.openxmlformats-officedocument.presentationml.notesSlide+xml" PartName="/ppt/notesSlides/notesSlide30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71.xml"/>
  <Override ContentType="application/vnd.openxmlformats-officedocument.presentationml.notesSlide+xml" PartName="/ppt/notesSlides/notesSlide3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16.xml"/>
  <Override ContentType="application/vnd.openxmlformats-officedocument.presentationml.notesSlide+xml" PartName="/ppt/notesSlides/notesSlide387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16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02.xml"/>
  <Override ContentType="application/vnd.openxmlformats-officedocument.presentationml.notesSlide+xml" PartName="/ppt/notesSlides/notesSlide421.xml"/>
  <Override ContentType="application/vnd.openxmlformats-officedocument.presentationml.notesSlide+xml" PartName="/ppt/notesSlides/notesSlide473.xml"/>
  <Override ContentType="application/vnd.openxmlformats-officedocument.presentationml.notesSlide+xml" PartName="/ppt/notesSlides/notesSlide430.xml"/>
  <Override ContentType="application/vnd.openxmlformats-officedocument.presentationml.notesSlide+xml" PartName="/ppt/notesSlides/notesSlide287.xml"/>
  <Override ContentType="application/vnd.openxmlformats-officedocument.presentationml.notesSlide+xml" PartName="/ppt/notesSlides/notesSlide392.xml"/>
  <Override ContentType="application/vnd.openxmlformats-officedocument.presentationml.notesSlide+xml" PartName="/ppt/notesSlides/notesSlide464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308.xml"/>
  <Override ContentType="application/vnd.openxmlformats-officedocument.presentationml.notesSlide+xml" PartName="/ppt/notesSlides/notesSlide279.xml"/>
  <Override ContentType="application/vnd.openxmlformats-officedocument.presentationml.notesSlide+xml" PartName="/ppt/notesSlides/notesSlide236.xml"/>
  <Override ContentType="application/vnd.openxmlformats-officedocument.presentationml.notesSlide+xml" PartName="/ppt/notesSlides/notesSlide244.xml"/>
  <Override ContentType="application/vnd.openxmlformats-officedocument.presentationml.notesSlide+xml" PartName="/ppt/notesSlides/notesSlide201.xml"/>
  <Override ContentType="application/vnd.openxmlformats-officedocument.presentationml.notesSlide+xml" PartName="/ppt/notesSlides/notesSlide509.xml"/>
  <Override ContentType="application/vnd.openxmlformats-officedocument.presentationml.notesSlide+xml" PartName="/ppt/notesSlides/notesSlide402.xml"/>
  <Override ContentType="application/vnd.openxmlformats-officedocument.presentationml.notesSlide+xml" PartName="/ppt/notesSlides/notesSlide445.xml"/>
  <Override ContentType="application/vnd.openxmlformats-officedocument.presentationml.notesSlide+xml" PartName="/ppt/notesSlides/notesSlide191.xml"/>
  <Override ContentType="application/vnd.openxmlformats-officedocument.presentationml.notesSlide+xml" PartName="/ppt/notesSlides/notesSlide488.xml"/>
  <Override ContentType="application/vnd.openxmlformats-officedocument.presentationml.notesSlide+xml" PartName="/ppt/notesSlides/notesSlide20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321.xml"/>
  <Override ContentType="application/vnd.openxmlformats-officedocument.presentationml.notesSlide+xml" PartName="/ppt/notesSlides/notesSlide36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492.xml"/>
  <Override ContentType="application/vnd.openxmlformats-officedocument.presentationml.notesSlide+xml" PartName="/ppt/notesSlides/notesSlide317.xml"/>
  <Override ContentType="application/vnd.openxmlformats-officedocument.presentationml.notesSlide+xml" PartName="/ppt/notesSlides/notesSlide336.xml"/>
  <Override ContentType="application/vnd.openxmlformats-officedocument.presentationml.notesSlide+xml" PartName="/ppt/notesSlides/notesSlide272.xml"/>
  <Override ContentType="application/vnd.openxmlformats-officedocument.presentationml.notesSlide+xml" PartName="/ppt/notesSlides/notesSlide379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93.xml"/>
  <Override ContentType="application/vnd.openxmlformats-officedocument.presentationml.notesSlide+xml" PartName="/ppt/notesSlides/notesSlide150.xml"/>
  <Override ContentType="application/vnd.openxmlformats-officedocument.presentationml.notesSlide+xml" PartName="/ppt/notesSlides/notesSlide523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59.xml"/>
  <Override ContentType="application/vnd.openxmlformats-officedocument.presentationml.notesSlide+xml" PartName="/ppt/notesSlides/notesSlide185.xml"/>
  <Override ContentType="application/vnd.openxmlformats-officedocument.presentationml.notesSlide+xml" PartName="/ppt/notesSlides/notesSlide371.xml"/>
  <Override ContentType="application/vnd.openxmlformats-officedocument.presentationml.notesSlide+xml" PartName="/ppt/notesSlides/notesSlide215.xml"/>
  <Override ContentType="application/vnd.openxmlformats-officedocument.presentationml.notesSlide+xml" PartName="/ppt/notesSlides/notesSlide401.xml"/>
  <Override ContentType="application/vnd.openxmlformats-officedocument.presentationml.notesSlide+xml" PartName="/ppt/notesSlides/notesSlide444.xml"/>
  <Override ContentType="application/vnd.openxmlformats-officedocument.presentationml.notesSlide+xml" PartName="/ppt/notesSlides/notesSlide258.xml"/>
  <Override ContentType="application/vnd.openxmlformats-officedocument.presentationml.notesSlide+xml" PartName="/ppt/notesSlides/notesSlide487.xml"/>
  <Override ContentType="application/vnd.openxmlformats-officedocument.presentationml.notesSlide+xml" PartName="/ppt/notesSlides/notesSlide292.xml"/>
  <Override ContentType="application/vnd.openxmlformats-officedocument.presentationml.notesSlide+xml" PartName="/ppt/notesSlides/notesSlide337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79.xml"/>
  <Override ContentType="application/vnd.openxmlformats-officedocument.presentationml.notesSlide+xml" PartName="/ppt/notesSlides/notesSlide343.xml"/>
  <Override ContentType="application/vnd.openxmlformats-officedocument.presentationml.notesSlide+xml" PartName="/ppt/notesSlides/notesSlide300.xml"/>
  <Override ContentType="application/vnd.openxmlformats-officedocument.presentationml.notesSlide+xml" PartName="/ppt/notesSlides/notesSlide165.xml"/>
  <Override ContentType="application/vnd.openxmlformats-officedocument.presentationml.notesSlide+xml" PartName="/ppt/notesSlides/notesSlide386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264.xml"/>
  <Override ContentType="application/vnd.openxmlformats-officedocument.presentationml.notesSlide+xml" PartName="/ppt/notesSlides/notesSlide170.xml"/>
  <Override ContentType="application/vnd.openxmlformats-officedocument.presentationml.notesSlide+xml" PartName="/ppt/notesSlides/notesSlide221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472.xml"/>
  <Override ContentType="application/vnd.openxmlformats-officedocument.presentationml.notesSlide+xml" PartName="/ppt/notesSlides/notesSlide517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309.xml"/>
  <Override ContentType="application/vnd.openxmlformats-officedocument.presentationml.notesSlide+xml" PartName="/ppt/notesSlides/notesSlide359.xml"/>
  <Override ContentType="application/vnd.openxmlformats-officedocument.presentationml.notesSlide+xml" PartName="/ppt/notesSlides/notesSlide316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43.xml"/>
  <Override ContentType="application/vnd.openxmlformats-officedocument.presentationml.notesSlide+xml" PartName="/ppt/notesSlides/notesSlide501.xml"/>
  <Override ContentType="application/vnd.openxmlformats-officedocument.presentationml.notesSlide+xml" PartName="/ppt/notesSlides/notesSlide200.xml"/>
  <Override ContentType="application/vnd.openxmlformats-officedocument.presentationml.notesSlide+xml" PartName="/ppt/notesSlides/notesSlide438.xml"/>
  <Override ContentType="application/vnd.openxmlformats-officedocument.presentationml.notesSlide+xml" PartName="/ppt/notesSlides/notesSlide350.xml"/>
  <Override ContentType="application/vnd.openxmlformats-officedocument.presentationml.notesSlide+xml" PartName="/ppt/notesSlides/notesSlide393.xml"/>
  <Override ContentType="application/vnd.openxmlformats-officedocument.presentationml.notesSlide+xml" PartName="/ppt/notesSlides/notesSlide209.xml"/>
  <Override ContentType="application/vnd.openxmlformats-officedocument.presentationml.notesSlide+xml" PartName="/ppt/notesSlides/notesSlide465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64.xml"/>
  <Override ContentType="application/vnd.openxmlformats-officedocument.presentationml.notesSlide+xml" PartName="/ppt/notesSlides/notesSlide422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271.xml"/>
  <Override ContentType="application/vnd.openxmlformats-officedocument.presentationml.notesSlide+xml" PartName="/ppt/notesSlides/notesSlide365.xml"/>
  <Override ContentType="application/vnd.openxmlformats-officedocument.presentationml.notesSlide+xml" PartName="/ppt/notesSlides/notesSlide416.xml"/>
  <Override ContentType="application/vnd.openxmlformats-officedocument.presentationml.notesSlide+xml" PartName="/ppt/notesSlides/notesSlide459.xml"/>
  <Override ContentType="application/vnd.openxmlformats-officedocument.presentationml.notesSlide+xml" PartName="/ppt/notesSlides/notesSlide237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450.xml"/>
  <Override ContentType="application/vnd.openxmlformats-officedocument.presentationml.notesSlide+xml" PartName="/ppt/notesSlides/notesSlide493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2.xml"/>
  <Override ContentType="application/vnd.openxmlformats-officedocument.presentationml.notesSlide+xml" PartName="/ppt/notesSlides/notesSlide286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158.xml"/>
  <Override ContentType="application/vnd.openxmlformats-officedocument.presentationml.notesSlide+xml" PartName="/ppt/notesSlides/notesSlide322.xml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68.xml"/>
  <Override ContentType="application/vnd.openxmlformats-officedocument.presentationml.notesSlide+xml" PartName="/ppt/notesSlides/notesSlide354.xml"/>
  <Override ContentType="application/vnd.openxmlformats-officedocument.presentationml.notesSlide+xml" PartName="/ppt/notesSlides/notesSlide257.xml"/>
  <Override ContentType="application/vnd.openxmlformats-officedocument.presentationml.notesSlide+xml" PartName="/ppt/notesSlides/notesSlide265.xml"/>
  <Override ContentType="application/vnd.openxmlformats-officedocument.presentationml.notesSlide+xml" PartName="/ppt/notesSlides/notesSlide443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249.xml"/>
  <Override ContentType="application/vnd.openxmlformats-officedocument.presentationml.notesSlide+xml" PartName="/ppt/notesSlides/notesSlide273.xml"/>
  <Override ContentType="application/vnd.openxmlformats-officedocument.presentationml.notesSlide+xml" PartName="/ppt/notesSlides/notesSlide524.xml"/>
  <Override ContentType="application/vnd.openxmlformats-officedocument.presentationml.notesSlide+xml" PartName="/ppt/notesSlides/notesSlide338.xml"/>
  <Override ContentType="application/vnd.openxmlformats-officedocument.presentationml.notesSlide+xml" PartName="/ppt/notesSlides/notesSlide362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76.xml"/>
  <Override ContentType="application/vnd.openxmlformats-officedocument.presentationml.notesSlide+xml" PartName="/ppt/notesSlides/notesSlide451.xml"/>
  <Override ContentType="application/vnd.openxmlformats-officedocument.presentationml.notesSlide+xml" PartName="/ppt/notesSlides/notesSlide427.xml"/>
  <Override ContentType="application/vnd.openxmlformats-officedocument.presentationml.notesSlide+xml" PartName="/ppt/notesSlides/notesSlide435.xml"/>
  <Override ContentType="application/vnd.openxmlformats-officedocument.presentationml.notesSlide+xml" PartName="/ppt/notesSlides/notesSlide346.xml"/>
  <Override ContentType="application/vnd.openxmlformats-officedocument.presentationml.notesSlide+xml" PartName="/ppt/notesSlides/notesSlide369.xml"/>
  <Override ContentType="application/vnd.openxmlformats-officedocument.presentationml.notesSlide+xml" PartName="/ppt/notesSlides/notesSlide250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02.xml"/>
  <Override ContentType="application/vnd.openxmlformats-officedocument.presentationml.notesSlide+xml" PartName="/ppt/notesSlides/notesSlide466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419.xml"/>
  <Override ContentType="application/vnd.openxmlformats-officedocument.presentationml.notesSlide+xml" PartName="/ppt/notesSlides/notesSlide498.xml"/>
  <Override ContentType="application/vnd.openxmlformats-officedocument.presentationml.notesSlide+xml" PartName="/ppt/notesSlides/notesSlide516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34.xml"/>
  <Override ContentType="application/vnd.openxmlformats-officedocument.presentationml.notesSlide+xml" PartName="/ppt/notesSlides/notesSlide153.xml"/>
  <Override ContentType="application/vnd.openxmlformats-officedocument.presentationml.notesSlide+xml" PartName="/ppt/notesSlides/notesSlide18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81.xml"/>
  <Override ContentType="application/vnd.openxmlformats-officedocument.presentationml.notesSlide+xml" PartName="/ppt/notesSlides/notesSlide331.xml"/>
  <Override ContentType="application/vnd.openxmlformats-officedocument.presentationml.notesSlide+xml" PartName="/ppt/notesSlides/notesSlide49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0.xml"/>
  <Override ContentType="application/vnd.openxmlformats-officedocument.presentationml.notesSlide+xml" PartName="/ppt/notesSlides/notesSlide377.xml"/>
  <Override ContentType="application/vnd.openxmlformats-officedocument.presentationml.notesSlide+xml" PartName="/ppt/notesSlides/notesSlide315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404.xml"/>
  <Override ContentType="application/vnd.openxmlformats-officedocument.presentationml.notesSlide+xml" PartName="/ppt/notesSlides/notesSlide394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296.xml"/>
  <Override ContentType="application/vnd.openxmlformats-officedocument.presentationml.notesSlide+xml" PartName="/ppt/notesSlides/notesSlide385.xml"/>
  <Override ContentType="application/vnd.openxmlformats-officedocument.presentationml.notesSlide+xml" PartName="/ppt/notesSlides/notesSlide144.xml"/>
  <Override ContentType="application/vnd.openxmlformats-officedocument.presentationml.notesSlide+xml" PartName="/ppt/notesSlides/notesSlide475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161.xml"/>
  <Override ContentType="application/vnd.openxmlformats-officedocument.presentationml.notesSlide+xml" PartName="/ppt/notesSlides/notesSlide30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23.xml"/>
  <Override ContentType="application/vnd.openxmlformats-officedocument.presentationml.notesSlide+xml" PartName="/ppt/notesSlides/notesSlide370.xml"/>
  <Override ContentType="application/vnd.openxmlformats-officedocument.presentationml.notesSlide+xml" PartName="/ppt/notesSlides/notesSlide458.xml"/>
  <Override ContentType="application/vnd.openxmlformats-officedocument.presentationml.notesSlide+xml" PartName="/ppt/notesSlides/notesSlide500.xml"/>
  <Override ContentType="application/vnd.openxmlformats-officedocument.presentationml.notesSlide+xml" PartName="/ppt/notesSlides/notesSlide225.xml"/>
  <Override ContentType="application/vnd.openxmlformats-officedocument.presentationml.notesSlide+xml" PartName="/ppt/notesSlides/notesSlide242.xml"/>
  <Override ContentType="application/vnd.openxmlformats-officedocument.presentationml.notesSlide+xml" PartName="/ppt/notesSlides/notesSlide329.xml"/>
  <Override ContentType="application/vnd.openxmlformats-officedocument.presentationml.notesSlide+xml" PartName="/ppt/notesSlides/notesSlide515.xml"/>
  <Override ContentType="application/vnd.openxmlformats-officedocument.presentationml.notesSlide+xml" PartName="/ppt/notesSlides/notesSlide290.xml"/>
  <Override ContentType="application/vnd.openxmlformats-officedocument.presentationml.notesSlide+xml" PartName="/ppt/notesSlides/notesSlide418.xml"/>
  <Override ContentType="application/vnd.openxmlformats-officedocument.presentationml.notesSlide+xml" PartName="/ppt/notesSlides/notesSlide274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45.xml"/>
  <Override ContentType="application/vnd.openxmlformats-officedocument.presentationml.notesSlide+xml" PartName="/ppt/notesSlides/notesSlide442.xml"/>
  <Override ContentType="application/vnd.openxmlformats-officedocument.presentationml.notesSlide+xml" PartName="/ppt/notesSlides/notesSlide507.xml"/>
  <Override ContentType="application/vnd.openxmlformats-officedocument.presentationml.notesSlide+xml" PartName="/ppt/notesSlides/notesSlide256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77.xml"/>
  <Override ContentType="application/vnd.openxmlformats-officedocument.presentationml.notesSlide+xml" PartName="/ppt/notesSlides/notesSlide363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266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452.xml"/>
  <Override ContentType="application/vnd.openxmlformats-officedocument.presentationml.notesSlide+xml" PartName="/ppt/notesSlides/notesSlide203.xml"/>
  <Override ContentType="application/vnd.openxmlformats-officedocument.presentationml.notesSlide+xml" PartName="/ppt/notesSlides/notesSlide330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152.xml"/>
  <Override ContentType="application/vnd.openxmlformats-officedocument.presentationml.notesSlide+xml" PartName="/ppt/notesSlides/notesSlide289.xml"/>
  <Override ContentType="application/vnd.openxmlformats-officedocument.presentationml.notesSlide+xml" PartName="/ppt/notesSlides/notesSlide280.xml"/>
  <Override ContentType="application/vnd.openxmlformats-officedocument.presentationml.notesSlide+xml" PartName="/ppt/notesSlides/notesSlide183.xml"/>
  <Override ContentType="application/vnd.openxmlformats-officedocument.presentationml.notesSlide+xml" PartName="/ppt/notesSlides/notesSlide217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436.xml"/>
  <Override ContentType="application/vnd.openxmlformats-officedocument.presentationml.notesSlide+xml" PartName="/ppt/notesSlides/notesSlide167.xml"/>
  <Override ContentType="application/vnd.openxmlformats-officedocument.presentationml.notesSlide+xml" PartName="/ppt/notesSlides/notesSlide31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339.xml"/>
  <Override ContentType="application/vnd.openxmlformats-officedocument.presentationml.notesSlide+xml" PartName="/ppt/notesSlides/notesSlide251.xml"/>
  <Override ContentType="application/vnd.openxmlformats-officedocument.presentationml.notesSlide+xml" PartName="/ppt/notesSlides/notesSlide467.xml"/>
  <Override ContentType="application/vnd.openxmlformats-officedocument.presentationml.notesSlide+xml" PartName="/ppt/notesSlides/notesSlide295.xml"/>
  <Override ContentType="application/vnd.openxmlformats-officedocument.presentationml.notesSlide+xml" PartName="/ppt/notesSlides/notesSlide384.xml"/>
  <Override ContentType="application/vnd.openxmlformats-officedocument.presentationml.notesSlide+xml" PartName="/ppt/notesSlides/notesSlide510.xml"/>
  <Override ContentType="application/vnd.openxmlformats-officedocument.presentationml.notesSlide+xml" PartName="/ppt/notesSlides/notesSlide324.xml"/>
  <Override ContentType="application/vnd.openxmlformats-officedocument.presentationml.notesSlide+xml" PartName="/ppt/notesSlides/notesSlide235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4.xml"/>
  <Override ContentType="application/vnd.openxmlformats-officedocument.presentationml.notesSlide+xml" PartName="/ppt/notesSlides/notesSlide199.xml"/>
  <Override ContentType="application/vnd.openxmlformats-officedocument.presentationml.notesSlide+xml" PartName="/ppt/notesSlides/notesSlide457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288.xml"/>
  <Override ContentType="application/vnd.openxmlformats-officedocument.presentationml.notesSlide+xml" PartName="/ppt/notesSlides/notesSlide21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07.xml"/>
  <Override ContentType="application/vnd.openxmlformats-officedocument.presentationml.notesSlide+xml" PartName="/ppt/notesSlides/notesSlide491.xml"/>
  <Override ContentType="application/vnd.openxmlformats-officedocument.presentationml.notesSlide+xml" PartName="/ppt/notesSlides/notesSlide378.xml"/>
  <Override ContentType="application/vnd.openxmlformats-officedocument.presentationml.notesSlide+xml" PartName="/ppt/notesSlides/notesSlide395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224.xml"/>
  <Override ContentType="application/vnd.openxmlformats-officedocument.presentationml.notesSlide+xml" PartName="/ppt/notesSlides/notesSlide403.xml"/>
  <Override ContentType="application/vnd.openxmlformats-officedocument.presentationml.notesSlide+xml" PartName="/ppt/notesSlides/notesSlide241.xml"/>
  <Override ContentType="application/vnd.openxmlformats-officedocument.presentationml.notesSlide+xml" PartName="/ppt/notesSlides/notesSlide162.xml"/>
  <Override ContentType="application/vnd.openxmlformats-officedocument.presentationml.notesSlide+xml" PartName="/ppt/notesSlides/notesSlide420.xml"/>
  <Override ContentType="application/vnd.openxmlformats-officedocument.presentationml.notesSlide+xml" PartName="/ppt/notesSlides/notesSlide508.xml"/>
  <Override ContentType="application/vnd.openxmlformats-officedocument.presentationml.notesSlide+xml" PartName="/ppt/notesSlides/notesSlide145.xml"/>
  <Override ContentType="application/vnd.openxmlformats-officedocument.presentationml.notesSlide+xml" PartName="/ppt/notesSlides/notesSlide525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489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40.xml"/>
  <Override ContentType="application/vnd.openxmlformats-officedocument.presentationml.notesSlide+xml" PartName="/ppt/notesSlides/notesSlide425.xml"/>
  <Override ContentType="application/vnd.openxmlformats-officedocument.presentationml.notesSlide+xml" PartName="/ppt/notesSlides/notesSlide283.xml"/>
  <Override ContentType="application/vnd.openxmlformats-officedocument.presentationml.notesSlide+xml" PartName="/ppt/notesSlides/notesSlide461.xml"/>
  <Override ContentType="application/vnd.openxmlformats-officedocument.presentationml.notesSlide+xml" PartName="/ppt/notesSlides/notesSlide232.xml"/>
  <Override ContentType="application/vnd.openxmlformats-officedocument.presentationml.notesSlide+xml" PartName="/ppt/notesSlides/notesSlide275.xml"/>
  <Override ContentType="application/vnd.openxmlformats-officedocument.presentationml.notesSlide+xml" PartName="/ppt/notesSlides/notesSlide380.xml"/>
  <Override ContentType="application/vnd.openxmlformats-officedocument.presentationml.notesSlide+xml" PartName="/ppt/notesSlides/notesSlide514.xml"/>
  <Override ContentType="application/vnd.openxmlformats-officedocument.presentationml.notesSlide+xml" PartName="/ppt/notesSlides/notesSlide328.xml"/>
  <Override ContentType="application/vnd.openxmlformats-officedocument.presentationml.notesSlide+xml" PartName="/ppt/notesSlides/notesSlide506.xml"/>
  <Override ContentType="application/vnd.openxmlformats-officedocument.presentationml.notesSlide+xml" PartName="/ppt/notesSlides/notesSlide360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182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313.xml"/>
  <Override ContentType="application/vnd.openxmlformats-officedocument.presentationml.notesSlide+xml" PartName="/ppt/notesSlides/notesSlide453.xml"/>
  <Override ContentType="application/vnd.openxmlformats-officedocument.presentationml.notesSlide+xml" PartName="/ppt/notesSlides/notesSlide399.xml"/>
  <Override ContentType="application/vnd.openxmlformats-officedocument.presentationml.notesSlide+xml" PartName="/ppt/notesSlides/notesSlide41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356.xml"/>
  <Override ContentType="application/vnd.openxmlformats-officedocument.presentationml.notesSlide+xml" PartName="/ppt/notesSlides/notesSlide496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468.xml"/>
  <Override ContentType="application/vnd.openxmlformats-officedocument.presentationml.notesSlide+xml" PartName="/ppt/notesSlides/notesSlide204.xml"/>
  <Override ContentType="application/vnd.openxmlformats-officedocument.presentationml.notesSlide+xml" PartName="/ppt/notesSlides/notesSlide247.xml"/>
  <Override ContentType="application/vnd.openxmlformats-officedocument.presentationml.notesSlide+xml" PartName="/ppt/notesSlides/notesSlide441.xml"/>
  <Override ContentType="application/vnd.openxmlformats-officedocument.presentationml.notesSlide+xml" PartName="/ppt/notesSlides/notesSlide484.xml"/>
  <Override ContentType="application/vnd.openxmlformats-officedocument.presentationml.notesSlide+xml" PartName="/ppt/notesSlides/notesSlide227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98.xml"/>
  <Override ContentType="application/vnd.openxmlformats-officedocument.presentationml.notesSlide+xml" PartName="/ppt/notesSlides/notesSlide456.xml"/>
  <Override ContentType="application/vnd.openxmlformats-officedocument.presentationml.notesSlide+xml" PartName="/ppt/notesSlides/notesSlide481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155.xml"/>
  <Override ContentType="application/vnd.openxmlformats-officedocument.presentationml.notesSlide+xml" PartName="/ppt/notesSlides/notesSlide499.xml"/>
  <Override ContentType="application/vnd.openxmlformats-officedocument.presentationml.notesSlide+xml" PartName="/ppt/notesSlides/notesSlide189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375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46.xml"/>
  <Override ContentType="application/vnd.openxmlformats-officedocument.presentationml.notesSlide+xml" PartName="/ppt/notesSlides/notesSlide21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332.xml"/>
  <Override ContentType="application/vnd.openxmlformats-officedocument.presentationml.notesSlide+xml" PartName="/ppt/notesSlides/notesSlide511.xml"/>
  <Override ContentType="application/vnd.openxmlformats-officedocument.presentationml.notesSlide+xml" PartName="/ppt/notesSlides/notesSlide325.xml"/>
  <Override ContentType="application/vnd.openxmlformats-officedocument.presentationml.notesSlide+xml" PartName="/ppt/notesSlides/notesSlide368.xml"/>
  <Override ContentType="application/vnd.openxmlformats-officedocument.presentationml.notesSlide+xml" PartName="/ppt/notesSlides/notesSlide413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526.xml"/>
  <Override ContentType="application/vnd.openxmlformats-officedocument.presentationml.notesSlide+xml" PartName="/ppt/notesSlides/notesSlide174.xml"/>
  <Override ContentType="application/vnd.openxmlformats-officedocument.presentationml.notesSlide+xml" PartName="/ppt/notesSlides/notesSlide347.xml"/>
  <Override ContentType="application/vnd.openxmlformats-officedocument.presentationml.notesSlide+xml" PartName="/ppt/notesSlides/notesSlide304.xml"/>
  <Override ContentType="application/vnd.openxmlformats-officedocument.presentationml.notesSlide+xml" PartName="/ppt/notesSlides/notesSlide396.xml"/>
  <Override ContentType="application/vnd.openxmlformats-officedocument.presentationml.notesSlide+xml" PartName="/ppt/notesSlides/notesSlide310.xml"/>
  <Override ContentType="application/vnd.openxmlformats-officedocument.presentationml.notesSlide+xml" PartName="/ppt/notesSlides/notesSlide340.xml"/>
  <Override ContentType="application/vnd.openxmlformats-officedocument.presentationml.notesSlide+xml" PartName="/ppt/notesSlides/notesSlide353.xml"/>
  <Override ContentType="application/vnd.openxmlformats-officedocument.presentationml.notesSlide+xml" PartName="/ppt/notesSlides/notesSlide255.xml"/>
  <Override ContentType="application/vnd.openxmlformats-officedocument.presentationml.notesSlide+xml" PartName="/ppt/notesSlides/notesSlide428.xml"/>
  <Override ContentType="application/vnd.openxmlformats-officedocument.presentationml.notesSlide+xml" PartName="/ppt/notesSlides/notesSlide212.xml"/>
  <Override ContentType="application/vnd.openxmlformats-officedocument.presentationml.notesSlide+xml" PartName="/ppt/notesSlides/notesSlide298.xml"/>
  <Override ContentType="application/vnd.openxmlformats-officedocument.presentationml.notesSlide+xml" PartName="/ppt/notesSlides/notesSlide383.xml"/>
  <Override ContentType="application/vnd.openxmlformats-officedocument.presentationml.notesSlide+xml" PartName="/ppt/notesSlides/notesSlide282.xml"/>
  <Override ContentType="application/vnd.openxmlformats-officedocument.presentationml.notesSlide+xml" PartName="/ppt/notesSlides/notesSlide248.xml"/>
  <Override ContentType="application/vnd.openxmlformats-officedocument.presentationml.notesSlide+xml" PartName="/ppt/notesSlides/notesSlide477.xml"/>
  <Override ContentType="application/vnd.openxmlformats-officedocument.presentationml.notesSlide+xml" PartName="/ppt/notesSlides/notesSlide434.xml"/>
  <Override ContentType="application/vnd.openxmlformats-officedocument.presentationml.notesSlide+xml" PartName="/ppt/notesSlides/notesSlide460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355.xml"/>
  <Override ContentType="application/vnd.openxmlformats-officedocument.presentationml.notesSlide+xml" PartName="/ppt/notesSlides/notesSlide312.xml"/>
  <Override ContentType="application/vnd.openxmlformats-officedocument.presentationml.notesSlide+xml" PartName="/ppt/notesSlides/notesSlide169.xml"/>
  <Override ContentType="application/vnd.openxmlformats-officedocument.presentationml.notesSlide+xml" PartName="/ppt/notesSlides/notesSlide205.xml"/>
  <Override ContentType="application/vnd.openxmlformats-officedocument.presentationml.notesSlide+xml" PartName="/ppt/notesSlides/notesSlide381.xml"/>
  <Override ContentType="application/vnd.openxmlformats-officedocument.presentationml.notesSlide+xml" PartName="/ppt/notesSlides/notesSlide398.xml"/>
  <Override ContentType="application/vnd.openxmlformats-officedocument.presentationml.notesSlide+xml" PartName="/ppt/notesSlides/notesSlide469.xml"/>
  <Override ContentType="application/vnd.openxmlformats-officedocument.presentationml.notesSlide+xml" PartName="/ppt/notesSlides/notesSlide426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60.xml"/>
  <Override ContentType="application/vnd.openxmlformats-officedocument.presentationml.notesSlide+xml" PartName="/ppt/notesSlides/notesSlide276.xml"/>
  <Override ContentType="application/vnd.openxmlformats-officedocument.presentationml.notesSlide+xml" PartName="/ppt/notesSlides/notesSlide497.xml"/>
  <Override ContentType="application/vnd.openxmlformats-officedocument.presentationml.notesSlide+xml" PartName="/ppt/notesSlides/notesSlide233.xml"/>
  <Override ContentType="application/vnd.openxmlformats-officedocument.presentationml.notesSlide+xml" PartName="/ppt/notesSlides/notesSlide327.xml"/>
  <Override ContentType="application/vnd.openxmlformats-officedocument.presentationml.notesSlide+xml" PartName="/ppt/notesSlides/notesSlide483.xml"/>
  <Override ContentType="application/vnd.openxmlformats-officedocument.presentationml.notesSlide+xml" PartName="/ppt/notesSlides/notesSlide440.xml"/>
  <Override ContentType="application/vnd.openxmlformats-officedocument.presentationml.notesSlide+xml" PartName="/ppt/notesSlides/notesSlide50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449.xml"/>
  <Override ContentType="application/vnd.openxmlformats-officedocument.presentationml.notesSlide+xml" PartName="/ppt/notesSlides/notesSlide3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197.xml"/>
  <Override ContentType="application/vnd.openxmlformats-officedocument.presentationml.notesSlide+xml" PartName="/ppt/notesSlides/notesSlide406.xml"/>
  <Override ContentType="application/vnd.openxmlformats-officedocument.presentationml.notesSlide+xml" PartName="/ppt/notesSlides/notesSlide15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54.xml"/>
  <Override ContentType="application/vnd.openxmlformats-officedocument.presentationml.notesSlide+xml" PartName="/ppt/notesSlides/notesSlide411.xml"/>
  <Override ContentType="application/vnd.openxmlformats-officedocument.presentationml.notesSlide+xml" PartName="/ppt/notesSlides/notesSlide260.xml"/>
  <Override ContentType="application/vnd.openxmlformats-officedocument.presentationml.notesSlide+xml" PartName="/ppt/notesSlides/notesSlide448.xml"/>
  <Override ContentType="application/vnd.openxmlformats-officedocument.presentationml.notesSlide+xml" PartName="/ppt/notesSlides/notesSlide405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226.xml"/>
  <Override ContentType="application/vnd.openxmlformats-officedocument.presentationml.notesSlide+xml" PartName="/ppt/notesSlides/notesSlide269.xml"/>
  <Override ContentType="application/vnd.openxmlformats-officedocument.presentationml.notesSlide+xml" PartName="/ppt/notesSlides/notesSlide412.xml"/>
  <Override ContentType="application/vnd.openxmlformats-officedocument.presentationml.notesSlide+xml" PartName="/ppt/notesSlides/notesSlide181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482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147.xml"/>
  <Override ContentType="application/vnd.openxmlformats-officedocument.presentationml.notesSlide+xml" PartName="/ppt/notesSlides/notesSlide376.xml"/>
  <Override ContentType="application/vnd.openxmlformats-officedocument.presentationml.notesSlide+xml" PartName="/ppt/notesSlides/notesSlide333.xml"/>
  <Override ContentType="application/vnd.openxmlformats-officedocument.presentationml.notesSlide+xml" PartName="/ppt/notesSlides/notesSlide305.xml"/>
  <Override ContentType="application/vnd.openxmlformats-officedocument.presentationml.notesSlide+xml" PartName="/ppt/notesSlides/notesSlide512.xml"/>
  <Override ContentType="application/vnd.openxmlformats-officedocument.presentationml.notesSlide+xml" PartName="/ppt/notesSlides/notesSlide297.xml"/>
  <Override ContentType="application/vnd.openxmlformats-officedocument.presentationml.notesSlide+xml" PartName="/ppt/notesSlides/notesSlide382.xml"/>
  <Override ContentType="application/vnd.openxmlformats-officedocument.presentationml.notesSlide+xml" PartName="/ppt/notesSlides/notesSlide211.xml"/>
  <Override ContentType="application/vnd.openxmlformats-officedocument.presentationml.notesSlide+xml" PartName="/ppt/notesSlides/notesSlide254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433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76.xml"/>
  <Override ContentType="application/vnd.openxmlformats-officedocument.presentationml.notesSlide+xml" PartName="/ppt/notesSlides/notesSlide175.xml"/>
  <Override ContentType="application/vnd.openxmlformats-officedocument.presentationml.notesSlide+xml" PartName="/ppt/notesSlides/notesSlide348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64.xml"/>
  <Override ContentType="application/vnd.openxmlformats-officedocument.presentationml.slide+xml" PartName="/ppt/slides/slide253.xml"/>
  <Override ContentType="application/vnd.openxmlformats-officedocument.presentationml.slide+xml" PartName="/ppt/slides/slide43.xml"/>
  <Override ContentType="application/vnd.openxmlformats-officedocument.presentationml.slide+xml" PartName="/ppt/slides/slide350.xml"/>
  <Override ContentType="application/vnd.openxmlformats-officedocument.presentationml.slide+xml" PartName="/ppt/slides/slide35.xml"/>
  <Override ContentType="application/vnd.openxmlformats-officedocument.presentationml.slide+xml" PartName="/ppt/slides/slide334.xml"/>
  <Override ContentType="application/vnd.openxmlformats-officedocument.presentationml.slide+xml" PartName="/ppt/slides/slide148.xml"/>
  <Override ContentType="application/vnd.openxmlformats-officedocument.presentationml.slide+xml" PartName="/ppt/slides/slide172.xml"/>
  <Override ContentType="application/vnd.openxmlformats-officedocument.presentationml.slide+xml" PartName="/ppt/slides/slide423.xml"/>
  <Override ContentType="application/vnd.openxmlformats-officedocument.presentationml.slide+xml" PartName="/ppt/slides/slide19.xml"/>
  <Override ContentType="application/vnd.openxmlformats-officedocument.presentationml.slide+xml" PartName="/ppt/slides/slide326.xml"/>
  <Override ContentType="application/vnd.openxmlformats-officedocument.presentationml.slide+xml" PartName="/ppt/slides/slide512.xml"/>
  <Override ContentType="application/vnd.openxmlformats-officedocument.presentationml.slide+xml" PartName="/ppt/slides/slide237.xml"/>
  <Override ContentType="application/vnd.openxmlformats-officedocument.presentationml.slide+xml" PartName="/ppt/slides/slide261.xml"/>
  <Override ContentType="application/vnd.openxmlformats-officedocument.presentationml.slide+xml" PartName="/ppt/slides/slide519.xml"/>
  <Override ContentType="application/vnd.openxmlformats-officedocument.presentationml.slide+xml" PartName="/ppt/slides/slide520.xml"/>
  <Override ContentType="application/vnd.openxmlformats-officedocument.presentationml.slide+xml" PartName="/ppt/slides/slide51.xml"/>
  <Override ContentType="application/vnd.openxmlformats-officedocument.presentationml.slide+xml" PartName="/ppt/slides/slide245.xml"/>
  <Override ContentType="application/vnd.openxmlformats-officedocument.presentationml.slide+xml" PartName="/ppt/slides/slide342.xml"/>
  <Override ContentType="application/vnd.openxmlformats-officedocument.presentationml.slide+xml" PartName="/ppt/slides/slide431.xml"/>
  <Override ContentType="application/vnd.openxmlformats-officedocument.presentationml.slide+xml" PartName="/ppt/slides/slide156.xml"/>
  <Override ContentType="application/vnd.openxmlformats-officedocument.presentationml.slide+xml" PartName="/ppt/slides/slide438.xml"/>
  <Override ContentType="application/vnd.openxmlformats-officedocument.presentationml.slide+xml" PartName="/ppt/slides/slide454.xml"/>
  <Override ContentType="application/vnd.openxmlformats-officedocument.presentationml.slide+xml" PartName="/ppt/slides/slide179.xml"/>
  <Override ContentType="application/vnd.openxmlformats-officedocument.presentationml.slide+xml" PartName="/ppt/slides/slide276.xml"/>
  <Override ContentType="application/vnd.openxmlformats-officedocument.presentationml.slide+xml" PartName="/ppt/slides/slide504.xml"/>
  <Override ContentType="application/vnd.openxmlformats-officedocument.presentationml.slide+xml" PartName="/ppt/slides/slide66.xml"/>
  <Override ContentType="application/vnd.openxmlformats-officedocument.presentationml.slide+xml" PartName="/ppt/slides/slide229.xml"/>
  <Override ContentType="application/vnd.openxmlformats-officedocument.presentationml.slide+xml" PartName="/ppt/slides/slide357.xml"/>
  <Override ContentType="application/vnd.openxmlformats-officedocument.presentationml.slide+xml" PartName="/ppt/slides/slide141.xml"/>
  <Override ContentType="application/vnd.openxmlformats-officedocument.presentationml.slide+xml" PartName="/ppt/slides/slide407.xml"/>
  <Override ContentType="application/vnd.openxmlformats-officedocument.presentationml.slide+xml" PartName="/ppt/slides/slide82.xml"/>
  <Override ContentType="application/vnd.openxmlformats-officedocument.presentationml.slide+xml" PartName="/ppt/slides/slide486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469.xml"/>
  <Override ContentType="application/vnd.openxmlformats-officedocument.presentationml.slide+xml" PartName="/ppt/slides/slide470.xml"/>
  <Override ContentType="application/vnd.openxmlformats-officedocument.presentationml.slide+xml" PartName="/ppt/slides/slide187.xml"/>
  <Override ContentType="application/vnd.openxmlformats-officedocument.presentationml.slide+xml" PartName="/ppt/slides/slide98.xml"/>
  <Override ContentType="application/vnd.openxmlformats-officedocument.presentationml.slide+xml" PartName="/ppt/slides/slide125.xml"/>
  <Override ContentType="application/vnd.openxmlformats-officedocument.presentationml.slide+xml" PartName="/ppt/slides/slide20.xml"/>
  <Override ContentType="application/vnd.openxmlformats-officedocument.presentationml.slide+xml" PartName="/ppt/slides/slide400.xml"/>
  <Override ContentType="application/vnd.openxmlformats-officedocument.presentationml.slide+xml" PartName="/ppt/slides/slide214.xml"/>
  <Override ContentType="application/vnd.openxmlformats-officedocument.presentationml.slide+xml" PartName="/ppt/slides/slide206.xml"/>
  <Override ContentType="application/vnd.openxmlformats-officedocument.presentationml.slide+xml" PartName="/ppt/slides/slide381.xml"/>
  <Override ContentType="application/vnd.openxmlformats-officedocument.presentationml.slide+xml" PartName="/ppt/slides/slide195.xml"/>
  <Override ContentType="application/vnd.openxmlformats-officedocument.presentationml.slide+xml" PartName="/ppt/slides/slide59.xml"/>
  <Override ContentType="application/vnd.openxmlformats-officedocument.presentationml.slide+xml" PartName="/ppt/slides/slide285.xml"/>
  <Override ContentType="application/vnd.openxmlformats-officedocument.presentationml.slide+xml" PartName="/ppt/slides/slide89.xml"/>
  <Override ContentType="application/vnd.openxmlformats-officedocument.presentationml.slide+xml" PartName="/ppt/slides/slide349.xml"/>
  <Override ContentType="application/vnd.openxmlformats-officedocument.presentationml.slide+xml" PartName="/ppt/slides/slide477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462.xml"/>
  <Override ContentType="application/vnd.openxmlformats-officedocument.presentationml.slide+xml" PartName="/ppt/slides/slide447.xml"/>
  <Override ContentType="application/vnd.openxmlformats-officedocument.presentationml.slide+xml" PartName="/ppt/slides/slide133.xml"/>
  <Override ContentType="application/vnd.openxmlformats-officedocument.presentationml.slide+xml" PartName="/ppt/slides/slide494.xml"/>
  <Override ContentType="application/vnd.openxmlformats-officedocument.presentationml.slide+xml" PartName="/ppt/slides/slide91.xml"/>
  <Override ContentType="application/vnd.openxmlformats-officedocument.presentationml.slide+xml" PartName="/ppt/slides/slide415.xml"/>
  <Override ContentType="application/vnd.openxmlformats-officedocument.presentationml.slide+xml" PartName="/ppt/slides/slide74.xml"/>
  <Override ContentType="application/vnd.openxmlformats-officedocument.presentationml.slide+xml" PartName="/ppt/slides/slide268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310.xml"/>
  <Override ContentType="application/vnd.openxmlformats-officedocument.presentationml.slide+xml" PartName="/ppt/slides/slide366.xml"/>
  <Override ContentType="application/vnd.openxmlformats-officedocument.presentationml.slide+xml" PartName="/ppt/slides/slide396.xml"/>
  <Override ContentType="application/vnd.openxmlformats-officedocument.presentationml.slide+xml" PartName="/ppt/slides/slide180.xml"/>
  <Override ContentType="application/vnd.openxmlformats-officedocument.presentationml.slide+xml" PartName="/ppt/slides/slide511.xml"/>
  <Override ContentType="application/vnd.openxmlformats-officedocument.presentationml.slide+xml" PartName="/ppt/slides/slide18.xml"/>
  <Override ContentType="application/vnd.openxmlformats-officedocument.presentationml.slide+xml" PartName="/ppt/slides/slide333.xml"/>
  <Override ContentType="application/vnd.openxmlformats-officedocument.presentationml.slide+xml" PartName="/ppt/slides/slide309.xml"/>
  <Override ContentType="application/vnd.openxmlformats-officedocument.presentationml.slide+xml" PartName="/ppt/slides/slide244.xml"/>
  <Override ContentType="application/vnd.openxmlformats-officedocument.presentationml.slide+xml" PartName="/ppt/slides/slide52.xml"/>
  <Override ContentType="application/vnd.openxmlformats-officedocument.presentationml.slide+xml" PartName="/ppt/slides/slide270.xml"/>
  <Override ContentType="application/vnd.openxmlformats-officedocument.presentationml.slide+xml" PartName="/ppt/slides/slide406.xml"/>
  <Override ContentType="application/vnd.openxmlformats-officedocument.presentationml.slide+xml" PartName="/ppt/slides/slide181.xml"/>
  <Override ContentType="application/vnd.openxmlformats-officedocument.presentationml.slide+xml" PartName="/ppt/slides/slide157.xml"/>
  <Override ContentType="application/vnd.openxmlformats-officedocument.presentationml.slide+xml" PartName="/ppt/slides/slide343.xml"/>
  <Override ContentType="application/vnd.openxmlformats-officedocument.presentationml.slide+xml" PartName="/ppt/slides/slide165.xml"/>
  <Override ContentType="application/vnd.openxmlformats-officedocument.presentationml.slide+xml" PartName="/ppt/slides/slide34.xml"/>
  <Override ContentType="application/vnd.openxmlformats-officedocument.presentationml.slide+xml" PartName="/ppt/slides/slide254.xml"/>
  <Override ContentType="application/vnd.openxmlformats-officedocument.presentationml.slide+xml" PartName="/ppt/slides/slide440.xml"/>
  <Override ContentType="application/vnd.openxmlformats-officedocument.presentationml.slide+xml" PartName="/ppt/slides/slide147.xml"/>
  <Override ContentType="application/vnd.openxmlformats-officedocument.presentationml.slide+xml" PartName="/ppt/slides/slide236.xml"/>
  <Override ContentType="application/vnd.openxmlformats-officedocument.presentationml.slide+xml" PartName="/ppt/slides/slide422.xml"/>
  <Override ContentType="application/vnd.openxmlformats-officedocument.presentationml.slide+xml" PartName="/ppt/slides/slide505.xml"/>
  <Override ContentType="application/vnd.openxmlformats-officedocument.presentationml.slide+xml" PartName="/ppt/slides/slide110.xml"/>
  <Override ContentType="application/vnd.openxmlformats-officedocument.presentationml.slide+xml" PartName="/ppt/slides/slide455.xml"/>
  <Override ContentType="application/vnd.openxmlformats-officedocument.presentationml.slide+xml" PartName="/ppt/slides/slide293.xml"/>
  <Override ContentType="application/vnd.openxmlformats-officedocument.presentationml.slide+xml" PartName="/ppt/slides/slide358.xml"/>
  <Override ContentType="application/vnd.openxmlformats-officedocument.presentationml.slide+xml" PartName="/ppt/slides/slide471.xml"/>
  <Override ContentType="application/vnd.openxmlformats-officedocument.presentationml.slide+xml" PartName="/ppt/slides/slide67.xml"/>
  <Override ContentType="application/vnd.openxmlformats-officedocument.presentationml.slide+xml" PartName="/ppt/slides/slide196.xml"/>
  <Override ContentType="application/vnd.openxmlformats-officedocument.presentationml.slide+xml" PartName="/ppt/slides/slide171.xml"/>
  <Override ContentType="application/vnd.openxmlformats-officedocument.presentationml.slide+xml" PartName="/ppt/slides/slide259.xml"/>
  <Override ContentType="application/vnd.openxmlformats-officedocument.presentationml.slide+xml" PartName="/ppt/slides/slide49.xml"/>
  <Override ContentType="application/vnd.openxmlformats-officedocument.presentationml.slide+xml" PartName="/ppt/slides/slide327.xml"/>
  <Override ContentType="application/vnd.openxmlformats-officedocument.presentationml.slide+xml" PartName="/ppt/slides/slide83.xml"/>
  <Override ContentType="application/vnd.openxmlformats-officedocument.presentationml.slide+xml" PartName="/ppt/slides/slide437.xml"/>
  <Override ContentType="application/vnd.openxmlformats-officedocument.presentationml.slide+xml" PartName="/ppt/slides/slide221.xml"/>
  <Override ContentType="application/vnd.openxmlformats-officedocument.presentationml.slide+xml" PartName="/ppt/slides/slide73.xml"/>
  <Override ContentType="application/vnd.openxmlformats-officedocument.presentationml.slide+xml" PartName="/ppt/slides/slide126.xml"/>
  <Override ContentType="application/vnd.openxmlformats-officedocument.presentationml.slide+xml" PartName="/ppt/slides/slide186.xml"/>
  <Override ContentType="application/vnd.openxmlformats-officedocument.presentationml.slide+xml" PartName="/ppt/slides/slide215.xml"/>
  <Override ContentType="application/vnd.openxmlformats-officedocument.presentationml.slide+xml" PartName="/ppt/slides/slide401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11.xml"/>
  <Override ContentType="application/vnd.openxmlformats-officedocument.presentationml.slide+xml" PartName="/ppt/slides/slide13.xml"/>
  <Override ContentType="application/vnd.openxmlformats-officedocument.presentationml.slide+xml" PartName="/ppt/slides/slide222.xml"/>
  <Override ContentType="application/vnd.openxmlformats-officedocument.presentationml.slide+xml" PartName="/ppt/slides/slide205.xml"/>
  <Override ContentType="application/vnd.openxmlformats-officedocument.presentationml.slide+xml" PartName="/ppt/slides/slide292.xml"/>
  <Override ContentType="application/vnd.openxmlformats-officedocument.presentationml.slide+xml" PartName="/ppt/slides/slide100.xml"/>
  <Override ContentType="application/vnd.openxmlformats-officedocument.presentationml.slide+xml" PartName="/ppt/slides/slide461.xml"/>
  <Override ContentType="application/vnd.openxmlformats-officedocument.presentationml.slide+xml" PartName="/ppt/slides/slide90.xml"/>
  <Override ContentType="application/vnd.openxmlformats-officedocument.presentationml.slide+xml" PartName="/ppt/slides/slide275.xml"/>
  <Override ContentType="application/vnd.openxmlformats-officedocument.presentationml.slide+xml" PartName="/ppt/slides/slide487.xml"/>
  <Override ContentType="application/vnd.openxmlformats-officedocument.presentationml.slide+xml" PartName="/ppt/slides/slide476.xml"/>
  <Override ContentType="application/vnd.openxmlformats-officedocument.presentationml.slide+xml" PartName="/ppt/slides/slide132.xml"/>
  <Override ContentType="application/vnd.openxmlformats-officedocument.presentationml.slide+xml" PartName="/ppt/slides/slide416.xml"/>
  <Override ContentType="application/vnd.openxmlformats-officedocument.presentationml.slide+xml" PartName="/ppt/slides/slide269.xml"/>
  <Override ContentType="application/vnd.openxmlformats-officedocument.presentationml.slide+xml" PartName="/ppt/slides/slide493.xml"/>
  <Override ContentType="application/vnd.openxmlformats-officedocument.presentationml.slide+xml" PartName="/ppt/slides/slide1.xml"/>
  <Override ContentType="application/vnd.openxmlformats-officedocument.presentationml.slide+xml" PartName="/ppt/slides/slide365.xml"/>
  <Override ContentType="application/vnd.openxmlformats-officedocument.presentationml.slide+xml" PartName="/ppt/slides/slide28.xml"/>
  <Override ContentType="application/vnd.openxmlformats-officedocument.presentationml.slide+xml" PartName="/ppt/slides/slide382.xml"/>
  <Override ContentType="application/vnd.openxmlformats-officedocument.presentationml.slide+xml" PartName="/ppt/slides/slide397.xml"/>
  <Override ContentType="application/vnd.openxmlformats-officedocument.presentationml.slide+xml" PartName="/ppt/slides/slide200.xml"/>
  <Override ContentType="application/vnd.openxmlformats-officedocument.presentationml.slide+xml" PartName="/ppt/slides/slide348.xml"/>
  <Override ContentType="application/vnd.openxmlformats-officedocument.presentationml.slide+xml" PartName="/ppt/slides/slide88.xml"/>
  <Override ContentType="application/vnd.openxmlformats-officedocument.presentationml.slide+xml" PartName="/ppt/slides/slide286.xml"/>
  <Override ContentType="application/vnd.openxmlformats-officedocument.presentationml.slide+xml" PartName="/ppt/slides/slide115.xml"/>
  <Override ContentType="application/vnd.openxmlformats-officedocument.presentationml.slide+xml" PartName="/ppt/slides/slide260.xml"/>
  <Override ContentType="application/vnd.openxmlformats-officedocument.presentationml.slide+xml" PartName="/ppt/slides/slide367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71.xml"/>
  <Override ContentType="application/vnd.openxmlformats-officedocument.presentationml.slide+xml" PartName="/ppt/slides/slide324.xml"/>
  <Override ContentType="application/vnd.openxmlformats-officedocument.presentationml.slide+xml" PartName="/ppt/slides/slide510.xml"/>
  <Override ContentType="application/vnd.openxmlformats-officedocument.presentationml.slide+xml" PartName="/ppt/slides/slide174.xml"/>
  <Override ContentType="application/vnd.openxmlformats-officedocument.presentationml.slide+xml" PartName="/ppt/slides/slide360.xml"/>
  <Override ContentType="application/vnd.openxmlformats-officedocument.presentationml.slide+xml" PartName="/ppt/slides/slide219.xml"/>
  <Override ContentType="application/vnd.openxmlformats-officedocument.presentationml.slide+xml" PartName="/ppt/slides/slide405.xml"/>
  <Override ContentType="application/vnd.openxmlformats-officedocument.presentationml.slide+xml" PartName="/ppt/slides/slide502.xml"/>
  <Override ContentType="application/vnd.openxmlformats-officedocument.presentationml.slide+xml" PartName="/ppt/slides/slide359.xml"/>
  <Override ContentType="application/vnd.openxmlformats-officedocument.presentationml.slide+xml" PartName="/ppt/slides/slide316.xml"/>
  <Override ContentType="application/vnd.openxmlformats-officedocument.presentationml.slide+xml" PartName="/ppt/slides/slide448.xml"/>
  <Override ContentType="application/vnd.openxmlformats-officedocument.presentationml.slide+xml" PartName="/ppt/slides/slide204.xml"/>
  <Override ContentType="application/vnd.openxmlformats-officedocument.presentationml.slide+xml" PartName="/ppt/slides/slide247.xml"/>
  <Override ContentType="application/vnd.openxmlformats-officedocument.presentationml.slide+xml" PartName="/ppt/slides/slide84.xml"/>
  <Override ContentType="application/vnd.openxmlformats-officedocument.presentationml.slide+xml" PartName="/ppt/slides/slide344.xml"/>
  <Override ContentType="application/vnd.openxmlformats-officedocument.presentationml.slide+xml" PartName="/ppt/slides/slide387.xml"/>
  <Override ContentType="application/vnd.openxmlformats-officedocument.presentationml.slide+xml" PartName="/ppt/slides/slide425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294.xml"/>
  <Override ContentType="application/vnd.openxmlformats-officedocument.presentationml.slide+xml" PartName="/ppt/slides/slide468.xml"/>
  <Override ContentType="application/vnd.openxmlformats-officedocument.presentationml.slide+xml" PartName="/ppt/slides/slide166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17.xml"/>
  <Override ContentType="application/vnd.openxmlformats-officedocument.presentationml.slide+xml" PartName="/ppt/slides/slide375.xml"/>
  <Override ContentType="application/vnd.openxmlformats-officedocument.presentationml.slide+xml" PartName="/ppt/slides/slide332.xml"/>
  <Override ContentType="application/vnd.openxmlformats-officedocument.presentationml.slide+xml" PartName="/ppt/slides/slide251.xml"/>
  <Override ContentType="application/vnd.openxmlformats-officedocument.presentationml.slide+xml" PartName="/ppt/slides/slide472.xml"/>
  <Override ContentType="application/vnd.openxmlformats-officedocument.presentationml.slide+xml" PartName="/ppt/slides/slide301.xml"/>
  <Override ContentType="application/vnd.openxmlformats-officedocument.presentationml.slide+xml" PartName="/ppt/slides/slide223.xml"/>
  <Override ContentType="application/vnd.openxmlformats-officedocument.presentationml.slide+xml" PartName="/ppt/slides/slide266.xml"/>
  <Override ContentType="application/vnd.openxmlformats-officedocument.presentationml.slide+xml" PartName="/ppt/slides/slide347.xml"/>
  <Override ContentType="application/vnd.openxmlformats-officedocument.presentationml.slide+xml" PartName="/ppt/slides/slide372.xml"/>
  <Override ContentType="application/vnd.openxmlformats-officedocument.presentationml.slide+xml" PartName="/ppt/slides/slide22.xml"/>
  <Override ContentType="application/vnd.openxmlformats-officedocument.presentationml.slide+xml" PartName="/ppt/slides/slide304.xml"/>
  <Override ContentType="application/vnd.openxmlformats-officedocument.presentationml.slide+xml" PartName="/ppt/slides/slide231.xml"/>
  <Override ContentType="application/vnd.openxmlformats-officedocument.presentationml.slide+xml" PartName="/ppt/slides/slide65.xml"/>
  <Override ContentType="application/vnd.openxmlformats-officedocument.presentationml.slide+xml" PartName="/ppt/slides/slide118.xml"/>
  <Override ContentType="application/vnd.openxmlformats-officedocument.presentationml.slide+xml" PartName="/ppt/slides/slide274.xml"/>
  <Override ContentType="application/vnd.openxmlformats-officedocument.presentationml.slide+xml" PartName="/ppt/slides/slide460.xml"/>
  <Override ContentType="application/vnd.openxmlformats-officedocument.presentationml.slide+xml" PartName="/ppt/slides/slide488.xml"/>
  <Override ContentType="application/vnd.openxmlformats-officedocument.presentationml.slide+xml" PartName="/ppt/slides/slide410.xml"/>
  <Override ContentType="application/vnd.openxmlformats-officedocument.presentationml.slide+xml" PartName="/ppt/slides/slide72.xml"/>
  <Override ContentType="application/vnd.openxmlformats-officedocument.presentationml.slide+xml" PartName="/ppt/slides/slide453.xml"/>
  <Override ContentType="application/vnd.openxmlformats-officedocument.presentationml.slide+xml" PartName="/ppt/slides/slide496.xml"/>
  <Override ContentType="application/vnd.openxmlformats-officedocument.presentationml.slide+xml" PartName="/ppt/slides/slide29.xml"/>
  <Override ContentType="application/vnd.openxmlformats-officedocument.presentationml.slide+xml" PartName="/ppt/slides/slide319.xml"/>
  <Override ContentType="application/vnd.openxmlformats-officedocument.presentationml.slide+xml" PartName="/ppt/slides/slide417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432.xml"/>
  <Override ContentType="application/vnd.openxmlformats-officedocument.presentationml.slide+xml" PartName="/ppt/slides/slide103.xml"/>
  <Override ContentType="application/vnd.openxmlformats-officedocument.presentationml.slide+xml" PartName="/ppt/slides/slide445.xml"/>
  <Override ContentType="application/vnd.openxmlformats-officedocument.presentationml.slide+xml" PartName="/ppt/slides/slide402.xml"/>
  <Override ContentType="application/vnd.openxmlformats-officedocument.presentationml.slide+xml" PartName="/ppt/slides/slide146.xml"/>
  <Override ContentType="application/vnd.openxmlformats-officedocument.presentationml.slide+xml" PartName="/ppt/slides/slide150.xml"/>
  <Override ContentType="application/vnd.openxmlformats-officedocument.presentationml.slide+xml" PartName="/ppt/slides/slide189.xml"/>
  <Override ContentType="application/vnd.openxmlformats-officedocument.presentationml.slide+xml" PartName="/ppt/slides/slide481.xml"/>
  <Override ContentType="application/vnd.openxmlformats-officedocument.presentationml.slide+xml" PartName="/ppt/slides/slide87.xml"/>
  <Override ContentType="application/vnd.openxmlformats-officedocument.presentationml.slide+xml" PartName="/ppt/slides/slide57.xml"/>
  <Override ContentType="application/vnd.openxmlformats-officedocument.presentationml.slide+xml" PartName="/ppt/slides/slide238.xml"/>
  <Override ContentType="application/vnd.openxmlformats-officedocument.presentationml.slide+xml" PartName="/ppt/slides/slide44.xml"/>
  <Override ContentType="application/vnd.openxmlformats-officedocument.presentationml.slide+xml" PartName="/ppt/slides/slide193.xml"/>
  <Override ContentType="application/vnd.openxmlformats-officedocument.presentationml.slide+xml" PartName="/ppt/slides/slide14.xml"/>
  <Override ContentType="application/vnd.openxmlformats-officedocument.presentationml.slide+xml" PartName="/ppt/slides/slide526.xml"/>
  <Override ContentType="application/vnd.openxmlformats-officedocument.presentationml.slide+xml" PartName="/ppt/slides/slide139.xml"/>
  <Override ContentType="application/vnd.openxmlformats-officedocument.presentationml.slide+xml" PartName="/ppt/slides/slide325.xml"/>
  <Override ContentType="application/vnd.openxmlformats-officedocument.presentationml.slide+xml" PartName="/ppt/slides/slide503.xml"/>
  <Override ContentType="application/vnd.openxmlformats-officedocument.presentationml.slide+xml" PartName="/ppt/slides/slide430.xml"/>
  <Override ContentType="application/vnd.openxmlformats-officedocument.presentationml.slide+xml" PartName="/ppt/slides/slide317.xml"/>
  <Override ContentType="application/vnd.openxmlformats-officedocument.presentationml.slide+xml" PartName="/ppt/slides/slide473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439.xml"/>
  <Override ContentType="application/vnd.openxmlformats-officedocument.presentationml.slide+xml" PartName="/ppt/slides/slide50.xml"/>
  <Override ContentType="application/vnd.openxmlformats-officedocument.presentationml.slide+xml" PartName="/ppt/slides/slide218.xml"/>
  <Override ContentType="application/vnd.openxmlformats-officedocument.presentationml.slide+xml" PartName="/ppt/slides/slide130.xml"/>
  <Override ContentType="application/vnd.openxmlformats-officedocument.presentationml.slide+xml" PartName="/ppt/slides/slide173.xml"/>
  <Override ContentType="application/vnd.openxmlformats-officedocument.presentationml.slide+xml" PartName="/ppt/slides/slide16.xml"/>
  <Override ContentType="application/vnd.openxmlformats-officedocument.presentationml.slide+xml" PartName="/ppt/slides/slide351.xml"/>
  <Override ContentType="application/vnd.openxmlformats-officedocument.presentationml.slide+xml" PartName="/ppt/slides/slide368.xml"/>
  <Override ContentType="application/vnd.openxmlformats-officedocument.presentationml.slide+xml" PartName="/ppt/slides/slide394.xml"/>
  <Override ContentType="application/vnd.openxmlformats-officedocument.presentationml.slide+xml" PartName="/ppt/slides/slide331.xml"/>
  <Override ContentType="application/vnd.openxmlformats-officedocument.presentationml.slide+xml" PartName="/ppt/slides/slide280.xml"/>
  <Override ContentType="application/vnd.openxmlformats-officedocument.presentationml.slide+xml" PartName="/ppt/slides/slide374.xml"/>
  <Override ContentType="application/vnd.openxmlformats-officedocument.presentationml.slide+xml" PartName="/ppt/slides/slide345.xml"/>
  <Override ContentType="application/vnd.openxmlformats-officedocument.presentationml.slide+xml" PartName="/ppt/slides/slide518.xml"/>
  <Override ContentType="application/vnd.openxmlformats-officedocument.presentationml.slide+xml" PartName="/ppt/slides/slide302.xml"/>
  <Override ContentType="application/vnd.openxmlformats-officedocument.presentationml.slide+xml" PartName="/ppt/slides/slide289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246.xml"/>
  <Override ContentType="application/vnd.openxmlformats-officedocument.presentationml.slide+xml" PartName="/ppt/slides/slide203.xml"/>
  <Override ContentType="application/vnd.openxmlformats-officedocument.presentationml.slide+xml" PartName="/ppt/slides/slide252.xml"/>
  <Override ContentType="application/vnd.openxmlformats-officedocument.presentationml.slide+xml" PartName="/ppt/slides/slide295.xml"/>
  <Override ContentType="application/vnd.openxmlformats-officedocument.presentationml.slide+xml" PartName="/ppt/slides/slide467.xml"/>
  <Override ContentType="application/vnd.openxmlformats-officedocument.presentationml.slide+xml" PartName="/ppt/slides/slide388.xml"/>
  <Override ContentType="application/vnd.openxmlformats-officedocument.presentationml.slide+xml" PartName="/ppt/slides/slide124.xml"/>
  <Override ContentType="application/vnd.openxmlformats-officedocument.presentationml.slide+xml" PartName="/ppt/slides/slide167.xml"/>
  <Override ContentType="application/vnd.openxmlformats-officedocument.presentationml.slide+xml" PartName="/ppt/slides/slide70.xml"/>
  <Override ContentType="application/vnd.openxmlformats-officedocument.presentationml.slide+xml" PartName="/ppt/slides/slide424.xml"/>
  <Override ContentType="application/vnd.openxmlformats-officedocument.presentationml.slide+xml" PartName="/ppt/slides/slide194.xml"/>
  <Override ContentType="application/vnd.openxmlformats-officedocument.presentationml.slide+xml" PartName="/ppt/slides/slide380.xml"/>
  <Override ContentType="application/vnd.openxmlformats-officedocument.presentationml.slide+xml" PartName="/ppt/slides/slide151.xml"/>
  <Override ContentType="application/vnd.openxmlformats-officedocument.presentationml.slide+xml" PartName="/ppt/slides/slide495.xml"/>
  <Override ContentType="application/vnd.openxmlformats-officedocument.presentationml.slide+xml" PartName="/ppt/slides/slide452.xml"/>
  <Override ContentType="application/vnd.openxmlformats-officedocument.presentationml.slide+xml" PartName="/ppt/slides/slide525.xml"/>
  <Override ContentType="application/vnd.openxmlformats-officedocument.presentationml.slide+xml" PartName="/ppt/slides/slide339.xml"/>
  <Override ContentType="application/vnd.openxmlformats-officedocument.presentationml.slide+xml" PartName="/ppt/slides/slide224.xml"/>
  <Override ContentType="application/vnd.openxmlformats-officedocument.presentationml.slide+xml" PartName="/ppt/slides/slide330.xml"/>
  <Override ContentType="application/vnd.openxmlformats-officedocument.presentationml.slide+xml" PartName="/ppt/slides/slide267.xml"/>
  <Override ContentType="application/vnd.openxmlformats-officedocument.presentationml.slide+xml" PartName="/ppt/slides/slide373.xml"/>
  <Override ContentType="application/vnd.openxmlformats-officedocument.presentationml.slide+xml" PartName="/ppt/slides/slide389.xml"/>
  <Override ContentType="application/vnd.openxmlformats-officedocument.presentationml.slide+xml" PartName="/ppt/slides/slide21.xml"/>
  <Override ContentType="application/vnd.openxmlformats-officedocument.presentationml.slide+xml" PartName="/ppt/slides/slide346.xml"/>
  <Override ContentType="application/vnd.openxmlformats-officedocument.presentationml.slide+xml" PartName="/ppt/slides/slide303.xml"/>
  <Override ContentType="application/vnd.openxmlformats-officedocument.presentationml.slide+xml" PartName="/ppt/slides/slide64.xml"/>
  <Override ContentType="application/vnd.openxmlformats-officedocument.presentationml.slide+xml" PartName="/ppt/slides/slide418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145.xml"/>
  <Override ContentType="application/vnd.openxmlformats-officedocument.presentationml.slide+xml" PartName="/ppt/slides/slide188.xml"/>
  <Override ContentType="application/vnd.openxmlformats-officedocument.presentationml.slide+xml" PartName="/ppt/slides/slide403.xml"/>
  <Override ContentType="application/vnd.openxmlformats-officedocument.presentationml.slide+xml" PartName="/ppt/slides/slide480.xml"/>
  <Override ContentType="application/vnd.openxmlformats-officedocument.presentationml.slide+xml" PartName="/ppt/slides/slide395.xml"/>
  <Override ContentType="application/vnd.openxmlformats-officedocument.presentationml.slide+xml" PartName="/ppt/slides/slide352.xml"/>
  <Override ContentType="application/vnd.openxmlformats-officedocument.presentationml.slide+xml" PartName="/ppt/slides/slide58.xml"/>
  <Override ContentType="application/vnd.openxmlformats-officedocument.presentationml.slide+xml" PartName="/ppt/slides/slide239.xml"/>
  <Override ContentType="application/vnd.openxmlformats-officedocument.presentationml.slide+xml" PartName="/ppt/slides/slide15.xml"/>
  <Override ContentType="application/vnd.openxmlformats-officedocument.presentationml.slide+xml" PartName="/ppt/slides/slide318.xml"/>
  <Override ContentType="application/vnd.openxmlformats-officedocument.presentationml.slide+xml" PartName="/ppt/slides/slide230.xml"/>
  <Override ContentType="application/vnd.openxmlformats-officedocument.presentationml.slide+xml" PartName="/ppt/slides/slide273.xml"/>
  <Override ContentType="application/vnd.openxmlformats-officedocument.presentationml.slide+xml" PartName="/ppt/slides/slide446.xml"/>
  <Override ContentType="application/vnd.openxmlformats-officedocument.presentationml.slide+xml" PartName="/ppt/slides/slide489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slide+xml" PartName="/ppt/slides/slide121.xml"/>
  <Override ContentType="application/vnd.openxmlformats-officedocument.presentationml.slide+xml" PartName="/ppt/slides/slide296.xml"/>
  <Override ContentType="application/vnd.openxmlformats-officedocument.presentationml.slide+xml" PartName="/ppt/slides/slide482.xml"/>
  <Override ContentType="application/vnd.openxmlformats-officedocument.presentationml.slide+xml" PartName="/ppt/slides/slide199.xml"/>
  <Override ContentType="application/vnd.openxmlformats-officedocument.presentationml.slide+xml" PartName="/ppt/slides/slide210.xml"/>
  <Override ContentType="application/vnd.openxmlformats-officedocument.presentationml.slide+xml" PartName="/ppt/slides/slide385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490.xml"/>
  <Override ContentType="application/vnd.openxmlformats-officedocument.presentationml.slide+xml" PartName="/ppt/slides/slide202.xml"/>
  <Override ContentType="application/vnd.openxmlformats-officedocument.presentationml.slide+xml" PartName="/ppt/slides/slide466.xml"/>
  <Override ContentType="application/vnd.openxmlformats-officedocument.presentationml.slide+xml" PartName="/ppt/slides/slide105.xml"/>
  <Override ContentType="application/vnd.openxmlformats-officedocument.presentationml.slide+xml" PartName="/ppt/slides/slide5.xml"/>
  <Override ContentType="application/vnd.openxmlformats-officedocument.presentationml.slide+xml" PartName="/ppt/slides/slide369.xml"/>
  <Override ContentType="application/vnd.openxmlformats-officedocument.presentationml.slide+xml" PartName="/ppt/slides/slide393.xml"/>
  <Override ContentType="application/vnd.openxmlformats-officedocument.presentationml.slide+xml" PartName="/ppt/slides/slide377.xml"/>
  <Override ContentType="application/vnd.openxmlformats-officedocument.presentationml.slide+xml" PartName="/ppt/slides/slide113.xml"/>
  <Override ContentType="application/vnd.openxmlformats-officedocument.presentationml.slide+xml" PartName="/ppt/slides/slide288.xml"/>
  <Override ContentType="application/vnd.openxmlformats-officedocument.presentationml.slide+xml" PartName="/ppt/slides/slide474.xml"/>
  <Override ContentType="application/vnd.openxmlformats-officedocument.presentationml.slide+xml" PartName="/ppt/slides/slide94.xml"/>
  <Override ContentType="application/vnd.openxmlformats-officedocument.presentationml.slide+xml" PartName="/ppt/slides/slide217.xml"/>
  <Override ContentType="application/vnd.openxmlformats-officedocument.presentationml.slide+xml" PartName="/ppt/slides/slide281.xml"/>
  <Override ContentType="application/vnd.openxmlformats-officedocument.presentationml.slide+xml" PartName="/ppt/slides/slide71.xml"/>
  <Override ContentType="application/vnd.openxmlformats-officedocument.presentationml.slide+xml" PartName="/ppt/slides/slide497.xml"/>
  <Override ContentType="application/vnd.openxmlformats-officedocument.presentationml.slide+xml" PartName="/ppt/slides/slide233.xml"/>
  <Override ContentType="application/vnd.openxmlformats-officedocument.presentationml.slide+xml" PartName="/ppt/slides/slide362.xml"/>
  <Override ContentType="application/vnd.openxmlformats-officedocument.presentationml.slide+xml" PartName="/ppt/slides/slide265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84.xml"/>
  <Override ContentType="application/vnd.openxmlformats-officedocument.presentationml.slide+xml" PartName="/ppt/slides/slide411.xml"/>
  <Override ContentType="application/vnd.openxmlformats-officedocument.presentationml.slide+xml" PartName="/ppt/slides/slide314.xml"/>
  <Override ContentType="application/vnd.openxmlformats-officedocument.presentationml.slide+xml" PartName="/ppt/slides/slide419.xml"/>
  <Override ContentType="application/vnd.openxmlformats-officedocument.presentationml.slide+xml" PartName="/ppt/slides/slide338.xml"/>
  <Override ContentType="application/vnd.openxmlformats-officedocument.presentationml.slide+xml" PartName="/ppt/slides/slide507.xml"/>
  <Override ContentType="application/vnd.openxmlformats-officedocument.presentationml.slide+xml" PartName="/ppt/slides/slide443.xml"/>
  <Override ContentType="application/vnd.openxmlformats-officedocument.presentationml.slide+xml" PartName="/ppt/slides/slide168.xml"/>
  <Override ContentType="application/vnd.openxmlformats-officedocument.presentationml.slide+xml" PartName="/ppt/slides/slide426.xml"/>
  <Override ContentType="application/vnd.openxmlformats-officedocument.presentationml.slide+xml" PartName="/ppt/slides/slide152.xml"/>
  <Override ContentType="application/vnd.openxmlformats-officedocument.presentationml.slide+xml" PartName="/ppt/slides/slide257.xml"/>
  <Override ContentType="application/vnd.openxmlformats-officedocument.presentationml.slide+xml" PartName="/ppt/slides/slide16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24.xml"/>
  <Override ContentType="application/vnd.openxmlformats-officedocument.presentationml.slide+xml" PartName="/ppt/slides/slide515.xml"/>
  <Override ContentType="application/vnd.openxmlformats-officedocument.presentationml.slide+xml" PartName="/ppt/slides/slide55.xml"/>
  <Override ContentType="application/vnd.openxmlformats-officedocument.presentationml.slide+xml" PartName="/ppt/slides/slide249.xml"/>
  <Override ContentType="application/vnd.openxmlformats-officedocument.presentationml.slide+xml" PartName="/ppt/slides/slide306.xml"/>
  <Override ContentType="application/vnd.openxmlformats-officedocument.presentationml.slide+xml" PartName="/ppt/slides/slide272.xml"/>
  <Override ContentType="application/vnd.openxmlformats-officedocument.presentationml.slide+xml" PartName="/ppt/slides/slide323.xml"/>
  <Override ContentType="application/vnd.openxmlformats-officedocument.presentationml.slide+xml" PartName="/ppt/slides/slide242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59.xml"/>
  <Override ContentType="application/vnd.openxmlformats-officedocument.presentationml.slide+xml" PartName="/ppt/slides/slide404.xml"/>
  <Override ContentType="application/vnd.openxmlformats-officedocument.presentationml.slide+xml" PartName="/ppt/slides/slide144.xml"/>
  <Override ContentType="application/vnd.openxmlformats-officedocument.presentationml.slide+xml" PartName="/ppt/slides/slide434.xml"/>
  <Override ContentType="application/vnd.openxmlformats-officedocument.presentationml.slide+xml" PartName="/ppt/slides/slide451.xml"/>
  <Override ContentType="application/vnd.openxmlformats-officedocument.presentationml.slide+xml" PartName="/ppt/slides/slide31.xml"/>
  <Override ContentType="application/vnd.openxmlformats-officedocument.presentationml.slide+xml" PartName="/ppt/slides/slide458.xml"/>
  <Override ContentType="application/vnd.openxmlformats-officedocument.presentationml.slide+xml" PartName="/ppt/slides/slide176.xml"/>
  <Override ContentType="application/vnd.openxmlformats-officedocument.presentationml.slide+xml" PartName="/ppt/slides/slide225.xml"/>
  <Override ContentType="application/vnd.openxmlformats-officedocument.presentationml.slide+xml" PartName="/ppt/slides/slide370.xml"/>
  <Override ContentType="application/vnd.openxmlformats-officedocument.presentationml.slide+xml" PartName="/ppt/slides/slide500.xml"/>
  <Override ContentType="application/vnd.openxmlformats-officedocument.presentationml.slide+xml" PartName="/ppt/slides/slide353.xml"/>
  <Override ContentType="application/vnd.openxmlformats-officedocument.presentationml.slide+xml" PartName="/ppt/slides/slide465.xml"/>
  <Override ContentType="application/vnd.openxmlformats-officedocument.presentationml.slide+xml" PartName="/ppt/slides/slide201.xml"/>
  <Override ContentType="application/vnd.openxmlformats-officedocument.presentationml.slide+xml" PartName="/ppt/slides/slide287.xml"/>
  <Override ContentType="application/vnd.openxmlformats-officedocument.presentationml.slide+xml" PartName="/ppt/slides/slide376.xml"/>
  <Override ContentType="application/vnd.openxmlformats-officedocument.presentationml.slide+xml" PartName="/ppt/slides/slide449.xml"/>
  <Override ContentType="application/vnd.openxmlformats-officedocument.presentationml.slide+xml" PartName="/ppt/slides/slide95.xml"/>
  <Override ContentType="application/vnd.openxmlformats-officedocument.presentationml.slide+xml" PartName="/ppt/slides/slide386.xml"/>
  <Override ContentType="application/vnd.openxmlformats-officedocument.presentationml.slide+xml" PartName="/ppt/slides/slide475.xml"/>
  <Override ContentType="application/vnd.openxmlformats-officedocument.presentationml.slide+xml" PartName="/ppt/slides/slide211.xml"/>
  <Override ContentType="application/vnd.openxmlformats-officedocument.presentationml.slide+xml" PartName="/ppt/slides/slide483.xml"/>
  <Override ContentType="application/vnd.openxmlformats-officedocument.presentationml.slide+xml" PartName="/ppt/slides/slide77.xml"/>
  <Override ContentType="application/vnd.openxmlformats-officedocument.presentationml.slide+xml" PartName="/ppt/slides/slide297.xml"/>
  <Override ContentType="application/vnd.openxmlformats-officedocument.presentationml.slide+xml" PartName="/ppt/slides/slide122.xml"/>
  <Override ContentType="application/vnd.openxmlformats-officedocument.presentationml.slide+xml" PartName="/ppt/slides/slide191.xml"/>
  <Override ContentType="application/vnd.openxmlformats-officedocument.presentationml.slide+xml" PartName="/ppt/slides/slide279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137.xml"/>
  <Override ContentType="application/vnd.openxmlformats-officedocument.presentationml.slide+xml" PartName="/ppt/slides/slide361.xml"/>
  <Override ContentType="application/vnd.openxmlformats-officedocument.presentationml.slide+xml" PartName="/ppt/slides/slide412.xml"/>
  <Override ContentType="application/vnd.openxmlformats-officedocument.presentationml.slide+xml" PartName="/ppt/slides/slide250.xml"/>
  <Override ContentType="application/vnd.openxmlformats-officedocument.presentationml.slide+xml" PartName="/ppt/slides/slide153.xml"/>
  <Override ContentType="application/vnd.openxmlformats-officedocument.presentationml.slide+xml" PartName="/ppt/slides/slide248.xml"/>
  <Override ContentType="application/vnd.openxmlformats-officedocument.presentationml.slide+xml" PartName="/ppt/slides/slide300.xml"/>
  <Override ContentType="application/vnd.openxmlformats-officedocument.presentationml.slide+xml" PartName="/ppt/slides/slide315.xml"/>
  <Override ContentType="application/vnd.openxmlformats-officedocument.presentationml.slide+xml" PartName="/ppt/slides/slide392.xml"/>
  <Override ContentType="application/vnd.openxmlformats-officedocument.presentationml.slide+xml" PartName="/ppt/slides/slide282.xml"/>
  <Override ContentType="application/vnd.openxmlformats-officedocument.presentationml.slide+xml" PartName="/ppt/slides/slide216.xml"/>
  <Override ContentType="application/vnd.openxmlformats-officedocument.presentationml.slide+xml" PartName="/ppt/slides/slide6.xml"/>
  <Override ContentType="application/vnd.openxmlformats-officedocument.presentationml.slide+xml" PartName="/ppt/slides/slide264.xml"/>
  <Override ContentType="application/vnd.openxmlformats-officedocument.presentationml.slide+xml" PartName="/ppt/slides/slide498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169.xml"/>
  <Override ContentType="application/vnd.openxmlformats-officedocument.presentationml.slide+xml" PartName="/ppt/slides/slide516.xml"/>
  <Override ContentType="application/vnd.openxmlformats-officedocument.presentationml.slide+xml" PartName="/ppt/slides/slide258.xml"/>
  <Override ContentType="application/vnd.openxmlformats-officedocument.presentationml.slide+xml" PartName="/ppt/slides/slide30.xml"/>
  <Override ContentType="application/vnd.openxmlformats-officedocument.presentationml.slide+xml" PartName="/ppt/slides/slide444.xml"/>
  <Override ContentType="application/vnd.openxmlformats-officedocument.presentationml.slide+xml" PartName="/ppt/slides/slide427.xml"/>
  <Override ContentType="application/vnd.openxmlformats-officedocument.presentationml.slide+xml" PartName="/ppt/slides/slide371.xml"/>
  <Override ContentType="application/vnd.openxmlformats-officedocument.presentationml.slide+xml" PartName="/ppt/slides/slide39.xml"/>
  <Override ContentType="application/vnd.openxmlformats-officedocument.presentationml.slide+xml" PartName="/ppt/slides/slide56.xml"/>
  <Override ContentType="application/vnd.openxmlformats-officedocument.presentationml.slide+xml" PartName="/ppt/slides/slide354.xml"/>
  <Override ContentType="application/vnd.openxmlformats-officedocument.presentationml.slide+xml" PartName="/ppt/slides/slide337.xml"/>
  <Override ContentType="application/vnd.openxmlformats-officedocument.presentationml.slide+xml" PartName="/ppt/slides/slide523.xml"/>
  <Override ContentType="application/vnd.openxmlformats-officedocument.presentationml.slide+xml" PartName="/ppt/slides/slide506.xml"/>
  <Override ContentType="application/vnd.openxmlformats-officedocument.presentationml.slide+xml" PartName="/ppt/slides/slide160.xml"/>
  <Override ContentType="application/vnd.openxmlformats-officedocument.presentationml.slide+xml" PartName="/ppt/slides/slide232.xml"/>
  <Override ContentType="application/vnd.openxmlformats-officedocument.presentationml.slide+xml" PartName="/ppt/slides/slide143.xml"/>
  <Override ContentType="application/vnd.openxmlformats-officedocument.presentationml.slide+xml" PartName="/ppt/slides/slide433.xml"/>
  <Override ContentType="application/vnd.openxmlformats-officedocument.presentationml.slide+xml" PartName="/ppt/slides/slide450.xml"/>
  <Override ContentType="application/vnd.openxmlformats-officedocument.presentationml.slide+xml" PartName="/ppt/slides/slide62.xml"/>
  <Override ContentType="application/vnd.openxmlformats-officedocument.presentationml.slide+xml" PartName="/ppt/slides/slide175.xml"/>
  <Override ContentType="application/vnd.openxmlformats-officedocument.presentationml.slide+xml" PartName="/ppt/slides/slide322.xml"/>
  <Override ContentType="application/vnd.openxmlformats-officedocument.presentationml.slide+xml" PartName="/ppt/slides/slide501.xml"/>
  <Override ContentType="application/vnd.openxmlformats-officedocument.presentationml.slide+xml" PartName="/ppt/slides/slide192.xml"/>
  <Override ContentType="application/vnd.openxmlformats-officedocument.presentationml.slide+xml" PartName="/ppt/slides/slide45.xml"/>
  <Override ContentType="application/vnd.openxmlformats-officedocument.presentationml.slide+xml" PartName="/ppt/slides/slide226.xml"/>
  <Override ContentType="application/vnd.openxmlformats-officedocument.presentationml.slide+xml" PartName="/ppt/slides/slide209.xml"/>
  <Override ContentType="application/vnd.openxmlformats-officedocument.presentationml.slide+xml" PartName="/ppt/slides/slide305.xml"/>
  <Override ContentType="application/vnd.openxmlformats-officedocument.presentationml.slide+xml" PartName="/ppt/slides/slide243.xml"/>
  <Override ContentType="application/vnd.openxmlformats-officedocument.presentationml.slide+xml" PartName="/ppt/slides/slide459.xml"/>
  <Override ContentType="application/vnd.openxmlformats-officedocument.presentationml.slide+xml" PartName="/ppt/slides/slide158.xml"/>
  <Override ContentType="application/vnd.openxmlformats-officedocument.presentationml.slide+xml" PartName="/ppt/slides/slide308.xml"/>
  <Override ContentType="application/vnd.openxmlformats-officedocument.presentationml.slide+xml" PartName="/ppt/slides/slide3.xml"/>
  <Override ContentType="application/vnd.openxmlformats-officedocument.presentationml.slide+xml" PartName="/ppt/slides/slide182.xml"/>
  <Override ContentType="application/vnd.openxmlformats-officedocument.presentationml.slide+xml" PartName="/ppt/slides/slide499.xml"/>
  <Override ContentType="application/vnd.openxmlformats-officedocument.presentationml.slide+xml" PartName="/ppt/slides/slide25.xml"/>
  <Override ContentType="application/vnd.openxmlformats-officedocument.presentationml.slide+xml" PartName="/ppt/slides/slide190.xml"/>
  <Override ContentType="application/vnd.openxmlformats-officedocument.presentationml.slide+xml" PartName="/ppt/slides/slide227.xml"/>
  <Override ContentType="application/vnd.openxmlformats-officedocument.presentationml.slide+xml" PartName="/ppt/slides/slide413.xml"/>
  <Override ContentType="application/vnd.openxmlformats-officedocument.presentationml.slide+xml" PartName="/ppt/slides/slide456.xml"/>
  <Override ContentType="application/vnd.openxmlformats-officedocument.presentationml.slide+xml" PartName="/ppt/slides/slide492.xml"/>
  <Override ContentType="application/vnd.openxmlformats-officedocument.presentationml.slide+xml" PartName="/ppt/slides/slide33.xml"/>
  <Override ContentType="application/vnd.openxmlformats-officedocument.presentationml.slide+xml" PartName="/ppt/slides/slide68.xml"/>
  <Override ContentType="application/vnd.openxmlformats-officedocument.presentationml.slide+xml" PartName="/ppt/slides/slide170.xml"/>
  <Override ContentType="application/vnd.openxmlformats-officedocument.presentationml.slide+xml" PartName="/ppt/slides/slide522.xml"/>
  <Override ContentType="application/vnd.openxmlformats-officedocument.presentationml.slide+xml" PartName="/ppt/slides/slide107.xml"/>
  <Override ContentType="application/vnd.openxmlformats-officedocument.presentationml.slide+xml" PartName="/ppt/slides/slide441.xml"/>
  <Override ContentType="application/vnd.openxmlformats-officedocument.presentationml.slide+xml" PartName="/ppt/slides/slide220.xml"/>
  <Override ContentType="application/vnd.openxmlformats-officedocument.presentationml.slide+xml" PartName="/ppt/slides/slide263.xml"/>
  <Override ContentType="application/vnd.openxmlformats-officedocument.presentationml.slide+xml" PartName="/ppt/slides/slide484.xml"/>
  <Override ContentType="application/vnd.openxmlformats-officedocument.presentationml.slide+xml" PartName="/ppt/slides/slide391.xml"/>
  <Override ContentType="application/vnd.openxmlformats-officedocument.presentationml.slide+xml" PartName="/ppt/slides/slide328.xml"/>
  <Override ContentType="application/vnd.openxmlformats-officedocument.presentationml.slide+xml" PartName="/ppt/slides/slide235.xml"/>
  <Override ContentType="application/vnd.openxmlformats-officedocument.presentationml.slide+xml" PartName="/ppt/slides/slide278.xml"/>
  <Override ContentType="application/vnd.openxmlformats-officedocument.presentationml.slide+xml" PartName="/ppt/slides/slide154.xml"/>
  <Override ContentType="application/vnd.openxmlformats-officedocument.presentationml.slide+xml" PartName="/ppt/slides/slide197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355.xml"/>
  <Override ContentType="application/vnd.openxmlformats-officedocument.presentationml.slide+xml" PartName="/ppt/slides/slide283.xml"/>
  <Override ContentType="application/vnd.openxmlformats-officedocument.presentationml.slide+xml" PartName="/ppt/slides/slide291.xml"/>
  <Override ContentType="application/vnd.openxmlformats-officedocument.presentationml.slide+xml" PartName="/ppt/slides/slide312.xml"/>
  <Override ContentType="application/vnd.openxmlformats-officedocument.presentationml.slide+xml" PartName="/ppt/slides/slide398.xml"/>
  <Override ContentType="application/vnd.openxmlformats-officedocument.presentationml.slide+xml" PartName="/ppt/slides/slide240.xml"/>
  <Override ContentType="application/vnd.openxmlformats-officedocument.presentationml.slide+xml" PartName="/ppt/slides/slide436.xml"/>
  <Override ContentType="application/vnd.openxmlformats-officedocument.presentationml.slide+xml" PartName="/ppt/slides/slide479.xml"/>
  <Override ContentType="application/vnd.openxmlformats-officedocument.presentationml.slide+xml" PartName="/ppt/slides/slide185.xml"/>
  <Override ContentType="application/vnd.openxmlformats-officedocument.presentationml.slide+xml" PartName="/ppt/slides/slide142.xml"/>
  <Override ContentType="application/vnd.openxmlformats-officedocument.presentationml.slide+xml" PartName="/ppt/slides/slide135.xml"/>
  <Override ContentType="application/vnd.openxmlformats-officedocument.presentationml.slide+xml" PartName="/ppt/slides/slide321.xml"/>
  <Override ContentType="application/vnd.openxmlformats-officedocument.presentationml.slide+xml" PartName="/ppt/slides/slide178.xml"/>
  <Override ContentType="application/vnd.openxmlformats-officedocument.presentationml.slide+xml" PartName="/ppt/slides/slide364.xml"/>
  <Override ContentType="application/vnd.openxmlformats-officedocument.presentationml.slide+xml" PartName="/ppt/slides/slide409.xml"/>
  <Override ContentType="application/vnd.openxmlformats-officedocument.presentationml.slide+xml" PartName="/ppt/slides/slide379.xml"/>
  <Override ContentType="application/vnd.openxmlformats-officedocument.presentationml.slide+xml" PartName="/ppt/slides/slide212.xml"/>
  <Override ContentType="application/vnd.openxmlformats-officedocument.presentationml.slide+xml" PartName="/ppt/slides/slide336.xml"/>
  <Override ContentType="application/vnd.openxmlformats-officedocument.presentationml.slide+xml" PartName="/ppt/slides/slide255.xml"/>
  <Override ContentType="application/vnd.openxmlformats-officedocument.presentationml.slide+xml" PartName="/ppt/slides/slide76.xml"/>
  <Override ContentType="application/vnd.openxmlformats-officedocument.presentationml.slide+xml" PartName="/ppt/slides/slide298.xml"/>
  <Override ContentType="application/vnd.openxmlformats-officedocument.presentationml.slide+xml" PartName="/ppt/slides/slide80.xml"/>
  <Override ContentType="application/vnd.openxmlformats-officedocument.presentationml.slide+xml" PartName="/ppt/slides/slide61.xml"/>
  <Override ContentType="application/vnd.openxmlformats-officedocument.presentationml.slide+xml" PartName="/ppt/slides/slide421.xml"/>
  <Override ContentType="application/vnd.openxmlformats-officedocument.presentationml.slide+xml" PartName="/ppt/slides/slide114.xml"/>
  <Override ContentType="application/vnd.openxmlformats-officedocument.presentationml.slide+xml" PartName="/ppt/slides/slide163.xml"/>
  <Override ContentType="application/vnd.openxmlformats-officedocument.presentationml.slide+xml" PartName="/ppt/slides/slide127.xml"/>
  <Override ContentType="application/vnd.openxmlformats-officedocument.presentationml.slide+xml" PartName="/ppt/slides/slide464.xml"/>
  <Override ContentType="application/vnd.openxmlformats-officedocument.presentationml.slide+xml" PartName="/ppt/slides/slide120.xml"/>
  <Override ContentType="application/vnd.openxmlformats-officedocument.presentationml.slide+xml" PartName="/ppt/slides/slide509.xml"/>
  <Override ContentType="application/vnd.openxmlformats-officedocument.presentationml.slide+xml" PartName="/ppt/slides/slide428.xml"/>
  <Override ContentType="application/vnd.openxmlformats-officedocument.presentationml.slide+xml" PartName="/ppt/slides/slide383.xml"/>
  <Override ContentType="application/vnd.openxmlformats-officedocument.presentationml.slide+xml" PartName="/ppt/slides/slide208.xml"/>
  <Override ContentType="application/vnd.openxmlformats-officedocument.presentationml.slide+xml" PartName="/ppt/slides/slide340.xml"/>
  <Override ContentType="application/vnd.openxmlformats-officedocument.presentationml.slide+xml" PartName="/ppt/slides/slide513.xml"/>
  <Override ContentType="application/vnd.openxmlformats-officedocument.presentationml.slide+xml" PartName="/ppt/slides/slide457.xml"/>
  <Override ContentType="application/vnd.openxmlformats-officedocument.presentationml.slide+xml" PartName="/ppt/slides/slide4.xml"/>
  <Override ContentType="application/vnd.openxmlformats-officedocument.presentationml.slide+xml" PartName="/ppt/slides/slide228.xml"/>
  <Override ContentType="application/vnd.openxmlformats-officedocument.presentationml.slide+xml" PartName="/ppt/slides/slide60.xml"/>
  <Override ContentType="application/vnd.openxmlformats-officedocument.presentationml.slide+xml" PartName="/ppt/slides/slide414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384.xml"/>
  <Override ContentType="application/vnd.openxmlformats-officedocument.presentationml.slide+xml" PartName="/ppt/slides/slide198.xml"/>
  <Override ContentType="application/vnd.openxmlformats-officedocument.presentationml.slide+xml" PartName="/ppt/slides/slide155.xml"/>
  <Override ContentType="application/vnd.openxmlformats-officedocument.presentationml.slide+xml" PartName="/ppt/slides/slide341.xml"/>
  <Override ContentType="application/vnd.openxmlformats-officedocument.presentationml.slide+xml" PartName="/ppt/slides/slide69.xml"/>
  <Override ContentType="application/vnd.openxmlformats-officedocument.presentationml.slide+xml" PartName="/ppt/slides/slide307.xml"/>
  <Override ContentType="application/vnd.openxmlformats-officedocument.presentationml.slide+xml" PartName="/ppt/slides/slide491.xml"/>
  <Override ContentType="application/vnd.openxmlformats-officedocument.presentationml.slide+xml" PartName="/ppt/slides/slide262.xml"/>
  <Override ContentType="application/vnd.openxmlformats-officedocument.presentationml.slide+xml" PartName="/ppt/slides/slide97.xml"/>
  <Override ContentType="application/vnd.openxmlformats-officedocument.presentationml.slide+xml" PartName="/ppt/slides/slide408.xml"/>
  <Override ContentType="application/vnd.openxmlformats-officedocument.presentationml.slide+xml" PartName="/ppt/slides/slide140.xml"/>
  <Override ContentType="application/vnd.openxmlformats-officedocument.presentationml.slide+xml" PartName="/ppt/slides/slide277.xml"/>
  <Override ContentType="application/vnd.openxmlformats-officedocument.presentationml.slide+xml" PartName="/ppt/slides/slide11.xml"/>
  <Override ContentType="application/vnd.openxmlformats-officedocument.presentationml.slide+xml" PartName="/ppt/slides/slide183.xml"/>
  <Override ContentType="application/vnd.openxmlformats-officedocument.presentationml.slide+xml" PartName="/ppt/slides/slide54.xml"/>
  <Override ContentType="application/vnd.openxmlformats-officedocument.presentationml.slide+xml" PartName="/ppt/slides/slide313.xml"/>
  <Override ContentType="application/vnd.openxmlformats-officedocument.presentationml.slide+xml" PartName="/ppt/slides/slide149.xml"/>
  <Override ContentType="application/vnd.openxmlformats-officedocument.presentationml.slide+xml" PartName="/ppt/slides/slide521.xml"/>
  <Override ContentType="application/vnd.openxmlformats-officedocument.presentationml.slide+xml" PartName="/ppt/slides/slide442.xml"/>
  <Override ContentType="application/vnd.openxmlformats-officedocument.presentationml.slide+xml" PartName="/ppt/slides/slide485.xml"/>
  <Override ContentType="application/vnd.openxmlformats-officedocument.presentationml.slide+xml" PartName="/ppt/slides/slide106.xml"/>
  <Override ContentType="application/vnd.openxmlformats-officedocument.presentationml.slide+xml" PartName="/ppt/slides/slide234.xml"/>
  <Override ContentType="application/vnd.openxmlformats-officedocument.presentationml.slide+xml" PartName="/ppt/slides/slide177.xml"/>
  <Override ContentType="application/vnd.openxmlformats-officedocument.presentationml.slide+xml" PartName="/ppt/slides/slide363.xml"/>
  <Override ContentType="application/vnd.openxmlformats-officedocument.presentationml.slide+xml" PartName="/ppt/slides/slide134.xml"/>
  <Override ContentType="application/vnd.openxmlformats-officedocument.presentationml.slide+xml" PartName="/ppt/slides/slide320.xml"/>
  <Override ContentType="application/vnd.openxmlformats-officedocument.presentationml.slide+xml" PartName="/ppt/slides/slide508.xml"/>
  <Override ContentType="application/vnd.openxmlformats-officedocument.presentationml.slide+xml" PartName="/ppt/slides/slide207.xml"/>
  <Override ContentType="application/vnd.openxmlformats-officedocument.presentationml.slide+xml" PartName="/ppt/slides/slide356.xml"/>
  <Override ContentType="application/vnd.openxmlformats-officedocument.presentationml.slide+xml" PartName="/ppt/slides/slide284.xml"/>
  <Override ContentType="application/vnd.openxmlformats-officedocument.presentationml.slide+xml" PartName="/ppt/slides/slide399.xml"/>
  <Override ContentType="application/vnd.openxmlformats-officedocument.presentationml.slide+xml" PartName="/ppt/slides/slide47.xml"/>
  <Override ContentType="application/vnd.openxmlformats-officedocument.presentationml.slide+xml" PartName="/ppt/slides/slide241.xml"/>
  <Override ContentType="application/vnd.openxmlformats-officedocument.presentationml.slide+xml" PartName="/ppt/slides/slide478.xml"/>
  <Override ContentType="application/vnd.openxmlformats-officedocument.presentationml.slide+xml" PartName="/ppt/slides/slide390.xml"/>
  <Override ContentType="application/vnd.openxmlformats-officedocument.presentationml.slide+xml" PartName="/ppt/slides/slide81.xml"/>
  <Override ContentType="application/vnd.openxmlformats-officedocument.presentationml.slide+xml" PartName="/ppt/slides/slide435.xml"/>
  <Override ContentType="application/vnd.openxmlformats-officedocument.presentationml.slide+xml" PartName="/ppt/slides/slide329.xml"/>
  <Override ContentType="application/vnd.openxmlformats-officedocument.presentationml.slide+xml" PartName="/ppt/slides/slide463.xml"/>
  <Override ContentType="application/vnd.openxmlformats-officedocument.presentationml.slide+xml" PartName="/ppt/slides/slide162.xml"/>
  <Override ContentType="application/vnd.openxmlformats-officedocument.presentationml.slide+xml" PartName="/ppt/slides/slide32.xml"/>
  <Override ContentType="application/vnd.openxmlformats-officedocument.presentationml.slide+xml" PartName="/ppt/slides/slide75.xml"/>
  <Override ContentType="application/vnd.openxmlformats-officedocument.presentationml.slide+xml" PartName="/ppt/slides/slide213.xml"/>
  <Override ContentType="application/vnd.openxmlformats-officedocument.presentationml.slide+xml" PartName="/ppt/slides/slide514.xml"/>
  <Override ContentType="application/vnd.openxmlformats-officedocument.presentationml.slide+xml" PartName="/ppt/slides/slide290.xml"/>
  <Override ContentType="application/vnd.openxmlformats-officedocument.presentationml.slide+xml" PartName="/ppt/slides/slide378.xml"/>
  <Override ContentType="application/vnd.openxmlformats-officedocument.presentationml.slide+xml" PartName="/ppt/slides/slide335.xml"/>
  <Override ContentType="application/vnd.openxmlformats-officedocument.presentationml.slide+xml" PartName="/ppt/slides/slide256.xml"/>
  <Override ContentType="application/vnd.openxmlformats-officedocument.presentationml.slide+xml" PartName="/ppt/slides/slide429.xml"/>
  <Override ContentType="application/vnd.openxmlformats-officedocument.presentationml.slide+xml" PartName="/ppt/slides/slide299.xml"/>
  <Override ContentType="application/vnd.openxmlformats-officedocument.presentationml.slide+xml" PartName="/ppt/slides/slide128.xml"/>
  <Override ContentType="application/vnd.openxmlformats-officedocument.presentationml.slide+xml" PartName="/ppt/slides/slide42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  <p:sldId id="393" r:id="rId143"/>
    <p:sldId id="394" r:id="rId144"/>
    <p:sldId id="395" r:id="rId145"/>
    <p:sldId id="396" r:id="rId146"/>
    <p:sldId id="397" r:id="rId147"/>
    <p:sldId id="398" r:id="rId148"/>
    <p:sldId id="399" r:id="rId149"/>
    <p:sldId id="400" r:id="rId150"/>
    <p:sldId id="401" r:id="rId151"/>
    <p:sldId id="402" r:id="rId152"/>
    <p:sldId id="403" r:id="rId153"/>
    <p:sldId id="404" r:id="rId154"/>
    <p:sldId id="405" r:id="rId155"/>
    <p:sldId id="406" r:id="rId156"/>
    <p:sldId id="407" r:id="rId157"/>
    <p:sldId id="408" r:id="rId158"/>
    <p:sldId id="409" r:id="rId159"/>
    <p:sldId id="410" r:id="rId160"/>
    <p:sldId id="411" r:id="rId161"/>
    <p:sldId id="412" r:id="rId162"/>
    <p:sldId id="413" r:id="rId163"/>
    <p:sldId id="414" r:id="rId164"/>
    <p:sldId id="415" r:id="rId165"/>
    <p:sldId id="416" r:id="rId166"/>
    <p:sldId id="417" r:id="rId167"/>
    <p:sldId id="418" r:id="rId168"/>
    <p:sldId id="419" r:id="rId169"/>
    <p:sldId id="420" r:id="rId170"/>
    <p:sldId id="421" r:id="rId171"/>
    <p:sldId id="422" r:id="rId172"/>
    <p:sldId id="423" r:id="rId173"/>
    <p:sldId id="424" r:id="rId174"/>
    <p:sldId id="425" r:id="rId175"/>
    <p:sldId id="426" r:id="rId176"/>
    <p:sldId id="427" r:id="rId177"/>
    <p:sldId id="428" r:id="rId178"/>
    <p:sldId id="429" r:id="rId179"/>
    <p:sldId id="430" r:id="rId180"/>
    <p:sldId id="431" r:id="rId181"/>
    <p:sldId id="432" r:id="rId182"/>
    <p:sldId id="433" r:id="rId183"/>
    <p:sldId id="434" r:id="rId184"/>
    <p:sldId id="435" r:id="rId185"/>
    <p:sldId id="436" r:id="rId186"/>
    <p:sldId id="437" r:id="rId187"/>
    <p:sldId id="438" r:id="rId188"/>
    <p:sldId id="439" r:id="rId189"/>
    <p:sldId id="440" r:id="rId190"/>
    <p:sldId id="441" r:id="rId191"/>
    <p:sldId id="442" r:id="rId192"/>
    <p:sldId id="443" r:id="rId193"/>
    <p:sldId id="444" r:id="rId194"/>
    <p:sldId id="445" r:id="rId195"/>
    <p:sldId id="446" r:id="rId196"/>
    <p:sldId id="447" r:id="rId197"/>
    <p:sldId id="448" r:id="rId198"/>
    <p:sldId id="449" r:id="rId199"/>
    <p:sldId id="450" r:id="rId200"/>
    <p:sldId id="451" r:id="rId201"/>
    <p:sldId id="452" r:id="rId202"/>
    <p:sldId id="453" r:id="rId203"/>
    <p:sldId id="454" r:id="rId204"/>
    <p:sldId id="455" r:id="rId205"/>
    <p:sldId id="456" r:id="rId206"/>
    <p:sldId id="457" r:id="rId207"/>
    <p:sldId id="458" r:id="rId208"/>
    <p:sldId id="459" r:id="rId209"/>
    <p:sldId id="460" r:id="rId210"/>
    <p:sldId id="461" r:id="rId211"/>
    <p:sldId id="462" r:id="rId212"/>
    <p:sldId id="463" r:id="rId213"/>
    <p:sldId id="464" r:id="rId214"/>
    <p:sldId id="465" r:id="rId215"/>
    <p:sldId id="466" r:id="rId216"/>
    <p:sldId id="467" r:id="rId217"/>
    <p:sldId id="468" r:id="rId218"/>
    <p:sldId id="469" r:id="rId219"/>
    <p:sldId id="470" r:id="rId220"/>
    <p:sldId id="471" r:id="rId221"/>
    <p:sldId id="472" r:id="rId222"/>
    <p:sldId id="473" r:id="rId223"/>
    <p:sldId id="474" r:id="rId224"/>
    <p:sldId id="475" r:id="rId225"/>
    <p:sldId id="476" r:id="rId226"/>
    <p:sldId id="477" r:id="rId227"/>
    <p:sldId id="478" r:id="rId228"/>
    <p:sldId id="479" r:id="rId229"/>
    <p:sldId id="480" r:id="rId230"/>
    <p:sldId id="481" r:id="rId231"/>
    <p:sldId id="482" r:id="rId232"/>
    <p:sldId id="483" r:id="rId233"/>
    <p:sldId id="484" r:id="rId234"/>
    <p:sldId id="485" r:id="rId235"/>
    <p:sldId id="486" r:id="rId236"/>
    <p:sldId id="487" r:id="rId237"/>
    <p:sldId id="488" r:id="rId238"/>
    <p:sldId id="489" r:id="rId239"/>
    <p:sldId id="490" r:id="rId240"/>
    <p:sldId id="491" r:id="rId241"/>
    <p:sldId id="492" r:id="rId242"/>
    <p:sldId id="493" r:id="rId243"/>
    <p:sldId id="494" r:id="rId244"/>
    <p:sldId id="495" r:id="rId245"/>
    <p:sldId id="496" r:id="rId246"/>
    <p:sldId id="497" r:id="rId247"/>
    <p:sldId id="498" r:id="rId248"/>
    <p:sldId id="499" r:id="rId249"/>
    <p:sldId id="500" r:id="rId250"/>
    <p:sldId id="501" r:id="rId251"/>
    <p:sldId id="502" r:id="rId252"/>
    <p:sldId id="503" r:id="rId253"/>
    <p:sldId id="504" r:id="rId254"/>
    <p:sldId id="505" r:id="rId255"/>
    <p:sldId id="506" r:id="rId256"/>
    <p:sldId id="507" r:id="rId257"/>
    <p:sldId id="508" r:id="rId258"/>
    <p:sldId id="509" r:id="rId259"/>
    <p:sldId id="510" r:id="rId260"/>
    <p:sldId id="511" r:id="rId261"/>
    <p:sldId id="512" r:id="rId262"/>
    <p:sldId id="513" r:id="rId263"/>
    <p:sldId id="514" r:id="rId264"/>
    <p:sldId id="515" r:id="rId265"/>
    <p:sldId id="516" r:id="rId266"/>
    <p:sldId id="517" r:id="rId267"/>
    <p:sldId id="518" r:id="rId268"/>
    <p:sldId id="519" r:id="rId269"/>
    <p:sldId id="520" r:id="rId270"/>
    <p:sldId id="521" r:id="rId271"/>
    <p:sldId id="522" r:id="rId272"/>
    <p:sldId id="523" r:id="rId273"/>
    <p:sldId id="524" r:id="rId274"/>
    <p:sldId id="525" r:id="rId275"/>
    <p:sldId id="526" r:id="rId276"/>
    <p:sldId id="527" r:id="rId277"/>
    <p:sldId id="528" r:id="rId278"/>
    <p:sldId id="529" r:id="rId279"/>
    <p:sldId id="530" r:id="rId280"/>
    <p:sldId id="531" r:id="rId281"/>
    <p:sldId id="532" r:id="rId282"/>
    <p:sldId id="533" r:id="rId283"/>
    <p:sldId id="534" r:id="rId284"/>
    <p:sldId id="535" r:id="rId285"/>
    <p:sldId id="536" r:id="rId286"/>
    <p:sldId id="537" r:id="rId287"/>
    <p:sldId id="538" r:id="rId288"/>
    <p:sldId id="539" r:id="rId289"/>
    <p:sldId id="540" r:id="rId290"/>
    <p:sldId id="541" r:id="rId291"/>
    <p:sldId id="542" r:id="rId292"/>
    <p:sldId id="543" r:id="rId293"/>
    <p:sldId id="544" r:id="rId294"/>
    <p:sldId id="545" r:id="rId295"/>
    <p:sldId id="546" r:id="rId296"/>
    <p:sldId id="547" r:id="rId297"/>
    <p:sldId id="548" r:id="rId298"/>
    <p:sldId id="549" r:id="rId299"/>
    <p:sldId id="550" r:id="rId300"/>
    <p:sldId id="551" r:id="rId301"/>
    <p:sldId id="552" r:id="rId302"/>
    <p:sldId id="553" r:id="rId303"/>
    <p:sldId id="554" r:id="rId304"/>
    <p:sldId id="555" r:id="rId305"/>
    <p:sldId id="556" r:id="rId306"/>
    <p:sldId id="557" r:id="rId307"/>
    <p:sldId id="558" r:id="rId308"/>
    <p:sldId id="559" r:id="rId309"/>
    <p:sldId id="560" r:id="rId310"/>
    <p:sldId id="561" r:id="rId311"/>
    <p:sldId id="562" r:id="rId312"/>
    <p:sldId id="563" r:id="rId313"/>
    <p:sldId id="564" r:id="rId314"/>
    <p:sldId id="565" r:id="rId315"/>
    <p:sldId id="566" r:id="rId316"/>
    <p:sldId id="567" r:id="rId317"/>
    <p:sldId id="568" r:id="rId318"/>
    <p:sldId id="569" r:id="rId319"/>
    <p:sldId id="570" r:id="rId320"/>
    <p:sldId id="571" r:id="rId321"/>
    <p:sldId id="572" r:id="rId322"/>
    <p:sldId id="573" r:id="rId323"/>
    <p:sldId id="574" r:id="rId324"/>
    <p:sldId id="575" r:id="rId325"/>
    <p:sldId id="576" r:id="rId326"/>
    <p:sldId id="577" r:id="rId327"/>
    <p:sldId id="578" r:id="rId328"/>
    <p:sldId id="579" r:id="rId329"/>
    <p:sldId id="580" r:id="rId330"/>
    <p:sldId id="581" r:id="rId331"/>
    <p:sldId id="582" r:id="rId332"/>
    <p:sldId id="583" r:id="rId333"/>
    <p:sldId id="584" r:id="rId334"/>
    <p:sldId id="585" r:id="rId335"/>
    <p:sldId id="586" r:id="rId336"/>
    <p:sldId id="587" r:id="rId337"/>
    <p:sldId id="588" r:id="rId338"/>
    <p:sldId id="589" r:id="rId339"/>
    <p:sldId id="590" r:id="rId340"/>
    <p:sldId id="591" r:id="rId341"/>
    <p:sldId id="592" r:id="rId342"/>
    <p:sldId id="593" r:id="rId343"/>
    <p:sldId id="594" r:id="rId344"/>
    <p:sldId id="595" r:id="rId345"/>
    <p:sldId id="596" r:id="rId346"/>
    <p:sldId id="597" r:id="rId347"/>
    <p:sldId id="598" r:id="rId348"/>
    <p:sldId id="599" r:id="rId349"/>
    <p:sldId id="600" r:id="rId350"/>
    <p:sldId id="601" r:id="rId351"/>
    <p:sldId id="602" r:id="rId352"/>
    <p:sldId id="603" r:id="rId353"/>
    <p:sldId id="604" r:id="rId354"/>
    <p:sldId id="605" r:id="rId355"/>
    <p:sldId id="606" r:id="rId356"/>
    <p:sldId id="607" r:id="rId357"/>
    <p:sldId id="608" r:id="rId358"/>
    <p:sldId id="609" r:id="rId359"/>
    <p:sldId id="610" r:id="rId360"/>
    <p:sldId id="611" r:id="rId361"/>
    <p:sldId id="612" r:id="rId362"/>
    <p:sldId id="613" r:id="rId363"/>
    <p:sldId id="614" r:id="rId364"/>
    <p:sldId id="615" r:id="rId365"/>
    <p:sldId id="616" r:id="rId366"/>
    <p:sldId id="617" r:id="rId367"/>
    <p:sldId id="618" r:id="rId368"/>
    <p:sldId id="619" r:id="rId369"/>
    <p:sldId id="620" r:id="rId370"/>
    <p:sldId id="621" r:id="rId371"/>
    <p:sldId id="622" r:id="rId372"/>
    <p:sldId id="623" r:id="rId373"/>
    <p:sldId id="624" r:id="rId374"/>
    <p:sldId id="625" r:id="rId375"/>
    <p:sldId id="626" r:id="rId376"/>
    <p:sldId id="627" r:id="rId377"/>
    <p:sldId id="628" r:id="rId378"/>
    <p:sldId id="629" r:id="rId379"/>
    <p:sldId id="630" r:id="rId380"/>
    <p:sldId id="631" r:id="rId381"/>
    <p:sldId id="632" r:id="rId382"/>
    <p:sldId id="633" r:id="rId383"/>
    <p:sldId id="634" r:id="rId384"/>
    <p:sldId id="635" r:id="rId385"/>
    <p:sldId id="636" r:id="rId386"/>
    <p:sldId id="637" r:id="rId387"/>
    <p:sldId id="638" r:id="rId388"/>
    <p:sldId id="639" r:id="rId389"/>
    <p:sldId id="640" r:id="rId390"/>
    <p:sldId id="641" r:id="rId391"/>
    <p:sldId id="642" r:id="rId392"/>
    <p:sldId id="643" r:id="rId393"/>
    <p:sldId id="644" r:id="rId394"/>
    <p:sldId id="645" r:id="rId395"/>
    <p:sldId id="646" r:id="rId396"/>
    <p:sldId id="647" r:id="rId397"/>
    <p:sldId id="648" r:id="rId398"/>
    <p:sldId id="649" r:id="rId399"/>
    <p:sldId id="650" r:id="rId400"/>
    <p:sldId id="651" r:id="rId401"/>
    <p:sldId id="652" r:id="rId402"/>
    <p:sldId id="653" r:id="rId403"/>
    <p:sldId id="654" r:id="rId404"/>
    <p:sldId id="655" r:id="rId405"/>
    <p:sldId id="656" r:id="rId406"/>
    <p:sldId id="657" r:id="rId407"/>
    <p:sldId id="658" r:id="rId408"/>
    <p:sldId id="659" r:id="rId409"/>
    <p:sldId id="660" r:id="rId410"/>
    <p:sldId id="661" r:id="rId411"/>
    <p:sldId id="662" r:id="rId412"/>
    <p:sldId id="663" r:id="rId413"/>
    <p:sldId id="664" r:id="rId414"/>
    <p:sldId id="665" r:id="rId415"/>
    <p:sldId id="666" r:id="rId416"/>
    <p:sldId id="667" r:id="rId417"/>
    <p:sldId id="668" r:id="rId418"/>
    <p:sldId id="669" r:id="rId419"/>
    <p:sldId id="670" r:id="rId420"/>
    <p:sldId id="671" r:id="rId421"/>
    <p:sldId id="672" r:id="rId422"/>
    <p:sldId id="673" r:id="rId423"/>
    <p:sldId id="674" r:id="rId424"/>
    <p:sldId id="675" r:id="rId425"/>
    <p:sldId id="676" r:id="rId426"/>
    <p:sldId id="677" r:id="rId427"/>
    <p:sldId id="678" r:id="rId428"/>
    <p:sldId id="679" r:id="rId429"/>
    <p:sldId id="680" r:id="rId430"/>
    <p:sldId id="681" r:id="rId431"/>
    <p:sldId id="682" r:id="rId432"/>
    <p:sldId id="683" r:id="rId433"/>
    <p:sldId id="684" r:id="rId434"/>
    <p:sldId id="685" r:id="rId435"/>
    <p:sldId id="686" r:id="rId436"/>
    <p:sldId id="687" r:id="rId437"/>
    <p:sldId id="688" r:id="rId438"/>
    <p:sldId id="689" r:id="rId439"/>
    <p:sldId id="690" r:id="rId440"/>
    <p:sldId id="691" r:id="rId441"/>
    <p:sldId id="692" r:id="rId442"/>
    <p:sldId id="693" r:id="rId443"/>
    <p:sldId id="694" r:id="rId444"/>
    <p:sldId id="695" r:id="rId445"/>
    <p:sldId id="696" r:id="rId446"/>
    <p:sldId id="697" r:id="rId447"/>
    <p:sldId id="698" r:id="rId448"/>
    <p:sldId id="699" r:id="rId449"/>
    <p:sldId id="700" r:id="rId450"/>
    <p:sldId id="701" r:id="rId451"/>
    <p:sldId id="702" r:id="rId452"/>
    <p:sldId id="703" r:id="rId453"/>
    <p:sldId id="704" r:id="rId454"/>
    <p:sldId id="705" r:id="rId455"/>
    <p:sldId id="706" r:id="rId456"/>
    <p:sldId id="707" r:id="rId457"/>
    <p:sldId id="708" r:id="rId458"/>
    <p:sldId id="709" r:id="rId459"/>
    <p:sldId id="710" r:id="rId460"/>
    <p:sldId id="711" r:id="rId461"/>
    <p:sldId id="712" r:id="rId462"/>
    <p:sldId id="713" r:id="rId463"/>
    <p:sldId id="714" r:id="rId464"/>
    <p:sldId id="715" r:id="rId465"/>
    <p:sldId id="716" r:id="rId466"/>
    <p:sldId id="717" r:id="rId467"/>
    <p:sldId id="718" r:id="rId468"/>
    <p:sldId id="719" r:id="rId469"/>
    <p:sldId id="720" r:id="rId470"/>
    <p:sldId id="721" r:id="rId471"/>
    <p:sldId id="722" r:id="rId472"/>
    <p:sldId id="723" r:id="rId473"/>
    <p:sldId id="724" r:id="rId474"/>
    <p:sldId id="725" r:id="rId475"/>
    <p:sldId id="726" r:id="rId476"/>
    <p:sldId id="727" r:id="rId477"/>
    <p:sldId id="728" r:id="rId478"/>
    <p:sldId id="729" r:id="rId479"/>
    <p:sldId id="730" r:id="rId480"/>
    <p:sldId id="731" r:id="rId481"/>
    <p:sldId id="732" r:id="rId482"/>
    <p:sldId id="733" r:id="rId483"/>
    <p:sldId id="734" r:id="rId484"/>
    <p:sldId id="735" r:id="rId485"/>
    <p:sldId id="736" r:id="rId486"/>
    <p:sldId id="737" r:id="rId487"/>
    <p:sldId id="738" r:id="rId488"/>
    <p:sldId id="739" r:id="rId489"/>
    <p:sldId id="740" r:id="rId490"/>
    <p:sldId id="741" r:id="rId491"/>
    <p:sldId id="742" r:id="rId492"/>
    <p:sldId id="743" r:id="rId493"/>
    <p:sldId id="744" r:id="rId494"/>
    <p:sldId id="745" r:id="rId495"/>
    <p:sldId id="746" r:id="rId496"/>
    <p:sldId id="747" r:id="rId497"/>
    <p:sldId id="748" r:id="rId498"/>
    <p:sldId id="749" r:id="rId499"/>
    <p:sldId id="750" r:id="rId500"/>
    <p:sldId id="751" r:id="rId501"/>
    <p:sldId id="752" r:id="rId502"/>
    <p:sldId id="753" r:id="rId503"/>
    <p:sldId id="754" r:id="rId504"/>
    <p:sldId id="755" r:id="rId505"/>
    <p:sldId id="756" r:id="rId506"/>
    <p:sldId id="757" r:id="rId507"/>
    <p:sldId id="758" r:id="rId508"/>
    <p:sldId id="759" r:id="rId509"/>
    <p:sldId id="760" r:id="rId510"/>
    <p:sldId id="761" r:id="rId511"/>
    <p:sldId id="762" r:id="rId512"/>
    <p:sldId id="763" r:id="rId513"/>
    <p:sldId id="764" r:id="rId514"/>
    <p:sldId id="765" r:id="rId515"/>
    <p:sldId id="766" r:id="rId516"/>
    <p:sldId id="767" r:id="rId517"/>
    <p:sldId id="768" r:id="rId518"/>
    <p:sldId id="769" r:id="rId519"/>
    <p:sldId id="770" r:id="rId520"/>
    <p:sldId id="771" r:id="rId521"/>
    <p:sldId id="772" r:id="rId522"/>
    <p:sldId id="773" r:id="rId523"/>
    <p:sldId id="774" r:id="rId524"/>
    <p:sldId id="775" r:id="rId525"/>
    <p:sldId id="776" r:id="rId526"/>
    <p:sldId id="777" r:id="rId527"/>
    <p:sldId id="778" r:id="rId528"/>
    <p:sldId id="779" r:id="rId529"/>
    <p:sldId id="780" r:id="rId530"/>
    <p:sldId id="781" r:id="rId531"/>
  </p:sldIdLst>
  <p:sldSz cy="5143500" cx="9144000"/>
  <p:notesSz cx="6858000" cy="9144000"/>
  <p:embeddedFontLst>
    <p:embeddedFont>
      <p:font typeface="Proxima Nova"/>
      <p:regular r:id="rId532"/>
      <p:bold r:id="rId533"/>
      <p:italic r:id="rId534"/>
      <p:boldItalic r:id="rId535"/>
    </p:embeddedFont>
    <p:embeddedFont>
      <p:font typeface="Century Gothic"/>
      <p:regular r:id="rId536"/>
      <p:bold r:id="rId537"/>
      <p:italic r:id="rId538"/>
      <p:boldItalic r:id="rId5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540" roundtripDataSignature="AMtx7mhnM/bW/iq3T7hGQOwWjAbDzzRZ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90" Type="http://schemas.openxmlformats.org/officeDocument/2006/relationships/slide" Target="slides/slide185.xml"/><Relationship Id="rId194" Type="http://schemas.openxmlformats.org/officeDocument/2006/relationships/slide" Target="slides/slide189.xml"/><Relationship Id="rId193" Type="http://schemas.openxmlformats.org/officeDocument/2006/relationships/slide" Target="slides/slide188.xml"/><Relationship Id="rId192" Type="http://schemas.openxmlformats.org/officeDocument/2006/relationships/slide" Target="slides/slide187.xml"/><Relationship Id="rId191" Type="http://schemas.openxmlformats.org/officeDocument/2006/relationships/slide" Target="slides/slide186.xml"/><Relationship Id="rId187" Type="http://schemas.openxmlformats.org/officeDocument/2006/relationships/slide" Target="slides/slide182.xml"/><Relationship Id="rId186" Type="http://schemas.openxmlformats.org/officeDocument/2006/relationships/slide" Target="slides/slide181.xml"/><Relationship Id="rId185" Type="http://schemas.openxmlformats.org/officeDocument/2006/relationships/slide" Target="slides/slide180.xml"/><Relationship Id="rId184" Type="http://schemas.openxmlformats.org/officeDocument/2006/relationships/slide" Target="slides/slide179.xml"/><Relationship Id="rId189" Type="http://schemas.openxmlformats.org/officeDocument/2006/relationships/slide" Target="slides/slide184.xml"/><Relationship Id="rId188" Type="http://schemas.openxmlformats.org/officeDocument/2006/relationships/slide" Target="slides/slide183.xml"/><Relationship Id="rId183" Type="http://schemas.openxmlformats.org/officeDocument/2006/relationships/slide" Target="slides/slide178.xml"/><Relationship Id="rId182" Type="http://schemas.openxmlformats.org/officeDocument/2006/relationships/slide" Target="slides/slide177.xml"/><Relationship Id="rId181" Type="http://schemas.openxmlformats.org/officeDocument/2006/relationships/slide" Target="slides/slide176.xml"/><Relationship Id="rId180" Type="http://schemas.openxmlformats.org/officeDocument/2006/relationships/slide" Target="slides/slide175.xml"/><Relationship Id="rId176" Type="http://schemas.openxmlformats.org/officeDocument/2006/relationships/slide" Target="slides/slide171.xml"/><Relationship Id="rId297" Type="http://schemas.openxmlformats.org/officeDocument/2006/relationships/slide" Target="slides/slide292.xml"/><Relationship Id="rId175" Type="http://schemas.openxmlformats.org/officeDocument/2006/relationships/slide" Target="slides/slide170.xml"/><Relationship Id="rId296" Type="http://schemas.openxmlformats.org/officeDocument/2006/relationships/slide" Target="slides/slide291.xml"/><Relationship Id="rId174" Type="http://schemas.openxmlformats.org/officeDocument/2006/relationships/slide" Target="slides/slide169.xml"/><Relationship Id="rId295" Type="http://schemas.openxmlformats.org/officeDocument/2006/relationships/slide" Target="slides/slide290.xml"/><Relationship Id="rId173" Type="http://schemas.openxmlformats.org/officeDocument/2006/relationships/slide" Target="slides/slide168.xml"/><Relationship Id="rId294" Type="http://schemas.openxmlformats.org/officeDocument/2006/relationships/slide" Target="slides/slide289.xml"/><Relationship Id="rId179" Type="http://schemas.openxmlformats.org/officeDocument/2006/relationships/slide" Target="slides/slide174.xml"/><Relationship Id="rId178" Type="http://schemas.openxmlformats.org/officeDocument/2006/relationships/slide" Target="slides/slide173.xml"/><Relationship Id="rId299" Type="http://schemas.openxmlformats.org/officeDocument/2006/relationships/slide" Target="slides/slide294.xml"/><Relationship Id="rId177" Type="http://schemas.openxmlformats.org/officeDocument/2006/relationships/slide" Target="slides/slide172.xml"/><Relationship Id="rId298" Type="http://schemas.openxmlformats.org/officeDocument/2006/relationships/slide" Target="slides/slide293.xml"/><Relationship Id="rId198" Type="http://schemas.openxmlformats.org/officeDocument/2006/relationships/slide" Target="slides/slide193.xml"/><Relationship Id="rId197" Type="http://schemas.openxmlformats.org/officeDocument/2006/relationships/slide" Target="slides/slide192.xml"/><Relationship Id="rId196" Type="http://schemas.openxmlformats.org/officeDocument/2006/relationships/slide" Target="slides/slide191.xml"/><Relationship Id="rId195" Type="http://schemas.openxmlformats.org/officeDocument/2006/relationships/slide" Target="slides/slide190.xml"/><Relationship Id="rId199" Type="http://schemas.openxmlformats.org/officeDocument/2006/relationships/slide" Target="slides/slide194.xml"/><Relationship Id="rId150" Type="http://schemas.openxmlformats.org/officeDocument/2006/relationships/slide" Target="slides/slide145.xml"/><Relationship Id="rId271" Type="http://schemas.openxmlformats.org/officeDocument/2006/relationships/slide" Target="slides/slide266.xml"/><Relationship Id="rId392" Type="http://schemas.openxmlformats.org/officeDocument/2006/relationships/slide" Target="slides/slide387.xml"/><Relationship Id="rId270" Type="http://schemas.openxmlformats.org/officeDocument/2006/relationships/slide" Target="slides/slide265.xml"/><Relationship Id="rId391" Type="http://schemas.openxmlformats.org/officeDocument/2006/relationships/slide" Target="slides/slide386.xml"/><Relationship Id="rId390" Type="http://schemas.openxmlformats.org/officeDocument/2006/relationships/slide" Target="slides/slide38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149" Type="http://schemas.openxmlformats.org/officeDocument/2006/relationships/slide" Target="slides/slide144.xml"/><Relationship Id="rId4" Type="http://schemas.openxmlformats.org/officeDocument/2006/relationships/slideMaster" Target="slideMasters/slideMaster1.xml"/><Relationship Id="rId148" Type="http://schemas.openxmlformats.org/officeDocument/2006/relationships/slide" Target="slides/slide143.xml"/><Relationship Id="rId269" Type="http://schemas.openxmlformats.org/officeDocument/2006/relationships/slide" Target="slides/slide264.xml"/><Relationship Id="rId9" Type="http://schemas.openxmlformats.org/officeDocument/2006/relationships/slide" Target="slides/slide4.xml"/><Relationship Id="rId143" Type="http://schemas.openxmlformats.org/officeDocument/2006/relationships/slide" Target="slides/slide138.xml"/><Relationship Id="rId264" Type="http://schemas.openxmlformats.org/officeDocument/2006/relationships/slide" Target="slides/slide259.xml"/><Relationship Id="rId385" Type="http://schemas.openxmlformats.org/officeDocument/2006/relationships/slide" Target="slides/slide380.xml"/><Relationship Id="rId142" Type="http://schemas.openxmlformats.org/officeDocument/2006/relationships/slide" Target="slides/slide137.xml"/><Relationship Id="rId263" Type="http://schemas.openxmlformats.org/officeDocument/2006/relationships/slide" Target="slides/slide258.xml"/><Relationship Id="rId384" Type="http://schemas.openxmlformats.org/officeDocument/2006/relationships/slide" Target="slides/slide379.xml"/><Relationship Id="rId141" Type="http://schemas.openxmlformats.org/officeDocument/2006/relationships/slide" Target="slides/slide136.xml"/><Relationship Id="rId262" Type="http://schemas.openxmlformats.org/officeDocument/2006/relationships/slide" Target="slides/slide257.xml"/><Relationship Id="rId383" Type="http://schemas.openxmlformats.org/officeDocument/2006/relationships/slide" Target="slides/slide378.xml"/><Relationship Id="rId140" Type="http://schemas.openxmlformats.org/officeDocument/2006/relationships/slide" Target="slides/slide135.xml"/><Relationship Id="rId261" Type="http://schemas.openxmlformats.org/officeDocument/2006/relationships/slide" Target="slides/slide256.xml"/><Relationship Id="rId382" Type="http://schemas.openxmlformats.org/officeDocument/2006/relationships/slide" Target="slides/slide377.xml"/><Relationship Id="rId5" Type="http://schemas.openxmlformats.org/officeDocument/2006/relationships/notesMaster" Target="notesMasters/notesMaster1.xml"/><Relationship Id="rId147" Type="http://schemas.openxmlformats.org/officeDocument/2006/relationships/slide" Target="slides/slide142.xml"/><Relationship Id="rId268" Type="http://schemas.openxmlformats.org/officeDocument/2006/relationships/slide" Target="slides/slide263.xml"/><Relationship Id="rId389" Type="http://schemas.openxmlformats.org/officeDocument/2006/relationships/slide" Target="slides/slide384.xml"/><Relationship Id="rId6" Type="http://schemas.openxmlformats.org/officeDocument/2006/relationships/slide" Target="slides/slide1.xml"/><Relationship Id="rId146" Type="http://schemas.openxmlformats.org/officeDocument/2006/relationships/slide" Target="slides/slide141.xml"/><Relationship Id="rId267" Type="http://schemas.openxmlformats.org/officeDocument/2006/relationships/slide" Target="slides/slide262.xml"/><Relationship Id="rId388" Type="http://schemas.openxmlformats.org/officeDocument/2006/relationships/slide" Target="slides/slide383.xml"/><Relationship Id="rId7" Type="http://schemas.openxmlformats.org/officeDocument/2006/relationships/slide" Target="slides/slide2.xml"/><Relationship Id="rId145" Type="http://schemas.openxmlformats.org/officeDocument/2006/relationships/slide" Target="slides/slide140.xml"/><Relationship Id="rId266" Type="http://schemas.openxmlformats.org/officeDocument/2006/relationships/slide" Target="slides/slide261.xml"/><Relationship Id="rId387" Type="http://schemas.openxmlformats.org/officeDocument/2006/relationships/slide" Target="slides/slide382.xml"/><Relationship Id="rId8" Type="http://schemas.openxmlformats.org/officeDocument/2006/relationships/slide" Target="slides/slide3.xml"/><Relationship Id="rId144" Type="http://schemas.openxmlformats.org/officeDocument/2006/relationships/slide" Target="slides/slide139.xml"/><Relationship Id="rId265" Type="http://schemas.openxmlformats.org/officeDocument/2006/relationships/slide" Target="slides/slide260.xml"/><Relationship Id="rId386" Type="http://schemas.openxmlformats.org/officeDocument/2006/relationships/slide" Target="slides/slide381.xml"/><Relationship Id="rId260" Type="http://schemas.openxmlformats.org/officeDocument/2006/relationships/slide" Target="slides/slide255.xml"/><Relationship Id="rId381" Type="http://schemas.openxmlformats.org/officeDocument/2006/relationships/slide" Target="slides/slide376.xml"/><Relationship Id="rId380" Type="http://schemas.openxmlformats.org/officeDocument/2006/relationships/slide" Target="slides/slide375.xml"/><Relationship Id="rId139" Type="http://schemas.openxmlformats.org/officeDocument/2006/relationships/slide" Target="slides/slide134.xml"/><Relationship Id="rId138" Type="http://schemas.openxmlformats.org/officeDocument/2006/relationships/slide" Target="slides/slide133.xml"/><Relationship Id="rId259" Type="http://schemas.openxmlformats.org/officeDocument/2006/relationships/slide" Target="slides/slide254.xml"/><Relationship Id="rId137" Type="http://schemas.openxmlformats.org/officeDocument/2006/relationships/slide" Target="slides/slide132.xml"/><Relationship Id="rId258" Type="http://schemas.openxmlformats.org/officeDocument/2006/relationships/slide" Target="slides/slide253.xml"/><Relationship Id="rId379" Type="http://schemas.openxmlformats.org/officeDocument/2006/relationships/slide" Target="slides/slide374.xml"/><Relationship Id="rId132" Type="http://schemas.openxmlformats.org/officeDocument/2006/relationships/slide" Target="slides/slide127.xml"/><Relationship Id="rId253" Type="http://schemas.openxmlformats.org/officeDocument/2006/relationships/slide" Target="slides/slide248.xml"/><Relationship Id="rId374" Type="http://schemas.openxmlformats.org/officeDocument/2006/relationships/slide" Target="slides/slide369.xml"/><Relationship Id="rId495" Type="http://schemas.openxmlformats.org/officeDocument/2006/relationships/slide" Target="slides/slide490.xml"/><Relationship Id="rId131" Type="http://schemas.openxmlformats.org/officeDocument/2006/relationships/slide" Target="slides/slide126.xml"/><Relationship Id="rId252" Type="http://schemas.openxmlformats.org/officeDocument/2006/relationships/slide" Target="slides/slide247.xml"/><Relationship Id="rId373" Type="http://schemas.openxmlformats.org/officeDocument/2006/relationships/slide" Target="slides/slide368.xml"/><Relationship Id="rId494" Type="http://schemas.openxmlformats.org/officeDocument/2006/relationships/slide" Target="slides/slide489.xml"/><Relationship Id="rId130" Type="http://schemas.openxmlformats.org/officeDocument/2006/relationships/slide" Target="slides/slide125.xml"/><Relationship Id="rId251" Type="http://schemas.openxmlformats.org/officeDocument/2006/relationships/slide" Target="slides/slide246.xml"/><Relationship Id="rId372" Type="http://schemas.openxmlformats.org/officeDocument/2006/relationships/slide" Target="slides/slide367.xml"/><Relationship Id="rId493" Type="http://schemas.openxmlformats.org/officeDocument/2006/relationships/slide" Target="slides/slide488.xml"/><Relationship Id="rId250" Type="http://schemas.openxmlformats.org/officeDocument/2006/relationships/slide" Target="slides/slide245.xml"/><Relationship Id="rId371" Type="http://schemas.openxmlformats.org/officeDocument/2006/relationships/slide" Target="slides/slide366.xml"/><Relationship Id="rId492" Type="http://schemas.openxmlformats.org/officeDocument/2006/relationships/slide" Target="slides/slide487.xml"/><Relationship Id="rId136" Type="http://schemas.openxmlformats.org/officeDocument/2006/relationships/slide" Target="slides/slide131.xml"/><Relationship Id="rId257" Type="http://schemas.openxmlformats.org/officeDocument/2006/relationships/slide" Target="slides/slide252.xml"/><Relationship Id="rId378" Type="http://schemas.openxmlformats.org/officeDocument/2006/relationships/slide" Target="slides/slide373.xml"/><Relationship Id="rId499" Type="http://schemas.openxmlformats.org/officeDocument/2006/relationships/slide" Target="slides/slide494.xml"/><Relationship Id="rId135" Type="http://schemas.openxmlformats.org/officeDocument/2006/relationships/slide" Target="slides/slide130.xml"/><Relationship Id="rId256" Type="http://schemas.openxmlformats.org/officeDocument/2006/relationships/slide" Target="slides/slide251.xml"/><Relationship Id="rId377" Type="http://schemas.openxmlformats.org/officeDocument/2006/relationships/slide" Target="slides/slide372.xml"/><Relationship Id="rId498" Type="http://schemas.openxmlformats.org/officeDocument/2006/relationships/slide" Target="slides/slide493.xml"/><Relationship Id="rId134" Type="http://schemas.openxmlformats.org/officeDocument/2006/relationships/slide" Target="slides/slide129.xml"/><Relationship Id="rId255" Type="http://schemas.openxmlformats.org/officeDocument/2006/relationships/slide" Target="slides/slide250.xml"/><Relationship Id="rId376" Type="http://schemas.openxmlformats.org/officeDocument/2006/relationships/slide" Target="slides/slide371.xml"/><Relationship Id="rId497" Type="http://schemas.openxmlformats.org/officeDocument/2006/relationships/slide" Target="slides/slide492.xml"/><Relationship Id="rId133" Type="http://schemas.openxmlformats.org/officeDocument/2006/relationships/slide" Target="slides/slide128.xml"/><Relationship Id="rId254" Type="http://schemas.openxmlformats.org/officeDocument/2006/relationships/slide" Target="slides/slide249.xml"/><Relationship Id="rId375" Type="http://schemas.openxmlformats.org/officeDocument/2006/relationships/slide" Target="slides/slide370.xml"/><Relationship Id="rId496" Type="http://schemas.openxmlformats.org/officeDocument/2006/relationships/slide" Target="slides/slide491.xml"/><Relationship Id="rId172" Type="http://schemas.openxmlformats.org/officeDocument/2006/relationships/slide" Target="slides/slide167.xml"/><Relationship Id="rId293" Type="http://schemas.openxmlformats.org/officeDocument/2006/relationships/slide" Target="slides/slide288.xml"/><Relationship Id="rId171" Type="http://schemas.openxmlformats.org/officeDocument/2006/relationships/slide" Target="slides/slide166.xml"/><Relationship Id="rId292" Type="http://schemas.openxmlformats.org/officeDocument/2006/relationships/slide" Target="slides/slide287.xml"/><Relationship Id="rId170" Type="http://schemas.openxmlformats.org/officeDocument/2006/relationships/slide" Target="slides/slide165.xml"/><Relationship Id="rId291" Type="http://schemas.openxmlformats.org/officeDocument/2006/relationships/slide" Target="slides/slide286.xml"/><Relationship Id="rId290" Type="http://schemas.openxmlformats.org/officeDocument/2006/relationships/slide" Target="slides/slide285.xml"/><Relationship Id="rId165" Type="http://schemas.openxmlformats.org/officeDocument/2006/relationships/slide" Target="slides/slide160.xml"/><Relationship Id="rId286" Type="http://schemas.openxmlformats.org/officeDocument/2006/relationships/slide" Target="slides/slide281.xml"/><Relationship Id="rId164" Type="http://schemas.openxmlformats.org/officeDocument/2006/relationships/slide" Target="slides/slide159.xml"/><Relationship Id="rId285" Type="http://schemas.openxmlformats.org/officeDocument/2006/relationships/slide" Target="slides/slide280.xml"/><Relationship Id="rId163" Type="http://schemas.openxmlformats.org/officeDocument/2006/relationships/slide" Target="slides/slide158.xml"/><Relationship Id="rId284" Type="http://schemas.openxmlformats.org/officeDocument/2006/relationships/slide" Target="slides/slide279.xml"/><Relationship Id="rId162" Type="http://schemas.openxmlformats.org/officeDocument/2006/relationships/slide" Target="slides/slide157.xml"/><Relationship Id="rId283" Type="http://schemas.openxmlformats.org/officeDocument/2006/relationships/slide" Target="slides/slide278.xml"/><Relationship Id="rId169" Type="http://schemas.openxmlformats.org/officeDocument/2006/relationships/slide" Target="slides/slide164.xml"/><Relationship Id="rId168" Type="http://schemas.openxmlformats.org/officeDocument/2006/relationships/slide" Target="slides/slide163.xml"/><Relationship Id="rId289" Type="http://schemas.openxmlformats.org/officeDocument/2006/relationships/slide" Target="slides/slide284.xml"/><Relationship Id="rId167" Type="http://schemas.openxmlformats.org/officeDocument/2006/relationships/slide" Target="slides/slide162.xml"/><Relationship Id="rId288" Type="http://schemas.openxmlformats.org/officeDocument/2006/relationships/slide" Target="slides/slide283.xml"/><Relationship Id="rId166" Type="http://schemas.openxmlformats.org/officeDocument/2006/relationships/slide" Target="slides/slide161.xml"/><Relationship Id="rId287" Type="http://schemas.openxmlformats.org/officeDocument/2006/relationships/slide" Target="slides/slide282.xml"/><Relationship Id="rId161" Type="http://schemas.openxmlformats.org/officeDocument/2006/relationships/slide" Target="slides/slide156.xml"/><Relationship Id="rId282" Type="http://schemas.openxmlformats.org/officeDocument/2006/relationships/slide" Target="slides/slide277.xml"/><Relationship Id="rId160" Type="http://schemas.openxmlformats.org/officeDocument/2006/relationships/slide" Target="slides/slide155.xml"/><Relationship Id="rId281" Type="http://schemas.openxmlformats.org/officeDocument/2006/relationships/slide" Target="slides/slide276.xml"/><Relationship Id="rId280" Type="http://schemas.openxmlformats.org/officeDocument/2006/relationships/slide" Target="slides/slide275.xml"/><Relationship Id="rId159" Type="http://schemas.openxmlformats.org/officeDocument/2006/relationships/slide" Target="slides/slide154.xml"/><Relationship Id="rId154" Type="http://schemas.openxmlformats.org/officeDocument/2006/relationships/slide" Target="slides/slide149.xml"/><Relationship Id="rId275" Type="http://schemas.openxmlformats.org/officeDocument/2006/relationships/slide" Target="slides/slide270.xml"/><Relationship Id="rId396" Type="http://schemas.openxmlformats.org/officeDocument/2006/relationships/slide" Target="slides/slide391.xml"/><Relationship Id="rId153" Type="http://schemas.openxmlformats.org/officeDocument/2006/relationships/slide" Target="slides/slide148.xml"/><Relationship Id="rId274" Type="http://schemas.openxmlformats.org/officeDocument/2006/relationships/slide" Target="slides/slide269.xml"/><Relationship Id="rId395" Type="http://schemas.openxmlformats.org/officeDocument/2006/relationships/slide" Target="slides/slide390.xml"/><Relationship Id="rId152" Type="http://schemas.openxmlformats.org/officeDocument/2006/relationships/slide" Target="slides/slide147.xml"/><Relationship Id="rId273" Type="http://schemas.openxmlformats.org/officeDocument/2006/relationships/slide" Target="slides/slide268.xml"/><Relationship Id="rId394" Type="http://schemas.openxmlformats.org/officeDocument/2006/relationships/slide" Target="slides/slide389.xml"/><Relationship Id="rId151" Type="http://schemas.openxmlformats.org/officeDocument/2006/relationships/slide" Target="slides/slide146.xml"/><Relationship Id="rId272" Type="http://schemas.openxmlformats.org/officeDocument/2006/relationships/slide" Target="slides/slide267.xml"/><Relationship Id="rId393" Type="http://schemas.openxmlformats.org/officeDocument/2006/relationships/slide" Target="slides/slide388.xml"/><Relationship Id="rId158" Type="http://schemas.openxmlformats.org/officeDocument/2006/relationships/slide" Target="slides/slide153.xml"/><Relationship Id="rId279" Type="http://schemas.openxmlformats.org/officeDocument/2006/relationships/slide" Target="slides/slide274.xml"/><Relationship Id="rId157" Type="http://schemas.openxmlformats.org/officeDocument/2006/relationships/slide" Target="slides/slide152.xml"/><Relationship Id="rId278" Type="http://schemas.openxmlformats.org/officeDocument/2006/relationships/slide" Target="slides/slide273.xml"/><Relationship Id="rId399" Type="http://schemas.openxmlformats.org/officeDocument/2006/relationships/slide" Target="slides/slide394.xml"/><Relationship Id="rId156" Type="http://schemas.openxmlformats.org/officeDocument/2006/relationships/slide" Target="slides/slide151.xml"/><Relationship Id="rId277" Type="http://schemas.openxmlformats.org/officeDocument/2006/relationships/slide" Target="slides/slide272.xml"/><Relationship Id="rId398" Type="http://schemas.openxmlformats.org/officeDocument/2006/relationships/slide" Target="slides/slide393.xml"/><Relationship Id="rId155" Type="http://schemas.openxmlformats.org/officeDocument/2006/relationships/slide" Target="slides/slide150.xml"/><Relationship Id="rId276" Type="http://schemas.openxmlformats.org/officeDocument/2006/relationships/slide" Target="slides/slide271.xml"/><Relationship Id="rId397" Type="http://schemas.openxmlformats.org/officeDocument/2006/relationships/slide" Target="slides/slide392.xml"/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509" Type="http://schemas.openxmlformats.org/officeDocument/2006/relationships/slide" Target="slides/slide504.xml"/><Relationship Id="rId508" Type="http://schemas.openxmlformats.org/officeDocument/2006/relationships/slide" Target="slides/slide503.xml"/><Relationship Id="rId503" Type="http://schemas.openxmlformats.org/officeDocument/2006/relationships/slide" Target="slides/slide498.xml"/><Relationship Id="rId502" Type="http://schemas.openxmlformats.org/officeDocument/2006/relationships/slide" Target="slides/slide497.xml"/><Relationship Id="rId501" Type="http://schemas.openxmlformats.org/officeDocument/2006/relationships/slide" Target="slides/slide496.xml"/><Relationship Id="rId500" Type="http://schemas.openxmlformats.org/officeDocument/2006/relationships/slide" Target="slides/slide495.xml"/><Relationship Id="rId507" Type="http://schemas.openxmlformats.org/officeDocument/2006/relationships/slide" Target="slides/slide502.xml"/><Relationship Id="rId506" Type="http://schemas.openxmlformats.org/officeDocument/2006/relationships/slide" Target="slides/slide501.xml"/><Relationship Id="rId505" Type="http://schemas.openxmlformats.org/officeDocument/2006/relationships/slide" Target="slides/slide500.xml"/><Relationship Id="rId504" Type="http://schemas.openxmlformats.org/officeDocument/2006/relationships/slide" Target="slides/slide499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09" Type="http://schemas.openxmlformats.org/officeDocument/2006/relationships/slide" Target="slides/slide404.xml"/><Relationship Id="rId404" Type="http://schemas.openxmlformats.org/officeDocument/2006/relationships/slide" Target="slides/slide399.xml"/><Relationship Id="rId525" Type="http://schemas.openxmlformats.org/officeDocument/2006/relationships/slide" Target="slides/slide520.xml"/><Relationship Id="rId403" Type="http://schemas.openxmlformats.org/officeDocument/2006/relationships/slide" Target="slides/slide398.xml"/><Relationship Id="rId524" Type="http://schemas.openxmlformats.org/officeDocument/2006/relationships/slide" Target="slides/slide519.xml"/><Relationship Id="rId402" Type="http://schemas.openxmlformats.org/officeDocument/2006/relationships/slide" Target="slides/slide397.xml"/><Relationship Id="rId523" Type="http://schemas.openxmlformats.org/officeDocument/2006/relationships/slide" Target="slides/slide518.xml"/><Relationship Id="rId401" Type="http://schemas.openxmlformats.org/officeDocument/2006/relationships/slide" Target="slides/slide396.xml"/><Relationship Id="rId522" Type="http://schemas.openxmlformats.org/officeDocument/2006/relationships/slide" Target="slides/slide517.xml"/><Relationship Id="rId408" Type="http://schemas.openxmlformats.org/officeDocument/2006/relationships/slide" Target="slides/slide403.xml"/><Relationship Id="rId529" Type="http://schemas.openxmlformats.org/officeDocument/2006/relationships/slide" Target="slides/slide524.xml"/><Relationship Id="rId407" Type="http://schemas.openxmlformats.org/officeDocument/2006/relationships/slide" Target="slides/slide402.xml"/><Relationship Id="rId528" Type="http://schemas.openxmlformats.org/officeDocument/2006/relationships/slide" Target="slides/slide523.xml"/><Relationship Id="rId406" Type="http://schemas.openxmlformats.org/officeDocument/2006/relationships/slide" Target="slides/slide401.xml"/><Relationship Id="rId527" Type="http://schemas.openxmlformats.org/officeDocument/2006/relationships/slide" Target="slides/slide522.xml"/><Relationship Id="rId405" Type="http://schemas.openxmlformats.org/officeDocument/2006/relationships/slide" Target="slides/slide400.xml"/><Relationship Id="rId526" Type="http://schemas.openxmlformats.org/officeDocument/2006/relationships/slide" Target="slides/slide521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400" Type="http://schemas.openxmlformats.org/officeDocument/2006/relationships/slide" Target="slides/slide395.xml"/><Relationship Id="rId521" Type="http://schemas.openxmlformats.org/officeDocument/2006/relationships/slide" Target="slides/slide516.xml"/><Relationship Id="rId29" Type="http://schemas.openxmlformats.org/officeDocument/2006/relationships/slide" Target="slides/slide24.xml"/><Relationship Id="rId520" Type="http://schemas.openxmlformats.org/officeDocument/2006/relationships/slide" Target="slides/slide5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19" Type="http://schemas.openxmlformats.org/officeDocument/2006/relationships/slide" Target="slides/slide514.xml"/><Relationship Id="rId514" Type="http://schemas.openxmlformats.org/officeDocument/2006/relationships/slide" Target="slides/slide509.xml"/><Relationship Id="rId513" Type="http://schemas.openxmlformats.org/officeDocument/2006/relationships/slide" Target="slides/slide508.xml"/><Relationship Id="rId512" Type="http://schemas.openxmlformats.org/officeDocument/2006/relationships/slide" Target="slides/slide507.xml"/><Relationship Id="rId511" Type="http://schemas.openxmlformats.org/officeDocument/2006/relationships/slide" Target="slides/slide506.xml"/><Relationship Id="rId518" Type="http://schemas.openxmlformats.org/officeDocument/2006/relationships/slide" Target="slides/slide513.xml"/><Relationship Id="rId517" Type="http://schemas.openxmlformats.org/officeDocument/2006/relationships/slide" Target="slides/slide512.xml"/><Relationship Id="rId516" Type="http://schemas.openxmlformats.org/officeDocument/2006/relationships/slide" Target="slides/slide511.xml"/><Relationship Id="rId515" Type="http://schemas.openxmlformats.org/officeDocument/2006/relationships/slide" Target="slides/slide510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510" Type="http://schemas.openxmlformats.org/officeDocument/2006/relationships/slide" Target="slides/slide505.xml"/><Relationship Id="rId18" Type="http://schemas.openxmlformats.org/officeDocument/2006/relationships/slide" Target="slides/slide13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Relationship Id="rId107" Type="http://schemas.openxmlformats.org/officeDocument/2006/relationships/slide" Target="slides/slide102.xml"/><Relationship Id="rId228" Type="http://schemas.openxmlformats.org/officeDocument/2006/relationships/slide" Target="slides/slide223.xml"/><Relationship Id="rId349" Type="http://schemas.openxmlformats.org/officeDocument/2006/relationships/slide" Target="slides/slide344.xml"/><Relationship Id="rId106" Type="http://schemas.openxmlformats.org/officeDocument/2006/relationships/slide" Target="slides/slide101.xml"/><Relationship Id="rId227" Type="http://schemas.openxmlformats.org/officeDocument/2006/relationships/slide" Target="slides/slide222.xml"/><Relationship Id="rId348" Type="http://schemas.openxmlformats.org/officeDocument/2006/relationships/slide" Target="slides/slide343.xml"/><Relationship Id="rId469" Type="http://schemas.openxmlformats.org/officeDocument/2006/relationships/slide" Target="slides/slide464.xml"/><Relationship Id="rId105" Type="http://schemas.openxmlformats.org/officeDocument/2006/relationships/slide" Target="slides/slide100.xml"/><Relationship Id="rId226" Type="http://schemas.openxmlformats.org/officeDocument/2006/relationships/slide" Target="slides/slide221.xml"/><Relationship Id="rId347" Type="http://schemas.openxmlformats.org/officeDocument/2006/relationships/slide" Target="slides/slide342.xml"/><Relationship Id="rId468" Type="http://schemas.openxmlformats.org/officeDocument/2006/relationships/slide" Target="slides/slide463.xml"/><Relationship Id="rId104" Type="http://schemas.openxmlformats.org/officeDocument/2006/relationships/slide" Target="slides/slide99.xml"/><Relationship Id="rId225" Type="http://schemas.openxmlformats.org/officeDocument/2006/relationships/slide" Target="slides/slide220.xml"/><Relationship Id="rId346" Type="http://schemas.openxmlformats.org/officeDocument/2006/relationships/slide" Target="slides/slide341.xml"/><Relationship Id="rId467" Type="http://schemas.openxmlformats.org/officeDocument/2006/relationships/slide" Target="slides/slide462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229" Type="http://schemas.openxmlformats.org/officeDocument/2006/relationships/slide" Target="slides/slide224.xml"/><Relationship Id="rId220" Type="http://schemas.openxmlformats.org/officeDocument/2006/relationships/slide" Target="slides/slide215.xml"/><Relationship Id="rId341" Type="http://schemas.openxmlformats.org/officeDocument/2006/relationships/slide" Target="slides/slide336.xml"/><Relationship Id="rId462" Type="http://schemas.openxmlformats.org/officeDocument/2006/relationships/slide" Target="slides/slide457.xml"/><Relationship Id="rId340" Type="http://schemas.openxmlformats.org/officeDocument/2006/relationships/slide" Target="slides/slide335.xml"/><Relationship Id="rId461" Type="http://schemas.openxmlformats.org/officeDocument/2006/relationships/slide" Target="slides/slide456.xml"/><Relationship Id="rId460" Type="http://schemas.openxmlformats.org/officeDocument/2006/relationships/slide" Target="slides/slide455.xml"/><Relationship Id="rId103" Type="http://schemas.openxmlformats.org/officeDocument/2006/relationships/slide" Target="slides/slide98.xml"/><Relationship Id="rId224" Type="http://schemas.openxmlformats.org/officeDocument/2006/relationships/slide" Target="slides/slide219.xml"/><Relationship Id="rId345" Type="http://schemas.openxmlformats.org/officeDocument/2006/relationships/slide" Target="slides/slide340.xml"/><Relationship Id="rId466" Type="http://schemas.openxmlformats.org/officeDocument/2006/relationships/slide" Target="slides/slide461.xml"/><Relationship Id="rId102" Type="http://schemas.openxmlformats.org/officeDocument/2006/relationships/slide" Target="slides/slide97.xml"/><Relationship Id="rId223" Type="http://schemas.openxmlformats.org/officeDocument/2006/relationships/slide" Target="slides/slide218.xml"/><Relationship Id="rId344" Type="http://schemas.openxmlformats.org/officeDocument/2006/relationships/slide" Target="slides/slide339.xml"/><Relationship Id="rId465" Type="http://schemas.openxmlformats.org/officeDocument/2006/relationships/slide" Target="slides/slide460.xml"/><Relationship Id="rId101" Type="http://schemas.openxmlformats.org/officeDocument/2006/relationships/slide" Target="slides/slide96.xml"/><Relationship Id="rId222" Type="http://schemas.openxmlformats.org/officeDocument/2006/relationships/slide" Target="slides/slide217.xml"/><Relationship Id="rId343" Type="http://schemas.openxmlformats.org/officeDocument/2006/relationships/slide" Target="slides/slide338.xml"/><Relationship Id="rId464" Type="http://schemas.openxmlformats.org/officeDocument/2006/relationships/slide" Target="slides/slide459.xml"/><Relationship Id="rId100" Type="http://schemas.openxmlformats.org/officeDocument/2006/relationships/slide" Target="slides/slide95.xml"/><Relationship Id="rId221" Type="http://schemas.openxmlformats.org/officeDocument/2006/relationships/slide" Target="slides/slide216.xml"/><Relationship Id="rId342" Type="http://schemas.openxmlformats.org/officeDocument/2006/relationships/slide" Target="slides/slide337.xml"/><Relationship Id="rId463" Type="http://schemas.openxmlformats.org/officeDocument/2006/relationships/slide" Target="slides/slide458.xml"/><Relationship Id="rId217" Type="http://schemas.openxmlformats.org/officeDocument/2006/relationships/slide" Target="slides/slide212.xml"/><Relationship Id="rId338" Type="http://schemas.openxmlformats.org/officeDocument/2006/relationships/slide" Target="slides/slide333.xml"/><Relationship Id="rId459" Type="http://schemas.openxmlformats.org/officeDocument/2006/relationships/slide" Target="slides/slide454.xml"/><Relationship Id="rId216" Type="http://schemas.openxmlformats.org/officeDocument/2006/relationships/slide" Target="slides/slide211.xml"/><Relationship Id="rId337" Type="http://schemas.openxmlformats.org/officeDocument/2006/relationships/slide" Target="slides/slide332.xml"/><Relationship Id="rId458" Type="http://schemas.openxmlformats.org/officeDocument/2006/relationships/slide" Target="slides/slide453.xml"/><Relationship Id="rId215" Type="http://schemas.openxmlformats.org/officeDocument/2006/relationships/slide" Target="slides/slide210.xml"/><Relationship Id="rId336" Type="http://schemas.openxmlformats.org/officeDocument/2006/relationships/slide" Target="slides/slide331.xml"/><Relationship Id="rId457" Type="http://schemas.openxmlformats.org/officeDocument/2006/relationships/slide" Target="slides/slide452.xml"/><Relationship Id="rId214" Type="http://schemas.openxmlformats.org/officeDocument/2006/relationships/slide" Target="slides/slide209.xml"/><Relationship Id="rId335" Type="http://schemas.openxmlformats.org/officeDocument/2006/relationships/slide" Target="slides/slide330.xml"/><Relationship Id="rId456" Type="http://schemas.openxmlformats.org/officeDocument/2006/relationships/slide" Target="slides/slide451.xml"/><Relationship Id="rId219" Type="http://schemas.openxmlformats.org/officeDocument/2006/relationships/slide" Target="slides/slide214.xml"/><Relationship Id="rId218" Type="http://schemas.openxmlformats.org/officeDocument/2006/relationships/slide" Target="slides/slide213.xml"/><Relationship Id="rId339" Type="http://schemas.openxmlformats.org/officeDocument/2006/relationships/slide" Target="slides/slide334.xml"/><Relationship Id="rId330" Type="http://schemas.openxmlformats.org/officeDocument/2006/relationships/slide" Target="slides/slide325.xml"/><Relationship Id="rId451" Type="http://schemas.openxmlformats.org/officeDocument/2006/relationships/slide" Target="slides/slide446.xml"/><Relationship Id="rId450" Type="http://schemas.openxmlformats.org/officeDocument/2006/relationships/slide" Target="slides/slide445.xml"/><Relationship Id="rId213" Type="http://schemas.openxmlformats.org/officeDocument/2006/relationships/slide" Target="slides/slide208.xml"/><Relationship Id="rId334" Type="http://schemas.openxmlformats.org/officeDocument/2006/relationships/slide" Target="slides/slide329.xml"/><Relationship Id="rId455" Type="http://schemas.openxmlformats.org/officeDocument/2006/relationships/slide" Target="slides/slide450.xml"/><Relationship Id="rId212" Type="http://schemas.openxmlformats.org/officeDocument/2006/relationships/slide" Target="slides/slide207.xml"/><Relationship Id="rId333" Type="http://schemas.openxmlformats.org/officeDocument/2006/relationships/slide" Target="slides/slide328.xml"/><Relationship Id="rId454" Type="http://schemas.openxmlformats.org/officeDocument/2006/relationships/slide" Target="slides/slide449.xml"/><Relationship Id="rId211" Type="http://schemas.openxmlformats.org/officeDocument/2006/relationships/slide" Target="slides/slide206.xml"/><Relationship Id="rId332" Type="http://schemas.openxmlformats.org/officeDocument/2006/relationships/slide" Target="slides/slide327.xml"/><Relationship Id="rId453" Type="http://schemas.openxmlformats.org/officeDocument/2006/relationships/slide" Target="slides/slide448.xml"/><Relationship Id="rId210" Type="http://schemas.openxmlformats.org/officeDocument/2006/relationships/slide" Target="slides/slide205.xml"/><Relationship Id="rId331" Type="http://schemas.openxmlformats.org/officeDocument/2006/relationships/slide" Target="slides/slide326.xml"/><Relationship Id="rId452" Type="http://schemas.openxmlformats.org/officeDocument/2006/relationships/slide" Target="slides/slide447.xml"/><Relationship Id="rId370" Type="http://schemas.openxmlformats.org/officeDocument/2006/relationships/slide" Target="slides/slide365.xml"/><Relationship Id="rId491" Type="http://schemas.openxmlformats.org/officeDocument/2006/relationships/slide" Target="slides/slide486.xml"/><Relationship Id="rId490" Type="http://schemas.openxmlformats.org/officeDocument/2006/relationships/slide" Target="slides/slide485.xml"/><Relationship Id="rId129" Type="http://schemas.openxmlformats.org/officeDocument/2006/relationships/slide" Target="slides/slide124.xml"/><Relationship Id="rId128" Type="http://schemas.openxmlformats.org/officeDocument/2006/relationships/slide" Target="slides/slide123.xml"/><Relationship Id="rId249" Type="http://schemas.openxmlformats.org/officeDocument/2006/relationships/slide" Target="slides/slide244.xml"/><Relationship Id="rId127" Type="http://schemas.openxmlformats.org/officeDocument/2006/relationships/slide" Target="slides/slide122.xml"/><Relationship Id="rId248" Type="http://schemas.openxmlformats.org/officeDocument/2006/relationships/slide" Target="slides/slide243.xml"/><Relationship Id="rId369" Type="http://schemas.openxmlformats.org/officeDocument/2006/relationships/slide" Target="slides/slide364.xml"/><Relationship Id="rId126" Type="http://schemas.openxmlformats.org/officeDocument/2006/relationships/slide" Target="slides/slide121.xml"/><Relationship Id="rId247" Type="http://schemas.openxmlformats.org/officeDocument/2006/relationships/slide" Target="slides/slide242.xml"/><Relationship Id="rId368" Type="http://schemas.openxmlformats.org/officeDocument/2006/relationships/slide" Target="slides/slide363.xml"/><Relationship Id="rId489" Type="http://schemas.openxmlformats.org/officeDocument/2006/relationships/slide" Target="slides/slide484.xml"/><Relationship Id="rId121" Type="http://schemas.openxmlformats.org/officeDocument/2006/relationships/slide" Target="slides/slide116.xml"/><Relationship Id="rId242" Type="http://schemas.openxmlformats.org/officeDocument/2006/relationships/slide" Target="slides/slide237.xml"/><Relationship Id="rId363" Type="http://schemas.openxmlformats.org/officeDocument/2006/relationships/slide" Target="slides/slide358.xml"/><Relationship Id="rId484" Type="http://schemas.openxmlformats.org/officeDocument/2006/relationships/slide" Target="slides/slide479.xml"/><Relationship Id="rId120" Type="http://schemas.openxmlformats.org/officeDocument/2006/relationships/slide" Target="slides/slide115.xml"/><Relationship Id="rId241" Type="http://schemas.openxmlformats.org/officeDocument/2006/relationships/slide" Target="slides/slide236.xml"/><Relationship Id="rId362" Type="http://schemas.openxmlformats.org/officeDocument/2006/relationships/slide" Target="slides/slide357.xml"/><Relationship Id="rId483" Type="http://schemas.openxmlformats.org/officeDocument/2006/relationships/slide" Target="slides/slide478.xml"/><Relationship Id="rId240" Type="http://schemas.openxmlformats.org/officeDocument/2006/relationships/slide" Target="slides/slide235.xml"/><Relationship Id="rId361" Type="http://schemas.openxmlformats.org/officeDocument/2006/relationships/slide" Target="slides/slide356.xml"/><Relationship Id="rId482" Type="http://schemas.openxmlformats.org/officeDocument/2006/relationships/slide" Target="slides/slide477.xml"/><Relationship Id="rId360" Type="http://schemas.openxmlformats.org/officeDocument/2006/relationships/slide" Target="slides/slide355.xml"/><Relationship Id="rId481" Type="http://schemas.openxmlformats.org/officeDocument/2006/relationships/slide" Target="slides/slide476.xml"/><Relationship Id="rId125" Type="http://schemas.openxmlformats.org/officeDocument/2006/relationships/slide" Target="slides/slide120.xml"/><Relationship Id="rId246" Type="http://schemas.openxmlformats.org/officeDocument/2006/relationships/slide" Target="slides/slide241.xml"/><Relationship Id="rId367" Type="http://schemas.openxmlformats.org/officeDocument/2006/relationships/slide" Target="slides/slide362.xml"/><Relationship Id="rId488" Type="http://schemas.openxmlformats.org/officeDocument/2006/relationships/slide" Target="slides/slide483.xml"/><Relationship Id="rId124" Type="http://schemas.openxmlformats.org/officeDocument/2006/relationships/slide" Target="slides/slide119.xml"/><Relationship Id="rId245" Type="http://schemas.openxmlformats.org/officeDocument/2006/relationships/slide" Target="slides/slide240.xml"/><Relationship Id="rId366" Type="http://schemas.openxmlformats.org/officeDocument/2006/relationships/slide" Target="slides/slide361.xml"/><Relationship Id="rId487" Type="http://schemas.openxmlformats.org/officeDocument/2006/relationships/slide" Target="slides/slide482.xml"/><Relationship Id="rId123" Type="http://schemas.openxmlformats.org/officeDocument/2006/relationships/slide" Target="slides/slide118.xml"/><Relationship Id="rId244" Type="http://schemas.openxmlformats.org/officeDocument/2006/relationships/slide" Target="slides/slide239.xml"/><Relationship Id="rId365" Type="http://schemas.openxmlformats.org/officeDocument/2006/relationships/slide" Target="slides/slide360.xml"/><Relationship Id="rId486" Type="http://schemas.openxmlformats.org/officeDocument/2006/relationships/slide" Target="slides/slide481.xml"/><Relationship Id="rId122" Type="http://schemas.openxmlformats.org/officeDocument/2006/relationships/slide" Target="slides/slide117.xml"/><Relationship Id="rId243" Type="http://schemas.openxmlformats.org/officeDocument/2006/relationships/slide" Target="slides/slide238.xml"/><Relationship Id="rId364" Type="http://schemas.openxmlformats.org/officeDocument/2006/relationships/slide" Target="slides/slide359.xml"/><Relationship Id="rId485" Type="http://schemas.openxmlformats.org/officeDocument/2006/relationships/slide" Target="slides/slide480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99" Type="http://schemas.openxmlformats.org/officeDocument/2006/relationships/slide" Target="slides/slide94.xml"/><Relationship Id="rId480" Type="http://schemas.openxmlformats.org/officeDocument/2006/relationships/slide" Target="slides/slide475.xml"/><Relationship Id="rId98" Type="http://schemas.openxmlformats.org/officeDocument/2006/relationships/slide" Target="slides/slide93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239" Type="http://schemas.openxmlformats.org/officeDocument/2006/relationships/slide" Target="slides/slide234.xml"/><Relationship Id="rId117" Type="http://schemas.openxmlformats.org/officeDocument/2006/relationships/slide" Target="slides/slide112.xml"/><Relationship Id="rId238" Type="http://schemas.openxmlformats.org/officeDocument/2006/relationships/slide" Target="slides/slide233.xml"/><Relationship Id="rId359" Type="http://schemas.openxmlformats.org/officeDocument/2006/relationships/slide" Target="slides/slide354.xml"/><Relationship Id="rId116" Type="http://schemas.openxmlformats.org/officeDocument/2006/relationships/slide" Target="slides/slide111.xml"/><Relationship Id="rId237" Type="http://schemas.openxmlformats.org/officeDocument/2006/relationships/slide" Target="slides/slide232.xml"/><Relationship Id="rId358" Type="http://schemas.openxmlformats.org/officeDocument/2006/relationships/slide" Target="slides/slide353.xml"/><Relationship Id="rId479" Type="http://schemas.openxmlformats.org/officeDocument/2006/relationships/slide" Target="slides/slide474.xml"/><Relationship Id="rId115" Type="http://schemas.openxmlformats.org/officeDocument/2006/relationships/slide" Target="slides/slide110.xml"/><Relationship Id="rId236" Type="http://schemas.openxmlformats.org/officeDocument/2006/relationships/slide" Target="slides/slide231.xml"/><Relationship Id="rId357" Type="http://schemas.openxmlformats.org/officeDocument/2006/relationships/slide" Target="slides/slide352.xml"/><Relationship Id="rId478" Type="http://schemas.openxmlformats.org/officeDocument/2006/relationships/slide" Target="slides/slide473.xml"/><Relationship Id="rId119" Type="http://schemas.openxmlformats.org/officeDocument/2006/relationships/slide" Target="slides/slide114.xml"/><Relationship Id="rId110" Type="http://schemas.openxmlformats.org/officeDocument/2006/relationships/slide" Target="slides/slide105.xml"/><Relationship Id="rId231" Type="http://schemas.openxmlformats.org/officeDocument/2006/relationships/slide" Target="slides/slide226.xml"/><Relationship Id="rId352" Type="http://schemas.openxmlformats.org/officeDocument/2006/relationships/slide" Target="slides/slide347.xml"/><Relationship Id="rId473" Type="http://schemas.openxmlformats.org/officeDocument/2006/relationships/slide" Target="slides/slide468.xml"/><Relationship Id="rId230" Type="http://schemas.openxmlformats.org/officeDocument/2006/relationships/slide" Target="slides/slide225.xml"/><Relationship Id="rId351" Type="http://schemas.openxmlformats.org/officeDocument/2006/relationships/slide" Target="slides/slide346.xml"/><Relationship Id="rId472" Type="http://schemas.openxmlformats.org/officeDocument/2006/relationships/slide" Target="slides/slide467.xml"/><Relationship Id="rId350" Type="http://schemas.openxmlformats.org/officeDocument/2006/relationships/slide" Target="slides/slide345.xml"/><Relationship Id="rId471" Type="http://schemas.openxmlformats.org/officeDocument/2006/relationships/slide" Target="slides/slide466.xml"/><Relationship Id="rId470" Type="http://schemas.openxmlformats.org/officeDocument/2006/relationships/slide" Target="slides/slide465.xml"/><Relationship Id="rId114" Type="http://schemas.openxmlformats.org/officeDocument/2006/relationships/slide" Target="slides/slide109.xml"/><Relationship Id="rId235" Type="http://schemas.openxmlformats.org/officeDocument/2006/relationships/slide" Target="slides/slide230.xml"/><Relationship Id="rId356" Type="http://schemas.openxmlformats.org/officeDocument/2006/relationships/slide" Target="slides/slide351.xml"/><Relationship Id="rId477" Type="http://schemas.openxmlformats.org/officeDocument/2006/relationships/slide" Target="slides/slide472.xml"/><Relationship Id="rId113" Type="http://schemas.openxmlformats.org/officeDocument/2006/relationships/slide" Target="slides/slide108.xml"/><Relationship Id="rId234" Type="http://schemas.openxmlformats.org/officeDocument/2006/relationships/slide" Target="slides/slide229.xml"/><Relationship Id="rId355" Type="http://schemas.openxmlformats.org/officeDocument/2006/relationships/slide" Target="slides/slide350.xml"/><Relationship Id="rId476" Type="http://schemas.openxmlformats.org/officeDocument/2006/relationships/slide" Target="slides/slide471.xml"/><Relationship Id="rId112" Type="http://schemas.openxmlformats.org/officeDocument/2006/relationships/slide" Target="slides/slide107.xml"/><Relationship Id="rId233" Type="http://schemas.openxmlformats.org/officeDocument/2006/relationships/slide" Target="slides/slide228.xml"/><Relationship Id="rId354" Type="http://schemas.openxmlformats.org/officeDocument/2006/relationships/slide" Target="slides/slide349.xml"/><Relationship Id="rId475" Type="http://schemas.openxmlformats.org/officeDocument/2006/relationships/slide" Target="slides/slide470.xml"/><Relationship Id="rId111" Type="http://schemas.openxmlformats.org/officeDocument/2006/relationships/slide" Target="slides/slide106.xml"/><Relationship Id="rId232" Type="http://schemas.openxmlformats.org/officeDocument/2006/relationships/slide" Target="slides/slide227.xml"/><Relationship Id="rId353" Type="http://schemas.openxmlformats.org/officeDocument/2006/relationships/slide" Target="slides/slide348.xml"/><Relationship Id="rId474" Type="http://schemas.openxmlformats.org/officeDocument/2006/relationships/slide" Target="slides/slide469.xml"/><Relationship Id="rId305" Type="http://schemas.openxmlformats.org/officeDocument/2006/relationships/slide" Target="slides/slide300.xml"/><Relationship Id="rId426" Type="http://schemas.openxmlformats.org/officeDocument/2006/relationships/slide" Target="slides/slide421.xml"/><Relationship Id="rId304" Type="http://schemas.openxmlformats.org/officeDocument/2006/relationships/slide" Target="slides/slide299.xml"/><Relationship Id="rId425" Type="http://schemas.openxmlformats.org/officeDocument/2006/relationships/slide" Target="slides/slide420.xml"/><Relationship Id="rId303" Type="http://schemas.openxmlformats.org/officeDocument/2006/relationships/slide" Target="slides/slide298.xml"/><Relationship Id="rId424" Type="http://schemas.openxmlformats.org/officeDocument/2006/relationships/slide" Target="slides/slide419.xml"/><Relationship Id="rId302" Type="http://schemas.openxmlformats.org/officeDocument/2006/relationships/slide" Target="slides/slide297.xml"/><Relationship Id="rId423" Type="http://schemas.openxmlformats.org/officeDocument/2006/relationships/slide" Target="slides/slide418.xml"/><Relationship Id="rId309" Type="http://schemas.openxmlformats.org/officeDocument/2006/relationships/slide" Target="slides/slide304.xml"/><Relationship Id="rId308" Type="http://schemas.openxmlformats.org/officeDocument/2006/relationships/slide" Target="slides/slide303.xml"/><Relationship Id="rId429" Type="http://schemas.openxmlformats.org/officeDocument/2006/relationships/slide" Target="slides/slide424.xml"/><Relationship Id="rId307" Type="http://schemas.openxmlformats.org/officeDocument/2006/relationships/slide" Target="slides/slide302.xml"/><Relationship Id="rId428" Type="http://schemas.openxmlformats.org/officeDocument/2006/relationships/slide" Target="slides/slide423.xml"/><Relationship Id="rId306" Type="http://schemas.openxmlformats.org/officeDocument/2006/relationships/slide" Target="slides/slide301.xml"/><Relationship Id="rId427" Type="http://schemas.openxmlformats.org/officeDocument/2006/relationships/slide" Target="slides/slide422.xml"/><Relationship Id="rId301" Type="http://schemas.openxmlformats.org/officeDocument/2006/relationships/slide" Target="slides/slide296.xml"/><Relationship Id="rId422" Type="http://schemas.openxmlformats.org/officeDocument/2006/relationships/slide" Target="slides/slide417.xml"/><Relationship Id="rId300" Type="http://schemas.openxmlformats.org/officeDocument/2006/relationships/slide" Target="slides/slide295.xml"/><Relationship Id="rId421" Type="http://schemas.openxmlformats.org/officeDocument/2006/relationships/slide" Target="slides/slide416.xml"/><Relationship Id="rId420" Type="http://schemas.openxmlformats.org/officeDocument/2006/relationships/slide" Target="slides/slide415.xml"/><Relationship Id="rId540" Type="http://customschemas.google.com/relationships/presentationmetadata" Target="metadata"/><Relationship Id="rId415" Type="http://schemas.openxmlformats.org/officeDocument/2006/relationships/slide" Target="slides/slide410.xml"/><Relationship Id="rId536" Type="http://schemas.openxmlformats.org/officeDocument/2006/relationships/font" Target="fonts/CenturyGothic-regular.fntdata"/><Relationship Id="rId414" Type="http://schemas.openxmlformats.org/officeDocument/2006/relationships/slide" Target="slides/slide409.xml"/><Relationship Id="rId535" Type="http://schemas.openxmlformats.org/officeDocument/2006/relationships/font" Target="fonts/ProximaNova-boldItalic.fntdata"/><Relationship Id="rId413" Type="http://schemas.openxmlformats.org/officeDocument/2006/relationships/slide" Target="slides/slide408.xml"/><Relationship Id="rId534" Type="http://schemas.openxmlformats.org/officeDocument/2006/relationships/font" Target="fonts/ProximaNova-italic.fntdata"/><Relationship Id="rId412" Type="http://schemas.openxmlformats.org/officeDocument/2006/relationships/slide" Target="slides/slide407.xml"/><Relationship Id="rId533" Type="http://schemas.openxmlformats.org/officeDocument/2006/relationships/font" Target="fonts/ProximaNova-bold.fntdata"/><Relationship Id="rId419" Type="http://schemas.openxmlformats.org/officeDocument/2006/relationships/slide" Target="slides/slide414.xml"/><Relationship Id="rId418" Type="http://schemas.openxmlformats.org/officeDocument/2006/relationships/slide" Target="slides/slide413.xml"/><Relationship Id="rId539" Type="http://schemas.openxmlformats.org/officeDocument/2006/relationships/font" Target="fonts/CenturyGothic-boldItalic.fntdata"/><Relationship Id="rId417" Type="http://schemas.openxmlformats.org/officeDocument/2006/relationships/slide" Target="slides/slide412.xml"/><Relationship Id="rId538" Type="http://schemas.openxmlformats.org/officeDocument/2006/relationships/font" Target="fonts/CenturyGothic-italic.fntdata"/><Relationship Id="rId416" Type="http://schemas.openxmlformats.org/officeDocument/2006/relationships/slide" Target="slides/slide411.xml"/><Relationship Id="rId537" Type="http://schemas.openxmlformats.org/officeDocument/2006/relationships/font" Target="fonts/CenturyGothic-bold.fntdata"/><Relationship Id="rId411" Type="http://schemas.openxmlformats.org/officeDocument/2006/relationships/slide" Target="slides/slide406.xml"/><Relationship Id="rId532" Type="http://schemas.openxmlformats.org/officeDocument/2006/relationships/font" Target="fonts/ProximaNova-regular.fntdata"/><Relationship Id="rId410" Type="http://schemas.openxmlformats.org/officeDocument/2006/relationships/slide" Target="slides/slide405.xml"/><Relationship Id="rId531" Type="http://schemas.openxmlformats.org/officeDocument/2006/relationships/slide" Target="slides/slide526.xml"/><Relationship Id="rId530" Type="http://schemas.openxmlformats.org/officeDocument/2006/relationships/slide" Target="slides/slide525.xml"/><Relationship Id="rId206" Type="http://schemas.openxmlformats.org/officeDocument/2006/relationships/slide" Target="slides/slide201.xml"/><Relationship Id="rId327" Type="http://schemas.openxmlformats.org/officeDocument/2006/relationships/slide" Target="slides/slide322.xml"/><Relationship Id="rId448" Type="http://schemas.openxmlformats.org/officeDocument/2006/relationships/slide" Target="slides/slide443.xml"/><Relationship Id="rId205" Type="http://schemas.openxmlformats.org/officeDocument/2006/relationships/slide" Target="slides/slide200.xml"/><Relationship Id="rId326" Type="http://schemas.openxmlformats.org/officeDocument/2006/relationships/slide" Target="slides/slide321.xml"/><Relationship Id="rId447" Type="http://schemas.openxmlformats.org/officeDocument/2006/relationships/slide" Target="slides/slide442.xml"/><Relationship Id="rId204" Type="http://schemas.openxmlformats.org/officeDocument/2006/relationships/slide" Target="slides/slide199.xml"/><Relationship Id="rId325" Type="http://schemas.openxmlformats.org/officeDocument/2006/relationships/slide" Target="slides/slide320.xml"/><Relationship Id="rId446" Type="http://schemas.openxmlformats.org/officeDocument/2006/relationships/slide" Target="slides/slide441.xml"/><Relationship Id="rId203" Type="http://schemas.openxmlformats.org/officeDocument/2006/relationships/slide" Target="slides/slide198.xml"/><Relationship Id="rId324" Type="http://schemas.openxmlformats.org/officeDocument/2006/relationships/slide" Target="slides/slide319.xml"/><Relationship Id="rId445" Type="http://schemas.openxmlformats.org/officeDocument/2006/relationships/slide" Target="slides/slide440.xml"/><Relationship Id="rId209" Type="http://schemas.openxmlformats.org/officeDocument/2006/relationships/slide" Target="slides/slide204.xml"/><Relationship Id="rId208" Type="http://schemas.openxmlformats.org/officeDocument/2006/relationships/slide" Target="slides/slide203.xml"/><Relationship Id="rId329" Type="http://schemas.openxmlformats.org/officeDocument/2006/relationships/slide" Target="slides/slide324.xml"/><Relationship Id="rId207" Type="http://schemas.openxmlformats.org/officeDocument/2006/relationships/slide" Target="slides/slide202.xml"/><Relationship Id="rId328" Type="http://schemas.openxmlformats.org/officeDocument/2006/relationships/slide" Target="slides/slide323.xml"/><Relationship Id="rId449" Type="http://schemas.openxmlformats.org/officeDocument/2006/relationships/slide" Target="slides/slide444.xml"/><Relationship Id="rId440" Type="http://schemas.openxmlformats.org/officeDocument/2006/relationships/slide" Target="slides/slide435.xml"/><Relationship Id="rId202" Type="http://schemas.openxmlformats.org/officeDocument/2006/relationships/slide" Target="slides/slide197.xml"/><Relationship Id="rId323" Type="http://schemas.openxmlformats.org/officeDocument/2006/relationships/slide" Target="slides/slide318.xml"/><Relationship Id="rId444" Type="http://schemas.openxmlformats.org/officeDocument/2006/relationships/slide" Target="slides/slide439.xml"/><Relationship Id="rId201" Type="http://schemas.openxmlformats.org/officeDocument/2006/relationships/slide" Target="slides/slide196.xml"/><Relationship Id="rId322" Type="http://schemas.openxmlformats.org/officeDocument/2006/relationships/slide" Target="slides/slide317.xml"/><Relationship Id="rId443" Type="http://schemas.openxmlformats.org/officeDocument/2006/relationships/slide" Target="slides/slide438.xml"/><Relationship Id="rId200" Type="http://schemas.openxmlformats.org/officeDocument/2006/relationships/slide" Target="slides/slide195.xml"/><Relationship Id="rId321" Type="http://schemas.openxmlformats.org/officeDocument/2006/relationships/slide" Target="slides/slide316.xml"/><Relationship Id="rId442" Type="http://schemas.openxmlformats.org/officeDocument/2006/relationships/slide" Target="slides/slide437.xml"/><Relationship Id="rId320" Type="http://schemas.openxmlformats.org/officeDocument/2006/relationships/slide" Target="slides/slide315.xml"/><Relationship Id="rId441" Type="http://schemas.openxmlformats.org/officeDocument/2006/relationships/slide" Target="slides/slide436.xml"/><Relationship Id="rId316" Type="http://schemas.openxmlformats.org/officeDocument/2006/relationships/slide" Target="slides/slide311.xml"/><Relationship Id="rId437" Type="http://schemas.openxmlformats.org/officeDocument/2006/relationships/slide" Target="slides/slide432.xml"/><Relationship Id="rId315" Type="http://schemas.openxmlformats.org/officeDocument/2006/relationships/slide" Target="slides/slide310.xml"/><Relationship Id="rId436" Type="http://schemas.openxmlformats.org/officeDocument/2006/relationships/slide" Target="slides/slide431.xml"/><Relationship Id="rId314" Type="http://schemas.openxmlformats.org/officeDocument/2006/relationships/slide" Target="slides/slide309.xml"/><Relationship Id="rId435" Type="http://schemas.openxmlformats.org/officeDocument/2006/relationships/slide" Target="slides/slide430.xml"/><Relationship Id="rId313" Type="http://schemas.openxmlformats.org/officeDocument/2006/relationships/slide" Target="slides/slide308.xml"/><Relationship Id="rId434" Type="http://schemas.openxmlformats.org/officeDocument/2006/relationships/slide" Target="slides/slide429.xml"/><Relationship Id="rId319" Type="http://schemas.openxmlformats.org/officeDocument/2006/relationships/slide" Target="slides/slide314.xml"/><Relationship Id="rId318" Type="http://schemas.openxmlformats.org/officeDocument/2006/relationships/slide" Target="slides/slide313.xml"/><Relationship Id="rId439" Type="http://schemas.openxmlformats.org/officeDocument/2006/relationships/slide" Target="slides/slide434.xml"/><Relationship Id="rId317" Type="http://schemas.openxmlformats.org/officeDocument/2006/relationships/slide" Target="slides/slide312.xml"/><Relationship Id="rId438" Type="http://schemas.openxmlformats.org/officeDocument/2006/relationships/slide" Target="slides/slide433.xml"/><Relationship Id="rId312" Type="http://schemas.openxmlformats.org/officeDocument/2006/relationships/slide" Target="slides/slide307.xml"/><Relationship Id="rId433" Type="http://schemas.openxmlformats.org/officeDocument/2006/relationships/slide" Target="slides/slide428.xml"/><Relationship Id="rId311" Type="http://schemas.openxmlformats.org/officeDocument/2006/relationships/slide" Target="slides/slide306.xml"/><Relationship Id="rId432" Type="http://schemas.openxmlformats.org/officeDocument/2006/relationships/slide" Target="slides/slide427.xml"/><Relationship Id="rId310" Type="http://schemas.openxmlformats.org/officeDocument/2006/relationships/slide" Target="slides/slide305.xml"/><Relationship Id="rId431" Type="http://schemas.openxmlformats.org/officeDocument/2006/relationships/slide" Target="slides/slide426.xml"/><Relationship Id="rId430" Type="http://schemas.openxmlformats.org/officeDocument/2006/relationships/slide" Target="slides/slide425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A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e935a282d_16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12e935a282d_1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A</a:t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12e935a282d_16_7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6" name="Google Shape;966;g12e935a282d_16_7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12e935a282d_16_7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4" name="Google Shape;974;g12e935a282d_16_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2e935a282d_16_7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2" name="Google Shape;982;g12e935a282d_16_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12e935a282d_16_8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8" name="Google Shape;998;g12e935a282d_16_8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12e935a282d_16_8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7" name="Google Shape;1007;g12e935a282d_16_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12e935a282d_16_8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6" name="Google Shape;1016;g12e935a282d_16_8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Embora sejam dois conceitos relacionaods á metodos, estas são completamtne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12e935a282d_16_8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4" name="Google Shape;1024;g12e935a282d_16_8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12e935a282d_16_8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2" name="Google Shape;1032;g12e935a282d_16_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12e935a282d_16_8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6" name="Google Shape;1046;g12e935a282d_16_8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12e935a282d_16_8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4" name="Google Shape;1054;g12e935a282d_16_8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 curso de loops e arrays ele chegou a ser apresentado. Mas aqui, exploraremos mais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e935a282d_16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12e935a282d_16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g12e935a282d_16_8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2" name="Google Shape;1062;g12e935a282d_16_8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 que ocorrer primero deste tres casos, faz o método finalizar. Assim, a execução do programa volta para o ponto onde o método foi chamado, ou seja, foi passada uma mensagem para ele.</a:t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12e935a282d_16_8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0" name="Google Shape;1070;g12e935a282d_16_8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 precisar, o método pode não retornar nada. Usa-se o void. Mas se ainda precisar, pode usar o "return puro e sem valor" para abortar no momento desejado a execução do método.</a:t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12e935a282d_16_8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8" name="Google Shape;1078;g12e935a282d_16_8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12e935a282d_16_8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6" name="Google Shape;1086;g12e935a282d_16_8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12e935a282d_16_8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4" name="Google Shape;1094;g12e935a282d_16_8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12e935a282d_16_8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2" name="Google Shape;1102;g12e935a282d_16_8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12e935a282d_16_9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0" name="Google Shape;1110;g12e935a282d_16_9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12e935a282d_16_9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8" name="Google Shape;1118;g12e935a282d_16_9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12e935a282d_16_9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1" name="Google Shape;1131;g12e935a282d_16_9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Para conseguir assimilar adequadamente os conceitos aqui apresentados e realizar as atividades com sucesso, é importante o aluno já ter conhecimentos sobre Lógica de Programação, Java e conhecer a IDE IntelliJ.</a:t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12e935a282d_16_9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9" name="Google Shape;1139;g12e935a282d_16_9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e935a282d_16_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12e935a282d_16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Para conseguir assimilar adequadamente os conceitos aqui apresentados e realizar as atividades com sucesso, é importante o aluno já ter conhecimentos sobre Lógica de Programação, Java e conhecer a IDE IntelliJ.</a:t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g12e935a282d_16_9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3" name="Google Shape;1153;g12e935a282d_16_9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12e935a282d_16_9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1" name="Google Shape;1161;g12e935a282d_16_9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Ou seja, é este que é responsável por realmente fazer a aplicação funcionar. É nele que iremos definir os códigos que iram manipular os dados. Como dito, um método deve ser chamado para executar, pois não funciona sozinho. Esta chamada é </a:t>
            </a:r>
            <a:r>
              <a:rPr lang="en-US"/>
              <a:t>através</a:t>
            </a:r>
            <a:r>
              <a:rPr lang="en-US"/>
              <a:t> de uma classe ou objetos</a:t>
            </a:r>
            <a:r>
              <a:rPr lang="en-US"/>
              <a:t>, mas objetos só serão explorados em um curso de orientação a objetos.</a:t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g12e935a282d_16_9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1" name="Google Shape;1171;g12e935a282d_16_9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 criação de um método deve seguir o seu padrão de definição. A regra a seguir determina o que um método deve ter minimamente e opcionalmente.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Neste caso, &lt;??&gt; indicam a opcionalidade. No slide a seguir explico o que é cada um destes itens.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12e935a282d_16_9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0" name="Google Shape;1180;g12e935a282d_16_9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</a:t>
            </a:r>
            <a:r>
              <a:rPr lang="en-US"/>
              <a:t>fácil</a:t>
            </a:r>
            <a:r>
              <a:rPr lang="en-US"/>
              <a:t> de explorar em um curso de OO. Aqui vamos sempre utilizar métodos concretos.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g12e935a282d_16_9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8" name="Google Shape;1188;g12e935a282d_16_9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fácil de explorar em um curso de OO. Aqui vamos sempre utilizar métodos concretos.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12e935a282d_16_9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7" name="Google Shape;1197;g12e935a282d_16_9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Aqui são alguns exemplos de métodos válidos e mais comuns, no que diz respeito a utilização das possibilidades apresentadas. Cada método terá sua necessidade e usará os itens de seu padrão de definição. Falar dos parametros, public, nome,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 negrito temos a forma que vamos utilizar neste curso, pois ainda não estudamos OO, então essa é a forma que se encaixrá nas nossas necessidades.</a:t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g12e935a282d_16_9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5" name="Google Shape;1205;g12e935a282d_16_9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g12e935a282d_16_10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9" name="Google Shape;1219;g12e935a282d_16_10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 e M  não podem ser juntos.</a:t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g12e935a282d_16_10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2" name="Google Shape;1232;g12e935a282d_16_1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Os cons criam objetos a partir de classes. O destr auxiliam na destruição de objetos. O curso de OO veremos mais sobre eles: como criar e como se comportam.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o que faz o softwar de fato funcionar. São as execuções dos metods a mensagens que são passadas para eles para que eles executem seus processametnos(códigos) internos. Nes momento apenas passaremos mensagens a métodos atraves de uma classe.</a:t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12e935a282d_16_10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2" name="Google Shape;1242;g12e935a282d_16_10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A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e935a282d_16_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12e935a282d_16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12e935a282d_16_10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2" name="Google Shape;1252;g12e935a282d_16_1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12e935a282d_16_10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0" name="Google Shape;1260;g12e935a282d_16_10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g12e935a282d_16_10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3" name="Google Shape;1273;g12e935a282d_16_10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Para conseguir assimilar adequadamente os conceitos aqui apresentados e realizar as atividades com sucesso, é importante o aluno já ter conhecimentos sobre Lógica de Programação, Java e conhecer a IDE IntelliJ.</a:t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g12e935a282d_16_10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1" name="Google Shape;1281;g12e935a282d_16_10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g12e935a282d_16_10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5" name="Google Shape;1295;g12e935a282d_16_10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12e935a282d_16_10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3" name="Google Shape;1303;g12e935a282d_16_10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Ou seja, é este que é responsável por realmente fazer a aplicação funcionar. É nele que iremos definir os códigos que iram manipular os dados. Como dito, um método deve ser chamado para executar, pois não funciona sozinho. Esta chamada é </a:t>
            </a:r>
            <a:r>
              <a:rPr lang="en-US"/>
              <a:t>através</a:t>
            </a:r>
            <a:r>
              <a:rPr lang="en-US"/>
              <a:t> de uma classe ou objetos</a:t>
            </a:r>
            <a:r>
              <a:rPr lang="en-US"/>
              <a:t>, mas objetos só serão explorados em um curso de orientação a objetos.</a:t>
            </a: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g12e935a282d_16_10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3" name="Google Shape;1313;g12e935a282d_16_10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 criação de um método deve seguir o seu padrão de definição. A regra a seguir determina o que um método deve ter minimamente e opcionalmente.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Neste caso, &lt;??&gt; indicam a opcionalidade. No slide a seguir explico o que é cada um destes itens.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g12e935a282d_16_10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2" name="Google Shape;1322;g12e935a282d_16_10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</a:t>
            </a:r>
            <a:r>
              <a:rPr lang="en-US"/>
              <a:t>fácil</a:t>
            </a:r>
            <a:r>
              <a:rPr lang="en-US"/>
              <a:t> de explorar em um curso de OO. Aqui vamos sempre utilizar métodos concretos.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12e935a282d_16_11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0" name="Google Shape;1330;g12e935a282d_16_1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fácil de explorar em um curso de OO. Aqui vamos sempre utilizar métodos concretos.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g12e935a282d_16_11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9" name="Google Shape;1339;g12e935a282d_16_1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Aqui são alguns exemplos de métodos válidos e mais comuns, no que diz respeito a utilização das possibilidades apresentadas. Cada método terá sua necessidade e usará os itens de seu padrão de definição. Falar dos parametros, public, nome,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 negrito temos a forma que vamos utilizar neste curso, pois ainda não estudamos OO, então essa é a forma que se encaixrá nas nossas necessidades.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e935a282d_16_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12e935a282d_16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12e935a282d_16_11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7" name="Google Shape;1347;g12e935a282d_16_1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g12e935a282d_16_11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1" name="Google Shape;1361;g12e935a282d_16_1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 e M  não podem ser juntos.</a:t>
            </a:r>
            <a:endParaRPr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g12e935a282d_16_11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4" name="Google Shape;1374;g12e935a282d_16_1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Os cons criam objetos a partir de classes. O destr auxiliam na destruição de objetos. O curso de OO veremos mais sobre eles: como criar e como se comportam.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o que faz o softwar de fato funcionar. São as execuções dos metods a mensagens que são passadas para eles para que eles executem seus processametnos(códigos) internos. Nes momento apenas passaremos mensagens a métodos atraves de uma classe.</a:t>
            </a:r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2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g12e935a282d_16_11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4" name="Google Shape;1384;g12e935a282d_16_1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3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g12e935a282d_16_11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5" name="Google Shape;1395;g12e935a282d_16_1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2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g12e935a282d_16_11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4" name="Google Shape;1404;g12e935a282d_16_1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g12e935a282d_16_11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4" name="Google Shape;1414;g12e935a282d_16_1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g12e935a282d_16_11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2" name="Google Shape;1422;g12e935a282d_16_1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8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g12e935a282d_16_11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0" name="Google Shape;1430;g12e935a282d_16_1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4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g12e935a282d_16_11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6" name="Google Shape;1436;g12e935a282d_16_1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e935a282d_16_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12e935a282d_16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Ou seja, é este que é responsável por realmente fazer a aplicação funcionar. É nele que iremos definir os códigos que iram manipular os dados. Como dito, um método deve ser chamado para executar, pois não funciona sozinho. Esta chamada é </a:t>
            </a:r>
            <a:r>
              <a:rPr lang="en-US"/>
              <a:t>através</a:t>
            </a:r>
            <a:r>
              <a:rPr lang="en-US"/>
              <a:t> de uma classe ou objetos</a:t>
            </a:r>
            <a:r>
              <a:rPr lang="en-US"/>
              <a:t>, mas objetos só serão explorados em um curso de orientação a objetos.</a:t>
            </a:r>
            <a:endParaRPr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0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g12e935a282d_16_12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2" name="Google Shape;1442;g12e935a282d_16_1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g12e935a282d_16_12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8" name="Google Shape;1448;g12e935a282d_16_1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2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g12e935a282d_16_12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4" name="Google Shape;1454;g12e935a282d_16_1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8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g12e935a282d_16_12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0" name="Google Shape;1460;g12e935a282d_16_1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g12e935a282d_16_12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4" name="Google Shape;1474;g12e935a282d_16_1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0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12e935a282d_16_12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2" name="Google Shape;1482;g12e935a282d_16_1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0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g12e935a282d_16_12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2" name="Google Shape;1492;g12e935a282d_16_1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Sobrecarga é </a:t>
            </a: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Mudar a lista de parâmetros e manter o nome do método.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500"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7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g12e935a282d_16_12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9" name="Google Shape;1509;g12e935a282d_16_1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g12e935a282d_16_12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8" name="Google Shape;1518;g12e935a282d_16_1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5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g12e935a282d_16_12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7" name="Google Shape;1527;g12e935a282d_16_1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Embora sejam dois conceitos relacionaods á metodos, estas são completamtne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e935a282d_16_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12e935a282d_16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 criação de um método deve seguir o seu padrão de definição. A regra a seguir determina o que um método deve ter minimamente e opcionalmente.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Neste caso, &lt;??&gt; indicam a opcionalidade. No slide a seguir explico o que é cada um destes itens.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4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12e935a282d_16_12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6" name="Google Shape;1536;g12e935a282d_16_1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2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12e935a282d_16_12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4" name="Google Shape;1544;g12e935a282d_16_1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8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g12e935a282d_16_12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0" name="Google Shape;1550;g12e935a282d_16_1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4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g12e935a282d_16_13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6" name="Google Shape;1556;g12e935a282d_16_1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8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g12e935a282d_16_13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0" name="Google Shape;1570;g12e935a282d_16_1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6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g12e935a282d_16_13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8" name="Google Shape;1578;g12e935a282d_16_1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 curso de loops e arrays ele chegou a ser apresentado. Mas aqui, exploraremos mais. O continue e o break também são instruções de interrupção, mas estão mais atrelados a laços de repetição e o retorno está atrelado a métodos.</a:t>
            </a:r>
            <a:endParaRPr/>
          </a:p>
        </p:txBody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4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g12e935a282d_16_13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6" name="Google Shape;1586;g12e935a282d_16_1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 que ocorrer primero deste tres casos, faz o método finalizar. Assim, a execução do programa volta para o ponto onde o método foi chamado, ou seja, foi passada uma mensagem para ele.</a:t>
            </a:r>
            <a:endParaRPr/>
          </a:p>
        </p:txBody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2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g12e935a282d_16_13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4" name="Google Shape;1594;g12e935a282d_16_1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 precisar, o método pode não retornar nada. Usa-se o void. Mas se ainda precisar, pode usar o "return puro e sem valor" para abortar no momento desejado a execução do método.</a:t>
            </a:r>
            <a:endParaRPr/>
          </a:p>
        </p:txBody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0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Google Shape;1601;g12e935a282d_16_13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2" name="Google Shape;1602;g12e935a282d_16_1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0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g12e935a282d_16_13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2" name="Google Shape;1612;g12e935a282d_16_1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e935a282d_16_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12e935a282d_16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</a:t>
            </a:r>
            <a:r>
              <a:rPr lang="en-US"/>
              <a:t>fácil</a:t>
            </a:r>
            <a:r>
              <a:rPr lang="en-US"/>
              <a:t> de explorar em um curso de OO. Aqui vamos sempre utilizar métodos concretos.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8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g12e935a282d_16_13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0" name="Google Shape;1620;g12e935a282d_16_1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4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g12e935a282d_16_13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6" name="Google Shape;1626;g12e935a282d_16_1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0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g12e935a282d_16_13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2" name="Google Shape;1632;g12e935a282d_16_1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5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g12e935a282d_16_13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7" name="Google Shape;1647;g12e935a282d_16_1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3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g12e935a282d_16_13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5" name="Google Shape;1655;g12e935a282d_16_1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Google Shape;1662;g12e935a282d_16_13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3" name="Google Shape;1663;g12e935a282d_16_1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9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" name="Google Shape;1670;g12e935a282d_16_14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1" name="Google Shape;1671;g12e935a282d_16_1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g12e935a282d_16_14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4" name="Google Shape;1684;g12e935a282d_16_1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Para conseguir assimilar adequadamente os conceitos aqui apresentados e realizar as atividades com sucesso, é importante o aluno já ter conhecimentos sobre Lógica de Programação, Java e conhecer a IDE IntelliJ.</a:t>
            </a:r>
            <a:endParaRPr/>
          </a:p>
        </p:txBody>
      </p:sp>
    </p:spTree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0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g12e935a282d_16_14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2" name="Google Shape;1692;g12e935a282d_16_1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5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g12e935a282d_16_14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7" name="Google Shape;1707;g12e935a282d_16_1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e935a282d_16_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12e935a282d_16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Aqui são alguns exemplos de métodos válidos e mais comuns, no que diz respeito a utilização das possibilidades apresentadas. Cada método terá sua necessidade e usará os itens de seu padrão de definição. Falar dos parametros, public, nome,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 negrito temos a forma que vamos utilizar neste curso, pois ainda não estudamos OO, então essa é a forma que se encaixará nas nossas necessidades.</a:t>
            </a:r>
            <a:endParaRPr/>
          </a:p>
        </p:txBody>
      </p:sp>
    </p:spTree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9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Google Shape;1720;g12e935a282d_16_14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1" name="Google Shape;1721;g12e935a282d_16_1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7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Google Shape;1728;g12e935a282d_16_14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9" name="Google Shape;1729;g12e935a282d_16_1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Ou seja, é este que é responsável por realmente fazer a aplicação funcionar. É nele que iremos definir os códigos que iram manipular os dados. Como dito, um método deve ser chamado para executar, pois não funciona sozinho. Esta chamada é </a:t>
            </a:r>
            <a:r>
              <a:rPr lang="en-US"/>
              <a:t>através</a:t>
            </a:r>
            <a:r>
              <a:rPr lang="en-US"/>
              <a:t> de uma classe ou objetos, mas objetos só serão explorados em um curso de orientação a objetos.</a:t>
            </a:r>
            <a:endParaRPr/>
          </a:p>
        </p:txBody>
      </p:sp>
    </p:spTree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5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g12e935a282d_16_14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7" name="Google Shape;1737;g12e935a282d_16_1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 criação de um método deve seguir o seu padrão de definição. A regra a seguir determina o que um método deve ter minimamente e opcionalmente.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Neste caso, &lt;??&gt; indicam a opcionalidade. No slide a seguir explico o que é cada um destes itens.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3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g12e935a282d_16_14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5" name="Google Shape;1745;g12e935a282d_16_1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</a:t>
            </a:r>
            <a:r>
              <a:rPr lang="en-US"/>
              <a:t>fácil</a:t>
            </a:r>
            <a:r>
              <a:rPr lang="en-US"/>
              <a:t> de explorar em um curso de OO. Aqui vamos sempre utilizar métodos concretos.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g12e935a282d_16_14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3" name="Google Shape;1753;g12e935a282d_16_1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Aqui são alguns exemplos de métodos válidos e mais comuns, no que diz respeito a utilização das possibilidades apresentadas. Cada método terá sua necessidade e usará os itens de seu padrão de definição. Falar dos parametros, public, nome,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 negrito temos a forma que vamos utilizar neste curso, pois ainda não estudamos OO, então essa é a forma que se encaixrá nas nossas necessidades.</a:t>
            </a:r>
            <a:endParaRPr/>
          </a:p>
        </p:txBody>
      </p:sp>
    </p:spTree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9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g12e935a282d_16_14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1" name="Google Shape;1761;g12e935a282d_16_1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1" name="Shape 1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Google Shape;1772;g12e935a282d_16_14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3" name="Google Shape;1773;g12e935a282d_16_1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 e M  não podem ser juntos.</a:t>
            </a:r>
            <a:endParaRPr/>
          </a:p>
        </p:txBody>
      </p:sp>
    </p:spTree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3" name="Shape 1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Google Shape;1784;g12e935a282d_16_15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5" name="Google Shape;1785;g12e935a282d_16_1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Os cons criam objetos a partir de classes. O destr auxiliam na destruição de objetos. O curso de OO veremos mais sobre eles: como criar e como se comportam.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o que faz o softwar de fato funcionar. São as execuções dos metods a mensagens que são passadas para eles para que eles executem seus processametnos(códigos) internos. Nes momento apenas passaremos mensagens a métodos atraves de uma classe.</a:t>
            </a:r>
            <a:endParaRPr/>
          </a:p>
        </p:txBody>
      </p:sp>
    </p:spTree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g12e935a282d_16_15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3" name="Google Shape;1793;g12e935a282d_16_1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0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g12e935a282d_16_15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2" name="Google Shape;1802;g12e935a282d_16_1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e935a282d_16_1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12e935a282d_16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8" name="Shape 1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Google Shape;1809;g12e935a282d_16_15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0" name="Google Shape;1810;g12e935a282d_16_1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6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g12e935a282d_16_15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8" name="Google Shape;1818;g12e935a282d_16_1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0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g12e935a282d_16_15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2" name="Google Shape;1832;g12e935a282d_16_1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8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Google Shape;1839;g12e935a282d_16_15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0" name="Google Shape;1840;g12e935a282d_16_1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/>
          </a:p>
        </p:txBody>
      </p:sp>
    </p:spTree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6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g12e935a282d_16_15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8" name="Google Shape;1848;g12e935a282d_16_1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2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Google Shape;1863;g12e935a282d_16_15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4" name="Google Shape;1864;g12e935a282d_16_1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1" name="Shape 1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" name="Google Shape;1872;g12e935a282d_16_15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3" name="Google Shape;1873;g12e935a282d_16_1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0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Google Shape;1881;g12e935a282d_16_15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2" name="Google Shape;1882;g12e935a282d_16_1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Embora sejam dois conceitos relacionaods á metodos, estas são completamtne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/>
          </a:p>
        </p:txBody>
      </p:sp>
    </p:spTree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8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g12e935a282d_16_16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0" name="Google Shape;1890;g12e935a282d_16_1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6" name="Shape 1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Google Shape;1897;g12e935a282d_16_16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8" name="Google Shape;1898;g12e935a282d_16_1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26f630a1ee_3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g126f630a1ee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e935a282d_16_1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12e935a282d_16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 e M  não podem ser juntos.</a:t>
            </a:r>
            <a:endParaRPr/>
          </a:p>
        </p:txBody>
      </p:sp>
    </p:spTree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0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12e935a282d_16_16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2" name="Google Shape;1912;g12e935a282d_16_1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8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Google Shape;1919;g12e935a282d_16_16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0" name="Google Shape;1920;g12e935a282d_16_1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 curso de loops e arrays ele chegou a ser apresentado. Mas aqui, exploraremos mais</a:t>
            </a:r>
            <a:endParaRPr/>
          </a:p>
        </p:txBody>
      </p:sp>
    </p:spTree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6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g12e935a282d_16_16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8" name="Google Shape;1928;g12e935a282d_16_1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 que ocorrer primero deste tres casos, faz o método finalizar. Assim, a execução do programa volta para o ponto onde o método foi chamado, ou seja, foi passada uma mensagem para ele.</a:t>
            </a:r>
            <a:endParaRPr/>
          </a:p>
        </p:txBody>
      </p:sp>
    </p:spTree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4" name="Shape 1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" name="Google Shape;1935;g12e935a282d_16_16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6" name="Google Shape;1936;g12e935a282d_16_1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 precisar, o método pode não retornar nada. Usa-se o void. Mas se ainda precisar, pode usar o "return puro e sem valor" para abortar no momento desejado a execução do método.</a:t>
            </a:r>
            <a:endParaRPr/>
          </a:p>
        </p:txBody>
      </p:sp>
    </p:spTree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2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g12e935a282d_16_16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4" name="Google Shape;1944;g12e935a282d_16_16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0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oogle Shape;1951;g12e935a282d_16_16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2" name="Google Shape;1952;g12e935a282d_16_1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8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g12e935a282d_16_16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0" name="Google Shape;1960;g12e935a282d_16_1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6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Google Shape;1967;g12e935a282d_16_16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8" name="Google Shape;1968;g12e935a282d_16_1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4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g12e935a282d_16_16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6" name="Google Shape;1976;g12e935a282d_16_1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5" name="Shape 1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" name="Google Shape;1986;g12e935a282d_16_16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7" name="Google Shape;1987;g12e935a282d_16_1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e935a282d_16_1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12e935a282d_16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Os cons criam objetos a partir de classes. O destr auxiliam na destruição de objetos. O curso de OO veremos mais sobre eles: como criar e como se comportam.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o que faz o softwar de fato funcionar. São as execuções dos metods a mensagens que são passadas para eles para que eles executem seus processametnos(códigos) internos. Nes momento apenas passaremos mensagens a métodos atraves de uma classe.</a:t>
            </a:r>
            <a:endParaRPr/>
          </a:p>
        </p:txBody>
      </p:sp>
    </p:spTree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4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5" name="Google Shape;1995;g12e935a282d_16_16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6" name="Google Shape;1996;g12e935a282d_16_1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4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5" name="Google Shape;2005;g12e935a282d_16_17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6" name="Google Shape;2006;g12e935a282d_16_1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2" name="Shape 2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" name="Google Shape;2013;g12e935a282d_16_17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4" name="Google Shape;2014;g12e935a282d_16_1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0" name="Shape 2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1" name="Google Shape;2021;g12e935a282d_16_17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2" name="Google Shape;2022;g12e935a282d_16_1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6" name="Shape 2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Google Shape;2027;g12e935a282d_16_17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8" name="Google Shape;2028;g12e935a282d_16_1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2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Google Shape;2033;g12e935a282d_16_17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4" name="Google Shape;2034;g12e935a282d_16_1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8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" name="Google Shape;2039;g12e935a282d_16_17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0" name="Google Shape;2040;g12e935a282d_16_1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4" name="Shape 2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5" name="Google Shape;2045;g12e935a282d_16_17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6" name="Google Shape;2046;g12e935a282d_16_1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0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g12e935a282d_16_17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2" name="Google Shape;2052;g12e935a282d_16_1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4" name="Shape 2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Google Shape;2065;g12e935a282d_16_17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6" name="Google Shape;2066;g12e935a282d_16_1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2e935a282d_16_1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12e935a282d_16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A</a:t>
            </a:r>
            <a:endParaRPr/>
          </a:p>
        </p:txBody>
      </p:sp>
    </p:spTree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2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12e935a282d_16_17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4" name="Google Shape;2074;g12e935a282d_16_1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/>
          </a:p>
        </p:txBody>
      </p:sp>
    </p:spTree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2" name="Shape 2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" name="Google Shape;2083;g12e935a282d_16_17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4" name="Google Shape;2084;g12e935a282d_16_1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Sobrecarga é </a:t>
            </a: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Mudar a lista de parâmetros e manter o nome do método.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500"/>
          </a:p>
        </p:txBody>
      </p:sp>
    </p:spTree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9" name="Shape 2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Google Shape;2100;g12e935a282d_16_17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1" name="Google Shape;2101;g12e935a282d_16_17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8" name="Shape 2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" name="Google Shape;2109;g12e935a282d_16_17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0" name="Google Shape;2110;g12e935a282d_16_17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7" name="Shape 2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Google Shape;2118;g12e935a282d_16_18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9" name="Google Shape;2119;g12e935a282d_16_18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Embora sejam dois conceitos relacionaods á </a:t>
            </a:r>
            <a:r>
              <a:rPr lang="en-US"/>
              <a:t>métodos</a:t>
            </a:r>
            <a:r>
              <a:rPr lang="en-US"/>
              <a:t>, estas são completamtne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/>
          </a:p>
        </p:txBody>
      </p:sp>
    </p:spTree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6" name="Shape 2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7" name="Google Shape;2127;g12e935a282d_16_18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8" name="Google Shape;2128;g12e935a282d_16_1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4" name="Shape 2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5" name="Google Shape;2135;g12e935a282d_16_18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6" name="Google Shape;2136;g12e935a282d_16_1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0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1" name="Google Shape;2141;g12e935a282d_16_18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2" name="Google Shape;2142;g12e935a282d_16_1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6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" name="Google Shape;2147;g12e935a282d_16_18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8" name="Google Shape;2148;g12e935a282d_16_1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0" name="Shape 2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1" name="Google Shape;2161;g12e935a282d_16_18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2" name="Google Shape;2162;g12e935a282d_16_18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2e935a282d_16_1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g12e935a282d_16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8" name="Shape 2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Google Shape;2169;g12e935a282d_16_18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0" name="Google Shape;2170;g12e935a282d_16_18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 curso de loops e arrays ele chegou a ser apresentado. Mas aqui, exploraremos mais. O continue e o break também são instruções de interrupção, mas estão mais atrelados a laços de repetição e o retorno está atrelado a métodos.</a:t>
            </a:r>
            <a:endParaRPr/>
          </a:p>
        </p:txBody>
      </p:sp>
    </p:spTree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6" name="Shape 2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g12e935a282d_16_18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8" name="Google Shape;2178;g12e935a282d_16_18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 que ocorrer primero deste tres casos, faz o método finalizar. Assim, a execução do programa volta para o ponto onde o método foi chamado, ou seja, foi passada uma mensagem para ele.</a:t>
            </a:r>
            <a:endParaRPr/>
          </a:p>
        </p:txBody>
      </p:sp>
    </p:spTree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4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" name="Google Shape;2185;g12e935a282d_16_18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6" name="Google Shape;2186;g12e935a282d_16_18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 precisar, o método pode não retornar nada. Usa-se o void. Mas se ainda precisar, pode usar o "return puro e sem valor" para abortar no momento desejado a execução do método.</a:t>
            </a:r>
            <a:endParaRPr/>
          </a:p>
        </p:txBody>
      </p:sp>
    </p:spTree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2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g12e935a282d_16_18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4" name="Google Shape;2194;g12e935a282d_16_18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2" name="Shape 2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3" name="Google Shape;2203;g12e935a282d_16_18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4" name="Google Shape;2204;g12e935a282d_16_18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0" name="Shape 2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" name="Google Shape;2211;g12e935a282d_16_18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2" name="Google Shape;2212;g12e935a282d_16_18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6" name="Shape 2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7" name="Google Shape;2217;g12e935a282d_16_18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8" name="Google Shape;2218;g12e935a282d_16_18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2" name="Shape 2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3" name="Google Shape;2223;g12e935a282d_16_18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4" name="Google Shape;2224;g12e935a282d_16_18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7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12e935a282d_16_19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9" name="Google Shape;2239;g12e935a282d_16_19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5" name="Shape 2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6" name="Google Shape;2246;g12e935a282d_16_19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7" name="Google Shape;2247;g12e935a282d_16_19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2e935a282d_16_1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12e935a282d_16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3" name="Shape 2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" name="Google Shape;2254;g12e935a282d_16_19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5" name="Google Shape;2255;g12e935a282d_16_19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1" name="Shape 2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2" name="Google Shape;2262;g12e935a282d_16_19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3" name="Google Shape;2263;g12e935a282d_16_19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4" name="Shape 2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5" name="Google Shape;2275;g12e935a282d_16_19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6" name="Google Shape;2276;g12e935a282d_16_19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Para conseguir assimilar adequadamente os conceitos aqui apresentados e realizar as atividades com sucesso, é importante o aluno já ter conhecimentos sobre Lógica de Programação, Java e conhecer a IDE IntelliJ.</a:t>
            </a:r>
            <a:endParaRPr/>
          </a:p>
        </p:txBody>
      </p:sp>
    </p:spTree>
  </p:cSld>
  <p:clrMapOvr>
    <a:masterClrMapping/>
  </p:clrMapOvr>
</p:notes>
</file>

<file path=ppt/notesSlides/notesSlide2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2" name="Shape 2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" name="Google Shape;2283;g12e935a282d_16_19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4" name="Google Shape;2284;g12e935a282d_16_1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7" name="Shape 2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8" name="Google Shape;2298;g12e935a282d_16_19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9" name="Google Shape;2299;g12e935a282d_16_19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1" name="Shape 2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2" name="Google Shape;2312;g12e935a282d_16_19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3" name="Google Shape;2313;g12e935a282d_16_19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2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9" name="Shape 2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0" name="Google Shape;2320;g12e935a282d_16_19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1" name="Google Shape;2321;g12e935a282d_16_19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Ou seja, é este que é responsável por realmente fazer a aplicação funcionar. É nele que iremos definir os códigos que iram manipular os dados. Como dito, um método deve ser chamado para executar, pois não funciona sozinho. Esta chamada é </a:t>
            </a:r>
            <a:r>
              <a:rPr lang="en-US"/>
              <a:t>através</a:t>
            </a:r>
            <a:r>
              <a:rPr lang="en-US"/>
              <a:t> de uma classe ou objetos, mas objetos só serão explorados em um curso de orientação a objetos.</a:t>
            </a:r>
            <a:endParaRPr/>
          </a:p>
        </p:txBody>
      </p:sp>
    </p:spTree>
  </p:cSld>
  <p:clrMapOvr>
    <a:masterClrMapping/>
  </p:clrMapOvr>
</p:notes>
</file>

<file path=ppt/notesSlides/notesSlide2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7" name="Shape 2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8" name="Google Shape;2328;g12e935a282d_16_19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9" name="Google Shape;2329;g12e935a282d_16_19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 criação de um método deve seguir o seu padrão de definição. A regra a seguir determina o que um método deve ter minimamente e opcionalmente.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Neste caso, &lt;??&gt; indicam a opcionalidade. No slide a seguir explico o que é cada um destes itens.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5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g12e935a282d_16_20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7" name="Google Shape;2337;g12e935a282d_16_20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</a:t>
            </a:r>
            <a:r>
              <a:rPr lang="en-US"/>
              <a:t>fácil</a:t>
            </a:r>
            <a:r>
              <a:rPr lang="en-US"/>
              <a:t> de explorar em um curso de OO. Aqui vamos sempre utilizar métodos concretos.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2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3" name="Shape 2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" name="Google Shape;2344;g12e935a282d_16_20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5" name="Google Shape;2345;g12e935a282d_16_20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Aqui são alguns exemplos de métodos válidos e mais comuns, no que diz respeito a utilização das possibilidades apresentadas. Cada método terá sua necessidade e usará os itens de seu padrão de definição. Falar dos parametros, public, nome,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 negrito temos a forma que vamos utilizar neste curso, pois ainda não estudamos OO, então essa é a forma que se encaixrá nas nossas necessidades.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2e935a282d_16_1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12e935a282d_16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Para conseguir assimilar adequadamente os conceitos aqui apresentados e realizar as atividades com sucesso, é importante o aluno já ter conhecimentos sobre Lógica de Programação, Java e conhecer a IDE IntelliJ.</a:t>
            </a:r>
            <a:endParaRPr/>
          </a:p>
        </p:txBody>
      </p:sp>
    </p:spTree>
  </p:cSld>
  <p:clrMapOvr>
    <a:masterClrMapping/>
  </p:clrMapOvr>
</p:notes>
</file>

<file path=ppt/notesSlides/notesSlide2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g12e935a282d_16_20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3" name="Google Shape;2353;g12e935a282d_16_20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3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4" name="Google Shape;2364;g12e935a282d_16_20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5" name="Google Shape;2365;g12e935a282d_16_20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 e M  não podem ser juntos.</a:t>
            </a:r>
            <a:endParaRPr/>
          </a:p>
        </p:txBody>
      </p:sp>
    </p:spTree>
  </p:cSld>
  <p:clrMapOvr>
    <a:masterClrMapping/>
  </p:clrMapOvr>
</p:notes>
</file>

<file path=ppt/notesSlides/notesSlide2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5" name="Shape 2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6" name="Google Shape;2376;g12e935a282d_16_20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7" name="Google Shape;2377;g12e935a282d_16_20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Os cons criam objetos a partir de classes. O destr auxiliam na destruição de objetos. O curso de OO veremos mais sobre eles: como criar e como se comportam.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o que faz o softwar de fato funcionar. São as execuções dos metods a mensagens que são passadas para eles para que eles executem seus processametnos(códigos) internos. Nes momento apenas passaremos mensagens a métodos atraves de uma classe.</a:t>
            </a:r>
            <a:endParaRPr/>
          </a:p>
        </p:txBody>
      </p:sp>
    </p:spTree>
  </p:cSld>
  <p:clrMapOvr>
    <a:masterClrMapping/>
  </p:clrMapOvr>
</p:notes>
</file>

<file path=ppt/notesSlides/notesSlide2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3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4" name="Google Shape;2384;g12e935a282d_16_20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5" name="Google Shape;2385;g12e935a282d_16_20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2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2" name="Shape 2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3" name="Google Shape;2393;g12e935a282d_16_20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4" name="Google Shape;2394;g12e935a282d_16_20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0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g12e935a282d_16_20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2" name="Google Shape;2402;g12e935a282d_16_20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8" name="Shape 2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9" name="Google Shape;2409;g12e935a282d_16_20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0" name="Google Shape;2410;g12e935a282d_16_2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2" name="Shape 2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3" name="Google Shape;2423;g12e935a282d_16_20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4" name="Google Shape;2424;g12e935a282d_16_20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2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0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g12e935a282d_16_20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2" name="Google Shape;2432;g12e935a282d_16_2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/>
          </a:p>
        </p:txBody>
      </p:sp>
    </p:spTree>
  </p:cSld>
  <p:clrMapOvr>
    <a:masterClrMapping/>
  </p:clrMapOvr>
</p:notes>
</file>

<file path=ppt/notesSlides/notesSlide2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8" name="Shape 2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9" name="Google Shape;2439;g12e935a282d_16_20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0" name="Google Shape;2440;g12e935a282d_16_20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2e935a282d_16_1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g12e935a282d_16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4" name="Shape 2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5" name="Google Shape;2455;g12e935a282d_16_21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6" name="Google Shape;2456;g12e935a282d_16_2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3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g12e935a282d_16_21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5" name="Google Shape;2465;g12e935a282d_16_2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2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2e935a282d_16_21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4" name="Google Shape;2474;g12e935a282d_16_2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Embora sejam dois conceitos relacionaods á metodos, estas são completamtne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/>
          </a:p>
        </p:txBody>
      </p:sp>
    </p:spTree>
  </p:cSld>
  <p:clrMapOvr>
    <a:masterClrMapping/>
  </p:clrMapOvr>
</p:notes>
</file>

<file path=ppt/notesSlides/notesSlide2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0" name="Shape 2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1" name="Google Shape;2481;g12e935a282d_16_21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2" name="Google Shape;2482;g12e935a282d_16_2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8" name="Shape 2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9" name="Google Shape;2489;g12e935a282d_16_21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0" name="Google Shape;2490;g12e935a282d_16_2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2" name="Shape 2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3" name="Google Shape;2503;g12e935a282d_16_21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4" name="Google Shape;2504;g12e935a282d_16_2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2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0" name="Shape 2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1" name="Google Shape;2511;g12e935a282d_16_21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2" name="Google Shape;2512;g12e935a282d_16_2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 curso de loops e arrays ele chegou a ser apresentado. Mas aqui, exploraremos mais</a:t>
            </a:r>
            <a:endParaRPr/>
          </a:p>
        </p:txBody>
      </p:sp>
    </p:spTree>
  </p:cSld>
  <p:clrMapOvr>
    <a:masterClrMapping/>
  </p:clrMapOvr>
</p:notes>
</file>

<file path=ppt/notesSlides/notesSlide2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8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g12e935a282d_16_21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0" name="Google Shape;2520;g12e935a282d_16_2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 que ocorrer primero deste tres casos, faz o método finalizar. Assim, a execução do programa volta para o ponto onde o método foi chamado, ou seja, foi passada uma mensagem para ele.</a:t>
            </a:r>
            <a:endParaRPr/>
          </a:p>
        </p:txBody>
      </p:sp>
    </p:spTree>
  </p:cSld>
  <p:clrMapOvr>
    <a:masterClrMapping/>
  </p:clrMapOvr>
</p:notes>
</file>

<file path=ppt/notesSlides/notesSlide2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6" name="Shape 2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7" name="Google Shape;2527;g12e935a282d_16_21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8" name="Google Shape;2528;g12e935a282d_16_2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 precisar, o método pode não retornar nada. Usa-se o void. Mas se ainda precisar, pode usar o "return puro e sem valor" para abortar no momento desejado a execução do método.</a:t>
            </a:r>
            <a:endParaRPr/>
          </a:p>
        </p:txBody>
      </p:sp>
    </p:spTree>
  </p:cSld>
  <p:clrMapOvr>
    <a:masterClrMapping/>
  </p:clrMapOvr>
</p:notes>
</file>

<file path=ppt/notesSlides/notesSlide2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4" name="Shape 2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5" name="Google Shape;2535;g12e935a282d_16_21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6" name="Google Shape;2536;g12e935a282d_16_2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2e935a282d_16_1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g12e935a282d_16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2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2" name="Shape 2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3" name="Google Shape;2543;g12e935a282d_16_21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4" name="Google Shape;2544;g12e935a282d_16_2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0" name="Shape 2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1" name="Google Shape;2551;g12e935a282d_16_21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2" name="Google Shape;2552;g12e935a282d_16_2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8" name="Shape 2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9" name="Google Shape;2559;g12e935a282d_16_21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0" name="Google Shape;2560;g12e935a282d_16_2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6" name="Shape 2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7" name="Google Shape;2567;g126f630a1ee_3_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8" name="Google Shape;2568;g126f630a1ee_3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Aqui são alguns exemplos de métodos válidos e mais comuns, no que diz respeito a utilização das possibilidades apresentadas. Cada método terá sua necessidade e usará os itens de seu padrão de definição. Falar dos parametros, public, nome,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 negrito temos a forma que vamos utilizar neste curso, pois ainda não estudamos OO, então essa é a forma que se encaixará nas nossas necessidades.</a:t>
            </a:r>
            <a:endParaRPr/>
          </a:p>
        </p:txBody>
      </p:sp>
    </p:spTree>
  </p:cSld>
  <p:clrMapOvr>
    <a:masterClrMapping/>
  </p:clrMapOvr>
</p:notes>
</file>

<file path=ppt/notesSlides/notesSlide2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4" name="Shape 2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5" name="Google Shape;2575;g126f630a1ee_3_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6" name="Google Shape;2576;g126f630a1ee_3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8" name="Shape 2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9" name="Google Shape;2589;g126f630a1ee_3_1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0" name="Google Shape;2590;g126f630a1ee_3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 e M  não podem ser juntos.</a:t>
            </a:r>
            <a:endParaRPr/>
          </a:p>
        </p:txBody>
      </p:sp>
    </p:spTree>
  </p:cSld>
  <p:clrMapOvr>
    <a:masterClrMapping/>
  </p:clrMapOvr>
</p:notes>
</file>

<file path=ppt/notesSlides/notesSlide2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1" name="Shape 2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2" name="Google Shape;2602;g126f630a1ee_3_1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3" name="Google Shape;2603;g126f630a1ee_3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Os cons criam objetos a partir de classes. O destr auxiliam na destruição de objetos. O curso de OO veremos mais sobre eles: como criar e como se comportam.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o que faz o softwar de fato funcionar. São as execuções dos metods a mensagens que são passadas para eles para que eles executem seus processametnos(códigos) internos. Nes momento apenas passaremos mensagens a métodos atraves de uma classe.</a:t>
            </a:r>
            <a:endParaRPr/>
          </a:p>
        </p:txBody>
      </p:sp>
    </p:spTree>
  </p:cSld>
  <p:clrMapOvr>
    <a:masterClrMapping/>
  </p:clrMapOvr>
</p:notes>
</file>

<file path=ppt/notesSlides/notesSlide2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1" name="Shape 2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2" name="Google Shape;2612;g126f630a1ee_3_1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3" name="Google Shape;2613;g126f630a1ee_3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A</a:t>
            </a:r>
            <a:endParaRPr/>
          </a:p>
        </p:txBody>
      </p:sp>
    </p:spTree>
  </p:cSld>
  <p:clrMapOvr>
    <a:masterClrMapping/>
  </p:clrMapOvr>
</p:notes>
</file>

<file path=ppt/notesSlides/notesSlide2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1" name="Shape 2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2" name="Google Shape;2622;g126f630a1ee_3_1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3" name="Google Shape;2623;g126f630a1ee_3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9" name="Shape 2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0" name="Google Shape;2630;g126f630a1ee_3_1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1" name="Google Shape;2631;g126f630a1ee_3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2e935a282d_16_1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g12e935a282d_16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Ou seja, é este que é responsável por realmente fazer a aplicação funcionar. É nele que iremos definir os códigos que iram manipular os dados. Como dito, um método deve ser chamado para executar, pois não funciona sozinho. Esta chamada é </a:t>
            </a:r>
            <a:r>
              <a:rPr lang="en-US"/>
              <a:t>através</a:t>
            </a:r>
            <a:r>
              <a:rPr lang="en-US"/>
              <a:t> de uma classe ou objetos</a:t>
            </a:r>
            <a:r>
              <a:rPr lang="en-US"/>
              <a:t>, mas objetos só serão explorados em um curso de orientação a objetos.</a:t>
            </a:r>
            <a:endParaRPr/>
          </a:p>
        </p:txBody>
      </p:sp>
    </p:spTree>
  </p:cSld>
  <p:clrMapOvr>
    <a:masterClrMapping/>
  </p:clrMapOvr>
</p:notes>
</file>

<file path=ppt/notesSlides/notesSlide2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2" name="Shape 2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3" name="Google Shape;2643;g126f630a1ee_3_1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4" name="Google Shape;2644;g126f630a1ee_3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Para conseguir assimilar adequadamente os conceitos aqui apresentados e realizar as atividades com sucesso, é importante o aluno já ter conhecimentos sobre Lógica de Programação, Java e conhecer a IDE IntelliJ.</a:t>
            </a:r>
            <a:endParaRPr/>
          </a:p>
        </p:txBody>
      </p:sp>
    </p:spTree>
  </p:cSld>
  <p:clrMapOvr>
    <a:masterClrMapping/>
  </p:clrMapOvr>
</p:notes>
</file>

<file path=ppt/notesSlides/notesSlide2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0" name="Shape 2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1" name="Google Shape;2651;g126f630a1ee_3_1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2" name="Google Shape;2652;g126f630a1ee_3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4" name="Shape 2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5" name="Google Shape;2665;g126f630a1ee_3_1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6" name="Google Shape;2666;g126f630a1ee_3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2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2" name="Shape 2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3" name="Google Shape;2673;g126f630a1ee_3_1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4" name="Google Shape;2674;g126f630a1ee_3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Ou seja, é este que é responsável por realmente fazer a aplicação funcionar. É nele que iremos definir os códigos que iram manipular os dados. Como dito, um método deve ser chamado para executar, pois não funciona sozinho. Esta chamada é </a:t>
            </a:r>
            <a:r>
              <a:rPr lang="en-US"/>
              <a:t>através</a:t>
            </a:r>
            <a:r>
              <a:rPr lang="en-US"/>
              <a:t> de uma classe ou objetos</a:t>
            </a:r>
            <a:r>
              <a:rPr lang="en-US"/>
              <a:t>, mas objetos só serão explorados em um curso de orientação a objetos.</a:t>
            </a:r>
            <a:endParaRPr/>
          </a:p>
        </p:txBody>
      </p:sp>
    </p:spTree>
  </p:cSld>
  <p:clrMapOvr>
    <a:masterClrMapping/>
  </p:clrMapOvr>
</p:notes>
</file>

<file path=ppt/notesSlides/notesSlide2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2" name="Shape 2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Google Shape;2683;g126f630a1ee_3_1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4" name="Google Shape;2684;g126f630a1ee_3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 criação de um método deve seguir o seu padrão de definição. A regra a seguir determina o que um método deve ter minimamente e opcionalmente.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Neste caso, &lt;??&gt; indicam a opcionalidade. No slide a seguir explico o que é cada um destes itens.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26f630a1ee_3_2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3" name="Google Shape;2693;g126f630a1ee_3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</a:t>
            </a:r>
            <a:r>
              <a:rPr lang="en-US"/>
              <a:t>fácil</a:t>
            </a:r>
            <a:r>
              <a:rPr lang="en-US"/>
              <a:t> de explorar em um curso de OO. Aqui vamos sempre utilizar métodos concretos.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2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9" name="Shape 2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0" name="Google Shape;2700;g126f630a1ee_3_2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1" name="Google Shape;2701;g126f630a1ee_3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fácil de explorar em um curso de OO. Aqui vamos sempre utilizar métodos concretos.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2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8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g126f630a1ee_3_2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0" name="Google Shape;2710;g126f630a1ee_3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Aqui são alguns exemplos de métodos válidos e mais comuns, no que diz respeito a utilização das possibilidades apresentadas. Cada método terá sua necessidade e usará os itens de seu padrão de definição. Falar dos parametros, public, nome,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 negrito temos a forma que vamos utilizar neste curso, pois ainda não estudamos OO, então essa é a forma que se encaixrá nas nossas necessidades.</a:t>
            </a:r>
            <a:endParaRPr/>
          </a:p>
        </p:txBody>
      </p:sp>
    </p:spTree>
  </p:cSld>
  <p:clrMapOvr>
    <a:masterClrMapping/>
  </p:clrMapOvr>
</p:notes>
</file>

<file path=ppt/notesSlides/notesSlide2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6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26f630a1ee_3_2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8" name="Google Shape;2718;g126f630a1ee_3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0" name="Shape 2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1" name="Google Shape;2731;g126f630a1ee_3_2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2" name="Google Shape;2732;g126f630a1ee_3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 e M  não podem ser juntos.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2e935a282d_16_1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g12e935a282d_16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 criação de um método deve seguir o seu padrão de definição. A regra a seguir determina o que um método deve ter minimamente e opcionalmente.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Neste caso, &lt;??&gt; indicam a opcionalidade. No slide a seguir explico o que é cada um destes itens.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3" name="Shape 2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" name="Google Shape;2744;g126f630a1ee_3_2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5" name="Google Shape;2745;g126f630a1ee_3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Os cons criam objetos a partir de classes. O destr auxiliam na destruição de objetos. O curso de OO veremos mais sobre eles: como criar e como se comportam.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o que faz o softwar de fato funcionar. São as execuções dos metods a mensagens que são passadas para eles para que eles executem seus processametnos(códigos) internos. Nes momento apenas passaremos mensagens a métodos atraves de uma classe.</a:t>
            </a:r>
            <a:endParaRPr/>
          </a:p>
        </p:txBody>
      </p:sp>
    </p:spTree>
  </p:cSld>
  <p:clrMapOvr>
    <a:masterClrMapping/>
  </p:clrMapOvr>
</p:notes>
</file>

<file path=ppt/notesSlides/notesSlide2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3" name="Shape 2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" name="Google Shape;2754;g126f630a1ee_3_2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5" name="Google Shape;2755;g126f630a1ee_3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4" name="Shape 2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" name="Google Shape;2765;g126f630a1ee_3_2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6" name="Google Shape;2766;g126f630a1ee_3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2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3" name="Shape 2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4" name="Google Shape;2774;g126f630a1ee_3_2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5" name="Google Shape;2775;g126f630a1ee_3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2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3" name="Shape 2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4" name="Google Shape;2784;g126f630a1ee_3_2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5" name="Google Shape;2785;g126f630a1ee_3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1" name="Shape 2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2" name="Google Shape;2792;g126f630a1ee_3_2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3" name="Google Shape;2793;g126f630a1ee_3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9" name="Shape 2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0" name="Google Shape;2800;g126f630a1ee_3_2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1" name="Google Shape;2801;g126f630a1ee_3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5" name="Shape 2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6" name="Google Shape;2806;g126f630a1ee_3_3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7" name="Google Shape;2807;g126f630a1ee_3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1" name="Shape 2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2" name="Google Shape;2812;g126f630a1ee_3_3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3" name="Google Shape;2813;g126f630a1ee_3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7" name="Shape 2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8" name="Google Shape;2818;g126f630a1ee_3_3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9" name="Google Shape;2819;g126f630a1ee_3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26f630a1ee_3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g126f630a1ee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2e935a282d_16_2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g12e935a282d_16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</a:t>
            </a:r>
            <a:r>
              <a:rPr lang="en-US"/>
              <a:t>fácil</a:t>
            </a:r>
            <a:r>
              <a:rPr lang="en-US"/>
              <a:t> de explorar em um curso de OO. Aqui vamos sempre utilizar métodos concretos.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3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3" name="Shape 2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4" name="Google Shape;2824;g126f630a1ee_3_3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5" name="Google Shape;2825;g126f630a1ee_3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9" name="Shape 2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0" name="Google Shape;2830;g126f630a1ee_3_3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1" name="Google Shape;2831;g126f630a1ee_3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3" name="Shape 2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4" name="Google Shape;2844;g126f630a1ee_3_3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5" name="Google Shape;2845;g126f630a1ee_3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3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1" name="Shape 2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2" name="Google Shape;2852;g126f630a1ee_3_3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3" name="Google Shape;2853;g126f630a1ee_3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/>
          </a:p>
        </p:txBody>
      </p:sp>
    </p:spTree>
  </p:cSld>
  <p:clrMapOvr>
    <a:masterClrMapping/>
  </p:clrMapOvr>
</p:notes>
</file>

<file path=ppt/notesSlides/notesSlide3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1" name="Shape 2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2" name="Google Shape;2862;g126f630a1ee_3_3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3" name="Google Shape;2863;g126f630a1ee_3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Sobrecarga é </a:t>
            </a: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Mudar a lista de parâmetros e manter o nome do método.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500"/>
          </a:p>
        </p:txBody>
      </p:sp>
    </p:spTree>
  </p:cSld>
  <p:clrMapOvr>
    <a:masterClrMapping/>
  </p:clrMapOvr>
</p:notes>
</file>

<file path=ppt/notesSlides/notesSlide3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8" name="Shape 2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9" name="Google Shape;2879;g126f630a1ee_3_3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0" name="Google Shape;2880;g126f630a1ee_3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7" name="Shape 2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8" name="Google Shape;2888;g126f630a1ee_3_3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9" name="Google Shape;2889;g126f630a1ee_3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6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" name="Google Shape;2897;g126f630a1ee_3_3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8" name="Google Shape;2898;g126f630a1ee_3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Embora sejam dois conceitos relacionados á metodos, estas são completamente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/>
          </a:p>
        </p:txBody>
      </p:sp>
    </p:spTree>
  </p:cSld>
  <p:clrMapOvr>
    <a:masterClrMapping/>
  </p:clrMapOvr>
</p:notes>
</file>

<file path=ppt/notesSlides/notesSlide3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5" name="Shape 2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6" name="Google Shape;2906;g126f630a1ee_3_3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7" name="Google Shape;2907;g126f630a1ee_3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3" name="Shape 2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4" name="Google Shape;2914;g126f630a1ee_3_3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5" name="Google Shape;2915;g126f630a1ee_3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2e935a282d_16_2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g12e935a282d_16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fácil de explorar em um curso de OO. Aqui vamos sempre utilizar métodos concretos.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3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9" name="Shape 2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0" name="Google Shape;2920;g126f630a1ee_3_4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1" name="Google Shape;2921;g126f630a1ee_3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5" name="Shape 2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6" name="Google Shape;2926;g126f630a1ee_3_4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7" name="Google Shape;2927;g126f630a1ee_3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9" name="Shape 2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0" name="Google Shape;2940;g126f630a1ee_3_4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1" name="Google Shape;2941;g126f630a1ee_3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 curso de loops e arrays ele chegou a ser apresentado. Mas aqui, exploraremos mais. O continue e o break também são instruções de interrupção, mas estão mais atrelados a laços de repetição e o retorno está atrelado a métodos.</a:t>
            </a:r>
            <a:endParaRPr/>
          </a:p>
        </p:txBody>
      </p:sp>
    </p:spTree>
  </p:cSld>
  <p:clrMapOvr>
    <a:masterClrMapping/>
  </p:clrMapOvr>
</p:notes>
</file>

<file path=ppt/notesSlides/notesSlide3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7" name="Shape 2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8" name="Google Shape;2948;g126f630a1ee_3_4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9" name="Google Shape;2949;g126f630a1ee_3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3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5" name="Shape 2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6" name="Google Shape;2956;g126f630a1ee_3_4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7" name="Google Shape;2957;g126f630a1ee_3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 que ocorrer primero deste tres casos, faz o método finalizar. Assim, a execução do programa volta para o ponto onde o método foi chamado, ou seja, foi passada uma mensagem para ele.</a:t>
            </a:r>
            <a:endParaRPr/>
          </a:p>
        </p:txBody>
      </p:sp>
    </p:spTree>
  </p:cSld>
  <p:clrMapOvr>
    <a:masterClrMapping/>
  </p:clrMapOvr>
</p:notes>
</file>

<file path=ppt/notesSlides/notesSlide3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3" name="Shape 2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4" name="Google Shape;2964;g126f630a1ee_3_4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5" name="Google Shape;2965;g126f630a1ee_3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 precisar, o método pode não retornar nada. Usa-se o void. Mas se ainda precisar, pode usar o "return puro e sem valor" para abortar no momento desejado a execução do método.</a:t>
            </a:r>
            <a:endParaRPr/>
          </a:p>
        </p:txBody>
      </p:sp>
    </p:spTree>
  </p:cSld>
  <p:clrMapOvr>
    <a:masterClrMapping/>
  </p:clrMapOvr>
</p:notes>
</file>

<file path=ppt/notesSlides/notesSlide3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1" name="Shape 2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" name="Google Shape;2972;g126f630a1ee_3_4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3" name="Google Shape;2973;g126f630a1ee_3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1" name="Shape 2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2" name="Google Shape;2982;g126f630a1ee_3_4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3" name="Google Shape;2983;g126f630a1ee_3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9" name="Shape 2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" name="Google Shape;2990;g126f630a1ee_3_4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1" name="Google Shape;2991;g126f630a1ee_3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5" name="Shape 2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6" name="Google Shape;2996;g126f630a1ee_3_4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7" name="Google Shape;2997;g126f630a1ee_3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2e935a282d_16_2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g12e935a282d_16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Aqui são alguns exemplos de métodos válidos e mais comuns, no que diz respeito a utilização das possibilidades apresentadas. Cada método terá sua necessidade e usará os itens de seu padrão de definição. Falar dos parametros, public, nome,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 negrito temos a forma que vamos utilizar neste curso, pois ainda não estudamos OO, então essa é a forma que se encaixrá nas nossas necessidades.</a:t>
            </a:r>
            <a:endParaRPr/>
          </a:p>
        </p:txBody>
      </p:sp>
    </p:spTree>
  </p:cSld>
  <p:clrMapOvr>
    <a:masterClrMapping/>
  </p:clrMapOvr>
</p:notes>
</file>

<file path=ppt/notesSlides/notesSlide3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1" name="Shape 3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2" name="Google Shape;3002;g126f630a1ee_3_4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3" name="Google Shape;3003;g126f630a1ee_3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6" name="Shape 3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7" name="Google Shape;3017;g126f630a1ee_3_4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8" name="Google Shape;3018;g126f630a1ee_3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4" name="Shape 3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5" name="Google Shape;3025;g126f630a1ee_3_4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6" name="Google Shape;3026;g126f630a1ee_3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2" name="Shape 3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3" name="Google Shape;3033;g126f630a1ee_3_5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4" name="Google Shape;3034;g126f630a1ee_3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0" name="Shape 3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" name="Google Shape;3041;g126f630a1ee_3_5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2" name="Google Shape;3042;g126f630a1ee_3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3" name="Shape 3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4" name="Google Shape;3054;g126f630a1ee_3_5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5" name="Google Shape;3055;g126f630a1ee_3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Para conseguir assimilar adequadamente os conceitos aqui apresentados e realizar as atividades com sucesso, é importante o aluno já ter conhecimentos sobre Lógica de Programação, Java e conhecer a IDE IntelliJ.</a:t>
            </a:r>
            <a:endParaRPr/>
          </a:p>
        </p:txBody>
      </p:sp>
    </p:spTree>
  </p:cSld>
  <p:clrMapOvr>
    <a:masterClrMapping/>
  </p:clrMapOvr>
</p:notes>
</file>

<file path=ppt/notesSlides/notesSlide3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1" name="Shape 3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2" name="Google Shape;3062;g126f630a1ee_3_5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3" name="Google Shape;3063;g126f630a1ee_3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6" name="Shape 3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Google Shape;3077;g126f630a1ee_3_9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8" name="Google Shape;3078;g126f630a1ee_3_9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 curso de loops e arrays ele chegou a ser apresentado. Mas aqui, exploraremos mais. O continue e o break também são instruções de interrupção, mas estão mais atrelados a laços de repetição e o retorno está atrelado a métodos.</a:t>
            </a:r>
            <a:endParaRPr/>
          </a:p>
        </p:txBody>
      </p:sp>
    </p:spTree>
  </p:cSld>
  <p:clrMapOvr>
    <a:masterClrMapping/>
  </p:clrMapOvr>
</p:notes>
</file>

<file path=ppt/notesSlides/notesSlide3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4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5" name="Google Shape;3085;g126f630a1ee_3_9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6" name="Google Shape;3086;g126f630a1ee_3_9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 que ocorrer primero deste tres casos, faz o método finalizar. Assim, a execução do programa volta para o ponto onde o método foi chamado, ou seja, foi passada uma mensagem para ele.</a:t>
            </a:r>
            <a:endParaRPr/>
          </a:p>
        </p:txBody>
      </p:sp>
    </p:spTree>
  </p:cSld>
  <p:clrMapOvr>
    <a:masterClrMapping/>
  </p:clrMapOvr>
</p:notes>
</file>

<file path=ppt/notesSlides/notesSlide3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2" name="Shape 3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3" name="Google Shape;3093;g126f630a1ee_3_9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4" name="Google Shape;3094;g126f630a1ee_3_9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 precisar, o método pode não retornar nada. Usa-se o void. Mas se ainda precisar, pode usar o "return puro e sem valor" para abortar no momento desejado a execução do método.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2e935a282d_16_2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g12e935a282d_16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0" name="Shape 3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1" name="Google Shape;3101;g126f630a1ee_3_9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2" name="Google Shape;3102;g126f630a1ee_3_9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0" name="Shape 3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1" name="Google Shape;3111;g126f630a1ee_3_9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2" name="Google Shape;3112;g126f630a1ee_3_9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8" name="Shape 3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9" name="Google Shape;3119;g126f630a1ee_3_9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0" name="Google Shape;3120;g126f630a1ee_3_9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4" name="Shape 3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5" name="Google Shape;3125;g126f630a1ee_3_9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6" name="Google Shape;3126;g126f630a1ee_3_9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0" name="Shape 3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1" name="Google Shape;3131;g126f630a1ee_3_10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2" name="Google Shape;3132;g126f630a1ee_3_10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5" name="Shape 3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6" name="Google Shape;3146;g126f630a1ee_3_10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7" name="Google Shape;3147;g126f630a1ee_3_1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3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4" name="Google Shape;3154;g126f630a1ee_3_10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5" name="Google Shape;3155;g126f630a1ee_3_10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1" name="Shape 3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2" name="Google Shape;3162;g126f630a1ee_3_10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3" name="Google Shape;3163;g126f630a1ee_3_10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9" name="Shape 3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0" name="Google Shape;3170;g126f630a1ee_3_10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1" name="Google Shape;3171;g126f630a1ee_3_1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2" name="Shape 3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" name="Google Shape;3183;g126f630a1ee_3_10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4" name="Google Shape;3184;g126f630a1ee_3_10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Para conseguir assimilar adequadamente os conceitos aqui apresentados e realizar as atividades com sucesso, é importante o aluno já ter conhecimentos sobre Lógica de Programação, Java e conhecer a IDE IntelliJ.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2e935a282d_16_2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g12e935a282d_16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 e M  não podem ser juntos.</a:t>
            </a:r>
            <a:endParaRPr/>
          </a:p>
        </p:txBody>
      </p:sp>
    </p:spTree>
  </p:cSld>
  <p:clrMapOvr>
    <a:masterClrMapping/>
  </p:clrMapOvr>
</p:notes>
</file>

<file path=ppt/notesSlides/notesSlide3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0" name="Shape 3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1" name="Google Shape;3191;g126f630a1ee_3_10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2" name="Google Shape;3192;g126f630a1ee_3_1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5" name="Shape 3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6" name="Google Shape;3206;g126f630a1ee_3_10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7" name="Google Shape;3207;g126f630a1ee_3_10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9" name="Shape 3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0" name="Google Shape;3220;g126f630a1ee_3_10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1" name="Google Shape;3221;g126f630a1ee_3_10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3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7" name="Shape 3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8" name="Google Shape;3228;g126f630a1ee_3_10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9" name="Google Shape;3229;g126f630a1ee_3_10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Ou seja, é este que é responsável por realmente fazer a aplicação funcionar. É nele que iremos definir os códigos que iram manipular os dados. Como dito, um método deve ser chamado para executar, pois não funciona sozinho. Esta chamada é </a:t>
            </a:r>
            <a:r>
              <a:rPr lang="en-US"/>
              <a:t>através</a:t>
            </a:r>
            <a:r>
              <a:rPr lang="en-US"/>
              <a:t> de uma classe ou objetos, mas objetos só serão explorados em um curso de orientação a objetos.</a:t>
            </a:r>
            <a:endParaRPr/>
          </a:p>
        </p:txBody>
      </p:sp>
    </p:spTree>
  </p:cSld>
  <p:clrMapOvr>
    <a:masterClrMapping/>
  </p:clrMapOvr>
</p:notes>
</file>

<file path=ppt/notesSlides/notesSlide3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5" name="Shape 3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6" name="Google Shape;3236;g126f630a1ee_3_10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7" name="Google Shape;3237;g126f630a1ee_3_10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 criação de um método deve seguir o seu padrão de definição. A regra a seguir determina o que um método deve ter minimamente e opcionalmente.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Neste caso, &lt;??&gt; indicam a opcionalidade. No slide a seguir explico o que é cada um destes itens.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3" name="Shape 3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4" name="Google Shape;3244;g126f630a1ee_3_1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5" name="Google Shape;3245;g126f630a1ee_3_1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</a:t>
            </a:r>
            <a:r>
              <a:rPr lang="en-US"/>
              <a:t>fácil</a:t>
            </a:r>
            <a:r>
              <a:rPr lang="en-US"/>
              <a:t> de explorar em um curso de OO. Aqui vamos sempre utilizar métodos concretos.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3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1" name="Shape 3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2" name="Google Shape;3252;g126f630a1ee_3_11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3" name="Google Shape;3253;g126f630a1ee_3_1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Aqui são alguns exemplos de métodos válidos e mais comuns, no que diz respeito a utilização das possibilidades apresentadas. Cada método terá sua necessidade e usará os itens de seu padrão de definição. Falar dos parametros, public, nome,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 negrito temos a forma que vamos utilizar neste curso, pois ainda não estudamos OO, então essa é a forma que se encaixrá nas nossas necessidades.</a:t>
            </a:r>
            <a:endParaRPr/>
          </a:p>
        </p:txBody>
      </p:sp>
    </p:spTree>
  </p:cSld>
  <p:clrMapOvr>
    <a:masterClrMapping/>
  </p:clrMapOvr>
</p:notes>
</file>

<file path=ppt/notesSlides/notesSlide3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9" name="Shape 3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0" name="Google Shape;3260;g126f630a1ee_3_11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1" name="Google Shape;3261;g126f630a1ee_3_1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1" name="Shape 3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2" name="Google Shape;3272;g126f630a1ee_3_11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3" name="Google Shape;3273;g126f630a1ee_3_1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 e M  não podem ser juntos.</a:t>
            </a:r>
            <a:endParaRPr/>
          </a:p>
        </p:txBody>
      </p:sp>
    </p:spTree>
  </p:cSld>
  <p:clrMapOvr>
    <a:masterClrMapping/>
  </p:clrMapOvr>
</p:notes>
</file>

<file path=ppt/notesSlides/notesSlide3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3" name="Shape 3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4" name="Google Shape;3284;g126f630a1ee_3_11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5" name="Google Shape;3285;g126f630a1ee_3_1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Os cons criam objetos a partir de classes. O destr auxiliam na destruição de objetos. O curso de OO veremos mais sobre eles: como criar e como se comportam.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o que faz o softwar de fato funcionar. São as execuções dos metods a mensagens que são passadas para eles para que eles executem seus processametnos(códigos) internos. Nes momento apenas passaremos mensagens a métodos atraves de uma classe.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2e935a282d_16_2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g12e935a282d_16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Os cons criam objetos a partir de classes. O destr auxiliam na destruição de objetos. O curso de OO veremos mais sobre eles: como criar e como se comportam.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o que faz o softwar de fato funcionar. São as execuções dos metods a mensagens que são passadas para eles para que eles executem seus processametnos(códigos) internos. Nes momento apenas passaremos mensagens a métodos atraves de uma classe.</a:t>
            </a:r>
            <a:endParaRPr/>
          </a:p>
        </p:txBody>
      </p:sp>
    </p:spTree>
  </p:cSld>
  <p:clrMapOvr>
    <a:masterClrMapping/>
  </p:clrMapOvr>
</p:notes>
</file>

<file path=ppt/notesSlides/notesSlide3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1" name="Shape 3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2" name="Google Shape;3292;g126f630a1ee_3_11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3" name="Google Shape;3293;g126f630a1ee_3_1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3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0" name="Shape 3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1" name="Google Shape;3301;g126f630a1ee_3_11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2" name="Google Shape;3302;g126f630a1ee_3_1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8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g126f630a1ee_3_11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0" name="Google Shape;3310;g126f630a1ee_3_1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6" name="Shape 3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" name="Google Shape;3317;g126f630a1ee_3_11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8" name="Google Shape;3318;g126f630a1ee_3_1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0" name="Shape 3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1" name="Google Shape;3331;g126f630a1ee_3_11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2" name="Google Shape;3332;g126f630a1ee_3_1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3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8" name="Shape 3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9" name="Google Shape;3339;g126f630a1ee_3_11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0" name="Google Shape;3340;g126f630a1ee_3_1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/>
          </a:p>
        </p:txBody>
      </p:sp>
    </p:spTree>
  </p:cSld>
  <p:clrMapOvr>
    <a:masterClrMapping/>
  </p:clrMapOvr>
</p:notes>
</file>

<file path=ppt/notesSlides/notesSlide3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6" name="Shape 3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7" name="Google Shape;3347;g126f630a1ee_3_11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8" name="Google Shape;3348;g126f630a1ee_3_1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2" name="Shape 3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3" name="Google Shape;3363;g126f630a1ee_3_12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4" name="Google Shape;3364;g126f630a1ee_3_1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1" name="Shape 3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2" name="Google Shape;3372;g126f630a1ee_3_12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3" name="Google Shape;3373;g126f630a1ee_3_1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0" name="Shape 3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1" name="Google Shape;3381;g126f630a1ee_3_12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2" name="Google Shape;3382;g126f630a1ee_3_1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Embora sejam dois conceitos relacionaods á metodos, estas são completamtne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2e935a282d_16_2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g12e935a282d_16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8" name="Shape 3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" name="Google Shape;3389;g126f630a1ee_3_12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0" name="Google Shape;3390;g126f630a1ee_3_1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6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7" name="Google Shape;3397;g126f630a1ee_3_12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8" name="Google Shape;3398;g126f630a1ee_3_1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0" name="Shape 3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1" name="Google Shape;3411;g126f630a1ee_3_12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2" name="Google Shape;3412;g126f630a1ee_3_1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3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8" name="Shape 3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9" name="Google Shape;3419;g126f630a1ee_3_12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0" name="Google Shape;3420;g126f630a1ee_3_1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 curso de loops e arrays ele chegou a ser apresentado. Mas aqui, exploraremos mais</a:t>
            </a:r>
            <a:endParaRPr/>
          </a:p>
        </p:txBody>
      </p:sp>
    </p:spTree>
  </p:cSld>
  <p:clrMapOvr>
    <a:masterClrMapping/>
  </p:clrMapOvr>
</p:notes>
</file>

<file path=ppt/notesSlides/notesSlide3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6" name="Shape 3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7" name="Google Shape;3427;g126f630a1ee_3_12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8" name="Google Shape;3428;g126f630a1ee_3_1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 que ocorrer primero deste tres casos, faz o método finalizar. Assim, a execução do programa volta para o ponto onde o método foi chamado, ou seja, foi passada uma mensagem para ele.</a:t>
            </a:r>
            <a:endParaRPr/>
          </a:p>
        </p:txBody>
      </p:sp>
    </p:spTree>
  </p:cSld>
  <p:clrMapOvr>
    <a:masterClrMapping/>
  </p:clrMapOvr>
</p:notes>
</file>

<file path=ppt/notesSlides/notesSlide3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4" name="Shape 3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5" name="Google Shape;3435;g126f630a1ee_3_12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6" name="Google Shape;3436;g126f630a1ee_3_1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 precisar, o método pode não retornar nada. Usa-se o void. Mas se ainda precisar, pode usar o "return puro e sem valor" para abortar no momento desejado a execução do método.</a:t>
            </a:r>
            <a:endParaRPr/>
          </a:p>
        </p:txBody>
      </p:sp>
    </p:spTree>
  </p:cSld>
  <p:clrMapOvr>
    <a:masterClrMapping/>
  </p:clrMapOvr>
</p:notes>
</file>

<file path=ppt/notesSlides/notesSlide3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2" name="Shape 3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3" name="Google Shape;3443;g126f630a1ee_3_12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4" name="Google Shape;3444;g126f630a1ee_3_1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0" name="Shape 3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1" name="Google Shape;3451;g126f630a1ee_3_12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2" name="Google Shape;3452;g126f630a1ee_3_1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8" name="Shape 3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9" name="Google Shape;3459;g126f630a1ee_3_12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0" name="Google Shape;3460;g126f630a1ee_3_1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6" name="Shape 3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7" name="Google Shape;3467;g126f630a1ee_3_13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8" name="Google Shape;3468;g126f630a1ee_3_1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2e935a282d_16_2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g12e935a282d_16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3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4" name="Shape 3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5" name="Google Shape;3475;g10cd58d34af_2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6" name="Google Shape;3476;g10cd58d34af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2" name="Shape 3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" name="Google Shape;3483;g10cd58d34af_2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4" name="Google Shape;3484;g10cd58d34af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5" name="Shape 3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6" name="Google Shape;3496;g10cd58d34af_2_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7" name="Google Shape;3497;g10cd58d34af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Para conseguir assimilar adequadamente os conceitos aqui apresentados e realizar as atividades com sucesso, é importante o aluno já ter conhecimentos sobre Lógica de Programação, Java e conhecer a IDE IntelliJ.</a:t>
            </a:r>
            <a:endParaRPr/>
          </a:p>
        </p:txBody>
      </p:sp>
    </p:spTree>
  </p:cSld>
  <p:clrMapOvr>
    <a:masterClrMapping/>
  </p:clrMapOvr>
</p:notes>
</file>

<file path=ppt/notesSlides/notesSlide3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3" name="Shape 3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4" name="Google Shape;3504;g10cd58d34af_2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5" name="Google Shape;3505;g10cd58d34af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7" name="Shape 3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8" name="Google Shape;3518;g10cd58d34af_2_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9" name="Google Shape;3519;g10cd58d34af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3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5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10cd58d34af_2_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7" name="Google Shape;3527;g10cd58d34af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Ou seja, é este que é responsável por realmente fazer a aplicação funcionar. É nele que iremos definir os códigos que iram manipular os dados. Como dito, um método deve ser chamado para executar, pois não funciona sozinho. Esta chamada é </a:t>
            </a:r>
            <a:r>
              <a:rPr lang="en-US"/>
              <a:t>através</a:t>
            </a:r>
            <a:r>
              <a:rPr lang="en-US"/>
              <a:t> de uma classe ou objetos</a:t>
            </a:r>
            <a:r>
              <a:rPr lang="en-US"/>
              <a:t>, mas objetos só serão explorados em um curso de orientação a objetos.</a:t>
            </a:r>
            <a:endParaRPr/>
          </a:p>
        </p:txBody>
      </p:sp>
    </p:spTree>
  </p:cSld>
  <p:clrMapOvr>
    <a:masterClrMapping/>
  </p:clrMapOvr>
</p:notes>
</file>

<file path=ppt/notesSlides/notesSlide3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5" name="Shape 3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6" name="Google Shape;3536;g10cd58d34af_2_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7" name="Google Shape;3537;g10cd58d34af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 criação de um método deve seguir o seu padrão de definição. A regra a seguir determina o que um método deve ter minimamente e opcionalmente.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Neste caso, &lt;??&gt; indicam a opcionalidade. No slide a seguir explico o que é cada um destes itens.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4" name="Shape 3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5" name="Google Shape;3545;g10cd58d34af_2_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6" name="Google Shape;3546;g10cd58d34af_2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</a:t>
            </a:r>
            <a:r>
              <a:rPr lang="en-US"/>
              <a:t>fácil</a:t>
            </a:r>
            <a:r>
              <a:rPr lang="en-US"/>
              <a:t> de explorar em um curso de OO. Aqui vamos sempre utilizar métodos concretos.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3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2" name="Shape 3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" name="Google Shape;3553;g10ee2007716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4" name="Google Shape;3554;g10ee200771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fácil de explorar em um curso de OO. Aqui vamos sempre utilizar métodos concretos.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3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1" name="Shape 3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2" name="Google Shape;3562;g10cd58d34af_2_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3" name="Google Shape;3563;g10cd58d34af_2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Aqui são alguns exemplos de métodos válidos e mais comuns, no que diz respeito a utilização das possibilidades apresentadas. Cada método terá sua necessidade e usará os itens de seu padrão de definição. Falar dos parametros, public, nome,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 negrito temos a forma que vamos utilizar neste curso, pois ainda não estudamos OO, então essa é a forma que se encaixrá nas nossas necessidades.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2e935a282d_16_2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g12e935a282d_16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3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9" name="Shape 3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0" name="Google Shape;3570;g10cd58d34af_2_1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1" name="Google Shape;3571;g10cd58d34af_2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3" name="Shape 3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" name="Google Shape;3584;g10cd58d34af_2_1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5" name="Google Shape;3585;g10cd58d34af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 e M  não podem ser juntos.</a:t>
            </a:r>
            <a:endParaRPr/>
          </a:p>
        </p:txBody>
      </p:sp>
    </p:spTree>
  </p:cSld>
  <p:clrMapOvr>
    <a:masterClrMapping/>
  </p:clrMapOvr>
</p:notes>
</file>

<file path=ppt/notesSlides/notesSlide3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6" name="Shape 3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7" name="Google Shape;3597;g10cd58d34af_2_1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8" name="Google Shape;3598;g10cd58d34af_2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Os cons criam objetos a partir de classes. O destr auxiliam na destruição de objetos. O curso de OO veremos mais sobre eles: como criar e como se comportam.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o que faz o softwar de fato funcionar. São as execuções dos metods a mensagens que são passadas para eles para que eles executem seus processametnos(códigos) internos. Nes momento apenas passaremos mensagens a métodos atraves de uma classe.</a:t>
            </a:r>
            <a:endParaRPr/>
          </a:p>
        </p:txBody>
      </p:sp>
    </p:spTree>
  </p:cSld>
  <p:clrMapOvr>
    <a:masterClrMapping/>
  </p:clrMapOvr>
</p:notes>
</file>

<file path=ppt/notesSlides/notesSlide3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6" name="Shape 3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7" name="Google Shape;3607;g11fa56c0486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8" name="Google Shape;3608;g11fa56c048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A</a:t>
            </a:r>
            <a:endParaRPr/>
          </a:p>
        </p:txBody>
      </p:sp>
    </p:spTree>
  </p:cSld>
  <p:clrMapOvr>
    <a:masterClrMapping/>
  </p:clrMapOvr>
</p:notes>
</file>

<file path=ppt/notesSlides/notesSlide3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6" name="Shape 3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7" name="Google Shape;3617;g11fa56c0486_2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8" name="Google Shape;3618;g11fa56c0486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4" name="Shape 3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5" name="Google Shape;3625;g11fa56c0486_2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6" name="Google Shape;3626;g11fa56c0486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7" name="Shape 3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8" name="Google Shape;3638;g11fa56c0486_2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9" name="Google Shape;3639;g11fa56c0486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Para conseguir assimilar adequadamente os conceitos aqui apresentados e realizar as atividades com sucesso, é importante o aluno já ter conhecimentos sobre Lógica de Programação, Java e conhecer a IDE IntelliJ.</a:t>
            </a:r>
            <a:endParaRPr/>
          </a:p>
        </p:txBody>
      </p:sp>
    </p:spTree>
  </p:cSld>
  <p:clrMapOvr>
    <a:masterClrMapping/>
  </p:clrMapOvr>
</p:notes>
</file>

<file path=ppt/notesSlides/notesSlide3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5" name="Shape 3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6" name="Google Shape;3646;g11fa56c0486_2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7" name="Google Shape;3647;g11fa56c0486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9" name="Shape 3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0" name="Google Shape;3660;g11fa56c0486_2_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1" name="Google Shape;3661;g11fa56c0486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3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7" name="Shape 3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8" name="Google Shape;3668;g11fa56c0486_2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9" name="Google Shape;3669;g11fa56c0486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Ou seja, é este que é responsável por realmente fazer a aplicação funcionar. É nele que iremos definir os códigos que iram manipular os dados. Como dito, um método deve ser chamado para executar, pois não funciona sozinho. Esta chamada é </a:t>
            </a:r>
            <a:r>
              <a:rPr lang="en-US"/>
              <a:t>através</a:t>
            </a:r>
            <a:r>
              <a:rPr lang="en-US"/>
              <a:t> de uma classe ou objetos</a:t>
            </a:r>
            <a:r>
              <a:rPr lang="en-US"/>
              <a:t>, mas objetos só serão explorados em um curso de orientação a objetos.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2e935a282d_16_2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g12e935a282d_16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7" name="Shape 3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8" name="Google Shape;3678;g11fa56c0486_2_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9" name="Google Shape;3679;g11fa56c0486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 criação de um método deve seguir o seu padrão de definição. A regra a seguir determina o que um método deve ter minimamente e opcionalmente.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Neste caso, &lt;??&gt; indicam a opcionalidade. No slide a seguir explico o que é cada um destes itens.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6" name="Shape 3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" name="Google Shape;3687;g11fa56c0486_2_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8" name="Google Shape;3688;g11fa56c0486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</a:t>
            </a:r>
            <a:r>
              <a:rPr lang="en-US"/>
              <a:t>fácil</a:t>
            </a:r>
            <a:r>
              <a:rPr lang="en-US"/>
              <a:t> de explorar em um curso de OO. Aqui vamos sempre utilizar métodos concretos.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3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4" name="Shape 3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5" name="Google Shape;3695;g11fa56c0486_2_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6" name="Google Shape;3696;g11fa56c0486_2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fácil de explorar em um curso de OO. Aqui vamos sempre utilizar métodos concretos.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3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3" name="Shape 3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4" name="Google Shape;3704;g11fa56c0486_2_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5" name="Google Shape;3705;g11fa56c0486_2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Aqui são alguns exemplos de métodos válidos e mais comuns, no que diz respeito a utilização das possibilidades apresentadas. Cada método terá sua necessidade e usará os itens de seu padrão de definição. Falar dos parametros, public, nome,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 negrito temos a forma que vamos utilizar neste curso, pois ainda não estudamos OO, então essa é a forma que se encaixrá nas nossas necessidades.</a:t>
            </a:r>
            <a:endParaRPr/>
          </a:p>
        </p:txBody>
      </p:sp>
    </p:spTree>
  </p:cSld>
  <p:clrMapOvr>
    <a:masterClrMapping/>
  </p:clrMapOvr>
</p:notes>
</file>

<file path=ppt/notesSlides/notesSlide3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1" name="Shape 3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2" name="Google Shape;3712;g11fa56c0486_2_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3" name="Google Shape;3713;g11fa56c0486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5" name="Shape 3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6" name="Google Shape;3726;g11fa56c0486_2_1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7" name="Google Shape;3727;g11fa56c0486_2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 e M  não podem ser juntos.</a:t>
            </a:r>
            <a:endParaRPr/>
          </a:p>
        </p:txBody>
      </p:sp>
    </p:spTree>
  </p:cSld>
  <p:clrMapOvr>
    <a:masterClrMapping/>
  </p:clrMapOvr>
</p:notes>
</file>

<file path=ppt/notesSlides/notesSlide3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8" name="Shape 3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9" name="Google Shape;3739;g11fa56c0486_2_1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0" name="Google Shape;3740;g11fa56c0486_2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Os cons criam objetos a partir de classes. O destr auxiliam na destruição de objetos. O curso de OO veremos mais sobre eles: como criar e como se comportam.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o que faz o softwar de fato funcionar. São as execuções dos metods a mensagens que são passadas para eles para que eles executem seus processametnos(códigos) internos. Nes momento apenas passaremos mensagens a métodos atraves de uma classe.</a:t>
            </a:r>
            <a:endParaRPr/>
          </a:p>
        </p:txBody>
      </p:sp>
    </p:spTree>
  </p:cSld>
  <p:clrMapOvr>
    <a:masterClrMapping/>
  </p:clrMapOvr>
</p:notes>
</file>

<file path=ppt/notesSlides/notesSlide3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8" name="Shape 3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9" name="Google Shape;3749;g11fa56c0486_2_1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0" name="Google Shape;3750;g11fa56c0486_2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9" name="Shape 3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0" name="Google Shape;3760;g11fa56c0486_2_1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1" name="Google Shape;3761;g11fa56c0486_2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3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8" name="Shape 3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9" name="Google Shape;3769;g11fa56c0486_2_1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0" name="Google Shape;3770;g11fa56c0486_2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6f630a1ee_3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126f630a1ee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Para conseguir assimilar adequadamente os conceitos aqui apresentados e realizar as atividades com sucesso, é importante o aluno já ter conhecimentos sobre Lógica de Programação, Java e conhecer a IDE IntelliJ.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2e935a282d_16_2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1" name="Google Shape;421;g12e935a282d_16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8" name="Shape 3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9" name="Google Shape;3779;g11fa56c0486_2_1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0" name="Google Shape;3780;g11fa56c0486_2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6" name="Shape 3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7" name="Google Shape;3787;g11fa56c0486_2_1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8" name="Google Shape;3788;g11fa56c0486_2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4" name="Shape 3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5" name="Google Shape;3795;g11fa56c0486_2_1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6" name="Google Shape;3796;g11fa56c0486_2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0" name="Shape 3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1" name="Google Shape;3801;g11fa56c0486_2_1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2" name="Google Shape;3802;g11fa56c0486_2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6" name="Shape 3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7" name="Google Shape;3807;g11fa56c0486_2_1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8" name="Google Shape;3808;g11fa56c0486_2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2" name="Shape 3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3" name="Google Shape;3813;g11fa56c0486_2_1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4" name="Google Shape;3814;g11fa56c0486_2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8" name="Shape 3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" name="Google Shape;3819;g11fa56c0486_2_1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0" name="Google Shape;3820;g11fa56c0486_2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4" name="Shape 3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5" name="Google Shape;3825;g11fa56c0486_2_1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6" name="Google Shape;3826;g11fa56c0486_2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8" name="Shape 3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9" name="Google Shape;3839;g11fa56c0486_2_2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0" name="Google Shape;3840;g11fa56c0486_2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4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6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11fa56c0486_2_2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8" name="Google Shape;3848;g11fa56c0486_2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2e935a282d_16_3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9" name="Google Shape;429;g12e935a282d_16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6" name="Shape 3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7" name="Google Shape;3857;g11fa56c0486_2_2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8" name="Google Shape;3858;g11fa56c0486_2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Sobrecarga é </a:t>
            </a: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Mudar a lista de parâmetros e manter o nome do método.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500"/>
          </a:p>
        </p:txBody>
      </p:sp>
    </p:spTree>
  </p:cSld>
  <p:clrMapOvr>
    <a:masterClrMapping/>
  </p:clrMapOvr>
</p:notes>
</file>

<file path=ppt/notesSlides/notesSlide4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3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11fa56c0486_2_2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5" name="Google Shape;3875;g11fa56c0486_2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2" name="Shape 3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3" name="Google Shape;3883;g11fa56c0486_2_2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4" name="Google Shape;3884;g11fa56c0486_2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1" name="Shape 3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" name="Google Shape;3892;g11fa56c0486_2_2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3" name="Google Shape;3893;g11fa56c0486_2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Embora sejam dois conceitos relacionaods á metodos, estas são completamtne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/>
          </a:p>
        </p:txBody>
      </p:sp>
    </p:spTree>
  </p:cSld>
  <p:clrMapOvr>
    <a:masterClrMapping/>
  </p:clrMapOvr>
</p:notes>
</file>

<file path=ppt/notesSlides/notesSlide4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0" name="Shape 3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" name="Google Shape;3901;g11fa56c0486_2_2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2" name="Google Shape;3902;g11fa56c0486_2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8" name="Shape 3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9" name="Google Shape;3909;g11fa56c0486_2_2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0" name="Google Shape;3910;g11fa56c0486_2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4" name="Shape 3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5" name="Google Shape;3915;g11fa56c0486_2_2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6" name="Google Shape;3916;g11fa56c0486_2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0" name="Shape 3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" name="Google Shape;3921;g11fa56c0486_2_2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2" name="Google Shape;3922;g11fa56c0486_2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4" name="Shape 3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5" name="Google Shape;3935;g11fa56c0486_2_2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6" name="Google Shape;3936;g11fa56c0486_2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4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2" name="Shape 3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3" name="Google Shape;3943;g11fa56c0486_2_3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4" name="Google Shape;3944;g11fa56c0486_2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 curso de loops e arrays ele chegou a ser apresentado. Mas aqui, exploraremos mais. O continue e o break também são instruções de interrupção, mas estão mais atrelados a laços de repetição e o retorno está atrelado a métodos.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2e935a282d_16_3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5" name="Google Shape;435;g12e935a282d_16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0" name="Shape 3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1" name="Google Shape;3951;g11fa56c0486_2_3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2" name="Google Shape;3952;g11fa56c0486_2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 que ocorrer primero deste tres casos, faz o método finalizar. Assim, a execução do programa volta para o ponto onde o método foi chamado, ou seja, foi passada uma mensagem para ele.</a:t>
            </a:r>
            <a:endParaRPr/>
          </a:p>
        </p:txBody>
      </p:sp>
    </p:spTree>
  </p:cSld>
  <p:clrMapOvr>
    <a:masterClrMapping/>
  </p:clrMapOvr>
</p:notes>
</file>

<file path=ppt/notesSlides/notesSlide4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8" name="Shape 3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9" name="Google Shape;3959;g11fa56c0486_2_3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0" name="Google Shape;3960;g11fa56c0486_2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 precisar, o método pode não retornar nada. Usa-se o void. Mas se ainda precisar, pode usar o "return puro e sem valor" para abortar no momento desejado a execução do método.</a:t>
            </a:r>
            <a:endParaRPr/>
          </a:p>
        </p:txBody>
      </p:sp>
    </p:spTree>
  </p:cSld>
  <p:clrMapOvr>
    <a:masterClrMapping/>
  </p:clrMapOvr>
</p:notes>
</file>

<file path=ppt/notesSlides/notesSlide4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6" name="Shape 3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7" name="Google Shape;3967;g11fa56c0486_2_3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8" name="Google Shape;3968;g11fa56c0486_2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6" name="Shape 3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7" name="Google Shape;3977;g11fa56c0486_2_3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78" name="Google Shape;3978;g11fa56c0486_2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4" name="Shape 3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5" name="Google Shape;3985;g11fa56c0486_2_3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6" name="Google Shape;3986;g11fa56c0486_2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0" name="Shape 3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1" name="Google Shape;3991;g11fa56c0486_2_3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2" name="Google Shape;3992;g11fa56c0486_2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6" name="Shape 3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7" name="Google Shape;3997;g11fa56c0486_2_3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8" name="Google Shape;3998;g11fa56c0486_2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1" name="Shape 4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2" name="Google Shape;4012;g11fa56c0486_2_3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3" name="Google Shape;4013;g11fa56c0486_2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9" name="Shape 4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0" name="Google Shape;4020;g11fa56c0486_2_3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1" name="Google Shape;4021;g11fa56c0486_2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7" name="Shape 4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8" name="Google Shape;4028;g11fa56c0486_2_3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9" name="Google Shape;4029;g11fa56c0486_2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2e935a282d_16_3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g12e935a282d_16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5" name="Shape 4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6" name="Google Shape;4036;g11fa56c0486_2_3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7" name="Google Shape;4037;g11fa56c0486_2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8" name="Shape 4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9" name="Google Shape;4049;g11fa56c0486_2_3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0" name="Google Shape;4050;g11fa56c0486_2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Para conseguir assimilar adequadamente os conceitos aqui apresentados e realizar as atividades com sucesso, é importante o aluno já ter conhecimentos sobre Lógica de Programação, Java e conhecer a IDE IntelliJ.</a:t>
            </a:r>
            <a:endParaRPr/>
          </a:p>
        </p:txBody>
      </p:sp>
    </p:spTree>
  </p:cSld>
  <p:clrMapOvr>
    <a:masterClrMapping/>
  </p:clrMapOvr>
</p:notes>
</file>

<file path=ppt/notesSlides/notesSlide4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6" name="Shape 4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7" name="Google Shape;4057;g11fa56c0486_2_4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8" name="Google Shape;4058;g11fa56c0486_2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1" name="Shape 4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2" name="Google Shape;4072;g11fa56c0486_2_4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3" name="Google Shape;4073;g11fa56c0486_2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5" name="Shape 4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6" name="Google Shape;4086;g11fa56c0486_2_4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7" name="Google Shape;4087;g11fa56c0486_2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4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3" name="Shape 4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4" name="Google Shape;4094;g11fa56c0486_2_4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5" name="Google Shape;4095;g11fa56c0486_2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Ou seja, é este que é responsável por realmente fazer a aplicação funcionar. É nele que iremos definir os códigos que iram manipular os dados. Como dito, um método deve ser chamado para executar, pois não funciona sozinho. Esta chamada é </a:t>
            </a:r>
            <a:r>
              <a:rPr lang="en-US"/>
              <a:t>através</a:t>
            </a:r>
            <a:r>
              <a:rPr lang="en-US"/>
              <a:t> de uma classe ou objetos, mas objetos só serão explorados em um curso de orientação a objetos.</a:t>
            </a:r>
            <a:endParaRPr/>
          </a:p>
        </p:txBody>
      </p:sp>
    </p:spTree>
  </p:cSld>
  <p:clrMapOvr>
    <a:masterClrMapping/>
  </p:clrMapOvr>
</p:notes>
</file>

<file path=ppt/notesSlides/notesSlide4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1" name="Shape 4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Google Shape;4102;g11fa56c0486_2_4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03" name="Google Shape;4103;g11fa56c0486_2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 criação de um método deve seguir o seu padrão de definição. A regra a seguir determina o que um método deve ter minimamente e opcionalmente.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Neste caso, &lt;??&gt; indicam a opcionalidade. No slide a seguir explico o que é cada um destes itens.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9" name="Shape 4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0" name="Google Shape;4110;g11fa56c0486_2_4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1" name="Google Shape;4111;g11fa56c0486_2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</a:t>
            </a:r>
            <a:r>
              <a:rPr lang="en-US"/>
              <a:t>fácil</a:t>
            </a:r>
            <a:r>
              <a:rPr lang="en-US"/>
              <a:t> de explorar em um curso de OO. Aqui vamos sempre utilizar métodos concretos.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4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7" name="Shape 4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8" name="Google Shape;4118;g11fa56c0486_2_4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9" name="Google Shape;4119;g11fa56c0486_2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Aqui são alguns exemplos de métodos válidos e mais comuns, no que diz respeito a utilização das possibilidades apresentadas. Cada método terá sua necessidade e usará os itens de seu padrão de definição. Falar dos parametros, public, nome,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 negrito temos a forma que vamos utilizar neste curso, pois ainda não estudamos OO, então essa é a forma que se encaixrá nas nossas necessidades.</a:t>
            </a:r>
            <a:endParaRPr/>
          </a:p>
        </p:txBody>
      </p:sp>
    </p:spTree>
  </p:cSld>
  <p:clrMapOvr>
    <a:masterClrMapping/>
  </p:clrMapOvr>
</p:notes>
</file>

<file path=ppt/notesSlides/notesSlide4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5" name="Shape 4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" name="Google Shape;4126;g11fa56c0486_2_4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27" name="Google Shape;4127;g11fa56c0486_2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2e935a282d_16_3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7" name="Google Shape;447;g12e935a282d_16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7" name="Shape 4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8" name="Google Shape;4138;g11fa56c0486_2_4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9" name="Google Shape;4139;g11fa56c0486_2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 e M  não podem ser juntos.</a:t>
            </a:r>
            <a:endParaRPr/>
          </a:p>
        </p:txBody>
      </p:sp>
    </p:spTree>
  </p:cSld>
  <p:clrMapOvr>
    <a:masterClrMapping/>
  </p:clrMapOvr>
</p:notes>
</file>

<file path=ppt/notesSlides/notesSlide4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9" name="Shape 4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0" name="Google Shape;4150;g11fa56c0486_2_4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51" name="Google Shape;4151;g11fa56c0486_2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Os cons criam objetos a partir de classes. O destr auxiliam na destruição de objetos. O curso de OO veremos mais sobre eles: como criar e como se comportam.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o que faz o softwar de fato funcionar. São as execuções dos metods a mensagens que são passadas para eles para que eles executem seus processametnos(códigos) internos. Nes momento apenas passaremos mensagens a métodos atraves de uma classe.</a:t>
            </a:r>
            <a:endParaRPr/>
          </a:p>
        </p:txBody>
      </p:sp>
    </p:spTree>
  </p:cSld>
  <p:clrMapOvr>
    <a:masterClrMapping/>
  </p:clrMapOvr>
</p:notes>
</file>

<file path=ppt/notesSlides/notesSlide4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7" name="Shape 4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8" name="Google Shape;4158;g11fa56c0486_2_4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59" name="Google Shape;4159;g11fa56c0486_2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4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6" name="Shape 4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" name="Google Shape;4167;g11fa56c0486_2_5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68" name="Google Shape;4168;g11fa56c0486_2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4" name="Shape 4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5" name="Google Shape;4175;g11fa56c0486_2_5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6" name="Google Shape;4176;g11fa56c0486_2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2" name="Shape 4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3" name="Google Shape;4183;g11fa56c0486_2_5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84" name="Google Shape;4184;g11fa56c0486_2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6" name="Shape 4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7" name="Google Shape;4197;g11fa56c0486_2_5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8" name="Google Shape;4198;g11fa56c0486_2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4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4" name="Shape 4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5" name="Google Shape;4205;g11fa56c0486_2_5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6" name="Google Shape;4206;g11fa56c0486_2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/>
          </a:p>
        </p:txBody>
      </p:sp>
    </p:spTree>
  </p:cSld>
  <p:clrMapOvr>
    <a:masterClrMapping/>
  </p:clrMapOvr>
</p:notes>
</file>

<file path=ppt/notesSlides/notesSlide4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2" name="Shape 4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3" name="Google Shape;4213;g11fa56c0486_2_5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14" name="Google Shape;4214;g11fa56c0486_2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8" name="Shape 4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" name="Google Shape;4229;g11fa56c0486_2_5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0" name="Google Shape;4230;g11fa56c0486_2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2e935a282d_16_3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3" name="Google Shape;453;g12e935a282d_16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7" name="Shape 4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8" name="Google Shape;4238;g11fa56c0486_2_5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9" name="Google Shape;4239;g11fa56c0486_2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6" name="Shape 4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7" name="Google Shape;4247;g11fa56c0486_2_5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48" name="Google Shape;4248;g11fa56c0486_2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Embora sejam dois conceitos relacionaods á metodos, estas são completamtne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/>
          </a:p>
        </p:txBody>
      </p:sp>
    </p:spTree>
  </p:cSld>
  <p:clrMapOvr>
    <a:masterClrMapping/>
  </p:clrMapOvr>
</p:notes>
</file>

<file path=ppt/notesSlides/notesSlide4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4" name="Shape 4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5" name="Google Shape;4255;g11fa56c0486_2_5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56" name="Google Shape;4256;g11fa56c0486_2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2" name="Shape 4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3" name="Google Shape;4263;g11fa56c0486_2_5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4" name="Google Shape;4264;g11fa56c0486_2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6" name="Shape 4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7" name="Google Shape;4277;g11fa56c0486_2_6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78" name="Google Shape;4278;g11fa56c0486_2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4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4" name="Shape 4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5" name="Google Shape;4285;g11fa56c0486_2_6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86" name="Google Shape;4286;g11fa56c0486_2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 curso de loops e arrays ele chegou a ser apresentado. Mas aqui, exploraremos mais</a:t>
            </a:r>
            <a:endParaRPr/>
          </a:p>
        </p:txBody>
      </p:sp>
    </p:spTree>
  </p:cSld>
  <p:clrMapOvr>
    <a:masterClrMapping/>
  </p:clrMapOvr>
</p:notes>
</file>

<file path=ppt/notesSlides/notesSlide4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2" name="Shape 4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3" name="Google Shape;4293;g11fa56c0486_2_6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94" name="Google Shape;4294;g11fa56c0486_2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 que ocorrer primero deste tres casos, faz o método finalizar. Assim, a execução do programa volta para o ponto onde o método foi chamado, ou seja, foi passada uma mensagem para ele.</a:t>
            </a:r>
            <a:endParaRPr/>
          </a:p>
        </p:txBody>
      </p:sp>
    </p:spTree>
  </p:cSld>
  <p:clrMapOvr>
    <a:masterClrMapping/>
  </p:clrMapOvr>
</p:notes>
</file>

<file path=ppt/notesSlides/notesSlide4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0" name="Shape 4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" name="Google Shape;4301;g11fa56c0486_2_6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02" name="Google Shape;4302;g11fa56c0486_2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 precisar, o método pode não retornar nada. Usa-se o void. Mas se ainda precisar, pode usar o "return puro e sem valor" para abortar no momento desejado a execução do método.</a:t>
            </a:r>
            <a:endParaRPr/>
          </a:p>
        </p:txBody>
      </p:sp>
    </p:spTree>
  </p:cSld>
  <p:clrMapOvr>
    <a:masterClrMapping/>
  </p:clrMapOvr>
</p:notes>
</file>

<file path=ppt/notesSlides/notesSlide4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8" name="Shape 4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9" name="Google Shape;4309;g11fa56c0486_2_6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10" name="Google Shape;4310;g11fa56c0486_2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6" name="Shape 4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7" name="Google Shape;4317;g11fa56c0486_2_6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18" name="Google Shape;4318;g11fa56c0486_2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2e935a282d_16_3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9" name="Google Shape;459;g12e935a282d_16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4" name="Shape 4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5" name="Google Shape;4325;g11fa56c0486_2_6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6" name="Google Shape;4326;g11fa56c0486_2_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2" name="Shape 4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3" name="Google Shape;4333;g11fa56c0486_2_6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34" name="Google Shape;4334;g11fa56c0486_2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0" name="Shape 4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" name="Google Shape;4341;g10ee2007716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42" name="Google Shape;4342;g10ee200771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1" name="Shape 4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" name="Google Shape;4352;g10cd58d34af_2_1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53" name="Google Shape;4353;g10cd58d34af_2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4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0" name="Shape 4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1" name="Google Shape;4361;g10ee2007716_0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62" name="Google Shape;4362;g10ee200771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4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0" name="Shape 4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1" name="Google Shape;4371;g10cd58d34af_2_1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72" name="Google Shape;4372;g10cd58d34af_2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8" name="Shape 4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9" name="Google Shape;4379;g10cd58d34af_2_1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80" name="Google Shape;4380;g10cd58d34af_2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6" name="Shape 4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7" name="Google Shape;4387;g1091b3ca1af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88" name="Google Shape;4388;g1091b3ca1a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2" name="Shape 4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3" name="Google Shape;4393;g1091b3ca1af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94" name="Google Shape;4394;g1091b3ca1a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8" name="Shape 4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9" name="Google Shape;4399;g1091b3ca1af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00" name="Google Shape;4400;g1091b3ca1a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2e935a282d_16_3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3" name="Google Shape;473;g12e935a282d_16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4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4" name="Shape 4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5" name="Google Shape;4405;g1091b3ca1af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06" name="Google Shape;4406;g1091b3ca1a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0" name="Shape 4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1" name="Google Shape;4411;g1091b3ca1af_0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2" name="Google Shape;4412;g1091b3ca1a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6" name="Shape 4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7" name="Google Shape;4417;g10cd58d34af_2_1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8" name="Google Shape;4418;g10cd58d34af_2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0" name="Shape 4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1" name="Google Shape;4431;g10cd58d34af_2_1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32" name="Google Shape;4432;g10cd58d34af_2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4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8" name="Shape 4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9" name="Google Shape;4439;g10cd58d34af_2_1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40" name="Google Shape;4440;g10cd58d34af_2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/>
          </a:p>
        </p:txBody>
      </p:sp>
    </p:spTree>
  </p:cSld>
  <p:clrMapOvr>
    <a:masterClrMapping/>
  </p:clrMapOvr>
</p:notes>
</file>

<file path=ppt/notesSlides/notesSlide4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8" name="Shape 4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9" name="Google Shape;4449;g10cd58d34af_2_1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50" name="Google Shape;4450;g10cd58d34af_2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Sobrecarga é </a:t>
            </a: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Mudar a lista de parâmetros e manter o nome do método.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500"/>
          </a:p>
        </p:txBody>
      </p:sp>
    </p:spTree>
  </p:cSld>
  <p:clrMapOvr>
    <a:masterClrMapping/>
  </p:clrMapOvr>
</p:notes>
</file>

<file path=ppt/notesSlides/notesSlide4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5" name="Shape 4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6" name="Google Shape;4466;g10cd58d34af_2_2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67" name="Google Shape;4467;g10cd58d34af_2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4" name="Shape 4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5" name="Google Shape;4475;g10cd58d34af_2_2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76" name="Google Shape;4476;g10cd58d34af_2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3" name="Shape 4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4" name="Google Shape;4484;g10cd58d34af_2_2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85" name="Google Shape;4485;g10cd58d34af_2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Embora sejam dois conceitos relacionaods á </a:t>
            </a:r>
            <a:r>
              <a:rPr lang="en-US"/>
              <a:t>métodos</a:t>
            </a:r>
            <a:r>
              <a:rPr lang="en-US"/>
              <a:t>, estas são completamtne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/>
          </a:p>
        </p:txBody>
      </p:sp>
    </p:spTree>
  </p:cSld>
  <p:clrMapOvr>
    <a:masterClrMapping/>
  </p:clrMapOvr>
</p:notes>
</file>

<file path=ppt/notesSlides/notesSlide4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2" name="Shape 4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3" name="Google Shape;4493;g10cd58d34af_2_2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94" name="Google Shape;4494;g10cd58d34af_2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2e935a282d_16_3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1" name="Google Shape;481;g12e935a282d_16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/>
          </a:p>
        </p:txBody>
      </p:sp>
    </p:spTree>
  </p:cSld>
  <p:clrMapOvr>
    <a:masterClrMapping/>
  </p:clrMapOvr>
</p:notes>
</file>

<file path=ppt/notesSlides/notesSlide4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0" name="Shape 4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1" name="Google Shape;4501;g1091b3ca1af_0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02" name="Google Shape;4502;g1091b3ca1a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6" name="Shape 4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7" name="Google Shape;4507;g1091b3ca1af_0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08" name="Google Shape;4508;g1091b3ca1a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2" name="Shape 4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3" name="Google Shape;4513;g10cd58d34af_2_2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14" name="Google Shape;4514;g10cd58d34af_2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6" name="Shape 4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7" name="Google Shape;4527;g10cd58d34af_2_2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8" name="Google Shape;4528;g10cd58d34af_2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4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4" name="Shape 4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5" name="Google Shape;4535;g10cd58d34af_2_2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36" name="Google Shape;4536;g10cd58d34af_2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 curso de loops e arrays ele chegou a ser apresentado. Mas aqui, exploraremos mais. O continue e o break também são instruções de interrupção, mas estão mais atrelados a laços de repetição e o retorno está atrelado a métodos.</a:t>
            </a:r>
            <a:endParaRPr/>
          </a:p>
        </p:txBody>
      </p:sp>
    </p:spTree>
  </p:cSld>
  <p:clrMapOvr>
    <a:masterClrMapping/>
  </p:clrMapOvr>
</p:notes>
</file>

<file path=ppt/notesSlides/notesSlide4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2" name="Shape 4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3" name="Google Shape;4543;g10cd58d34af_2_2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44" name="Google Shape;4544;g10cd58d34af_2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 que ocorrer primero deste tres casos, faz o método finalizar. Assim, a execução do programa volta para o ponto onde o método foi chamado, ou seja, foi passada uma mensagem para ele.</a:t>
            </a:r>
            <a:endParaRPr/>
          </a:p>
        </p:txBody>
      </p:sp>
    </p:spTree>
  </p:cSld>
  <p:clrMapOvr>
    <a:masterClrMapping/>
  </p:clrMapOvr>
</p:notes>
</file>

<file path=ppt/notesSlides/notesSlide4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0" name="Shape 4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1" name="Google Shape;4551;g10cd58d34af_2_2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52" name="Google Shape;4552;g10cd58d34af_2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 precisar, o método pode não retornar nada. Usa-se o void. Mas se ainda precisar, pode usar o "return puro e sem valor" para abortar no momento desejado a execução do método.</a:t>
            </a:r>
            <a:endParaRPr/>
          </a:p>
        </p:txBody>
      </p:sp>
    </p:spTree>
  </p:cSld>
  <p:clrMapOvr>
    <a:masterClrMapping/>
  </p:clrMapOvr>
</p:notes>
</file>

<file path=ppt/notesSlides/notesSlide4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8" name="Shape 4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9" name="Google Shape;4559;g10cd58d34af_2_2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60" name="Google Shape;4560;g10cd58d34af_2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8" name="Shape 4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9" name="Google Shape;4569;g10cd58d34af_2_2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70" name="Google Shape;4570;g10cd58d34af_2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6" name="Shape 4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" name="Google Shape;4577;g1091b3ca1af_0_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78" name="Google Shape;4578;g1091b3ca1a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2e935a282d_16_3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1" name="Google Shape;491;g12e935a282d_16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Sobrecarga é </a:t>
            </a: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Mudar a lista de parâmetros e manter o nome do método.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500"/>
          </a:p>
        </p:txBody>
      </p:sp>
    </p:spTree>
  </p:cSld>
  <p:clrMapOvr>
    <a:masterClrMapping/>
  </p:clrMapOvr>
</p:notes>
</file>

<file path=ppt/notesSlides/notesSlide4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2" name="Shape 4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3" name="Google Shape;4583;g1091b3ca1af_0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84" name="Google Shape;4584;g1091b3ca1a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8" name="Shape 4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9" name="Google Shape;4589;g10cd58d34af_2_2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90" name="Google Shape;4590;g10cd58d34af_2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3" name="Shape 4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4" name="Google Shape;4604;g10cd58d34af_2_3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05" name="Google Shape;4605;g10cd58d34af_2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1" name="Shape 4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2" name="Google Shape;4612;g10cd58d34af_2_3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13" name="Google Shape;4613;g10cd58d34af_2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9" name="Shape 4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0" name="Google Shape;462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21" name="Google Shape;462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7" name="Shape 4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" name="Google Shape;462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29" name="Google Shape;462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0" name="Shape 4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1" name="Google Shape;464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42" name="Google Shape;464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Para conseguir assimilar adequadamente os conceitos aqui apresentados e realizar as atividades com sucesso, é importante o aluno já ter conhecimentos sobre Lógica de Programação, Java e conhecer a IDE IntelliJ.</a:t>
            </a:r>
            <a:endParaRPr/>
          </a:p>
        </p:txBody>
      </p:sp>
    </p:spTree>
  </p:cSld>
  <p:clrMapOvr>
    <a:masterClrMapping/>
  </p:clrMapOvr>
</p:notes>
</file>

<file path=ppt/notesSlides/notesSlide4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8" name="Shape 4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9" name="Google Shape;464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50" name="Google Shape;465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3" name="Shape 4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4" name="Google Shape;466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65" name="Google Shape;466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7" name="Shape 4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8" name="Google Shape;4678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79" name="Google Shape;467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6f630a1ee_3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126f630a1ee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2e935a282d_16_3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8" name="Google Shape;508;g12e935a282d_16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5" name="Shape 4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6" name="Google Shape;468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87" name="Google Shape;46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Ou seja, é este que é responsável por realmente fazer a aplicação funcionar. É nele que iremos definir os códigos que iram manipular os dados. Como dito, um método deve ser chamado para executar, pois não funciona sozinho. Esta chamada é </a:t>
            </a:r>
            <a:r>
              <a:rPr lang="en-US"/>
              <a:t>através</a:t>
            </a:r>
            <a:r>
              <a:rPr lang="en-US"/>
              <a:t> de uma classe ou objetos, mas objetos só serão explorados em um curso de orientação a objetos.</a:t>
            </a:r>
            <a:endParaRPr/>
          </a:p>
        </p:txBody>
      </p:sp>
    </p:spTree>
  </p:cSld>
  <p:clrMapOvr>
    <a:masterClrMapping/>
  </p:clrMapOvr>
</p:notes>
</file>

<file path=ppt/notesSlides/notesSlide5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3" name="Shape 4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4" name="Google Shape;469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95" name="Google Shape;469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 criação de um método deve seguir o seu padrão de definição. A regra a seguir determina o que um método deve ter minimamente e opcionalmente.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Neste caso, &lt;??&gt; indicam a opcionalidade. No slide a seguir explico o que é cada um destes itens.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1" name="Shape 4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2" name="Google Shape;470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03" name="Google Shape;470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</a:t>
            </a:r>
            <a:r>
              <a:rPr lang="en-US"/>
              <a:t>fácil</a:t>
            </a:r>
            <a:r>
              <a:rPr lang="en-US"/>
              <a:t> de explorar em um curso de OO. Aqui vamos sempre utilizar métodos concretos.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5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9" name="Shape 4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" name="Google Shape;471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11" name="Google Shape;471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Aqui são alguns exemplos de métodos válidos e mais comuns, no que diz respeito a utilização das possibilidades apresentadas. Cada método terá sua necessidade e usará os itens de seu padrão de definição. Falar dos parametros, public, nome,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 negrito temos a forma que vamos utilizar neste curso, pois ainda não estudamos OO, então essa é a forma que se encaixrá nas nossas necessidades.</a:t>
            </a:r>
            <a:endParaRPr/>
          </a:p>
        </p:txBody>
      </p:sp>
    </p:spTree>
  </p:cSld>
  <p:clrMapOvr>
    <a:masterClrMapping/>
  </p:clrMapOvr>
</p:notes>
</file>

<file path=ppt/notesSlides/notesSlide5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7" name="Shape 4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8" name="Google Shape;471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19" name="Google Shape;471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9" name="Shape 4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" name="Google Shape;4730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31" name="Google Shape;473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 e M  não podem ser juntos.</a:t>
            </a:r>
            <a:endParaRPr/>
          </a:p>
        </p:txBody>
      </p:sp>
    </p:spTree>
  </p:cSld>
  <p:clrMapOvr>
    <a:masterClrMapping/>
  </p:clrMapOvr>
</p:notes>
</file>

<file path=ppt/notesSlides/notesSlide5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1" name="Shape 4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2" name="Google Shape;4742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43" name="Google Shape;474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Os cons criam objetos a partir de classes. O destr auxiliam na destruição de objetos. O curso de OO veremos mais sobre eles: como criar e como se comportam.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o que faz o softwar de fato funcionar. São as execuções dos metods a mensagens que são passadas para eles para que eles executem seus processametnos(códigos) internos. Nes momento apenas passaremos mensagens a métodos atraves de uma classe.</a:t>
            </a:r>
            <a:endParaRPr/>
          </a:p>
        </p:txBody>
      </p:sp>
    </p:spTree>
  </p:cSld>
  <p:clrMapOvr>
    <a:masterClrMapping/>
  </p:clrMapOvr>
</p:notes>
</file>

<file path=ppt/notesSlides/notesSlide5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9" name="Shape 4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0" name="Google Shape;4750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51" name="Google Shape;4751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5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8" name="Shape 4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9" name="Google Shape;4759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60" name="Google Shape;4760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6" name="Shape 4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7" name="Google Shape;4767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68" name="Google Shape;4768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2e935a282d_16_3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7" name="Google Shape;517;g12e935a282d_16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4" name="Shape 4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5" name="Google Shape;4775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76" name="Google Shape;4776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8" name="Shape 4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9" name="Google Shape;4789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90" name="Google Shape;4790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5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6" name="Shape 4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7" name="Google Shape;4797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98" name="Google Shape;4798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/>
          </a:p>
        </p:txBody>
      </p:sp>
    </p:spTree>
  </p:cSld>
  <p:clrMapOvr>
    <a:masterClrMapping/>
  </p:clrMapOvr>
</p:notes>
</file>

<file path=ppt/notesSlides/notesSlide5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4" name="Shape 4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5" name="Google Shape;4805;p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06" name="Google Shape;4806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0" name="Shape 4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1" name="Google Shape;4821;p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22" name="Google Shape;4822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9" name="Shape 4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0" name="Google Shape;4830;p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31" name="Google Shape;4831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8" name="Shape 4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9" name="Google Shape;4839;p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40" name="Google Shape;4840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Embora sejam dois conceitos relacionaods á metodos, estas são completamtne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/>
          </a:p>
        </p:txBody>
      </p:sp>
    </p:spTree>
  </p:cSld>
  <p:clrMapOvr>
    <a:masterClrMapping/>
  </p:clrMapOvr>
</p:notes>
</file>

<file path=ppt/notesSlides/notesSlide5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6" name="Shape 4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7" name="Google Shape;4847;p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48" name="Google Shape;4848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4" name="Shape 4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5" name="Google Shape;4855;p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56" name="Google Shape;4856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8" name="Shape 4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9" name="Google Shape;4869;p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70" name="Google Shape;4870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2e935a282d_16_3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6" name="Google Shape;526;g12e935a282d_16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Embora sejam dois conceitos relacionados á metodos, estas são completamente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/>
          </a:p>
        </p:txBody>
      </p:sp>
    </p:spTree>
  </p:cSld>
  <p:clrMapOvr>
    <a:masterClrMapping/>
  </p:clrMapOvr>
</p:notes>
</file>

<file path=ppt/notesSlides/notesSlide5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6" name="Shape 4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7" name="Google Shape;4877;p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78" name="Google Shape;4878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 curso de loops e arrays ele chegou a ser apresentado. Mas aqui, exploraremos mais</a:t>
            </a:r>
            <a:endParaRPr/>
          </a:p>
        </p:txBody>
      </p:sp>
    </p:spTree>
  </p:cSld>
  <p:clrMapOvr>
    <a:masterClrMapping/>
  </p:clrMapOvr>
</p:notes>
</file>

<file path=ppt/notesSlides/notesSlide5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4" name="Shape 4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5" name="Google Shape;4885;p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86" name="Google Shape;4886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 que ocorrer primero deste tres casos, faz o método finalizar. Assim, a execução do programa volta para o ponto onde o método foi chamado, ou seja, foi passada uma mensagem para ele.</a:t>
            </a:r>
            <a:endParaRPr/>
          </a:p>
        </p:txBody>
      </p:sp>
    </p:spTree>
  </p:cSld>
  <p:clrMapOvr>
    <a:masterClrMapping/>
  </p:clrMapOvr>
</p:notes>
</file>

<file path=ppt/notesSlides/notesSlide5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2" name="Shape 4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3" name="Google Shape;4893;p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94" name="Google Shape;4894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 precisar, o método pode não retornar nada. Usa-se o void. Mas se ainda precisar, pode usar o "return puro e sem valor" para abortar no momento desejado a execução do método.</a:t>
            </a:r>
            <a:endParaRPr/>
          </a:p>
        </p:txBody>
      </p:sp>
    </p:spTree>
  </p:cSld>
  <p:clrMapOvr>
    <a:masterClrMapping/>
  </p:clrMapOvr>
</p:notes>
</file>

<file path=ppt/notesSlides/notesSlide5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0" name="Shape 4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1" name="Google Shape;4901;p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02" name="Google Shape;4902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8" name="Shape 4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9" name="Google Shape;4909;p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10" name="Google Shape;4910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6" name="Shape 4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7" name="Google Shape;4917;p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18" name="Google Shape;4918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4" name="Shape 4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" name="Google Shape;492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26" name="Google Shape;492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2e935a282d_16_3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5" name="Google Shape;535;g12e935a282d_16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2e935a282d_16_4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3" name="Google Shape;543;g12e935a282d_16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2e935a282d_16_4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9" name="Google Shape;549;g12e935a282d_16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2e935a282d_16_4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5" name="Google Shape;555;g12e935a282d_16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12e935a282d_16_4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9" name="Google Shape;569;g12e935a282d_16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 curso de loops e arrays ele chegou a ser apresentado. Mas aqui, exploraremos mais. O continue e o break também são instruções de interrupção, mas estão mais atrelados a laços de repetição e o retorno está atrelado a métodos.</a:t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2e935a282d_16_4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7" name="Google Shape;577;g12e935a282d_16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12e935a282d_16_4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5" name="Google Shape;585;g12e935a282d_16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 que ocorrer primero deste tres casos, faz o método finalizar. Assim, a execução do programa volta para o ponto onde o método foi chamado, ou seja, foi passada uma mensagem para ele.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6f630a1ee_3_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126f630a1ee_3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2e935a282d_16_4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3" name="Google Shape;593;g12e935a282d_16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 precisar, o método pode não retornar nada. Usa-se o void. Mas se ainda precisar, pode usar o "return puro e sem valor" para abortar no momento desejado a execução do método.</a:t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2e935a282d_16_4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1" name="Google Shape;601;g12e935a282d_16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12e935a282d_16_4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1" name="Google Shape;611;g12e935a282d_16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2e935a282d_16_4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9" name="Google Shape;619;g12e935a282d_16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2e935a282d_16_4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5" name="Google Shape;625;g12e935a282d_16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35a776cc8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135a776cc8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12e935a282d_16_4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7" name="Google Shape;637;g12e935a282d_16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12e935a282d_16_4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2" name="Google Shape;652;g12e935a282d_16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2e935a282d_16_5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0" name="Google Shape;660;g12e935a282d_16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12e935a282d_16_5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8" name="Google Shape;668;g12e935a282d_16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6f630a1ee_3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126f630a1ee_3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Ou seja, é este que é responsável por realmente fazer a aplicação funcionar. É nele que iremos definir os códigos que iram manipular os dados. Como dito, um método deve ser chamado para executar, pois não funciona sozinho. Esta chamada é </a:t>
            </a:r>
            <a:r>
              <a:rPr lang="en-US"/>
              <a:t>através</a:t>
            </a:r>
            <a:r>
              <a:rPr lang="en-US"/>
              <a:t> de uma classe ou objetos</a:t>
            </a:r>
            <a:r>
              <a:rPr lang="en-US"/>
              <a:t>, mas objetos só serão explorados em um curso de orientação a objetos.</a:t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12e935a282d_16_5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6" name="Google Shape;676;g12e935a282d_16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12e935a282d_16_5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9" name="Google Shape;689;g12e935a282d_16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Para conseguir assimilar adequadamente os conceitos aqui apresentados e realizar as atividades com sucesso, é importante o aluno já ter conhecimentos sobre Lógica de Programação, Java e conhecer a IDE IntelliJ.</a:t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12e935a282d_16_5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7" name="Google Shape;697;g12e935a282d_16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12e935a282d_16_5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2" name="Google Shape;712;g12e935a282d_16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 curso de loops e arrays ele chegou a ser apresentado. Mas aqui, exploraremos mais. O continue e o break também são instruções de interrupção, mas estão mais atrelados a laços de repetição e o retorno está atrelado a métodos.</a:t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12e935a282d_16_5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0" name="Google Shape;720;g12e935a282d_16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 que ocorrer primero deste tres casos, faz o método finalizar. Assim, a execução do programa volta para o ponto onde o método foi chamado, ou seja, foi passada uma mensagem para ele.</a:t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12e935a282d_16_5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8" name="Google Shape;728;g12e935a282d_16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 precisar, o método pode não retornar nada. Usa-se o void. Mas se ainda precisar, pode usar o "return puro e sem valor" para abortar no momento desejado a execução do método.</a:t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12e935a282d_16_5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6" name="Google Shape;736;g12e935a282d_16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12e935a282d_16_5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6" name="Google Shape;746;g12e935a282d_16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12e935a282d_16_5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4" name="Google Shape;754;g12e935a282d_16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12e935a282d_16_5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0" name="Google Shape;760;g12e935a282d_16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6f630a1ee_3_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126f630a1ee_3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 criação de um método deve seguir o seu padrão de definição. A regra a seguir determina o que um método deve ter minimamente e opcionalmente.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Neste caso, &lt;??&gt; indicam a opcionalidade. No slide a seguir explico o que é cada um destes itens.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12e935a282d_16_5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6" name="Google Shape;766;g12e935a282d_16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12e935a282d_16_6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1" name="Google Shape;781;g12e935a282d_16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12e935a282d_16_6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9" name="Google Shape;789;g12e935a282d_16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12e935a282d_16_6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7" name="Google Shape;797;g12e935a282d_16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12e935a282d_16_6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5" name="Google Shape;805;g12e935a282d_16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12e935a282d_16_6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8" name="Google Shape;818;g12e935a282d_16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Para conseguir assimilar adequadamente os conceitos aqui apresentados e realizar as atividades com sucesso, é importante o aluno já ter conhecimentos sobre Lógica de Programação, Java e conhecer a IDE IntelliJ.</a:t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12e935a282d_16_6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6" name="Google Shape;826;g12e935a282d_16_6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12e935a282d_16_6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1" name="Google Shape;841;g12e935a282d_16_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12e935a282d_16_6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5" name="Google Shape;855;g12e935a282d_16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12e935a282d_16_6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3" name="Google Shape;863;g12e935a282d_16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Ou seja, é este que é responsável por realmente fazer a aplicação funcionar. É nele que iremos definir os códigos que iram manipular os dados. Como dito, um método deve ser chamado para executar, pois não funciona sozinho. Esta chamada é </a:t>
            </a:r>
            <a:r>
              <a:rPr lang="en-US"/>
              <a:t>através</a:t>
            </a:r>
            <a:r>
              <a:rPr lang="en-US"/>
              <a:t> de uma classe ou objetos, mas objetos só serão explorados em um curso de orientação a objetos.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6f630a1ee_3_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126f630a1ee_3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</a:t>
            </a:r>
            <a:r>
              <a:rPr lang="en-US"/>
              <a:t>fácil</a:t>
            </a:r>
            <a:r>
              <a:rPr lang="en-US"/>
              <a:t> de explorar em um curso de OO. Aqui vamos sempre utilizar métodos concretos.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12e935a282d_16_6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1" name="Google Shape;871;g12e935a282d_16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 criação de um método deve seguir o seu padrão de definição. A regra a seguir determina o que um método deve ter minimamente e opcionalmente.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Neste caso, &lt;??&gt; indicam a opcionalidade. No slide a seguir explico o que é cada um destes itens.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12e935a282d_16_6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9" name="Google Shape;879;g12e935a282d_16_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</a:t>
            </a:r>
            <a:r>
              <a:rPr lang="en-US"/>
              <a:t>fácil</a:t>
            </a:r>
            <a:r>
              <a:rPr lang="en-US"/>
              <a:t> de explorar em um curso de OO. Aqui vamos sempre utilizar métodos concretos.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12e935a282d_16_7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7" name="Google Shape;887;g12e935a282d_16_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Aqui são alguns exemplos de métodos válidos e mais comuns, no que diz respeito a utilização das possibilidades apresentadas. Cada método terá sua necessidade e usará os itens de seu padrão de definição. Falar dos parametros, public, nome,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 negrito temos a forma que vamos utilizar neste curso, pois ainda não estudamos OO, então essa é a forma que se encaixrá nas nossas necessidades.</a:t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12e935a282d_16_7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5" name="Google Shape;895;g12e935a282d_16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12e935a282d_16_7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7" name="Google Shape;907;g12e935a282d_16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 e M  não podem ser juntos.</a:t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12e935a282d_16_7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9" name="Google Shape;919;g12e935a282d_16_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Os cons criam objetos a partir de classes. O destr auxiliam na destruição de objetos. O curso de OO veremos mais sobre eles: como criar e como se comportam.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o que faz o softwar de fato funcionar. São as execuções dos metods a mensagens que são passadas para eles para que eles executem seus processametnos(códigos) internos. Nes momento apenas passaremos mensagens a métodos atraves de uma classe.</a:t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12e935a282d_16_7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7" name="Google Shape;927;g12e935a282d_16_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12e935a282d_16_7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6" name="Google Shape;936;g12e935a282d_16_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12e935a282d_16_7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4" name="Google Shape;944;g12e935a282d_16_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12e935a282d_16_7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2" name="Google Shape;952;g12e935a282d_16_7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" name="Google Shape;19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1.pn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1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1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1.png"/><Relationship Id="rId4" Type="http://schemas.openxmlformats.org/officeDocument/2006/relationships/image" Target="../media/image12.jp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1.png"/><Relationship Id="rId4" Type="http://schemas.openxmlformats.org/officeDocument/2006/relationships/image" Target="../media/image11.jp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1.pn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1.pn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3.pn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1.pn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1.pn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1.pn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1.pn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1.pn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1.png"/><Relationship Id="rId4" Type="http://schemas.openxmlformats.org/officeDocument/2006/relationships/hyperlink" Target="https://www.casadocodigo.com.br/products/livro-oo-conceitos" TargetMode="External"/><Relationship Id="rId5" Type="http://schemas.openxmlformats.org/officeDocument/2006/relationships/hyperlink" Target="https://docs.oracle.com/javase/tutorial/java/javaOO/methods.html" TargetMode="Externa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1.png"/><Relationship Id="rId4" Type="http://schemas.openxmlformats.org/officeDocument/2006/relationships/hyperlink" Target="https://docs.oracle.com/javase/tutorial/java/javaOO/returnvalue.html" TargetMode="External"/><Relationship Id="rId5" Type="http://schemas.openxmlformats.org/officeDocument/2006/relationships/hyperlink" Target="https://docs.oracle.com/javase/tutorial/java/javaOO/arguments.html" TargetMode="Externa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1.png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7.xml"/><Relationship Id="rId3" Type="http://schemas.openxmlformats.org/officeDocument/2006/relationships/image" Target="../media/image1.png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8.xml"/><Relationship Id="rId3" Type="http://schemas.openxmlformats.org/officeDocument/2006/relationships/image" Target="../media/image1.png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9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0.xml"/><Relationship Id="rId3" Type="http://schemas.openxmlformats.org/officeDocument/2006/relationships/image" Target="../media/image1.png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1.xml"/><Relationship Id="rId3" Type="http://schemas.openxmlformats.org/officeDocument/2006/relationships/image" Target="../media/image1.png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2.xml"/><Relationship Id="rId3" Type="http://schemas.openxmlformats.org/officeDocument/2006/relationships/image" Target="../media/image1.png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3.xml"/><Relationship Id="rId3" Type="http://schemas.openxmlformats.org/officeDocument/2006/relationships/image" Target="../media/image1.png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4.xml"/><Relationship Id="rId3" Type="http://schemas.openxmlformats.org/officeDocument/2006/relationships/image" Target="../media/image1.png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5.xml"/><Relationship Id="rId3" Type="http://schemas.openxmlformats.org/officeDocument/2006/relationships/image" Target="../media/image1.png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6.xml"/><Relationship Id="rId3" Type="http://schemas.openxmlformats.org/officeDocument/2006/relationships/image" Target="../media/image1.png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7.xml"/><Relationship Id="rId3" Type="http://schemas.openxmlformats.org/officeDocument/2006/relationships/image" Target="../media/image1.png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8.xml"/><Relationship Id="rId3" Type="http://schemas.openxmlformats.org/officeDocument/2006/relationships/image" Target="../media/image1.png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9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0.xml"/><Relationship Id="rId3" Type="http://schemas.openxmlformats.org/officeDocument/2006/relationships/image" Target="../media/image1.png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1.xml"/><Relationship Id="rId3" Type="http://schemas.openxmlformats.org/officeDocument/2006/relationships/image" Target="../media/image1.png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2.xml"/><Relationship Id="rId3" Type="http://schemas.openxmlformats.org/officeDocument/2006/relationships/image" Target="../media/image1.png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3.xml"/><Relationship Id="rId3" Type="http://schemas.openxmlformats.org/officeDocument/2006/relationships/image" Target="../media/image3.png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4.xml"/><Relationship Id="rId3" Type="http://schemas.openxmlformats.org/officeDocument/2006/relationships/image" Target="../media/image1.png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5.xml"/><Relationship Id="rId3" Type="http://schemas.openxmlformats.org/officeDocument/2006/relationships/image" Target="../media/image1.png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6.xml"/><Relationship Id="rId3" Type="http://schemas.openxmlformats.org/officeDocument/2006/relationships/image" Target="../media/image1.png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7.xml"/><Relationship Id="rId3" Type="http://schemas.openxmlformats.org/officeDocument/2006/relationships/image" Target="../media/image1.png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8.xml"/><Relationship Id="rId3" Type="http://schemas.openxmlformats.org/officeDocument/2006/relationships/image" Target="../media/image1.png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9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0.xml"/><Relationship Id="rId3" Type="http://schemas.openxmlformats.org/officeDocument/2006/relationships/image" Target="../media/image1.png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1.xml"/><Relationship Id="rId3" Type="http://schemas.openxmlformats.org/officeDocument/2006/relationships/image" Target="../media/image1.png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2.xml"/><Relationship Id="rId3" Type="http://schemas.openxmlformats.org/officeDocument/2006/relationships/image" Target="../media/image1.png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3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4.xml"/><Relationship Id="rId3" Type="http://schemas.openxmlformats.org/officeDocument/2006/relationships/image" Target="../media/image1.png"/></Relationships>
</file>

<file path=ppt/slides/_rels/slide1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5.xml"/><Relationship Id="rId3" Type="http://schemas.openxmlformats.org/officeDocument/2006/relationships/image" Target="../media/image1.png"/></Relationships>
</file>

<file path=ppt/slides/_rels/slide1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6.xml"/><Relationship Id="rId3" Type="http://schemas.openxmlformats.org/officeDocument/2006/relationships/image" Target="../media/image1.png"/></Relationships>
</file>

<file path=ppt/slides/_rels/slide1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7.xml"/><Relationship Id="rId3" Type="http://schemas.openxmlformats.org/officeDocument/2006/relationships/image" Target="../media/image1.png"/></Relationships>
</file>

<file path=ppt/slides/_rels/slide1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8.xml"/></Relationships>
</file>

<file path=ppt/slides/_rels/slide1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9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0.xml"/></Relationships>
</file>

<file path=ppt/slides/_rels/slide1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1.xml"/></Relationships>
</file>

<file path=ppt/slides/_rels/slide1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2.xml"/></Relationships>
</file>

<file path=ppt/slides/_rels/slide1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3.xml"/><Relationship Id="rId3" Type="http://schemas.openxmlformats.org/officeDocument/2006/relationships/image" Target="../media/image3.png"/></Relationships>
</file>

<file path=ppt/slides/_rels/slide1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4.xml"/><Relationship Id="rId3" Type="http://schemas.openxmlformats.org/officeDocument/2006/relationships/image" Target="../media/image1.png"/></Relationships>
</file>

<file path=ppt/slides/_rels/slide1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5.xml"/><Relationship Id="rId3" Type="http://schemas.openxmlformats.org/officeDocument/2006/relationships/image" Target="../media/image1.png"/></Relationships>
</file>

<file path=ppt/slides/_rels/slide1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6.xml"/><Relationship Id="rId3" Type="http://schemas.openxmlformats.org/officeDocument/2006/relationships/image" Target="../media/image1.png"/></Relationships>
</file>

<file path=ppt/slides/_rels/slide1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7.xml"/><Relationship Id="rId3" Type="http://schemas.openxmlformats.org/officeDocument/2006/relationships/image" Target="../media/image1.png"/><Relationship Id="rId4" Type="http://schemas.openxmlformats.org/officeDocument/2006/relationships/image" Target="../media/image12.jpg"/></Relationships>
</file>

<file path=ppt/slides/_rels/slide1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8.xml"/><Relationship Id="rId3" Type="http://schemas.openxmlformats.org/officeDocument/2006/relationships/image" Target="../media/image1.png"/><Relationship Id="rId4" Type="http://schemas.openxmlformats.org/officeDocument/2006/relationships/image" Target="../media/image11.jpg"/></Relationships>
</file>

<file path=ppt/slides/_rels/slide1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9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0.xml"/><Relationship Id="rId3" Type="http://schemas.openxmlformats.org/officeDocument/2006/relationships/image" Target="../media/image1.png"/></Relationships>
</file>

<file path=ppt/slides/_rels/slide1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1.xml"/></Relationships>
</file>

<file path=ppt/slides/_rels/slide1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2.xml"/></Relationships>
</file>

<file path=ppt/slides/_rels/slide1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3.xml"/><Relationship Id="rId3" Type="http://schemas.openxmlformats.org/officeDocument/2006/relationships/image" Target="../media/image3.png"/></Relationships>
</file>

<file path=ppt/slides/_rels/slide1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4.xml"/><Relationship Id="rId3" Type="http://schemas.openxmlformats.org/officeDocument/2006/relationships/image" Target="../media/image1.png"/></Relationships>
</file>

<file path=ppt/slides/_rels/slide1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5.xml"/><Relationship Id="rId3" Type="http://schemas.openxmlformats.org/officeDocument/2006/relationships/image" Target="../media/image1.png"/></Relationships>
</file>

<file path=ppt/slides/_rels/slide1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6.xml"/><Relationship Id="rId3" Type="http://schemas.openxmlformats.org/officeDocument/2006/relationships/image" Target="../media/image1.png"/></Relationships>
</file>

<file path=ppt/slides/_rels/slide1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7.xml"/><Relationship Id="rId3" Type="http://schemas.openxmlformats.org/officeDocument/2006/relationships/image" Target="../media/image1.png"/></Relationships>
</file>

<file path=ppt/slides/_rels/slide1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8.xml"/><Relationship Id="rId3" Type="http://schemas.openxmlformats.org/officeDocument/2006/relationships/image" Target="../media/image1.png"/></Relationships>
</file>

<file path=ppt/slides/_rels/slide1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9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0.xml"/></Relationships>
</file>

<file path=ppt/slides/_rels/slide1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1.xml"/></Relationships>
</file>

<file path=ppt/slides/_rels/slide1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2.xml"/><Relationship Id="rId3" Type="http://schemas.openxmlformats.org/officeDocument/2006/relationships/image" Target="../media/image3.png"/><Relationship Id="rId4" Type="http://schemas.openxmlformats.org/officeDocument/2006/relationships/hyperlink" Target="https://discord.com/invite/eUrT2UFeS6" TargetMode="External"/></Relationships>
</file>

<file path=ppt/slides/_rels/slide1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3.xml"/><Relationship Id="rId3" Type="http://schemas.openxmlformats.org/officeDocument/2006/relationships/image" Target="../media/image1.png"/><Relationship Id="rId4" Type="http://schemas.openxmlformats.org/officeDocument/2006/relationships/hyperlink" Target="https://www.casadocodigo.com.br/products/livro-oo-conceitos" TargetMode="External"/><Relationship Id="rId5" Type="http://schemas.openxmlformats.org/officeDocument/2006/relationships/hyperlink" Target="https://docs.oracle.com/javase/tutorial/java/javaOO/methods.html" TargetMode="External"/></Relationships>
</file>

<file path=ppt/slides/_rels/slide1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4.xml"/><Relationship Id="rId3" Type="http://schemas.openxmlformats.org/officeDocument/2006/relationships/image" Target="../media/image1.png"/><Relationship Id="rId4" Type="http://schemas.openxmlformats.org/officeDocument/2006/relationships/hyperlink" Target="https://docs.oracle.com/javase/tutorial/java/javaOO/returnvalue.html" TargetMode="External"/><Relationship Id="rId5" Type="http://schemas.openxmlformats.org/officeDocument/2006/relationships/hyperlink" Target="https://docs.oracle.com/javase/tutorial/java/javaOO/arguments.html" TargetMode="External"/></Relationships>
</file>

<file path=ppt/slides/_rels/slide1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5.xml"/><Relationship Id="rId3" Type="http://schemas.openxmlformats.org/officeDocument/2006/relationships/image" Target="../media/image1.png"/></Relationships>
</file>

<file path=ppt/slides/_rels/slide1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6.xml"/><Relationship Id="rId3" Type="http://schemas.openxmlformats.org/officeDocument/2006/relationships/image" Target="../media/image1.png"/></Relationships>
</file>

<file path=ppt/slides/_rels/slide1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7.xml"/><Relationship Id="rId3" Type="http://schemas.openxmlformats.org/officeDocument/2006/relationships/image" Target="../media/image1.png"/></Relationships>
</file>

<file path=ppt/slides/_rels/slide1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8.xml"/><Relationship Id="rId3" Type="http://schemas.openxmlformats.org/officeDocument/2006/relationships/image" Target="../media/image3.png"/><Relationship Id="rId4" Type="http://schemas.openxmlformats.org/officeDocument/2006/relationships/hyperlink" Target="https://discord.com/invite/eUrT2UFeS6" TargetMode="External"/></Relationships>
</file>

<file path=ppt/slides/_rels/slide1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9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0.xml"/><Relationship Id="rId3" Type="http://schemas.openxmlformats.org/officeDocument/2006/relationships/image" Target="../media/image1.png"/></Relationships>
</file>

<file path=ppt/slides/_rels/slide1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1.xml"/><Relationship Id="rId3" Type="http://schemas.openxmlformats.org/officeDocument/2006/relationships/image" Target="../media/image1.png"/></Relationships>
</file>

<file path=ppt/slides/_rels/slide1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2.xml"/><Relationship Id="rId3" Type="http://schemas.openxmlformats.org/officeDocument/2006/relationships/image" Target="../media/image1.png"/></Relationships>
</file>

<file path=ppt/slides/_rels/slide1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3.xml"/><Relationship Id="rId3" Type="http://schemas.openxmlformats.org/officeDocument/2006/relationships/image" Target="../media/image1.png"/></Relationships>
</file>

<file path=ppt/slides/_rels/slide1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4.xml"/><Relationship Id="rId3" Type="http://schemas.openxmlformats.org/officeDocument/2006/relationships/image" Target="../media/image1.png"/></Relationships>
</file>

<file path=ppt/slides/_rels/slide1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5.xml"/><Relationship Id="rId3" Type="http://schemas.openxmlformats.org/officeDocument/2006/relationships/image" Target="../media/image1.png"/></Relationships>
</file>

<file path=ppt/slides/_rels/slide1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6.xml"/><Relationship Id="rId3" Type="http://schemas.openxmlformats.org/officeDocument/2006/relationships/image" Target="../media/image1.png"/></Relationships>
</file>

<file path=ppt/slides/_rels/slide1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7.xml"/><Relationship Id="rId3" Type="http://schemas.openxmlformats.org/officeDocument/2006/relationships/image" Target="../media/image1.png"/></Relationships>
</file>

<file path=ppt/slides/_rels/slide1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8.xml"/><Relationship Id="rId3" Type="http://schemas.openxmlformats.org/officeDocument/2006/relationships/image" Target="../media/image1.png"/></Relationships>
</file>

<file path=ppt/slides/_rels/slide1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9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1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0.xml"/><Relationship Id="rId3" Type="http://schemas.openxmlformats.org/officeDocument/2006/relationships/image" Target="../media/image1.png"/></Relationships>
</file>

<file path=ppt/slides/_rels/slide1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1.xml"/><Relationship Id="rId3" Type="http://schemas.openxmlformats.org/officeDocument/2006/relationships/image" Target="../media/image3.png"/></Relationships>
</file>

<file path=ppt/slides/_rels/slide1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2.xml"/><Relationship Id="rId3" Type="http://schemas.openxmlformats.org/officeDocument/2006/relationships/image" Target="../media/image1.png"/></Relationships>
</file>

<file path=ppt/slides/_rels/slide1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3.xml"/><Relationship Id="rId3" Type="http://schemas.openxmlformats.org/officeDocument/2006/relationships/image" Target="../media/image1.png"/></Relationships>
</file>

<file path=ppt/slides/_rels/slide1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4.xml"/><Relationship Id="rId3" Type="http://schemas.openxmlformats.org/officeDocument/2006/relationships/image" Target="../media/image1.png"/></Relationships>
</file>

<file path=ppt/slides/_rels/slide1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5.xml"/><Relationship Id="rId3" Type="http://schemas.openxmlformats.org/officeDocument/2006/relationships/image" Target="../media/image1.png"/><Relationship Id="rId4" Type="http://schemas.openxmlformats.org/officeDocument/2006/relationships/image" Target="../media/image12.jpg"/></Relationships>
</file>

<file path=ppt/slides/_rels/slide1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6.xml"/><Relationship Id="rId3" Type="http://schemas.openxmlformats.org/officeDocument/2006/relationships/image" Target="../media/image1.png"/><Relationship Id="rId4" Type="http://schemas.openxmlformats.org/officeDocument/2006/relationships/image" Target="../media/image11.jpg"/></Relationships>
</file>

<file path=ppt/slides/_rels/slide1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7.xml"/><Relationship Id="rId3" Type="http://schemas.openxmlformats.org/officeDocument/2006/relationships/image" Target="../media/image1.png"/></Relationships>
</file>

<file path=ppt/slides/_rels/slide1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8.xml"/><Relationship Id="rId3" Type="http://schemas.openxmlformats.org/officeDocument/2006/relationships/image" Target="../media/image1.png"/></Relationships>
</file>

<file path=ppt/slides/_rels/slide1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0.xml"/><Relationship Id="rId3" Type="http://schemas.openxmlformats.org/officeDocument/2006/relationships/image" Target="../media/image1.png"/></Relationships>
</file>

<file path=ppt/slides/_rels/slide2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1.xml"/><Relationship Id="rId3" Type="http://schemas.openxmlformats.org/officeDocument/2006/relationships/image" Target="../media/image1.png"/></Relationships>
</file>

<file path=ppt/slides/_rels/slide2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2.xml"/><Relationship Id="rId3" Type="http://schemas.openxmlformats.org/officeDocument/2006/relationships/image" Target="../media/image1.png"/></Relationships>
</file>

<file path=ppt/slides/_rels/slide2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3.xml"/><Relationship Id="rId3" Type="http://schemas.openxmlformats.org/officeDocument/2006/relationships/image" Target="../media/image1.png"/></Relationships>
</file>

<file path=ppt/slides/_rels/slide2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4.xml"/><Relationship Id="rId3" Type="http://schemas.openxmlformats.org/officeDocument/2006/relationships/image" Target="../media/image1.png"/></Relationships>
</file>

<file path=ppt/slides/_rels/slide2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5.xml"/><Relationship Id="rId3" Type="http://schemas.openxmlformats.org/officeDocument/2006/relationships/image" Target="../media/image1.png"/></Relationships>
</file>

<file path=ppt/slides/_rels/slide2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6.xml"/><Relationship Id="rId3" Type="http://schemas.openxmlformats.org/officeDocument/2006/relationships/image" Target="../media/image1.png"/><Relationship Id="rId4" Type="http://schemas.openxmlformats.org/officeDocument/2006/relationships/hyperlink" Target="https://www.casadocodigo.com.br/products/livro-oo-conceitos" TargetMode="External"/><Relationship Id="rId5" Type="http://schemas.openxmlformats.org/officeDocument/2006/relationships/hyperlink" Target="https://docs.oracle.com/javase/tutorial/java/javaOO/methods.html" TargetMode="External"/></Relationships>
</file>

<file path=ppt/slides/_rels/slide2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7.xml"/><Relationship Id="rId3" Type="http://schemas.openxmlformats.org/officeDocument/2006/relationships/image" Target="../media/image1.png"/><Relationship Id="rId4" Type="http://schemas.openxmlformats.org/officeDocument/2006/relationships/hyperlink" Target="https://docs.oracle.com/javase/tutorial/java/javaOO/returnvalue.html" TargetMode="External"/><Relationship Id="rId5" Type="http://schemas.openxmlformats.org/officeDocument/2006/relationships/hyperlink" Target="https://docs.oracle.com/javase/tutorial/java/javaOO/arguments.html" TargetMode="External"/></Relationships>
</file>

<file path=ppt/slides/_rels/slide2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8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2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9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0.xml"/><Relationship Id="rId3" Type="http://schemas.openxmlformats.org/officeDocument/2006/relationships/image" Target="../media/image1.png"/></Relationships>
</file>

<file path=ppt/slides/_rels/slide2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1.xml"/><Relationship Id="rId3" Type="http://schemas.openxmlformats.org/officeDocument/2006/relationships/image" Target="../media/image1.png"/></Relationships>
</file>

<file path=ppt/slides/_rels/slide2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2.xml"/><Relationship Id="rId3" Type="http://schemas.openxmlformats.org/officeDocument/2006/relationships/image" Target="../media/image1.png"/></Relationships>
</file>

<file path=ppt/slides/_rels/slide2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3.xml"/></Relationships>
</file>

<file path=ppt/slides/_rels/slide2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4.xml"/></Relationships>
</file>

<file path=ppt/slides/_rels/slide2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5.xml"/></Relationships>
</file>

<file path=ppt/slides/_rels/slide2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6.xml"/></Relationships>
</file>

<file path=ppt/slides/_rels/slide2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7.xml"/></Relationships>
</file>

<file path=ppt/slides/_rels/slide2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8.xml"/><Relationship Id="rId3" Type="http://schemas.openxmlformats.org/officeDocument/2006/relationships/image" Target="../media/image3.png"/></Relationships>
</file>

<file path=ppt/slides/_rels/slide2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9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0.xml"/><Relationship Id="rId3" Type="http://schemas.openxmlformats.org/officeDocument/2006/relationships/image" Target="../media/image1.png"/></Relationships>
</file>

<file path=ppt/slides/_rels/slide2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1.xml"/><Relationship Id="rId3" Type="http://schemas.openxmlformats.org/officeDocument/2006/relationships/image" Target="../media/image1.png"/></Relationships>
</file>

<file path=ppt/slides/_rels/slide2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2.xml"/><Relationship Id="rId3" Type="http://schemas.openxmlformats.org/officeDocument/2006/relationships/image" Target="../media/image1.png"/><Relationship Id="rId4" Type="http://schemas.openxmlformats.org/officeDocument/2006/relationships/image" Target="../media/image12.jpg"/></Relationships>
</file>

<file path=ppt/slides/_rels/slide2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3.xml"/><Relationship Id="rId3" Type="http://schemas.openxmlformats.org/officeDocument/2006/relationships/image" Target="../media/image1.png"/><Relationship Id="rId4" Type="http://schemas.openxmlformats.org/officeDocument/2006/relationships/image" Target="../media/image11.jpg"/></Relationships>
</file>

<file path=ppt/slides/_rels/slide2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4.xml"/><Relationship Id="rId3" Type="http://schemas.openxmlformats.org/officeDocument/2006/relationships/image" Target="../media/image1.png"/></Relationships>
</file>

<file path=ppt/slides/_rels/slide2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5.xml"/><Relationship Id="rId3" Type="http://schemas.openxmlformats.org/officeDocument/2006/relationships/image" Target="../media/image1.png"/></Relationships>
</file>

<file path=ppt/slides/_rels/slide2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6.xml"/></Relationships>
</file>

<file path=ppt/slides/_rels/slide2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7.xml"/></Relationships>
</file>

<file path=ppt/slides/_rels/slide2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8.xml"/><Relationship Id="rId3" Type="http://schemas.openxmlformats.org/officeDocument/2006/relationships/image" Target="../media/image3.png"/></Relationships>
</file>

<file path=ppt/slides/_rels/slide2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9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0.xml"/><Relationship Id="rId3" Type="http://schemas.openxmlformats.org/officeDocument/2006/relationships/image" Target="../media/image1.png"/></Relationships>
</file>

<file path=ppt/slides/_rels/slide2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1.xml"/><Relationship Id="rId3" Type="http://schemas.openxmlformats.org/officeDocument/2006/relationships/image" Target="../media/image1.png"/></Relationships>
</file>

<file path=ppt/slides/_rels/slide2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2.xml"/><Relationship Id="rId3" Type="http://schemas.openxmlformats.org/officeDocument/2006/relationships/image" Target="../media/image1.png"/></Relationships>
</file>

<file path=ppt/slides/_rels/slide2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3.xml"/><Relationship Id="rId3" Type="http://schemas.openxmlformats.org/officeDocument/2006/relationships/image" Target="../media/image1.png"/></Relationships>
</file>

<file path=ppt/slides/_rels/slide2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4.xml"/><Relationship Id="rId3" Type="http://schemas.openxmlformats.org/officeDocument/2006/relationships/image" Target="../media/image1.png"/></Relationships>
</file>

<file path=ppt/slides/_rels/slide2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5.xml"/></Relationships>
</file>

<file path=ppt/slides/_rels/slide2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6.xml"/></Relationships>
</file>

<file path=ppt/slides/_rels/slide2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7.xml"/><Relationship Id="rId3" Type="http://schemas.openxmlformats.org/officeDocument/2006/relationships/image" Target="../media/image3.png"/><Relationship Id="rId4" Type="http://schemas.openxmlformats.org/officeDocument/2006/relationships/hyperlink" Target="https://discord.com/invite/eUrT2UFeS6" TargetMode="External"/></Relationships>
</file>

<file path=ppt/slides/_rels/slide2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8.xml"/><Relationship Id="rId3" Type="http://schemas.openxmlformats.org/officeDocument/2006/relationships/image" Target="../media/image1.png"/><Relationship Id="rId4" Type="http://schemas.openxmlformats.org/officeDocument/2006/relationships/hyperlink" Target="https://www.casadocodigo.com.br/products/livro-oo-conceitos" TargetMode="External"/><Relationship Id="rId5" Type="http://schemas.openxmlformats.org/officeDocument/2006/relationships/hyperlink" Target="https://docs.oracle.com/javase/tutorial/java/javaOO/methods.html" TargetMode="External"/></Relationships>
</file>

<file path=ppt/slides/_rels/slide2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9.xml"/><Relationship Id="rId3" Type="http://schemas.openxmlformats.org/officeDocument/2006/relationships/image" Target="../media/image1.png"/><Relationship Id="rId4" Type="http://schemas.openxmlformats.org/officeDocument/2006/relationships/hyperlink" Target="https://docs.oracle.com/javase/tutorial/java/javaOO/returnvalue.html" TargetMode="External"/><Relationship Id="rId5" Type="http://schemas.openxmlformats.org/officeDocument/2006/relationships/hyperlink" Target="https://docs.oracle.com/javase/tutorial/java/javaOO/arguments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0.xml"/><Relationship Id="rId3" Type="http://schemas.openxmlformats.org/officeDocument/2006/relationships/image" Target="../media/image1.png"/></Relationships>
</file>

<file path=ppt/slides/_rels/slide2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1.xml"/><Relationship Id="rId3" Type="http://schemas.openxmlformats.org/officeDocument/2006/relationships/image" Target="../media/image1.png"/></Relationships>
</file>

<file path=ppt/slides/_rels/slide2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2.xml"/><Relationship Id="rId3" Type="http://schemas.openxmlformats.org/officeDocument/2006/relationships/image" Target="../media/image1.png"/></Relationships>
</file>

<file path=ppt/slides/_rels/slide2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3.xml"/><Relationship Id="rId3" Type="http://schemas.openxmlformats.org/officeDocument/2006/relationships/image" Target="../media/image3.png"/><Relationship Id="rId4" Type="http://schemas.openxmlformats.org/officeDocument/2006/relationships/hyperlink" Target="https://discord.com/invite/eUrT2UFeS6" TargetMode="External"/></Relationships>
</file>

<file path=ppt/slides/_rels/slide2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4.xml"/><Relationship Id="rId3" Type="http://schemas.openxmlformats.org/officeDocument/2006/relationships/image" Target="../media/image3.png"/></Relationships>
</file>

<file path=ppt/slides/_rels/slide2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5.xml"/><Relationship Id="rId3" Type="http://schemas.openxmlformats.org/officeDocument/2006/relationships/image" Target="../media/image1.png"/></Relationships>
</file>

<file path=ppt/slides/_rels/slide2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6.xml"/><Relationship Id="rId3" Type="http://schemas.openxmlformats.org/officeDocument/2006/relationships/image" Target="../media/image1.png"/></Relationships>
</file>

<file path=ppt/slides/_rels/slide2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7.xml"/><Relationship Id="rId3" Type="http://schemas.openxmlformats.org/officeDocument/2006/relationships/image" Target="../media/image1.png"/></Relationships>
</file>

<file path=ppt/slides/_rels/slide2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8.xml"/><Relationship Id="rId3" Type="http://schemas.openxmlformats.org/officeDocument/2006/relationships/image" Target="../media/image1.png"/></Relationships>
</file>

<file path=ppt/slides/_rels/slide2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9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0.xml"/><Relationship Id="rId3" Type="http://schemas.openxmlformats.org/officeDocument/2006/relationships/image" Target="../media/image1.png"/></Relationships>
</file>

<file path=ppt/slides/_rels/slide2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1.xml"/><Relationship Id="rId3" Type="http://schemas.openxmlformats.org/officeDocument/2006/relationships/image" Target="../media/image1.png"/></Relationships>
</file>

<file path=ppt/slides/_rels/slide2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2.xml"/><Relationship Id="rId3" Type="http://schemas.openxmlformats.org/officeDocument/2006/relationships/image" Target="../media/image1.png"/></Relationships>
</file>

<file path=ppt/slides/_rels/slide2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3.xml"/><Relationship Id="rId3" Type="http://schemas.openxmlformats.org/officeDocument/2006/relationships/image" Target="../media/image1.png"/></Relationships>
</file>

<file path=ppt/slides/_rels/slide2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4.xml"/><Relationship Id="rId3" Type="http://schemas.openxmlformats.org/officeDocument/2006/relationships/image" Target="../media/image1.png"/></Relationships>
</file>

<file path=ppt/slides/_rels/slide2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5.xml"/><Relationship Id="rId3" Type="http://schemas.openxmlformats.org/officeDocument/2006/relationships/image" Target="../media/image1.png"/></Relationships>
</file>

<file path=ppt/slides/_rels/slide2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6.xml"/><Relationship Id="rId3" Type="http://schemas.openxmlformats.org/officeDocument/2006/relationships/image" Target="../media/image3.png"/></Relationships>
</file>

<file path=ppt/slides/_rels/slide2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7.xml"/><Relationship Id="rId3" Type="http://schemas.openxmlformats.org/officeDocument/2006/relationships/image" Target="../media/image1.png"/></Relationships>
</file>

<file path=ppt/slides/_rels/slide2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8.xml"/><Relationship Id="rId3" Type="http://schemas.openxmlformats.org/officeDocument/2006/relationships/image" Target="../media/image1.png"/></Relationships>
</file>

<file path=ppt/slides/_rels/slide2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9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0.xml"/><Relationship Id="rId3" Type="http://schemas.openxmlformats.org/officeDocument/2006/relationships/image" Target="../media/image1.png"/><Relationship Id="rId4" Type="http://schemas.openxmlformats.org/officeDocument/2006/relationships/image" Target="../media/image12.jpg"/></Relationships>
</file>

<file path=ppt/slides/_rels/slide2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1.xml"/><Relationship Id="rId3" Type="http://schemas.openxmlformats.org/officeDocument/2006/relationships/image" Target="../media/image1.png"/><Relationship Id="rId4" Type="http://schemas.openxmlformats.org/officeDocument/2006/relationships/image" Target="../media/image11.jpg"/></Relationships>
</file>

<file path=ppt/slides/_rels/slide2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2.xml"/><Relationship Id="rId3" Type="http://schemas.openxmlformats.org/officeDocument/2006/relationships/image" Target="../media/image1.png"/></Relationships>
</file>

<file path=ppt/slides/_rels/slide2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3.xml"/><Relationship Id="rId3" Type="http://schemas.openxmlformats.org/officeDocument/2006/relationships/image" Target="../media/image1.png"/></Relationships>
</file>

<file path=ppt/slides/_rels/slide2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4.xml"/><Relationship Id="rId3" Type="http://schemas.openxmlformats.org/officeDocument/2006/relationships/image" Target="../media/image3.png"/></Relationships>
</file>

<file path=ppt/slides/_rels/slide2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5.xml"/><Relationship Id="rId3" Type="http://schemas.openxmlformats.org/officeDocument/2006/relationships/image" Target="../media/image1.png"/></Relationships>
</file>

<file path=ppt/slides/_rels/slide2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6.xml"/><Relationship Id="rId3" Type="http://schemas.openxmlformats.org/officeDocument/2006/relationships/image" Target="../media/image1.png"/></Relationships>
</file>

<file path=ppt/slides/_rels/slide2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7.xml"/><Relationship Id="rId3" Type="http://schemas.openxmlformats.org/officeDocument/2006/relationships/image" Target="../media/image1.png"/></Relationships>
</file>

<file path=ppt/slides/_rels/slide2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8.xml"/><Relationship Id="rId3" Type="http://schemas.openxmlformats.org/officeDocument/2006/relationships/image" Target="../media/image1.png"/></Relationships>
</file>

<file path=ppt/slides/_rels/slide2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9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0.xml"/><Relationship Id="rId3" Type="http://schemas.openxmlformats.org/officeDocument/2006/relationships/image" Target="../media/image1.png"/></Relationships>
</file>

<file path=ppt/slides/_rels/slide2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1.xml"/><Relationship Id="rId3" Type="http://schemas.openxmlformats.org/officeDocument/2006/relationships/image" Target="../media/image1.png"/><Relationship Id="rId4" Type="http://schemas.openxmlformats.org/officeDocument/2006/relationships/hyperlink" Target="https://www.casadocodigo.com.br/products/livro-oo-conceitos" TargetMode="External"/><Relationship Id="rId5" Type="http://schemas.openxmlformats.org/officeDocument/2006/relationships/hyperlink" Target="https://docs.oracle.com/javase/tutorial/java/javaOO/methods.html" TargetMode="External"/></Relationships>
</file>

<file path=ppt/slides/_rels/slide2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2.xml"/><Relationship Id="rId3" Type="http://schemas.openxmlformats.org/officeDocument/2006/relationships/image" Target="../media/image1.png"/><Relationship Id="rId4" Type="http://schemas.openxmlformats.org/officeDocument/2006/relationships/hyperlink" Target="https://docs.oracle.com/javase/tutorial/java/javaOO/returnvalue.html" TargetMode="External"/><Relationship Id="rId5" Type="http://schemas.openxmlformats.org/officeDocument/2006/relationships/hyperlink" Target="https://docs.oracle.com/javase/tutorial/java/javaOO/arguments.html" TargetMode="External"/></Relationships>
</file>

<file path=ppt/slides/_rels/slide2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3.xml"/><Relationship Id="rId3" Type="http://schemas.openxmlformats.org/officeDocument/2006/relationships/image" Target="../media/image1.png"/></Relationships>
</file>

<file path=ppt/slides/_rels/slide2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4.xml"/><Relationship Id="rId3" Type="http://schemas.openxmlformats.org/officeDocument/2006/relationships/image" Target="../media/image1.png"/></Relationships>
</file>

<file path=ppt/slides/_rels/slide2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5.xml"/><Relationship Id="rId3" Type="http://schemas.openxmlformats.org/officeDocument/2006/relationships/image" Target="../media/image1.png"/></Relationships>
</file>

<file path=ppt/slides/_rels/slide2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6.xml"/><Relationship Id="rId3" Type="http://schemas.openxmlformats.org/officeDocument/2006/relationships/image" Target="../media/image1.png"/></Relationships>
</file>

<file path=ppt/slides/_rels/slide2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7.xml"/><Relationship Id="rId3" Type="http://schemas.openxmlformats.org/officeDocument/2006/relationships/image" Target="../media/image1.png"/></Relationships>
</file>

<file path=ppt/slides/_rels/slide2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8.xml"/><Relationship Id="rId3" Type="http://schemas.openxmlformats.org/officeDocument/2006/relationships/image" Target="../media/image1.png"/></Relationships>
</file>

<file path=ppt/slides/_rels/slide2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9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0.xml"/><Relationship Id="rId3" Type="http://schemas.openxmlformats.org/officeDocument/2006/relationships/image" Target="../media/image1.png"/></Relationships>
</file>

<file path=ppt/slides/_rels/slide2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1.xml"/><Relationship Id="rId3" Type="http://schemas.openxmlformats.org/officeDocument/2006/relationships/image" Target="../media/image3.png"/></Relationships>
</file>

<file path=ppt/slides/_rels/slide2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2.xml"/><Relationship Id="rId3" Type="http://schemas.openxmlformats.org/officeDocument/2006/relationships/image" Target="../media/image1.png"/></Relationships>
</file>

<file path=ppt/slides/_rels/slide2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3.xml"/><Relationship Id="rId3" Type="http://schemas.openxmlformats.org/officeDocument/2006/relationships/image" Target="../media/image1.png"/></Relationships>
</file>

<file path=ppt/slides/_rels/slide2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4.xml"/><Relationship Id="rId3" Type="http://schemas.openxmlformats.org/officeDocument/2006/relationships/image" Target="../media/image1.png"/></Relationships>
</file>

<file path=ppt/slides/_rels/slide2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5.xml"/><Relationship Id="rId3" Type="http://schemas.openxmlformats.org/officeDocument/2006/relationships/image" Target="../media/image1.png"/></Relationships>
</file>

<file path=ppt/slides/_rels/slide2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6.xml"/><Relationship Id="rId3" Type="http://schemas.openxmlformats.org/officeDocument/2006/relationships/image" Target="../media/image1.png"/></Relationships>
</file>

<file path=ppt/slides/_rels/slide2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7.xml"/><Relationship Id="rId3" Type="http://schemas.openxmlformats.org/officeDocument/2006/relationships/image" Target="../media/image1.png"/></Relationships>
</file>

<file path=ppt/slides/_rels/slide2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8.xml"/><Relationship Id="rId3" Type="http://schemas.openxmlformats.org/officeDocument/2006/relationships/image" Target="../media/image1.png"/></Relationships>
</file>

<file path=ppt/slides/_rels/slide2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9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2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0.xml"/><Relationship Id="rId3" Type="http://schemas.openxmlformats.org/officeDocument/2006/relationships/image" Target="../media/image1.png"/></Relationships>
</file>

<file path=ppt/slides/_rels/slide2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1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2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2.xml"/><Relationship Id="rId3" Type="http://schemas.openxmlformats.org/officeDocument/2006/relationships/image" Target="../media/image1.png"/></Relationships>
</file>

<file path=ppt/slides/_rels/slide2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3.xml"/><Relationship Id="rId3" Type="http://schemas.openxmlformats.org/officeDocument/2006/relationships/image" Target="../media/image1.png"/></Relationships>
</file>

<file path=ppt/slides/_rels/slide2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4.xml"/><Relationship Id="rId3" Type="http://schemas.openxmlformats.org/officeDocument/2006/relationships/image" Target="../media/image1.png"/></Relationships>
</file>

<file path=ppt/slides/_rels/slide2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5.xml"/><Relationship Id="rId3" Type="http://schemas.openxmlformats.org/officeDocument/2006/relationships/image" Target="../media/image1.png"/></Relationships>
</file>

<file path=ppt/slides/_rels/slide2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6.xml"/></Relationships>
</file>

<file path=ppt/slides/_rels/slide2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7.xml"/></Relationships>
</file>

<file path=ppt/slides/_rels/slide2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8.xml"/></Relationships>
</file>

<file path=ppt/slides/_rels/slide2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0.xml"/></Relationships>
</file>

<file path=ppt/slides/_rels/slide3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1.xml"/><Relationship Id="rId3" Type="http://schemas.openxmlformats.org/officeDocument/2006/relationships/image" Target="../media/image3.png"/></Relationships>
</file>

<file path=ppt/slides/_rels/slide3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2.xml"/><Relationship Id="rId3" Type="http://schemas.openxmlformats.org/officeDocument/2006/relationships/image" Target="../media/image1.png"/></Relationships>
</file>

<file path=ppt/slides/_rels/slide3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3.xml"/><Relationship Id="rId3" Type="http://schemas.openxmlformats.org/officeDocument/2006/relationships/image" Target="../media/image1.png"/></Relationships>
</file>

<file path=ppt/slides/_rels/slide3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4.xml"/><Relationship Id="rId3" Type="http://schemas.openxmlformats.org/officeDocument/2006/relationships/image" Target="../media/image1.png"/></Relationships>
</file>

<file path=ppt/slides/_rels/slide3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5.xml"/><Relationship Id="rId3" Type="http://schemas.openxmlformats.org/officeDocument/2006/relationships/image" Target="../media/image1.png"/><Relationship Id="rId4" Type="http://schemas.openxmlformats.org/officeDocument/2006/relationships/image" Target="../media/image12.jpg"/></Relationships>
</file>

<file path=ppt/slides/_rels/slide3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6.xml"/><Relationship Id="rId3" Type="http://schemas.openxmlformats.org/officeDocument/2006/relationships/image" Target="../media/image1.png"/><Relationship Id="rId4" Type="http://schemas.openxmlformats.org/officeDocument/2006/relationships/image" Target="../media/image11.jpg"/></Relationships>
</file>

<file path=ppt/slides/_rels/slide3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7.xml"/><Relationship Id="rId3" Type="http://schemas.openxmlformats.org/officeDocument/2006/relationships/image" Target="../media/image1.png"/></Relationships>
</file>

<file path=ppt/slides/_rels/slide3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8.xml"/><Relationship Id="rId3" Type="http://schemas.openxmlformats.org/officeDocument/2006/relationships/image" Target="../media/image1.png"/></Relationships>
</file>

<file path=ppt/slides/_rels/slide3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9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0.xml"/></Relationships>
</file>

<file path=ppt/slides/_rels/slide3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1.xml"/><Relationship Id="rId3" Type="http://schemas.openxmlformats.org/officeDocument/2006/relationships/image" Target="../media/image3.png"/></Relationships>
</file>

<file path=ppt/slides/_rels/slide3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2.xml"/><Relationship Id="rId3" Type="http://schemas.openxmlformats.org/officeDocument/2006/relationships/image" Target="../media/image1.png"/></Relationships>
</file>

<file path=ppt/slides/_rels/slide3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3.xml"/><Relationship Id="rId3" Type="http://schemas.openxmlformats.org/officeDocument/2006/relationships/image" Target="../media/image1.png"/></Relationships>
</file>

<file path=ppt/slides/_rels/slide3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4.xml"/><Relationship Id="rId3" Type="http://schemas.openxmlformats.org/officeDocument/2006/relationships/image" Target="../media/image1.png"/></Relationships>
</file>

<file path=ppt/slides/_rels/slide3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5.xml"/><Relationship Id="rId3" Type="http://schemas.openxmlformats.org/officeDocument/2006/relationships/image" Target="../media/image1.png"/></Relationships>
</file>

<file path=ppt/slides/_rels/slide3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6.xml"/><Relationship Id="rId3" Type="http://schemas.openxmlformats.org/officeDocument/2006/relationships/image" Target="../media/image1.png"/></Relationships>
</file>

<file path=ppt/slides/_rels/slide3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7.xml"/><Relationship Id="rId3" Type="http://schemas.openxmlformats.org/officeDocument/2006/relationships/image" Target="../media/image1.png"/></Relationships>
</file>

<file path=ppt/slides/_rels/slide3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8.xml"/></Relationships>
</file>

<file path=ppt/slides/_rels/slide3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9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0.xml"/><Relationship Id="rId3" Type="http://schemas.openxmlformats.org/officeDocument/2006/relationships/image" Target="../media/image3.png"/><Relationship Id="rId4" Type="http://schemas.openxmlformats.org/officeDocument/2006/relationships/hyperlink" Target="https://discord.com/invite/eUrT2UFeS6" TargetMode="External"/></Relationships>
</file>

<file path=ppt/slides/_rels/slide3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1.xml"/><Relationship Id="rId3" Type="http://schemas.openxmlformats.org/officeDocument/2006/relationships/image" Target="../media/image1.png"/><Relationship Id="rId4" Type="http://schemas.openxmlformats.org/officeDocument/2006/relationships/hyperlink" Target="https://www.casadocodigo.com.br/products/livro-oo-conceitos" TargetMode="External"/><Relationship Id="rId5" Type="http://schemas.openxmlformats.org/officeDocument/2006/relationships/hyperlink" Target="https://docs.oracle.com/javase/tutorial/java/javaOO/methods.html" TargetMode="External"/></Relationships>
</file>

<file path=ppt/slides/_rels/slide3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2.xml"/><Relationship Id="rId3" Type="http://schemas.openxmlformats.org/officeDocument/2006/relationships/image" Target="../media/image1.png"/><Relationship Id="rId4" Type="http://schemas.openxmlformats.org/officeDocument/2006/relationships/hyperlink" Target="https://docs.oracle.com/javase/tutorial/java/javaOO/returnvalue.html" TargetMode="External"/><Relationship Id="rId5" Type="http://schemas.openxmlformats.org/officeDocument/2006/relationships/hyperlink" Target="https://docs.oracle.com/javase/tutorial/java/javaOO/arguments.html" TargetMode="External"/></Relationships>
</file>

<file path=ppt/slides/_rels/slide3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3.xml"/><Relationship Id="rId3" Type="http://schemas.openxmlformats.org/officeDocument/2006/relationships/image" Target="../media/image1.png"/></Relationships>
</file>

<file path=ppt/slides/_rels/slide3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4.xml"/><Relationship Id="rId3" Type="http://schemas.openxmlformats.org/officeDocument/2006/relationships/image" Target="../media/image1.png"/></Relationships>
</file>

<file path=ppt/slides/_rels/slide3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5.xml"/><Relationship Id="rId3" Type="http://schemas.openxmlformats.org/officeDocument/2006/relationships/image" Target="../media/image1.png"/></Relationships>
</file>

<file path=ppt/slides/_rels/slide3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6.xml"/><Relationship Id="rId3" Type="http://schemas.openxmlformats.org/officeDocument/2006/relationships/image" Target="../media/image3.png"/><Relationship Id="rId4" Type="http://schemas.openxmlformats.org/officeDocument/2006/relationships/hyperlink" Target="https://discord.com/invite/eUrT2UFeS6" TargetMode="External"/></Relationships>
</file>

<file path=ppt/slides/_rels/slide3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7.xml"/><Relationship Id="rId3" Type="http://schemas.openxmlformats.org/officeDocument/2006/relationships/image" Target="../media/image1.png"/></Relationships>
</file>

<file path=ppt/slides/_rels/slide3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8.xml"/><Relationship Id="rId3" Type="http://schemas.openxmlformats.org/officeDocument/2006/relationships/image" Target="../media/image1.png"/></Relationships>
</file>

<file path=ppt/slides/_rels/slide3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9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0.xml"/><Relationship Id="rId3" Type="http://schemas.openxmlformats.org/officeDocument/2006/relationships/image" Target="../media/image1.png"/></Relationships>
</file>

<file path=ppt/slides/_rels/slide3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1.xml"/><Relationship Id="rId3" Type="http://schemas.openxmlformats.org/officeDocument/2006/relationships/image" Target="../media/image1.png"/></Relationships>
</file>

<file path=ppt/slides/_rels/slide3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2.xml"/></Relationships>
</file>

<file path=ppt/slides/_rels/slide3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3.xml"/></Relationships>
</file>

<file path=ppt/slides/_rels/slide3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4.xml"/><Relationship Id="rId3" Type="http://schemas.openxmlformats.org/officeDocument/2006/relationships/image" Target="../media/image3.png"/><Relationship Id="rId4" Type="http://schemas.openxmlformats.org/officeDocument/2006/relationships/hyperlink" Target="https://discord.com/invite/eUrT2UFeS6" TargetMode="External"/></Relationships>
</file>

<file path=ppt/slides/_rels/slide3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5.xml"/><Relationship Id="rId3" Type="http://schemas.openxmlformats.org/officeDocument/2006/relationships/image" Target="../media/image1.png"/><Relationship Id="rId4" Type="http://schemas.openxmlformats.org/officeDocument/2006/relationships/hyperlink" Target="https://www.casadocodigo.com.br/products/livro-oo-conceitos" TargetMode="External"/><Relationship Id="rId5" Type="http://schemas.openxmlformats.org/officeDocument/2006/relationships/hyperlink" Target="https://docs.oracle.com/javase/tutorial/java/javaOO/methods.html" TargetMode="External"/></Relationships>
</file>

<file path=ppt/slides/_rels/slide3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6.xml"/><Relationship Id="rId3" Type="http://schemas.openxmlformats.org/officeDocument/2006/relationships/image" Target="../media/image1.png"/><Relationship Id="rId4" Type="http://schemas.openxmlformats.org/officeDocument/2006/relationships/hyperlink" Target="https://docs.oracle.com/javase/tutorial/java/javaOO/returnvalue.html" TargetMode="External"/><Relationship Id="rId5" Type="http://schemas.openxmlformats.org/officeDocument/2006/relationships/hyperlink" Target="https://docs.oracle.com/javase/tutorial/java/javaOO/arguments.html" TargetMode="External"/></Relationships>
</file>

<file path=ppt/slides/_rels/slide3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7.xml"/><Relationship Id="rId3" Type="http://schemas.openxmlformats.org/officeDocument/2006/relationships/image" Target="../media/image1.png"/></Relationships>
</file>

<file path=ppt/slides/_rels/slide3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8.xml"/><Relationship Id="rId3" Type="http://schemas.openxmlformats.org/officeDocument/2006/relationships/image" Target="../media/image1.png"/></Relationships>
</file>

<file path=ppt/slides/_rels/slide3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9.xml"/><Relationship Id="rId3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0.xml"/><Relationship Id="rId3" Type="http://schemas.openxmlformats.org/officeDocument/2006/relationships/image" Target="../media/image3.png"/><Relationship Id="rId4" Type="http://schemas.openxmlformats.org/officeDocument/2006/relationships/hyperlink" Target="https://discord.com/invite/eUrT2UFeS6" TargetMode="External"/></Relationships>
</file>

<file path=ppt/slides/_rels/slide3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1.xml"/><Relationship Id="rId3" Type="http://schemas.openxmlformats.org/officeDocument/2006/relationships/image" Target="../media/image3.png"/></Relationships>
</file>

<file path=ppt/slides/_rels/slide3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2.xml"/><Relationship Id="rId3" Type="http://schemas.openxmlformats.org/officeDocument/2006/relationships/image" Target="../media/image1.png"/></Relationships>
</file>

<file path=ppt/slides/_rels/slide3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3.xml"/><Relationship Id="rId3" Type="http://schemas.openxmlformats.org/officeDocument/2006/relationships/image" Target="../media/image1.png"/></Relationships>
</file>

<file path=ppt/slides/_rels/slide3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4.xml"/><Relationship Id="rId3" Type="http://schemas.openxmlformats.org/officeDocument/2006/relationships/image" Target="../media/image1.png"/></Relationships>
</file>

<file path=ppt/slides/_rels/slide3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5.xml"/><Relationship Id="rId3" Type="http://schemas.openxmlformats.org/officeDocument/2006/relationships/image" Target="../media/image1.png"/></Relationships>
</file>

<file path=ppt/slides/_rels/slide3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6.xml"/><Relationship Id="rId3" Type="http://schemas.openxmlformats.org/officeDocument/2006/relationships/image" Target="../media/image1.png"/></Relationships>
</file>

<file path=ppt/slides/_rels/slide3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7.xml"/><Relationship Id="rId3" Type="http://schemas.openxmlformats.org/officeDocument/2006/relationships/image" Target="../media/image1.png"/></Relationships>
</file>

<file path=ppt/slides/_rels/slide3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8.xml"/><Relationship Id="rId3" Type="http://schemas.openxmlformats.org/officeDocument/2006/relationships/image" Target="../media/image1.png"/></Relationships>
</file>

<file path=ppt/slides/_rels/slide3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9.xml"/><Relationship Id="rId3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3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0.xml"/><Relationship Id="rId3" Type="http://schemas.openxmlformats.org/officeDocument/2006/relationships/image" Target="../media/image1.png"/></Relationships>
</file>

<file path=ppt/slides/_rels/slide3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1.xml"/><Relationship Id="rId3" Type="http://schemas.openxmlformats.org/officeDocument/2006/relationships/image" Target="../media/image1.png"/></Relationships>
</file>

<file path=ppt/slides/_rels/slide3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2.xml"/><Relationship Id="rId3" Type="http://schemas.openxmlformats.org/officeDocument/2006/relationships/image" Target="../media/image1.png"/></Relationships>
</file>

<file path=ppt/slides/_rels/slide3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3.xml"/><Relationship Id="rId3" Type="http://schemas.openxmlformats.org/officeDocument/2006/relationships/image" Target="../media/image3.png"/></Relationships>
</file>

<file path=ppt/slides/_rels/slide3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4.xml"/><Relationship Id="rId3" Type="http://schemas.openxmlformats.org/officeDocument/2006/relationships/image" Target="../media/image1.png"/></Relationships>
</file>

<file path=ppt/slides/_rels/slide3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5.xml"/><Relationship Id="rId3" Type="http://schemas.openxmlformats.org/officeDocument/2006/relationships/image" Target="../media/image1.png"/></Relationships>
</file>

<file path=ppt/slides/_rels/slide3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6.xml"/><Relationship Id="rId3" Type="http://schemas.openxmlformats.org/officeDocument/2006/relationships/image" Target="../media/image1.png"/></Relationships>
</file>

<file path=ppt/slides/_rels/slide3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7.xml"/><Relationship Id="rId3" Type="http://schemas.openxmlformats.org/officeDocument/2006/relationships/image" Target="../media/image1.png"/><Relationship Id="rId4" Type="http://schemas.openxmlformats.org/officeDocument/2006/relationships/image" Target="../media/image12.jpg"/></Relationships>
</file>

<file path=ppt/slides/_rels/slide3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8.xml"/><Relationship Id="rId3" Type="http://schemas.openxmlformats.org/officeDocument/2006/relationships/image" Target="../media/image1.png"/><Relationship Id="rId4" Type="http://schemas.openxmlformats.org/officeDocument/2006/relationships/image" Target="../media/image11.jpg"/></Relationships>
</file>

<file path=ppt/slides/_rels/slide3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9.xml"/><Relationship Id="rId3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3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0.xml"/><Relationship Id="rId3" Type="http://schemas.openxmlformats.org/officeDocument/2006/relationships/image" Target="../media/image1.png"/></Relationships>
</file>

<file path=ppt/slides/_rels/slide3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1.xml"/><Relationship Id="rId3" Type="http://schemas.openxmlformats.org/officeDocument/2006/relationships/image" Target="../media/image3.png"/></Relationships>
</file>

<file path=ppt/slides/_rels/slide3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2.xml"/><Relationship Id="rId3" Type="http://schemas.openxmlformats.org/officeDocument/2006/relationships/image" Target="../media/image1.png"/></Relationships>
</file>

<file path=ppt/slides/_rels/slide3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3.xml"/><Relationship Id="rId3" Type="http://schemas.openxmlformats.org/officeDocument/2006/relationships/image" Target="../media/image1.png"/></Relationships>
</file>

<file path=ppt/slides/_rels/slide3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4.xml"/><Relationship Id="rId3" Type="http://schemas.openxmlformats.org/officeDocument/2006/relationships/image" Target="../media/image1.png"/></Relationships>
</file>

<file path=ppt/slides/_rels/slide3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5.xml"/><Relationship Id="rId3" Type="http://schemas.openxmlformats.org/officeDocument/2006/relationships/image" Target="../media/image1.png"/></Relationships>
</file>

<file path=ppt/slides/_rels/slide3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6.xml"/><Relationship Id="rId3" Type="http://schemas.openxmlformats.org/officeDocument/2006/relationships/image" Target="../media/image1.png"/></Relationships>
</file>

<file path=ppt/slides/_rels/slide3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7.xml"/><Relationship Id="rId3" Type="http://schemas.openxmlformats.org/officeDocument/2006/relationships/image" Target="../media/image1.png"/></Relationships>
</file>

<file path=ppt/slides/_rels/slide3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8.xml"/><Relationship Id="rId3" Type="http://schemas.openxmlformats.org/officeDocument/2006/relationships/image" Target="../media/image1.png"/><Relationship Id="rId4" Type="http://schemas.openxmlformats.org/officeDocument/2006/relationships/hyperlink" Target="https://www.casadocodigo.com.br/products/livro-oo-conceitos" TargetMode="External"/><Relationship Id="rId5" Type="http://schemas.openxmlformats.org/officeDocument/2006/relationships/hyperlink" Target="https://docs.oracle.com/javase/tutorial/java/javaOO/methods.html" TargetMode="External"/></Relationships>
</file>

<file path=ppt/slides/_rels/slide3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9.xml"/><Relationship Id="rId3" Type="http://schemas.openxmlformats.org/officeDocument/2006/relationships/image" Target="../media/image1.png"/><Relationship Id="rId4" Type="http://schemas.openxmlformats.org/officeDocument/2006/relationships/hyperlink" Target="https://docs.oracle.com/javase/tutorial/java/javaOO/returnvalue.html" TargetMode="External"/><Relationship Id="rId5" Type="http://schemas.openxmlformats.org/officeDocument/2006/relationships/hyperlink" Target="https://docs.oracle.com/javase/tutorial/java/javaOO/arguments.html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/Relationships>
</file>

<file path=ppt/slides/_rels/slide3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0.xml"/><Relationship Id="rId3" Type="http://schemas.openxmlformats.org/officeDocument/2006/relationships/image" Target="../media/image1.png"/></Relationships>
</file>

<file path=ppt/slides/_rels/slide3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1.xml"/><Relationship Id="rId3" Type="http://schemas.openxmlformats.org/officeDocument/2006/relationships/image" Target="../media/image1.png"/></Relationships>
</file>

<file path=ppt/slides/_rels/slide3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2.xml"/><Relationship Id="rId3" Type="http://schemas.openxmlformats.org/officeDocument/2006/relationships/image" Target="../media/image1.png"/></Relationships>
</file>

<file path=ppt/slides/_rels/slide3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3.xml"/><Relationship Id="rId3" Type="http://schemas.openxmlformats.org/officeDocument/2006/relationships/image" Target="../media/image3.png"/></Relationships>
</file>

<file path=ppt/slides/_rels/slide3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4.xml"/><Relationship Id="rId3" Type="http://schemas.openxmlformats.org/officeDocument/2006/relationships/image" Target="../media/image1.png"/></Relationships>
</file>

<file path=ppt/slides/_rels/slide3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5.xml"/><Relationship Id="rId3" Type="http://schemas.openxmlformats.org/officeDocument/2006/relationships/image" Target="../media/image1.png"/></Relationships>
</file>

<file path=ppt/slides/_rels/slide3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6.xml"/><Relationship Id="rId3" Type="http://schemas.openxmlformats.org/officeDocument/2006/relationships/image" Target="../media/image1.png"/></Relationships>
</file>

<file path=ppt/slides/_rels/slide3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7.xml"/><Relationship Id="rId3" Type="http://schemas.openxmlformats.org/officeDocument/2006/relationships/image" Target="../media/image1.png"/></Relationships>
</file>

<file path=ppt/slides/_rels/slide3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8.xml"/><Relationship Id="rId3" Type="http://schemas.openxmlformats.org/officeDocument/2006/relationships/image" Target="../media/image1.png"/></Relationships>
</file>

<file path=ppt/slides/_rels/slide3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9.xml"/><Relationship Id="rId3" Type="http://schemas.openxmlformats.org/officeDocument/2006/relationships/image" Target="../media/image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/Relationships>
</file>

<file path=ppt/slides/_rels/slide3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0.xml"/><Relationship Id="rId3" Type="http://schemas.openxmlformats.org/officeDocument/2006/relationships/image" Target="../media/image1.png"/></Relationships>
</file>

<file path=ppt/slides/_rels/slide3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1.xml"/><Relationship Id="rId3" Type="http://schemas.openxmlformats.org/officeDocument/2006/relationships/image" Target="../media/image1.png"/></Relationships>
</file>

<file path=ppt/slides/_rels/slide3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2.xml"/><Relationship Id="rId3" Type="http://schemas.openxmlformats.org/officeDocument/2006/relationships/image" Target="../media/image1.png"/></Relationships>
</file>

<file path=ppt/slides/_rels/slide3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3.xml"/><Relationship Id="rId3" Type="http://schemas.openxmlformats.org/officeDocument/2006/relationships/image" Target="../media/image1.png"/></Relationships>
</file>

<file path=ppt/slides/_rels/slide3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4.xml"/><Relationship Id="rId3" Type="http://schemas.openxmlformats.org/officeDocument/2006/relationships/image" Target="../media/image1.png"/></Relationships>
</file>

<file path=ppt/slides/_rels/slide3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5.xml"/><Relationship Id="rId3" Type="http://schemas.openxmlformats.org/officeDocument/2006/relationships/image" Target="../media/image1.png"/></Relationships>
</file>

<file path=ppt/slides/_rels/slide3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6.xml"/><Relationship Id="rId3" Type="http://schemas.openxmlformats.org/officeDocument/2006/relationships/image" Target="../media/image1.png"/></Relationships>
</file>

<file path=ppt/slides/_rels/slide3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7.xml"/><Relationship Id="rId3" Type="http://schemas.openxmlformats.org/officeDocument/2006/relationships/image" Target="../media/image3.png"/></Relationships>
</file>

<file path=ppt/slides/_rels/slide3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8.xml"/><Relationship Id="rId3" Type="http://schemas.openxmlformats.org/officeDocument/2006/relationships/image" Target="../media/image1.png"/></Relationships>
</file>

<file path=ppt/slides/_rels/slide3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9.xml"/><Relationship Id="rId3" Type="http://schemas.openxmlformats.org/officeDocument/2006/relationships/image" Target="../media/image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/Relationships>
</file>

<file path=ppt/slides/_rels/slide3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0.xml"/><Relationship Id="rId3" Type="http://schemas.openxmlformats.org/officeDocument/2006/relationships/image" Target="../media/image1.png"/></Relationships>
</file>

<file path=ppt/slides/_rels/slide3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1.xml"/><Relationship Id="rId3" Type="http://schemas.openxmlformats.org/officeDocument/2006/relationships/image" Target="../media/image1.png"/></Relationships>
</file>

<file path=ppt/slides/_rels/slide3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2.xml"/><Relationship Id="rId3" Type="http://schemas.openxmlformats.org/officeDocument/2006/relationships/image" Target="../media/image1.png"/></Relationships>
</file>

<file path=ppt/slides/_rels/slide3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3.xml"/><Relationship Id="rId3" Type="http://schemas.openxmlformats.org/officeDocument/2006/relationships/image" Target="../media/image1.png"/></Relationships>
</file>

<file path=ppt/slides/_rels/slide3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4.xml"/><Relationship Id="rId3" Type="http://schemas.openxmlformats.org/officeDocument/2006/relationships/image" Target="../media/image1.png"/></Relationships>
</file>

<file path=ppt/slides/_rels/slide3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5.xml"/><Relationship Id="rId3" Type="http://schemas.openxmlformats.org/officeDocument/2006/relationships/image" Target="../media/image1.png"/></Relationships>
</file>

<file path=ppt/slides/_rels/slide3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6.xml"/><Relationship Id="rId3" Type="http://schemas.openxmlformats.org/officeDocument/2006/relationships/image" Target="../media/image1.png"/></Relationships>
</file>

<file path=ppt/slides/_rels/slide3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7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3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8.xml"/><Relationship Id="rId3" Type="http://schemas.openxmlformats.org/officeDocument/2006/relationships/image" Target="../media/image1.png"/></Relationships>
</file>

<file path=ppt/slides/_rels/slide3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9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/Relationships>
</file>

<file path=ppt/slides/_rels/slide4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0.xml"/><Relationship Id="rId3" Type="http://schemas.openxmlformats.org/officeDocument/2006/relationships/image" Target="../media/image1.png"/></Relationships>
</file>

<file path=ppt/slides/_rels/slide4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1.xml"/><Relationship Id="rId3" Type="http://schemas.openxmlformats.org/officeDocument/2006/relationships/image" Target="../media/image1.png"/></Relationships>
</file>

<file path=ppt/slides/_rels/slide4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2.xml"/></Relationships>
</file>

<file path=ppt/slides/_rels/slide4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3.xml"/></Relationships>
</file>

<file path=ppt/slides/_rels/slide4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4.xml"/></Relationships>
</file>

<file path=ppt/slides/_rels/slide4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5.xml"/></Relationships>
</file>

<file path=ppt/slides/_rels/slide4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6.xml"/></Relationships>
</file>

<file path=ppt/slides/_rels/slide4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7.xml"/><Relationship Id="rId3" Type="http://schemas.openxmlformats.org/officeDocument/2006/relationships/image" Target="../media/image3.png"/></Relationships>
</file>

<file path=ppt/slides/_rels/slide4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8.xml"/><Relationship Id="rId3" Type="http://schemas.openxmlformats.org/officeDocument/2006/relationships/image" Target="../media/image1.png"/></Relationships>
</file>

<file path=ppt/slides/_rels/slide4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9.xml"/><Relationship Id="rId3" Type="http://schemas.openxmlformats.org/officeDocument/2006/relationships/image" Target="../media/image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0.xml"/><Relationship Id="rId3" Type="http://schemas.openxmlformats.org/officeDocument/2006/relationships/image" Target="../media/image1.png"/></Relationships>
</file>

<file path=ppt/slides/_rels/slide4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1.xml"/><Relationship Id="rId3" Type="http://schemas.openxmlformats.org/officeDocument/2006/relationships/image" Target="../media/image1.png"/><Relationship Id="rId4" Type="http://schemas.openxmlformats.org/officeDocument/2006/relationships/image" Target="../media/image12.jpg"/></Relationships>
</file>

<file path=ppt/slides/_rels/slide4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2.xml"/><Relationship Id="rId3" Type="http://schemas.openxmlformats.org/officeDocument/2006/relationships/image" Target="../media/image1.png"/><Relationship Id="rId4" Type="http://schemas.openxmlformats.org/officeDocument/2006/relationships/image" Target="../media/image11.jpg"/></Relationships>
</file>

<file path=ppt/slides/_rels/slide4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3.xml"/><Relationship Id="rId3" Type="http://schemas.openxmlformats.org/officeDocument/2006/relationships/image" Target="../media/image1.png"/></Relationships>
</file>

<file path=ppt/slides/_rels/slide4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4.xml"/><Relationship Id="rId3" Type="http://schemas.openxmlformats.org/officeDocument/2006/relationships/image" Target="../media/image1.png"/></Relationships>
</file>

<file path=ppt/slides/_rels/slide4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5.xml"/></Relationships>
</file>

<file path=ppt/slides/_rels/slide4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6.xml"/></Relationships>
</file>

<file path=ppt/slides/_rels/slide4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7.xml"/><Relationship Id="rId3" Type="http://schemas.openxmlformats.org/officeDocument/2006/relationships/image" Target="../media/image3.png"/></Relationships>
</file>

<file path=ppt/slides/_rels/slide4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8.xml"/><Relationship Id="rId3" Type="http://schemas.openxmlformats.org/officeDocument/2006/relationships/image" Target="../media/image1.png"/></Relationships>
</file>

<file path=ppt/slides/_rels/slide4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9.xml"/><Relationship Id="rId3" Type="http://schemas.openxmlformats.org/officeDocument/2006/relationships/image" Target="../media/image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0.xml"/><Relationship Id="rId3" Type="http://schemas.openxmlformats.org/officeDocument/2006/relationships/image" Target="../media/image1.png"/></Relationships>
</file>

<file path=ppt/slides/_rels/slide4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1.xml"/><Relationship Id="rId3" Type="http://schemas.openxmlformats.org/officeDocument/2006/relationships/image" Target="../media/image1.png"/></Relationships>
</file>

<file path=ppt/slides/_rels/slide4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2.xml"/><Relationship Id="rId3" Type="http://schemas.openxmlformats.org/officeDocument/2006/relationships/image" Target="../media/image1.png"/></Relationships>
</file>

<file path=ppt/slides/_rels/slide4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3.xml"/><Relationship Id="rId3" Type="http://schemas.openxmlformats.org/officeDocument/2006/relationships/image" Target="../media/image1.png"/></Relationships>
</file>

<file path=ppt/slides/_rels/slide4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4.xml"/></Relationships>
</file>

<file path=ppt/slides/_rels/slide4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5.xml"/></Relationships>
</file>

<file path=ppt/slides/_rels/slide4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6.xml"/><Relationship Id="rId3" Type="http://schemas.openxmlformats.org/officeDocument/2006/relationships/image" Target="../media/image3.png"/><Relationship Id="rId4" Type="http://schemas.openxmlformats.org/officeDocument/2006/relationships/hyperlink" Target="https://discord.com/invite/eUrT2UFeS6" TargetMode="External"/></Relationships>
</file>

<file path=ppt/slides/_rels/slide4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7.xml"/><Relationship Id="rId3" Type="http://schemas.openxmlformats.org/officeDocument/2006/relationships/image" Target="../media/image1.png"/><Relationship Id="rId4" Type="http://schemas.openxmlformats.org/officeDocument/2006/relationships/hyperlink" Target="https://www.casadocodigo.com.br/products/livro-oo-conceitos" TargetMode="External"/><Relationship Id="rId5" Type="http://schemas.openxmlformats.org/officeDocument/2006/relationships/hyperlink" Target="https://docs.oracle.com/javase/tutorial/java/javaOO/methods.html" TargetMode="External"/></Relationships>
</file>

<file path=ppt/slides/_rels/slide4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8.xml"/><Relationship Id="rId3" Type="http://schemas.openxmlformats.org/officeDocument/2006/relationships/image" Target="../media/image1.png"/><Relationship Id="rId4" Type="http://schemas.openxmlformats.org/officeDocument/2006/relationships/hyperlink" Target="https://docs.oracle.com/javase/tutorial/java/javaOO/returnvalue.html" TargetMode="External"/><Relationship Id="rId5" Type="http://schemas.openxmlformats.org/officeDocument/2006/relationships/hyperlink" Target="https://docs.oracle.com/javase/tutorial/java/javaOO/arguments.html" TargetMode="External"/></Relationships>
</file>

<file path=ppt/slides/_rels/slide4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9.xml"/><Relationship Id="rId3" Type="http://schemas.openxmlformats.org/officeDocument/2006/relationships/image" Target="../media/image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0.xml"/><Relationship Id="rId3" Type="http://schemas.openxmlformats.org/officeDocument/2006/relationships/image" Target="../media/image1.png"/></Relationships>
</file>

<file path=ppt/slides/_rels/slide4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1.xml"/><Relationship Id="rId3" Type="http://schemas.openxmlformats.org/officeDocument/2006/relationships/image" Target="../media/image1.png"/></Relationships>
</file>

<file path=ppt/slides/_rels/slide4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2.xml"/><Relationship Id="rId3" Type="http://schemas.openxmlformats.org/officeDocument/2006/relationships/image" Target="../media/image3.png"/><Relationship Id="rId4" Type="http://schemas.openxmlformats.org/officeDocument/2006/relationships/hyperlink" Target="https://discord.com/invite/eUrT2UFeS6" TargetMode="External"/></Relationships>
</file>

<file path=ppt/slides/_rels/slide4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3.xml"/><Relationship Id="rId3" Type="http://schemas.openxmlformats.org/officeDocument/2006/relationships/image" Target="../media/image3.png"/></Relationships>
</file>

<file path=ppt/slides/_rels/slide4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4.xml"/><Relationship Id="rId3" Type="http://schemas.openxmlformats.org/officeDocument/2006/relationships/image" Target="../media/image1.png"/></Relationships>
</file>

<file path=ppt/slides/_rels/slide4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5.xml"/><Relationship Id="rId3" Type="http://schemas.openxmlformats.org/officeDocument/2006/relationships/image" Target="../media/image1.png"/></Relationships>
</file>

<file path=ppt/slides/_rels/slide4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6.xml"/><Relationship Id="rId3" Type="http://schemas.openxmlformats.org/officeDocument/2006/relationships/image" Target="../media/image1.png"/></Relationships>
</file>

<file path=ppt/slides/_rels/slide4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7.xml"/><Relationship Id="rId3" Type="http://schemas.openxmlformats.org/officeDocument/2006/relationships/image" Target="../media/image1.png"/></Relationships>
</file>

<file path=ppt/slides/_rels/slide4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8.xml"/><Relationship Id="rId3" Type="http://schemas.openxmlformats.org/officeDocument/2006/relationships/image" Target="../media/image1.png"/></Relationships>
</file>

<file path=ppt/slides/_rels/slide4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9.xml"/><Relationship Id="rId3" Type="http://schemas.openxmlformats.org/officeDocument/2006/relationships/image" Target="../media/image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0.xml"/><Relationship Id="rId3" Type="http://schemas.openxmlformats.org/officeDocument/2006/relationships/image" Target="../media/image1.png"/></Relationships>
</file>

<file path=ppt/slides/_rels/slide4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1.xml"/><Relationship Id="rId3" Type="http://schemas.openxmlformats.org/officeDocument/2006/relationships/image" Target="../media/image1.png"/></Relationships>
</file>

<file path=ppt/slides/_rels/slide4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2.xml"/><Relationship Id="rId3" Type="http://schemas.openxmlformats.org/officeDocument/2006/relationships/image" Target="../media/image1.png"/></Relationships>
</file>

<file path=ppt/slides/_rels/slide4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3.xml"/><Relationship Id="rId3" Type="http://schemas.openxmlformats.org/officeDocument/2006/relationships/image" Target="../media/image1.png"/></Relationships>
</file>

<file path=ppt/slides/_rels/slide4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4.xml"/><Relationship Id="rId3" Type="http://schemas.openxmlformats.org/officeDocument/2006/relationships/image" Target="../media/image1.png"/></Relationships>
</file>

<file path=ppt/slides/_rels/slide4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5.xml"/><Relationship Id="rId3" Type="http://schemas.openxmlformats.org/officeDocument/2006/relationships/image" Target="../media/image3.png"/></Relationships>
</file>

<file path=ppt/slides/_rels/slide4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6.xml"/><Relationship Id="rId3" Type="http://schemas.openxmlformats.org/officeDocument/2006/relationships/image" Target="../media/image1.png"/></Relationships>
</file>

<file path=ppt/slides/_rels/slide4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7.xml"/><Relationship Id="rId3" Type="http://schemas.openxmlformats.org/officeDocument/2006/relationships/image" Target="../media/image1.png"/></Relationships>
</file>

<file path=ppt/slides/_rels/slide4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8.xml"/><Relationship Id="rId3" Type="http://schemas.openxmlformats.org/officeDocument/2006/relationships/image" Target="../media/image1.png"/></Relationships>
</file>

<file path=ppt/slides/_rels/slide4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9.xml"/><Relationship Id="rId3" Type="http://schemas.openxmlformats.org/officeDocument/2006/relationships/image" Target="../media/image1.png"/><Relationship Id="rId4" Type="http://schemas.openxmlformats.org/officeDocument/2006/relationships/image" Target="../media/image12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0.xml"/><Relationship Id="rId3" Type="http://schemas.openxmlformats.org/officeDocument/2006/relationships/image" Target="../media/image1.png"/><Relationship Id="rId4" Type="http://schemas.openxmlformats.org/officeDocument/2006/relationships/image" Target="../media/image11.jpg"/></Relationships>
</file>

<file path=ppt/slides/_rels/slide4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1.xml"/><Relationship Id="rId3" Type="http://schemas.openxmlformats.org/officeDocument/2006/relationships/image" Target="../media/image1.png"/></Relationships>
</file>

<file path=ppt/slides/_rels/slide4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2.xml"/><Relationship Id="rId3" Type="http://schemas.openxmlformats.org/officeDocument/2006/relationships/image" Target="../media/image1.png"/></Relationships>
</file>

<file path=ppt/slides/_rels/slide4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3.xml"/><Relationship Id="rId3" Type="http://schemas.openxmlformats.org/officeDocument/2006/relationships/image" Target="../media/image3.png"/></Relationships>
</file>

<file path=ppt/slides/_rels/slide4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4.xml"/><Relationship Id="rId3" Type="http://schemas.openxmlformats.org/officeDocument/2006/relationships/image" Target="../media/image1.png"/></Relationships>
</file>

<file path=ppt/slides/_rels/slide4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5.xml"/><Relationship Id="rId3" Type="http://schemas.openxmlformats.org/officeDocument/2006/relationships/image" Target="../media/image1.png"/></Relationships>
</file>

<file path=ppt/slides/_rels/slide4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6.xml"/><Relationship Id="rId3" Type="http://schemas.openxmlformats.org/officeDocument/2006/relationships/image" Target="../media/image1.png"/></Relationships>
</file>

<file path=ppt/slides/_rels/slide4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7.xml"/><Relationship Id="rId3" Type="http://schemas.openxmlformats.org/officeDocument/2006/relationships/image" Target="../media/image1.png"/></Relationships>
</file>

<file path=ppt/slides/_rels/slide4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8.xml"/><Relationship Id="rId3" Type="http://schemas.openxmlformats.org/officeDocument/2006/relationships/image" Target="../media/image1.png"/></Relationships>
</file>

<file path=ppt/slides/_rels/slide4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9.xml"/><Relationship Id="rId3" Type="http://schemas.openxmlformats.org/officeDocument/2006/relationships/image" Target="../media/image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png"/></Relationships>
</file>

<file path=ppt/slides/_rels/slide4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0.xml"/><Relationship Id="rId3" Type="http://schemas.openxmlformats.org/officeDocument/2006/relationships/image" Target="../media/image1.png"/><Relationship Id="rId4" Type="http://schemas.openxmlformats.org/officeDocument/2006/relationships/hyperlink" Target="https://www.casadocodigo.com.br/products/livro-oo-conceitos" TargetMode="External"/><Relationship Id="rId5" Type="http://schemas.openxmlformats.org/officeDocument/2006/relationships/hyperlink" Target="https://docs.oracle.com/javase/tutorial/java/javaOO/methods.html" TargetMode="External"/></Relationships>
</file>

<file path=ppt/slides/_rels/slide4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1.xml"/><Relationship Id="rId3" Type="http://schemas.openxmlformats.org/officeDocument/2006/relationships/image" Target="../media/image1.png"/><Relationship Id="rId4" Type="http://schemas.openxmlformats.org/officeDocument/2006/relationships/hyperlink" Target="https://docs.oracle.com/javase/tutorial/java/javaOO/returnvalue.html" TargetMode="External"/><Relationship Id="rId5" Type="http://schemas.openxmlformats.org/officeDocument/2006/relationships/hyperlink" Target="https://docs.oracle.com/javase/tutorial/java/javaOO/arguments.html" TargetMode="External"/></Relationships>
</file>

<file path=ppt/slides/_rels/slide4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2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4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3.xml"/><Relationship Id="rId3" Type="http://schemas.openxmlformats.org/officeDocument/2006/relationships/image" Target="../media/image1.png"/></Relationships>
</file>

<file path=ppt/slides/_rels/slide4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4.xml"/><Relationship Id="rId3" Type="http://schemas.openxmlformats.org/officeDocument/2006/relationships/image" Target="../media/image1.png"/></Relationships>
</file>

<file path=ppt/slides/_rels/slide4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5.xml"/><Relationship Id="rId3" Type="http://schemas.openxmlformats.org/officeDocument/2006/relationships/image" Target="../media/image1.png"/></Relationships>
</file>

<file path=ppt/slides/_rels/slide4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6.xml"/><Relationship Id="rId3" Type="http://schemas.openxmlformats.org/officeDocument/2006/relationships/image" Target="../media/image1.png"/></Relationships>
</file>

<file path=ppt/slides/_rels/slide4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7.xml"/></Relationships>
</file>

<file path=ppt/slides/_rels/slide4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8.xml"/></Relationships>
</file>

<file path=ppt/slides/_rels/slide4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9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png"/></Relationships>
</file>

<file path=ppt/slides/_rels/slide4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0.xml"/></Relationships>
</file>

<file path=ppt/slides/_rels/slide4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1.xml"/></Relationships>
</file>

<file path=ppt/slides/_rels/slide4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2.xml"/><Relationship Id="rId3" Type="http://schemas.openxmlformats.org/officeDocument/2006/relationships/image" Target="../media/image3.png"/></Relationships>
</file>

<file path=ppt/slides/_rels/slide4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3.xml"/><Relationship Id="rId3" Type="http://schemas.openxmlformats.org/officeDocument/2006/relationships/image" Target="../media/image1.png"/></Relationships>
</file>

<file path=ppt/slides/_rels/slide4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4.xml"/><Relationship Id="rId3" Type="http://schemas.openxmlformats.org/officeDocument/2006/relationships/image" Target="../media/image1.png"/></Relationships>
</file>

<file path=ppt/slides/_rels/slide4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5.xml"/><Relationship Id="rId3" Type="http://schemas.openxmlformats.org/officeDocument/2006/relationships/image" Target="../media/image1.png"/></Relationships>
</file>

<file path=ppt/slides/_rels/slide4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6.xml"/><Relationship Id="rId3" Type="http://schemas.openxmlformats.org/officeDocument/2006/relationships/image" Target="../media/image1.png"/><Relationship Id="rId4" Type="http://schemas.openxmlformats.org/officeDocument/2006/relationships/image" Target="../media/image12.jpg"/></Relationships>
</file>

<file path=ppt/slides/_rels/slide4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7.xml"/><Relationship Id="rId3" Type="http://schemas.openxmlformats.org/officeDocument/2006/relationships/image" Target="../media/image1.png"/><Relationship Id="rId4" Type="http://schemas.openxmlformats.org/officeDocument/2006/relationships/image" Target="../media/image11.jpg"/></Relationships>
</file>

<file path=ppt/slides/_rels/slide4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8.xml"/><Relationship Id="rId3" Type="http://schemas.openxmlformats.org/officeDocument/2006/relationships/image" Target="../media/image1.png"/></Relationships>
</file>

<file path=ppt/slides/_rels/slide4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9.xml"/><Relationship Id="rId3" Type="http://schemas.openxmlformats.org/officeDocument/2006/relationships/image" Target="../media/image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png"/></Relationships>
</file>

<file path=ppt/slides/_rels/slide4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0.xml"/></Relationships>
</file>

<file path=ppt/slides/_rels/slide4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1.xml"/></Relationships>
</file>

<file path=ppt/slides/_rels/slide4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2.xml"/><Relationship Id="rId3" Type="http://schemas.openxmlformats.org/officeDocument/2006/relationships/image" Target="../media/image3.png"/></Relationships>
</file>

<file path=ppt/slides/_rels/slide4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3.xml"/><Relationship Id="rId3" Type="http://schemas.openxmlformats.org/officeDocument/2006/relationships/image" Target="../media/image1.png"/></Relationships>
</file>

<file path=ppt/slides/_rels/slide4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4.xml"/><Relationship Id="rId3" Type="http://schemas.openxmlformats.org/officeDocument/2006/relationships/image" Target="../media/image1.png"/></Relationships>
</file>

<file path=ppt/slides/_rels/slide4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5.xml"/><Relationship Id="rId3" Type="http://schemas.openxmlformats.org/officeDocument/2006/relationships/image" Target="../media/image1.png"/></Relationships>
</file>

<file path=ppt/slides/_rels/slide4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6.xml"/><Relationship Id="rId3" Type="http://schemas.openxmlformats.org/officeDocument/2006/relationships/image" Target="../media/image1.png"/></Relationships>
</file>

<file path=ppt/slides/_rels/slide4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7.xml"/><Relationship Id="rId3" Type="http://schemas.openxmlformats.org/officeDocument/2006/relationships/image" Target="../media/image1.png"/></Relationships>
</file>

<file path=ppt/slides/_rels/slide4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8.xml"/><Relationship Id="rId3" Type="http://schemas.openxmlformats.org/officeDocument/2006/relationships/image" Target="../media/image1.png"/></Relationships>
</file>

<file path=ppt/slides/_rels/slide4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9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png"/></Relationships>
</file>

<file path=ppt/slides/_rels/slide4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0.xml"/></Relationships>
</file>

<file path=ppt/slides/_rels/slide4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1.xml"/><Relationship Id="rId3" Type="http://schemas.openxmlformats.org/officeDocument/2006/relationships/image" Target="../media/image3.png"/><Relationship Id="rId4" Type="http://schemas.openxmlformats.org/officeDocument/2006/relationships/hyperlink" Target="https://discord.com/invite/eUrT2UFeS6" TargetMode="External"/></Relationships>
</file>

<file path=ppt/slides/_rels/slide4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2.xml"/><Relationship Id="rId3" Type="http://schemas.openxmlformats.org/officeDocument/2006/relationships/image" Target="../media/image1.png"/><Relationship Id="rId4" Type="http://schemas.openxmlformats.org/officeDocument/2006/relationships/hyperlink" Target="https://www.casadocodigo.com.br/products/livro-oo-conceitos" TargetMode="External"/><Relationship Id="rId5" Type="http://schemas.openxmlformats.org/officeDocument/2006/relationships/hyperlink" Target="https://docs.oracle.com/javase/tutorial/java/javaOO/methods.html" TargetMode="External"/></Relationships>
</file>

<file path=ppt/slides/_rels/slide4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3.xml"/><Relationship Id="rId3" Type="http://schemas.openxmlformats.org/officeDocument/2006/relationships/image" Target="../media/image1.png"/><Relationship Id="rId4" Type="http://schemas.openxmlformats.org/officeDocument/2006/relationships/hyperlink" Target="https://docs.oracle.com/javase/tutorial/java/javaOO/returnvalue.html" TargetMode="External"/><Relationship Id="rId5" Type="http://schemas.openxmlformats.org/officeDocument/2006/relationships/hyperlink" Target="https://docs.oracle.com/javase/tutorial/java/javaOO/arguments.html" TargetMode="External"/></Relationships>
</file>

<file path=ppt/slides/_rels/slide4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4.xml"/><Relationship Id="rId3" Type="http://schemas.openxmlformats.org/officeDocument/2006/relationships/image" Target="../media/image1.png"/></Relationships>
</file>

<file path=ppt/slides/_rels/slide4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5.xml"/><Relationship Id="rId3" Type="http://schemas.openxmlformats.org/officeDocument/2006/relationships/image" Target="../media/image1.png"/></Relationships>
</file>

<file path=ppt/slides/_rels/slide4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6.xml"/><Relationship Id="rId3" Type="http://schemas.openxmlformats.org/officeDocument/2006/relationships/image" Target="../media/image1.png"/></Relationships>
</file>

<file path=ppt/slides/_rels/slide4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7.xml"/><Relationship Id="rId3" Type="http://schemas.openxmlformats.org/officeDocument/2006/relationships/image" Target="../media/image3.png"/><Relationship Id="rId4" Type="http://schemas.openxmlformats.org/officeDocument/2006/relationships/hyperlink" Target="https://discord.com/invite/eUrT2UFeS6" TargetMode="External"/></Relationships>
</file>

<file path=ppt/slides/_rels/slide4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8.xml"/><Relationship Id="rId3" Type="http://schemas.openxmlformats.org/officeDocument/2006/relationships/image" Target="../media/image3.png"/></Relationships>
</file>

<file path=ppt/slides/_rels/slide4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9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png"/><Relationship Id="rId4" Type="http://schemas.openxmlformats.org/officeDocument/2006/relationships/image" Target="../media/image12.jpg"/></Relationships>
</file>

<file path=ppt/slides/_rels/slide5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0.xml"/><Relationship Id="rId3" Type="http://schemas.openxmlformats.org/officeDocument/2006/relationships/image" Target="../media/image1.png"/></Relationships>
</file>

<file path=ppt/slides/_rels/slide5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1.xml"/><Relationship Id="rId3" Type="http://schemas.openxmlformats.org/officeDocument/2006/relationships/image" Target="../media/image1.png"/></Relationships>
</file>

<file path=ppt/slides/_rels/slide5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2.xml"/><Relationship Id="rId3" Type="http://schemas.openxmlformats.org/officeDocument/2006/relationships/image" Target="../media/image1.png"/></Relationships>
</file>

<file path=ppt/slides/_rels/slide5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3.xml"/><Relationship Id="rId3" Type="http://schemas.openxmlformats.org/officeDocument/2006/relationships/image" Target="../media/image1.png"/></Relationships>
</file>

<file path=ppt/slides/_rels/slide5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4.xml"/><Relationship Id="rId3" Type="http://schemas.openxmlformats.org/officeDocument/2006/relationships/image" Target="../media/image1.png"/></Relationships>
</file>

<file path=ppt/slides/_rels/slide5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5.xml"/><Relationship Id="rId3" Type="http://schemas.openxmlformats.org/officeDocument/2006/relationships/image" Target="../media/image1.png"/></Relationships>
</file>

<file path=ppt/slides/_rels/slide5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6.xml"/><Relationship Id="rId3" Type="http://schemas.openxmlformats.org/officeDocument/2006/relationships/image" Target="../media/image1.png"/></Relationships>
</file>

<file path=ppt/slides/_rels/slide5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7.xml"/><Relationship Id="rId3" Type="http://schemas.openxmlformats.org/officeDocument/2006/relationships/image" Target="../media/image1.png"/></Relationships>
</file>

<file path=ppt/slides/_rels/slide5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8.xml"/><Relationship Id="rId3" Type="http://schemas.openxmlformats.org/officeDocument/2006/relationships/image" Target="../media/image1.png"/></Relationships>
</file>

<file path=ppt/slides/_rels/slide5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9.xml"/><Relationship Id="rId3" Type="http://schemas.openxmlformats.org/officeDocument/2006/relationships/image" Target="../media/image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png"/><Relationship Id="rId4" Type="http://schemas.openxmlformats.org/officeDocument/2006/relationships/image" Target="../media/image11.jpg"/></Relationships>
</file>

<file path=ppt/slides/_rels/slide5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0.xml"/><Relationship Id="rId3" Type="http://schemas.openxmlformats.org/officeDocument/2006/relationships/image" Target="../media/image3.png"/></Relationships>
</file>

<file path=ppt/slides/_rels/slide5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1.xml"/><Relationship Id="rId3" Type="http://schemas.openxmlformats.org/officeDocument/2006/relationships/image" Target="../media/image1.png"/></Relationships>
</file>

<file path=ppt/slides/_rels/slide5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2.xml"/><Relationship Id="rId3" Type="http://schemas.openxmlformats.org/officeDocument/2006/relationships/image" Target="../media/image1.png"/></Relationships>
</file>

<file path=ppt/slides/_rels/slide5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3.xml"/><Relationship Id="rId3" Type="http://schemas.openxmlformats.org/officeDocument/2006/relationships/image" Target="../media/image1.png"/></Relationships>
</file>

<file path=ppt/slides/_rels/slide5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4.xml"/><Relationship Id="rId3" Type="http://schemas.openxmlformats.org/officeDocument/2006/relationships/image" Target="../media/image1.png"/><Relationship Id="rId4" Type="http://schemas.openxmlformats.org/officeDocument/2006/relationships/image" Target="../media/image12.jpg"/></Relationships>
</file>

<file path=ppt/slides/_rels/slide5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5.xml"/><Relationship Id="rId3" Type="http://schemas.openxmlformats.org/officeDocument/2006/relationships/image" Target="../media/image1.png"/><Relationship Id="rId4" Type="http://schemas.openxmlformats.org/officeDocument/2006/relationships/hyperlink" Target="https://docs.oracle.com/javase/7/docs/api/java/lang/String.html" TargetMode="External"/><Relationship Id="rId5" Type="http://schemas.openxmlformats.org/officeDocument/2006/relationships/image" Target="../media/image11.jpg"/></Relationships>
</file>

<file path=ppt/slides/_rels/slide5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6.xml"/><Relationship Id="rId3" Type="http://schemas.openxmlformats.org/officeDocument/2006/relationships/image" Target="../media/image1.png"/></Relationships>
</file>

<file path=ppt/slides/_rels/slide5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7.xml"/><Relationship Id="rId3" Type="http://schemas.openxmlformats.org/officeDocument/2006/relationships/image" Target="../media/image1.png"/></Relationships>
</file>

<file path=ppt/slides/_rels/slide5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8.xml"/><Relationship Id="rId3" Type="http://schemas.openxmlformats.org/officeDocument/2006/relationships/image" Target="../media/image3.png"/></Relationships>
</file>

<file path=ppt/slides/_rels/slide5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9.xml"/><Relationship Id="rId3" Type="http://schemas.openxmlformats.org/officeDocument/2006/relationships/image" Target="../media/image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png"/></Relationships>
</file>

<file path=ppt/slides/_rels/slide5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0.xml"/><Relationship Id="rId3" Type="http://schemas.openxmlformats.org/officeDocument/2006/relationships/image" Target="../media/image1.png"/></Relationships>
</file>

<file path=ppt/slides/_rels/slide5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1.xml"/><Relationship Id="rId3" Type="http://schemas.openxmlformats.org/officeDocument/2006/relationships/image" Target="../media/image1.png"/></Relationships>
</file>

<file path=ppt/slides/_rels/slide5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2.xml"/><Relationship Id="rId3" Type="http://schemas.openxmlformats.org/officeDocument/2006/relationships/image" Target="../media/image1.png"/></Relationships>
</file>

<file path=ppt/slides/_rels/slide5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3.xml"/><Relationship Id="rId3" Type="http://schemas.openxmlformats.org/officeDocument/2006/relationships/image" Target="../media/image1.png"/></Relationships>
</file>

<file path=ppt/slides/_rels/slide5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4.xml"/><Relationship Id="rId3" Type="http://schemas.openxmlformats.org/officeDocument/2006/relationships/image" Target="../media/image1.png"/></Relationships>
</file>

<file path=ppt/slides/_rels/slide5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5.xml"/><Relationship Id="rId3" Type="http://schemas.openxmlformats.org/officeDocument/2006/relationships/image" Target="../media/image1.png"/><Relationship Id="rId4" Type="http://schemas.openxmlformats.org/officeDocument/2006/relationships/hyperlink" Target="https://www.casadocodigo.com.br/products/livro-oo-conceitos" TargetMode="External"/><Relationship Id="rId5" Type="http://schemas.openxmlformats.org/officeDocument/2006/relationships/hyperlink" Target="https://docs.oracle.com/javase/tutorial/java/javaOO/methods.html" TargetMode="External"/></Relationships>
</file>

<file path=ppt/slides/_rels/slide5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6.xml"/><Relationship Id="rId3" Type="http://schemas.openxmlformats.org/officeDocument/2006/relationships/image" Target="../media/image1.png"/><Relationship Id="rId4" Type="http://schemas.openxmlformats.org/officeDocument/2006/relationships/hyperlink" Target="https://docs.oracle.com/javase/tutorial/java/javaOO/returnvalue.html" TargetMode="External"/><Relationship Id="rId5" Type="http://schemas.openxmlformats.org/officeDocument/2006/relationships/hyperlink" Target="https://docs.oracle.com/javase/tutorial/java/javaOO/arguments.html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3.png"/><Relationship Id="rId4" Type="http://schemas.openxmlformats.org/officeDocument/2006/relationships/hyperlink" Target="https://discord.com/invite/eUrT2UFeS6" TargetMode="Externa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png"/><Relationship Id="rId4" Type="http://schemas.openxmlformats.org/officeDocument/2006/relationships/hyperlink" Target="https://www.casadocodigo.com.br/products/livro-oo-conceitos" TargetMode="External"/><Relationship Id="rId5" Type="http://schemas.openxmlformats.org/officeDocument/2006/relationships/hyperlink" Target="https://docs.oracle.com/javase/tutorial/java/javaOO/methods.html" TargetMode="Externa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.png"/><Relationship Id="rId4" Type="http://schemas.openxmlformats.org/officeDocument/2006/relationships/hyperlink" Target="https://docs.oracle.com/javase/tutorial/java/javaOO/returnvalue.html" TargetMode="External"/><Relationship Id="rId5" Type="http://schemas.openxmlformats.org/officeDocument/2006/relationships/hyperlink" Target="https://docs.oracle.com/javase/tutorial/java/javaOO/arguments.html" TargetMode="Externa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3.png"/><Relationship Id="rId4" Type="http://schemas.openxmlformats.org/officeDocument/2006/relationships/hyperlink" Target="https://discord.com/invite/eUrT2UFeS6" TargetMode="Externa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3.png"/><Relationship Id="rId4" Type="http://schemas.openxmlformats.org/officeDocument/2006/relationships/hyperlink" Target="https://discord.com/invite/eUrT2UFeS6" TargetMode="Externa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.png"/><Relationship Id="rId4" Type="http://schemas.openxmlformats.org/officeDocument/2006/relationships/hyperlink" Target="https://www.casadocodigo.com.br/products/livro-oo-conceitos" TargetMode="External"/><Relationship Id="rId5" Type="http://schemas.openxmlformats.org/officeDocument/2006/relationships/hyperlink" Target="https://docs.oracle.com/javase/tutorial/java/javaOO/methods.html" TargetMode="Externa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.png"/><Relationship Id="rId4" Type="http://schemas.openxmlformats.org/officeDocument/2006/relationships/hyperlink" Target="https://docs.oracle.com/javase/tutorial/java/javaOO/returnvalue.html" TargetMode="External"/><Relationship Id="rId5" Type="http://schemas.openxmlformats.org/officeDocument/2006/relationships/hyperlink" Target="https://docs.oracle.com/javase/tutorial/java/javaOO/arguments.html" TargetMode="Externa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3.png"/><Relationship Id="rId4" Type="http://schemas.openxmlformats.org/officeDocument/2006/relationships/hyperlink" Target="https://discord.com/invite/eUrT2UFeS6" TargetMode="Externa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3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1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1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1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1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1.pn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1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"/>
          <p:cNvSpPr txBox="1"/>
          <p:nvPr>
            <p:ph type="ctrTitle"/>
          </p:nvPr>
        </p:nvSpPr>
        <p:spPr>
          <a:xfrm>
            <a:off x="387900" y="3929365"/>
            <a:ext cx="8520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Thiago Leite e Carvalho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Engenheiro de Software, Professor, Escritor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p2"/>
          <p:cNvSpPr txBox="1"/>
          <p:nvPr>
            <p:ph idx="1" type="subTitle"/>
          </p:nvPr>
        </p:nvSpPr>
        <p:spPr>
          <a:xfrm>
            <a:off x="311700" y="1905150"/>
            <a:ext cx="85206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60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</a:t>
            </a:r>
            <a:r>
              <a:rPr lang="en-US" sz="60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r>
              <a:rPr lang="en-US" sz="60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os</a:t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400" y="30236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e935a282d_16_0"/>
          <p:cNvSpPr txBox="1"/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Thiago Leite e Carvalho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Engenheiro de Software, Professor, Escritor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g12e935a282d_16_0"/>
          <p:cNvSpPr txBox="1"/>
          <p:nvPr>
            <p:ph idx="1" type="subTitle"/>
          </p:nvPr>
        </p:nvSpPr>
        <p:spPr>
          <a:xfrm>
            <a:off x="311700" y="1905150"/>
            <a:ext cx="85206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60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</a:t>
            </a:r>
            <a:r>
              <a:rPr lang="en-US" sz="60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r>
              <a:rPr lang="en-US" sz="60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os</a:t>
            </a:r>
            <a:endParaRPr/>
          </a:p>
        </p:txBody>
      </p:sp>
      <p:sp>
        <p:nvSpPr>
          <p:cNvPr id="125" name="Google Shape;125;g12e935a282d_16_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12e935a282d_16_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12e935a282d_16_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g12e935a282d_16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400" y="30236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12e935a282d_16_77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69" name="Google Shape;969;g12e935a282d_16_7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70" name="Google Shape;970;g12e935a282d_16_777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 que é sobrecarregar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Saber como criar sobrecargas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1" name="Google Shape;971;g12e935a282d_16_77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12e935a282d_16_78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77" name="Google Shape;977;g12e935a282d_16_7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78" name="Google Shape;978;g12e935a282d_16_78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g12e935a282d_16_78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a capacidade de definir métodos para diferentes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contextos, mas preservando seu nome. 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12e935a282d_16_79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85" name="Google Shape;985;g12e935a282d_16_7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86" name="Google Shape;986;g12e935a282d_16_79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7" name="Google Shape;987;g12e935a282d_16_79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Alterar a assinatura do método: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Ass = nome + parâmetros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8" name="Google Shape;988;g12e935a282d_16_791"/>
          <p:cNvSpPr txBox="1"/>
          <p:nvPr/>
        </p:nvSpPr>
        <p:spPr>
          <a:xfrm>
            <a:off x="30192" y="2343149"/>
            <a:ext cx="478119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f);</a:t>
            </a:r>
            <a:endParaRPr/>
          </a:p>
        </p:txBody>
      </p:sp>
      <p:sp>
        <p:nvSpPr>
          <p:cNvPr id="989" name="Google Shape;989;g12e935a282d_16_791"/>
          <p:cNvSpPr txBox="1"/>
          <p:nvPr/>
        </p:nvSpPr>
        <p:spPr>
          <a:xfrm>
            <a:off x="30191" y="2655857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d);</a:t>
            </a:r>
            <a:endParaRPr/>
          </a:p>
        </p:txBody>
      </p:sp>
      <p:sp>
        <p:nvSpPr>
          <p:cNvPr id="990" name="Google Shape;990;g12e935a282d_16_791"/>
          <p:cNvSpPr txBox="1"/>
          <p:nvPr/>
        </p:nvSpPr>
        <p:spPr>
          <a:xfrm>
            <a:off x="30191" y="2957782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s);</a:t>
            </a:r>
            <a:endParaRPr/>
          </a:p>
        </p:txBody>
      </p:sp>
      <p:sp>
        <p:nvSpPr>
          <p:cNvPr id="991" name="Google Shape;991;g12e935a282d_16_791"/>
          <p:cNvSpPr txBox="1"/>
          <p:nvPr/>
        </p:nvSpPr>
        <p:spPr>
          <a:xfrm>
            <a:off x="30192" y="3270489"/>
            <a:ext cx="595654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f, RoundType rd);</a:t>
            </a:r>
            <a:endParaRPr/>
          </a:p>
        </p:txBody>
      </p:sp>
      <p:sp>
        <p:nvSpPr>
          <p:cNvPr id="992" name="Google Shape;992;g12e935a282d_16_791"/>
          <p:cNvSpPr txBox="1"/>
          <p:nvPr/>
        </p:nvSpPr>
        <p:spPr>
          <a:xfrm>
            <a:off x="30191" y="3583197"/>
            <a:ext cx="605358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d, RoundType rd);</a:t>
            </a:r>
            <a:endParaRPr/>
          </a:p>
        </p:txBody>
      </p:sp>
      <p:sp>
        <p:nvSpPr>
          <p:cNvPr id="993" name="Google Shape;993;g12e935a282d_16_791"/>
          <p:cNvSpPr txBox="1"/>
          <p:nvPr/>
        </p:nvSpPr>
        <p:spPr>
          <a:xfrm>
            <a:off x="30191" y="3895904"/>
            <a:ext cx="6096718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s, RoundType rd);</a:t>
            </a:r>
            <a:endParaRPr/>
          </a:p>
        </p:txBody>
      </p:sp>
      <p:sp>
        <p:nvSpPr>
          <p:cNvPr id="994" name="Google Shape;994;g12e935a282d_16_791"/>
          <p:cNvSpPr txBox="1"/>
          <p:nvPr/>
        </p:nvSpPr>
        <p:spPr>
          <a:xfrm>
            <a:off x="30191" y="4370357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converterParaInteiro(RoundType rd, String s);</a:t>
            </a:r>
            <a:endParaRPr/>
          </a:p>
        </p:txBody>
      </p:sp>
      <p:sp>
        <p:nvSpPr>
          <p:cNvPr id="995" name="Google Shape;995;g12e935a282d_16_791"/>
          <p:cNvSpPr txBox="1"/>
          <p:nvPr/>
        </p:nvSpPr>
        <p:spPr>
          <a:xfrm>
            <a:off x="30191" y="4672281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converterParaInteiro();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12e935a282d_16_80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01" name="Google Shape;1001;g12e935a282d_16_8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g12e935a282d_16_80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3" name="Google Shape;1003;g12e935a282d_16_80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https://docs.oracle.com/javase/7/docs/api/java/io/PrintStream.html</a:t>
            </a:r>
            <a:endParaRPr/>
          </a:p>
        </p:txBody>
      </p:sp>
      <p:pic>
        <p:nvPicPr>
          <p:cNvPr descr="Tabela&#10;&#10;Descrição gerada automaticamente" id="1004" name="Google Shape;1004;g12e935a282d_16_8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7466" y="1796128"/>
            <a:ext cx="6129067" cy="316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12e935a282d_16_81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10" name="Google Shape;1010;g12e935a282d_16_8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11" name="Google Shape;1011;g12e935a282d_16_81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2" name="Google Shape;1012;g12e935a282d_16_81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https://docs.oracle.com/javase/7/docs/api/java/lang/String.html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ela&#10;&#10;Descrição gerada automaticamente" id="1013" name="Google Shape;1013;g12e935a282d_16_8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0758" y="1961286"/>
            <a:ext cx="7002491" cy="2885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12e935a282d_16_82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19" name="Google Shape;1019;g12e935a282d_16_8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20" name="Google Shape;1020;g12e935a282d_16_82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1" name="Google Shape;1021;g12e935a282d_16_82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 x Sobrescrita</a:t>
            </a:r>
            <a:endParaRPr b="0" i="0" sz="32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12e935a282d_16_82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1027" name="Google Shape;1027;g12e935a282d_16_8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28" name="Google Shape;1028;g12e935a282d_16_82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g12e935a282d_16_82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calcula a área dos 3 quadriláteros notáveis: quadrado, retângulo e trapézio.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Obs: Use sobrecarga.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2e935a282d_16_836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5" name="Google Shape;1035;g12e935a282d_16_836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6" name="Google Shape;1036;g12e935a282d_16_836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7" name="Google Shape;1037;g12e935a282d_16_836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8" name="Google Shape;1038;g12e935a282d_16_836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9" name="Google Shape;1039;g12e935a282d_16_836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0" name="Google Shape;1040;g12e935a282d_16_8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041" name="Google Shape;1041;g12e935a282d_16_836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2" name="Google Shape;1042;g12e935a282d_16_836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Retornos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3" name="Google Shape;1043;g12e935a282d_16_836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12e935a282d_16_84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49" name="Google Shape;1049;g12e935a282d_16_8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50" name="Google Shape;1050;g12e935a282d_16_849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como funcionam</a:t>
            </a:r>
            <a:endParaRPr/>
          </a:p>
        </p:txBody>
      </p:sp>
      <p:sp>
        <p:nvSpPr>
          <p:cNvPr id="1051" name="Google Shape;1051;g12e935a282d_16_84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12e935a282d_16_85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/>
          </a:p>
        </p:txBody>
      </p:sp>
      <p:pic>
        <p:nvPicPr>
          <p:cNvPr id="1057" name="Google Shape;1057;g12e935a282d_16_8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g12e935a282d_16_8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Google Shape;1059;g12e935a282d_16_85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uma instrução de interrupção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Simbologia: return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e935a282d_16_1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4" name="Google Shape;134;g12e935a282d_16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12e935a282d_16_19"/>
          <p:cNvSpPr txBox="1"/>
          <p:nvPr>
            <p:ph idx="1" type="subTitle"/>
          </p:nvPr>
        </p:nvSpPr>
        <p:spPr>
          <a:xfrm>
            <a:off x="311700" y="1333492"/>
            <a:ext cx="8525888" cy="2174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Possibilitar que o aluno compreenda o que é um método, como criá-lo e utilizá-lo. </a:t>
            </a:r>
            <a:endParaRPr/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12e935a282d_16_1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12e935a282d_16_86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Funcionamento</a:t>
            </a:r>
            <a:endParaRPr/>
          </a:p>
        </p:txBody>
      </p:sp>
      <p:pic>
        <p:nvPicPr>
          <p:cNvPr id="1065" name="Google Shape;1065;g12e935a282d_16_8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66" name="Google Shape;1066;g12e935a282d_16_86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7" name="Google Shape;1067;g12e935a282d_16_86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método executa seu retorno quando: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Completa todas suas instruções internas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Chega a uma declaração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explícita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retorno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Lança uma exceção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12e935a282d_16_87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</a:t>
            </a:r>
            <a:endParaRPr/>
          </a:p>
        </p:txBody>
      </p:sp>
      <p:pic>
        <p:nvPicPr>
          <p:cNvPr id="1073" name="Google Shape;1073;g12e935a282d_16_8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74" name="Google Shape;1074;g12e935a282d_16_87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5" name="Google Shape;1075;g12e935a282d_16_87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retorno do método é definido na sua criação e pode ser um tipo primitivo ou objeto;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dado do return deve ser compatível com o do método;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o método for sem retorno(void), pode ou não ter um "return" para encerrar sua execução.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12e935a282d_16_87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81" name="Google Shape;1081;g12e935a282d_16_8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82" name="Google Shape;1082;g12e935a282d_16_87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Google Shape;1083;g12e935a282d_16_87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getMensagem() {       public void setIdade(...)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"Ola!";                                      return 10;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 }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getJuros() {                public void executar()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return 2.36; 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                                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   return;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getParcelas() {                    ….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1.36f;                                     }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g12e935a282d_16_88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1089" name="Google Shape;1089;g12e935a282d_16_8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90" name="Google Shape;1090;g12e935a282d_16_88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1" name="Google Shape;1091;g12e935a282d_16_88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Recrie a aplicação que calcula a área dos 3 quadriláteros notáveis. Agora faça os métodos retornarem valores.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g12e935a282d_16_89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97" name="Google Shape;1097;g12e935a282d_16_8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98" name="Google Shape;1098;g12e935a282d_16_89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9" name="Google Shape;1099;g12e935a282d_16_89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https://www.casadocodigo.com.br/products/livro-oo-conceitos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https://docs.oracle.com/javase/tutorial/java/javaOO/methods.html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12e935a282d_16_89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05" name="Google Shape;1105;g12e935a282d_16_8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06" name="Google Shape;1106;g12e935a282d_16_89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g12e935a282d_16_89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https://docs.oracle.com/javase/tutorial/java/javaOO/returnvalue.html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https://docs.oracle.com/javase/tutorial/java/javaOO/arguments.html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12e935a282d_16_90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13" name="Google Shape;1113;g12e935a282d_16_9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14" name="Google Shape;1114;g12e935a282d_16_905"/>
          <p:cNvSpPr txBox="1"/>
          <p:nvPr>
            <p:ph idx="1" type="subTitle"/>
          </p:nvPr>
        </p:nvSpPr>
        <p:spPr>
          <a:xfrm>
            <a:off x="311700" y="1333492"/>
            <a:ext cx="8525888" cy="2174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Possibilitar que o aluno compreenda o que é um método, como criá-lo e utilizá-lo. </a:t>
            </a:r>
            <a:endParaRPr/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5" name="Google Shape;1115;g12e935a282d_16_90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g12e935a282d_16_91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21" name="Google Shape;1121;g12e935a282d_16_9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22" name="Google Shape;1122;g12e935a282d_16_912"/>
          <p:cNvSpPr txBox="1"/>
          <p:nvPr>
            <p:ph idx="1" type="subTitle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1123" name="Google Shape;1123;g12e935a282d_16_91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4" name="Google Shape;1124;g12e935a282d_16_912"/>
          <p:cNvSpPr/>
          <p:nvPr/>
        </p:nvSpPr>
        <p:spPr>
          <a:xfrm>
            <a:off x="2287116" y="1548830"/>
            <a:ext cx="493598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5" name="Google Shape;1125;g12e935a282d_16_912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6" name="Google Shape;1126;g12e935a282d_16_912"/>
          <p:cNvSpPr/>
          <p:nvPr/>
        </p:nvSpPr>
        <p:spPr>
          <a:xfrm>
            <a:off x="2286179" y="2340918"/>
            <a:ext cx="3131419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7" name="Google Shape;1127;g12e935a282d_16_912"/>
          <p:cNvSpPr/>
          <p:nvPr/>
        </p:nvSpPr>
        <p:spPr>
          <a:xfrm>
            <a:off x="2287116" y="3133006"/>
            <a:ext cx="4441501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8" name="Google Shape;1128;g12e935a282d_16_912"/>
          <p:cNvSpPr txBox="1"/>
          <p:nvPr/>
        </p:nvSpPr>
        <p:spPr>
          <a:xfrm>
            <a:off x="683568" y="307087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g12e935a282d_16_924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34" name="Google Shape;1134;g12e935a282d_16_9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35" name="Google Shape;1135;g12e935a282d_16_924"/>
          <p:cNvSpPr txBox="1"/>
          <p:nvPr>
            <p:ph idx="1" type="subTitle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Lógica de Programação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IntelliJ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6" name="Google Shape;1136;g12e935a282d_16_92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12e935a282d_16_931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2" name="Google Shape;1142;g12e935a282d_16_931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3" name="Google Shape;1143;g12e935a282d_16_931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4" name="Google Shape;1144;g12e935a282d_16_931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5" name="Google Shape;1145;g12e935a282d_16_931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6" name="Google Shape;1146;g12e935a282d_16_931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7" name="Google Shape;1147;g12e935a282d_16_9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148" name="Google Shape;1148;g12e935a282d_16_931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9" name="Google Shape;1149;g12e935a282d_16_931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Criação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50" name="Google Shape;1150;g12e935a282d_16_931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e935a282d_16_43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2" name="Google Shape;142;g12e935a282d_16_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12e935a282d_16_43"/>
          <p:cNvSpPr txBox="1"/>
          <p:nvPr>
            <p:ph idx="1" type="subTitle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Lógica de Programação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IntelliJ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12e935a282d_16_4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g12e935a282d_16_94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56" name="Google Shape;1156;g12e935a282d_16_9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57" name="Google Shape;1157;g12e935a282d_16_944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Entender o que é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Saber como definir e utilizar métodos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Aplicar boas práticas em sua criação e uso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8" name="Google Shape;1158;g12e935a282d_16_94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12e935a282d_16_951"/>
          <p:cNvSpPr txBox="1"/>
          <p:nvPr>
            <p:ph idx="1" type="subTitle"/>
          </p:nvPr>
        </p:nvSpPr>
        <p:spPr>
          <a:xfrm>
            <a:off x="332988" y="3181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64" name="Google Shape;1164;g12e935a282d_16_9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65" name="Google Shape;1165;g12e935a282d_16_95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6" name="Google Shape;1166;g12e935a282d_16_95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uma porção de código (sub-rotina) que é disponibilizada por uma classe. Este é executado quando é feita uma requisição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a ele. São responsáveis por definir e realizar 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determinado comportamento."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7" name="Google Shape;1167;g12e935a282d_16_951"/>
          <p:cNvSpPr txBox="1"/>
          <p:nvPr/>
        </p:nvSpPr>
        <p:spPr>
          <a:xfrm>
            <a:off x="1060925" y="3693125"/>
            <a:ext cx="73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g12e935a282d_16_951"/>
          <p:cNvSpPr txBox="1"/>
          <p:nvPr/>
        </p:nvSpPr>
        <p:spPr>
          <a:xfrm>
            <a:off x="792350" y="3612525"/>
            <a:ext cx="7338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Ou seja, é método  que é responsável por realmente fazer a aplicação funcionar. É nele que iremos definir os códigos que irão manipular os dados. Como dito, um método deve ser chamado para executar, pois não funciona sozinho. Esta chamada é através de uma classe ou objetos.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g12e935a282d_16_96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74" name="Google Shape;1174;g12e935a282d_16_9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75" name="Google Shape;1175;g12e935a282d_16_96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6" name="Google Shape;1176;g12e935a282d_16_96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 de definição: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&lt;?visibilidade?&gt; &lt;?tipo?&gt; &lt;?modificador?&gt; retorno nome (&lt;?parâmetros?&gt;) &lt;?exceções?&gt; corpo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7" name="Google Shape;1177;g12e935a282d_16_960"/>
          <p:cNvSpPr txBox="1"/>
          <p:nvPr/>
        </p:nvSpPr>
        <p:spPr>
          <a:xfrm>
            <a:off x="817625" y="3398150"/>
            <a:ext cx="7338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A criação de um método deve seguir o seu padrão de definição. A regra acima determina o que um método deve ter minimamente e o qué opcional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Neste caso, &lt;??&gt; indicam a opcionalidade.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retorno, nome , os parêntes () e o corpo são obrigatórios.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12e935a282d_16_96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83" name="Google Shape;1183;g12e935a282d_16_9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84" name="Google Shape;1184;g12e935a282d_16_96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5" name="Google Shape;1185;g12e935a282d_16_968"/>
          <p:cNvSpPr txBox="1"/>
          <p:nvPr/>
        </p:nvSpPr>
        <p:spPr>
          <a:xfrm>
            <a:off x="354275" y="953501"/>
            <a:ext cx="8478000" cy="3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"public", "protected" ou "private"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T: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oncreto ou abstrato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M: "static" ou "final"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tipo de dado ou "void" // nao retorna nada só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tipo de dado ou "void" // nao retorna nada só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parâmetros que pode receber // se o metodo for usado deficar dendro do parame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tro ou paramenrtro vasio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E: exceções que pode lançar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código que possui ou vazio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g12e935a282d_16_97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91" name="Google Shape;1191;g12e935a282d_16_9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92" name="Google Shape;1192;g12e935a282d_16_97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3" name="Google Shape;1193;g12e935a282d_16_975"/>
          <p:cNvSpPr txBox="1"/>
          <p:nvPr/>
        </p:nvSpPr>
        <p:spPr>
          <a:xfrm>
            <a:off x="354275" y="953501"/>
            <a:ext cx="8478000" cy="3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g12e935a282d_16_975"/>
          <p:cNvSpPr txBox="1"/>
          <p:nvPr/>
        </p:nvSpPr>
        <p:spPr>
          <a:xfrm>
            <a:off x="443175" y="1060925"/>
            <a:ext cx="8205600" cy="3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 u="sng">
                <a:solidFill>
                  <a:schemeClr val="dk1"/>
                </a:solidFill>
              </a:rPr>
              <a:t>V</a:t>
            </a:r>
            <a:r>
              <a:rPr lang="en-US" sz="1300">
                <a:solidFill>
                  <a:schemeClr val="dk1"/>
                </a:solidFill>
              </a:rPr>
              <a:t>: são as visibilidades. Assim como as variáveis, os métodos tb podem definir as visibilidades.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T: se é concreto ou abstrato. Este conceito é mais fácil de explorar em um curso de OO. Aqui vamos sempre utilizar métodos concretos.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M: se é estatico, não estático ou final. Este conceito é mais fácil de explorar em um curso de OO. Aqui vamos sempre utilizar métodos estaticos.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 u="sng">
                <a:solidFill>
                  <a:schemeClr val="dk1"/>
                </a:solidFill>
              </a:rPr>
              <a:t>R</a:t>
            </a:r>
            <a:r>
              <a:rPr lang="en-US" sz="1300">
                <a:solidFill>
                  <a:schemeClr val="dk1"/>
                </a:solidFill>
              </a:rPr>
              <a:t>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solidFill>
                  <a:srgbClr val="073763"/>
                </a:solidFill>
              </a:rPr>
              <a:t>N</a:t>
            </a:r>
            <a:r>
              <a:rPr lang="en-US" sz="1200">
                <a:solidFill>
                  <a:srgbClr val="073763"/>
                </a:solidFill>
              </a:rPr>
              <a:t>: nome que é fornecido ao método//  padrao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 u="sng">
                <a:solidFill>
                  <a:schemeClr val="dk1"/>
                </a:solidFill>
              </a:rPr>
              <a:t>P:</a:t>
            </a:r>
            <a:r>
              <a:rPr lang="en-US" sz="1300">
                <a:solidFill>
                  <a:schemeClr val="dk1"/>
                </a:solidFill>
              </a:rPr>
              <a:t> são os parâmetros que o método pode receber pra manipular e gerar novos valores.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E: Lista de exceções que pode lançar.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 u="sng">
                <a:solidFill>
                  <a:schemeClr val="dk1"/>
                </a:solidFill>
              </a:rPr>
              <a:t>C:</a:t>
            </a:r>
            <a:r>
              <a:rPr lang="en-US" sz="1300">
                <a:solidFill>
                  <a:schemeClr val="dk1"/>
                </a:solidFill>
              </a:rPr>
              <a:t> códigos que pode possuir. Se não tiver código, termina com ";". 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É válido ressaltar que os itens sublinhados são digamos os mais "comuns de usar" e os que exploraremos neste curso.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Existe tb considerações sobre T e M. Existem alguma combinações entre estes que não são validas. Mais uma vez, em OO conseguimos explorar isso.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g12e935a282d_16_98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00" name="Google Shape;1200;g12e935a282d_16_9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01" name="Google Shape;1201;g12e935a282d_16_98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2" name="Google Shape;1202;g12e935a282d_16_983"/>
          <p:cNvSpPr txBox="1"/>
          <p:nvPr/>
        </p:nvSpPr>
        <p:spPr>
          <a:xfrm>
            <a:off x="441025" y="897000"/>
            <a:ext cx="8478000" cy="41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chemeClr val="dk1"/>
                </a:solidFill>
              </a:rPr>
              <a:t>Abaixo temos  alguns exemplos de métodos válidos e mais comuns, no que diz respeito à utilização das possibilidades apresentadas. Cada método terá sua necessidade e usará os itens de seu padrão de definição.</a:t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getNome() { … } 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// retorna um Nome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calcularTotalNota() {…} 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verificarDistancia(int cordenada1, int cordenada2) {…} 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abstract void executar() ; // c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orpo 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vazio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do metodo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void alterarFabricante(Fabricante fabricante) { … }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Relatorio gerarDadosAnaliticos(Cliente cliente, List&lt;Compra&gt; compras) {…} // como passar mais de um 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parametros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static R N(P) {…} </a:t>
            </a:r>
            <a:r>
              <a:rPr lang="en-US" sz="1100">
                <a:solidFill>
                  <a:schemeClr val="dk1"/>
                </a:solidFill>
              </a:rPr>
              <a:t>forma que vamos utilizar neste curso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R = RETORNO, N = NOME, P = PARÂMETROS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g12e935a282d_16_99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08" name="Google Shape;1208;g12e935a282d_16_9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09" name="Google Shape;1209;g12e935a282d_16_99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0" name="Google Shape;1210;g12e935a282d_16_990"/>
          <p:cNvSpPr txBox="1"/>
          <p:nvPr/>
        </p:nvSpPr>
        <p:spPr>
          <a:xfrm>
            <a:off x="191950" y="1026850"/>
            <a:ext cx="86403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Passa-se uma mensagem através de uma classe ou objeto.</a:t>
            </a:r>
            <a:endParaRPr/>
          </a:p>
        </p:txBody>
      </p:sp>
      <p:sp>
        <p:nvSpPr>
          <p:cNvPr id="1211" name="Google Shape;1211;g12e935a282d_16_990"/>
          <p:cNvSpPr txBox="1"/>
          <p:nvPr/>
        </p:nvSpPr>
        <p:spPr>
          <a:xfrm>
            <a:off x="191938" y="2127490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nome_da_classe.nome_do_metodo(); ou  nome_da_classe.nome_do_metodo(...);</a:t>
            </a:r>
            <a:endParaRPr/>
          </a:p>
        </p:txBody>
      </p:sp>
      <p:sp>
        <p:nvSpPr>
          <p:cNvPr id="1212" name="Google Shape;1212;g12e935a282d_16_990"/>
          <p:cNvSpPr txBox="1"/>
          <p:nvPr/>
        </p:nvSpPr>
        <p:spPr>
          <a:xfrm>
            <a:off x="191937" y="2612725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nome_do_objeto.nome_do_metodo(); ou nome_do_objeto.nome_do_metodo(...);</a:t>
            </a:r>
            <a:endParaRPr/>
          </a:p>
        </p:txBody>
      </p:sp>
      <p:sp>
        <p:nvSpPr>
          <p:cNvPr id="1213" name="Google Shape;1213;g12e935a282d_16_990"/>
          <p:cNvSpPr txBox="1"/>
          <p:nvPr/>
        </p:nvSpPr>
        <p:spPr>
          <a:xfrm>
            <a:off x="-250175" y="3464462"/>
            <a:ext cx="88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Math.random(); ou  Math.sqrt(4);</a:t>
            </a:r>
            <a:endParaRPr/>
          </a:p>
        </p:txBody>
      </p:sp>
      <p:sp>
        <p:nvSpPr>
          <p:cNvPr id="1214" name="Google Shape;1214;g12e935a282d_16_990"/>
          <p:cNvSpPr txBox="1"/>
          <p:nvPr/>
        </p:nvSpPr>
        <p:spPr>
          <a:xfrm>
            <a:off x="-250167" y="4165480"/>
            <a:ext cx="8803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usuario.getEmail(); ou usuario.alterarEndereco(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endereco);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5" name="Google Shape;1215;g12e935a282d_16_990"/>
          <p:cNvSpPr txBox="1"/>
          <p:nvPr/>
        </p:nvSpPr>
        <p:spPr>
          <a:xfrm>
            <a:off x="2363700" y="3217738"/>
            <a:ext cx="220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</a:rPr>
              <a:t>Para chamar uma classe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1216" name="Google Shape;1216;g12e935a282d_16_990"/>
          <p:cNvSpPr txBox="1"/>
          <p:nvPr/>
        </p:nvSpPr>
        <p:spPr>
          <a:xfrm>
            <a:off x="1678700" y="3950738"/>
            <a:ext cx="209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00FF"/>
                </a:solidFill>
              </a:rPr>
              <a:t>Para chamar uma objeto</a:t>
            </a:r>
            <a:endParaRPr sz="12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g12e935a282d_16_100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22" name="Google Shape;1222;g12e935a282d_16_10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23" name="Google Shape;1223;g12e935a282d_16_100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4" name="Google Shape;1224;g12e935a282d_16_1003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 é a forma de identificar unicamente 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      Ass = nome + parâmetros                 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5" name="Google Shape;1225;g12e935a282d_16_1003"/>
          <p:cNvSpPr txBox="1"/>
          <p:nvPr/>
        </p:nvSpPr>
        <p:spPr>
          <a:xfrm>
            <a:off x="1154322" y="2647770"/>
            <a:ext cx="790826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calcularTotalVenda(double precoItem1, double precoItem2, double precoItem3) {...}</a:t>
            </a:r>
            <a:endParaRPr/>
          </a:p>
        </p:txBody>
      </p:sp>
      <p:sp>
        <p:nvSpPr>
          <p:cNvPr id="1226" name="Google Shape;1226;g12e935a282d_16_1003"/>
          <p:cNvSpPr txBox="1"/>
          <p:nvPr/>
        </p:nvSpPr>
        <p:spPr>
          <a:xfrm>
            <a:off x="1154322" y="4092695"/>
            <a:ext cx="790826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calcularTotalVenda(double precoItem1,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precoItem2, double precoItem3)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7" name="Google Shape;1227;g12e935a282d_16_1003"/>
          <p:cNvSpPr txBox="1"/>
          <p:nvPr/>
        </p:nvSpPr>
        <p:spPr>
          <a:xfrm>
            <a:off x="1154322" y="2232702"/>
            <a:ext cx="146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Método:</a:t>
            </a:r>
            <a:endParaRPr/>
          </a:p>
        </p:txBody>
      </p:sp>
      <p:sp>
        <p:nvSpPr>
          <p:cNvPr id="1228" name="Google Shape;1228;g12e935a282d_16_1003"/>
          <p:cNvSpPr txBox="1"/>
          <p:nvPr/>
        </p:nvSpPr>
        <p:spPr>
          <a:xfrm>
            <a:off x="1154322" y="3682939"/>
            <a:ext cx="22040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</a:t>
            </a:r>
            <a:endParaRPr/>
          </a:p>
        </p:txBody>
      </p:sp>
      <p:sp>
        <p:nvSpPr>
          <p:cNvPr id="1229" name="Google Shape;1229;g12e935a282d_16_1003"/>
          <p:cNvSpPr txBox="1"/>
          <p:nvPr/>
        </p:nvSpPr>
        <p:spPr>
          <a:xfrm>
            <a:off x="2010550" y="2028425"/>
            <a:ext cx="483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</a:t>
            </a:r>
            <a:r>
              <a:rPr b="1" lang="en-US"/>
              <a:t>ome() </a:t>
            </a:r>
            <a:r>
              <a:rPr lang="en-US"/>
              <a:t>     </a:t>
            </a:r>
            <a:r>
              <a:rPr lang="en-US"/>
              <a:t>Obs:  tb é uma assinatura, é uma lista vazia</a:t>
            </a:r>
            <a:r>
              <a:rPr b="1" lang="en-US"/>
              <a:t> </a:t>
            </a:r>
            <a:endParaRPr b="1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g12e935a282d_16_101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35" name="Google Shape;1235;g12e935a282d_16_10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36" name="Google Shape;1236;g12e935a282d_16_101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7" name="Google Shape;1237;g12e935a282d_16_1015"/>
          <p:cNvSpPr txBox="1"/>
          <p:nvPr/>
        </p:nvSpPr>
        <p:spPr>
          <a:xfrm>
            <a:off x="354275" y="1318701"/>
            <a:ext cx="8478000" cy="3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Construtor e Destrutor: são métodos especiais usados na Orientação a Objetos.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Mensagem: é o ato de solicitar ao método que o mesmo execute. Esta pode ser direcionada a um objeto ou a uma classe.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8" name="Google Shape;1238;g12e935a282d_16_1015"/>
          <p:cNvSpPr txBox="1"/>
          <p:nvPr/>
        </p:nvSpPr>
        <p:spPr>
          <a:xfrm>
            <a:off x="752075" y="2048550"/>
            <a:ext cx="733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Os construtores criam objetos a partir de classes. O destrutores auxiliam na destruição de objetos. </a:t>
            </a:r>
            <a:endParaRPr/>
          </a:p>
        </p:txBody>
      </p:sp>
      <p:sp>
        <p:nvSpPr>
          <p:cNvPr id="1239" name="Google Shape;1239;g12e935a282d_16_1015"/>
          <p:cNvSpPr txBox="1"/>
          <p:nvPr/>
        </p:nvSpPr>
        <p:spPr>
          <a:xfrm flipH="1">
            <a:off x="872900" y="3616725"/>
            <a:ext cx="6916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É o que faz o software de fato funcionar. São as execuções dos métodos, as mensagens que são passadas para eles para que eles executem seus processamentos (códigos) internos. Nesse momento apenas passaremos mensagens a métodos através de uma classe.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12e935a282d_16_1024"/>
          <p:cNvSpPr txBox="1"/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Thiago Leite e Carvalho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Engenheiro de Software, Professor, Escritor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5" name="Google Shape;1245;g12e935a282d_16_1024"/>
          <p:cNvSpPr txBox="1"/>
          <p:nvPr>
            <p:ph idx="1" type="subTitle"/>
          </p:nvPr>
        </p:nvSpPr>
        <p:spPr>
          <a:xfrm>
            <a:off x="311700" y="1905150"/>
            <a:ext cx="85206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60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/>
          </a:p>
        </p:txBody>
      </p:sp>
      <p:sp>
        <p:nvSpPr>
          <p:cNvPr id="1246" name="Google Shape;1246;g12e935a282d_16_102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7" name="Google Shape;1247;g12e935a282d_16_102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8" name="Google Shape;1248;g12e935a282d_16_102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9" name="Google Shape;1249;g12e935a282d_16_10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400" y="30236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e935a282d_16_50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g12e935a282d_16_50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2e935a282d_16_50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g12e935a282d_16_5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12e935a282d_16_50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12e935a282d_16_5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g12e935a282d_16_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2e935a282d_16_5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12e935a282d_16_50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Criação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2e935a282d_16_50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g12e935a282d_16_103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55" name="Google Shape;1255;g12e935a282d_16_10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56" name="Google Shape;1256;g12e935a282d_16_1033"/>
          <p:cNvSpPr txBox="1"/>
          <p:nvPr>
            <p:ph idx="1" type="subTitle"/>
          </p:nvPr>
        </p:nvSpPr>
        <p:spPr>
          <a:xfrm>
            <a:off x="311700" y="1333492"/>
            <a:ext cx="8525888" cy="2174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Possibilitar que o aluno compreenda o que é um método, como criá-lo e utilizá-lo. </a:t>
            </a:r>
            <a:endParaRPr/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7" name="Google Shape;1257;g12e935a282d_16_103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g12e935a282d_16_104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63" name="Google Shape;1263;g12e935a282d_16_10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64" name="Google Shape;1264;g12e935a282d_16_1040"/>
          <p:cNvSpPr txBox="1"/>
          <p:nvPr>
            <p:ph idx="1" type="subTitle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1265" name="Google Shape;1265;g12e935a282d_16_104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6" name="Google Shape;1266;g12e935a282d_16_1040"/>
          <p:cNvSpPr/>
          <p:nvPr/>
        </p:nvSpPr>
        <p:spPr>
          <a:xfrm>
            <a:off x="2287116" y="1548830"/>
            <a:ext cx="493598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7" name="Google Shape;1267;g12e935a282d_16_1040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8" name="Google Shape;1268;g12e935a282d_16_1040"/>
          <p:cNvSpPr/>
          <p:nvPr/>
        </p:nvSpPr>
        <p:spPr>
          <a:xfrm>
            <a:off x="2286179" y="2340918"/>
            <a:ext cx="3131419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9" name="Google Shape;1269;g12e935a282d_16_1040"/>
          <p:cNvSpPr/>
          <p:nvPr/>
        </p:nvSpPr>
        <p:spPr>
          <a:xfrm>
            <a:off x="2287116" y="3133006"/>
            <a:ext cx="4441501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0" name="Google Shape;1270;g12e935a282d_16_1040"/>
          <p:cNvSpPr txBox="1"/>
          <p:nvPr/>
        </p:nvSpPr>
        <p:spPr>
          <a:xfrm>
            <a:off x="683568" y="307087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g12e935a282d_16_1052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76" name="Google Shape;1276;g12e935a282d_16_10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77" name="Google Shape;1277;g12e935a282d_16_1052"/>
          <p:cNvSpPr txBox="1"/>
          <p:nvPr>
            <p:ph idx="1" type="subTitle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Lógica de Programação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IntelliJ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8" name="Google Shape;1278;g12e935a282d_16_105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g12e935a282d_16_1059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4" name="Google Shape;1284;g12e935a282d_16_1059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5" name="Google Shape;1285;g12e935a282d_16_1059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6" name="Google Shape;1286;g12e935a282d_16_105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7" name="Google Shape;1287;g12e935a282d_16_105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8" name="Google Shape;1288;g12e935a282d_16_105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9" name="Google Shape;1289;g12e935a282d_16_10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290" name="Google Shape;1290;g12e935a282d_16_105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1" name="Google Shape;1291;g12e935a282d_16_1059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Criação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2" name="Google Shape;1292;g12e935a282d_16_1059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12e935a282d_16_107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98" name="Google Shape;1298;g12e935a282d_16_10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99" name="Google Shape;1299;g12e935a282d_16_1072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Entender o que é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Saber como definir e utilizar métodos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Aplicar boas práticas em sua criação e uso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0" name="Google Shape;1300;g12e935a282d_16_107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g12e935a282d_16_1079"/>
          <p:cNvSpPr txBox="1"/>
          <p:nvPr>
            <p:ph idx="1" type="subTitle"/>
          </p:nvPr>
        </p:nvSpPr>
        <p:spPr>
          <a:xfrm>
            <a:off x="332988" y="3181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06" name="Google Shape;1306;g12e935a282d_16_10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07" name="Google Shape;1307;g12e935a282d_16_107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8" name="Google Shape;1308;g12e935a282d_16_107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uma porção de código (sub-rotina) que é disponibilizada por uma classe. Este é executado quando é feita uma requisição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a ele. São responsáveis por definir e realizar 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determinado comportamento."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9" name="Google Shape;1309;g12e935a282d_16_1079"/>
          <p:cNvSpPr txBox="1"/>
          <p:nvPr/>
        </p:nvSpPr>
        <p:spPr>
          <a:xfrm>
            <a:off x="1060925" y="3693125"/>
            <a:ext cx="73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0" name="Google Shape;1310;g12e935a282d_16_1079"/>
          <p:cNvSpPr txBox="1"/>
          <p:nvPr/>
        </p:nvSpPr>
        <p:spPr>
          <a:xfrm>
            <a:off x="792350" y="3612525"/>
            <a:ext cx="7338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Ou seja, é método  que é responsável por realmente fazer a aplicação funcionar. É nele que iremos definir os códigos que irão manipular os dados. Como dito, um método deve ser chamado para executar, pois não funciona sozinho. Esta chamada é através de uma classe ou objetos.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g12e935a282d_16_108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16" name="Google Shape;1316;g12e935a282d_16_10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17" name="Google Shape;1317;g12e935a282d_16_108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8" name="Google Shape;1318;g12e935a282d_16_108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 de definição: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&lt;?visibilidade?&gt; &lt;?tipo?&gt; &lt;?modificador?&gt; retorno nome (&lt;?parâmetros?&gt;) &lt;?exceções?&gt; corpo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9" name="Google Shape;1319;g12e935a282d_16_1088"/>
          <p:cNvSpPr txBox="1"/>
          <p:nvPr/>
        </p:nvSpPr>
        <p:spPr>
          <a:xfrm>
            <a:off x="980350" y="4742400"/>
            <a:ext cx="7338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A criação de um método deve seguir o seu padrão de definição. A regra acima determina o que um método deve ter minimamente e o qué opcional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Neste caso, &lt;??&gt; indicam a opcionalidade.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retorno, nome , os parêntes () e o corpo são obrigatórios.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g12e935a282d_16_109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25" name="Google Shape;1325;g12e935a282d_16_10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26" name="Google Shape;1326;g12e935a282d_16_109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7" name="Google Shape;1327;g12e935a282d_16_1096"/>
          <p:cNvSpPr txBox="1"/>
          <p:nvPr/>
        </p:nvSpPr>
        <p:spPr>
          <a:xfrm>
            <a:off x="354275" y="953501"/>
            <a:ext cx="8478000" cy="3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"public", "protected" ou "private"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T: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oncreto ou abstrato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M: "static" ou "final"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tipo de dado ou "void" // nao retorna nada só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nome que é fornecido ao método//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padrao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parâmetros que pode receber // se o metodo for usado deficar dendro do parame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tro ou paramenrtro vasio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E: exceções que pode lançar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código que possui ou vazio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g12e935a282d_16_110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3" name="Google Shape;1333;g12e935a282d_16_1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34" name="Google Shape;1334;g12e935a282d_16_110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5" name="Google Shape;1335;g12e935a282d_16_1103"/>
          <p:cNvSpPr txBox="1"/>
          <p:nvPr/>
        </p:nvSpPr>
        <p:spPr>
          <a:xfrm>
            <a:off x="354275" y="953501"/>
            <a:ext cx="8478000" cy="3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6" name="Google Shape;1336;g12e935a282d_16_1103"/>
          <p:cNvSpPr txBox="1"/>
          <p:nvPr/>
        </p:nvSpPr>
        <p:spPr>
          <a:xfrm>
            <a:off x="443175" y="1060925"/>
            <a:ext cx="8205600" cy="3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 u="sng">
                <a:solidFill>
                  <a:schemeClr val="dk1"/>
                </a:solidFill>
              </a:rPr>
              <a:t>V</a:t>
            </a:r>
            <a:r>
              <a:rPr lang="en-US" sz="1300">
                <a:solidFill>
                  <a:schemeClr val="dk1"/>
                </a:solidFill>
              </a:rPr>
              <a:t>: são as visibilidades. Assim como as variáveis, os métodos tb podem definir as visibilidades.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T: se é concreto ou abstrato. Este conceito é mais fácil de explorar em um curso de OO. Aqui vamos sempre utilizar métodos concretos.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M: se é estatico, não estático ou final. Este conceito é mais fácil de explorar em um curso de OO. Aqui vamos sempre utilizar métodos estaticos.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 u="sng">
                <a:solidFill>
                  <a:schemeClr val="dk1"/>
                </a:solidFill>
              </a:rPr>
              <a:t>R</a:t>
            </a:r>
            <a:r>
              <a:rPr lang="en-US" sz="1300">
                <a:solidFill>
                  <a:schemeClr val="dk1"/>
                </a:solidFill>
              </a:rPr>
              <a:t>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solidFill>
                  <a:srgbClr val="073763"/>
                </a:solidFill>
              </a:rPr>
              <a:t>N</a:t>
            </a:r>
            <a:r>
              <a:rPr lang="en-US" sz="1200">
                <a:solidFill>
                  <a:srgbClr val="073763"/>
                </a:solidFill>
              </a:rPr>
              <a:t>: nome que é fornecido ao método//  padrao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 u="sng">
                <a:solidFill>
                  <a:schemeClr val="dk1"/>
                </a:solidFill>
              </a:rPr>
              <a:t>P:</a:t>
            </a:r>
            <a:r>
              <a:rPr lang="en-US" sz="1300">
                <a:solidFill>
                  <a:schemeClr val="dk1"/>
                </a:solidFill>
              </a:rPr>
              <a:t> são os parâmetros que o método pode receber pra manipular e gerar novos valores.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E: Lista de exceções que pode lançar.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 u="sng">
                <a:solidFill>
                  <a:schemeClr val="dk1"/>
                </a:solidFill>
              </a:rPr>
              <a:t>C:</a:t>
            </a:r>
            <a:r>
              <a:rPr lang="en-US" sz="1300">
                <a:solidFill>
                  <a:schemeClr val="dk1"/>
                </a:solidFill>
              </a:rPr>
              <a:t> códigos que pode possuir. Se não tiver código, termina com ";". 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É válido ressaltar que os itens sublinhados são digamos os mais "comuns de usar" e os que exploraremos neste curso.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Existe tb considerações sobre T e M. Existem alguma combinações entre estes que não são validas. Mais uma vez, em OO conseguimos explorar isso.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40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g12e935a282d_16_111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42" name="Google Shape;1342;g12e935a282d_16_1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g12e935a282d_16_111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4" name="Google Shape;1344;g12e935a282d_16_1111"/>
          <p:cNvSpPr txBox="1"/>
          <p:nvPr/>
        </p:nvSpPr>
        <p:spPr>
          <a:xfrm>
            <a:off x="441025" y="897000"/>
            <a:ext cx="8478000" cy="41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chemeClr val="dk1"/>
                </a:solidFill>
              </a:rPr>
              <a:t>Abaixo temos  alguns exemplos de métodos válidos e mais comuns, no que diz respeito à utilização das possibilidades apresentadas. Cada método terá sua necessidade e usará os itens de seu padrão de definição.</a:t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getNome() { … } 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// retorna um Nome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calcularTotalNota() {…} 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verificarDistancia(int cordenada1, int cordenada2) {…} 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abstract void executar() ; // c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orpo vasio do metodo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void alterarFabricante(Fabricante fabricante) { … }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Relatorio gerarDadosAnaliticos(Cliente cliente, List&lt;Compra&gt; compras) {…} // como passar mais de um paramentros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static R N(P) {…} </a:t>
            </a:r>
            <a:r>
              <a:rPr lang="en-US" sz="1100">
                <a:solidFill>
                  <a:schemeClr val="dk1"/>
                </a:solidFill>
              </a:rPr>
              <a:t>forma que vamos utilizar neste curso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R = RETORNO, N = NOME, P = PARÂMETROS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e935a282d_16_6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4" name="Google Shape;164;g12e935a282d_16_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12e935a282d_16_63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Entender o que é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Saber como definir e utilizar métodos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Aplicar boas práticas em sua criação e uso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g12e935a282d_16_6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48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g12e935a282d_16_111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50" name="Google Shape;1350;g12e935a282d_16_11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51" name="Google Shape;1351;g12e935a282d_16_11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2" name="Google Shape;1352;g12e935a282d_16_1118"/>
          <p:cNvSpPr txBox="1"/>
          <p:nvPr/>
        </p:nvSpPr>
        <p:spPr>
          <a:xfrm>
            <a:off x="191950" y="1026850"/>
            <a:ext cx="86403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Passa-se uma mensagem através de uma classe ou objeto.</a:t>
            </a:r>
            <a:endParaRPr/>
          </a:p>
        </p:txBody>
      </p:sp>
      <p:sp>
        <p:nvSpPr>
          <p:cNvPr id="1353" name="Google Shape;1353;g12e935a282d_16_1118"/>
          <p:cNvSpPr txBox="1"/>
          <p:nvPr/>
        </p:nvSpPr>
        <p:spPr>
          <a:xfrm>
            <a:off x="191938" y="2127490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nome_da_classe.nome_do_metodo(); ou  nome_da_classe.nome_do_metodo(...);</a:t>
            </a:r>
            <a:endParaRPr/>
          </a:p>
        </p:txBody>
      </p:sp>
      <p:sp>
        <p:nvSpPr>
          <p:cNvPr id="1354" name="Google Shape;1354;g12e935a282d_16_1118"/>
          <p:cNvSpPr txBox="1"/>
          <p:nvPr/>
        </p:nvSpPr>
        <p:spPr>
          <a:xfrm>
            <a:off x="191937" y="2612725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nome_do_objeto.nome_do_metodo(); ou nome_do_objeto.nome_do_metodo(...);</a:t>
            </a:r>
            <a:endParaRPr/>
          </a:p>
        </p:txBody>
      </p:sp>
      <p:sp>
        <p:nvSpPr>
          <p:cNvPr id="1355" name="Google Shape;1355;g12e935a282d_16_1118"/>
          <p:cNvSpPr txBox="1"/>
          <p:nvPr/>
        </p:nvSpPr>
        <p:spPr>
          <a:xfrm>
            <a:off x="-250175" y="3464462"/>
            <a:ext cx="88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Math.random(); ou  Math.sqrt(4);</a:t>
            </a:r>
            <a:endParaRPr/>
          </a:p>
        </p:txBody>
      </p:sp>
      <p:sp>
        <p:nvSpPr>
          <p:cNvPr id="1356" name="Google Shape;1356;g12e935a282d_16_1118"/>
          <p:cNvSpPr txBox="1"/>
          <p:nvPr/>
        </p:nvSpPr>
        <p:spPr>
          <a:xfrm>
            <a:off x="-250167" y="4165480"/>
            <a:ext cx="8803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usuario.getEmail(); ou usuario.alterarEndereco(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endereco);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7" name="Google Shape;1357;g12e935a282d_16_1118"/>
          <p:cNvSpPr txBox="1"/>
          <p:nvPr/>
        </p:nvSpPr>
        <p:spPr>
          <a:xfrm>
            <a:off x="2363700" y="3217738"/>
            <a:ext cx="220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</a:rPr>
              <a:t>Para chamar uma classe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1358" name="Google Shape;1358;g12e935a282d_16_1118"/>
          <p:cNvSpPr txBox="1"/>
          <p:nvPr/>
        </p:nvSpPr>
        <p:spPr>
          <a:xfrm>
            <a:off x="1678700" y="3950738"/>
            <a:ext cx="209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00FF"/>
                </a:solidFill>
              </a:rPr>
              <a:t>Para chamar uma objeto</a:t>
            </a:r>
            <a:endParaRPr sz="12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g12e935a282d_16_113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64" name="Google Shape;1364;g12e935a282d_16_11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65" name="Google Shape;1365;g12e935a282d_16_113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6" name="Google Shape;1366;g12e935a282d_16_113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 é a forma de identificar unicamente 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      Ass = nome + parâmetros                 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7" name="Google Shape;1367;g12e935a282d_16_1131"/>
          <p:cNvSpPr txBox="1"/>
          <p:nvPr/>
        </p:nvSpPr>
        <p:spPr>
          <a:xfrm>
            <a:off x="1154322" y="2647770"/>
            <a:ext cx="790826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calcularTotalVenda(double precoItem1, double precoItem2, double precoItem3) {...}</a:t>
            </a:r>
            <a:endParaRPr/>
          </a:p>
        </p:txBody>
      </p:sp>
      <p:sp>
        <p:nvSpPr>
          <p:cNvPr id="1368" name="Google Shape;1368;g12e935a282d_16_1131"/>
          <p:cNvSpPr txBox="1"/>
          <p:nvPr/>
        </p:nvSpPr>
        <p:spPr>
          <a:xfrm>
            <a:off x="1154322" y="4092695"/>
            <a:ext cx="790826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calcularTotalVenda(double precoItem1,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precoItem2, double precoItem3)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9" name="Google Shape;1369;g12e935a282d_16_1131"/>
          <p:cNvSpPr txBox="1"/>
          <p:nvPr/>
        </p:nvSpPr>
        <p:spPr>
          <a:xfrm>
            <a:off x="1154322" y="2232702"/>
            <a:ext cx="146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Método:</a:t>
            </a:r>
            <a:endParaRPr/>
          </a:p>
        </p:txBody>
      </p:sp>
      <p:sp>
        <p:nvSpPr>
          <p:cNvPr id="1370" name="Google Shape;1370;g12e935a282d_16_1131"/>
          <p:cNvSpPr txBox="1"/>
          <p:nvPr/>
        </p:nvSpPr>
        <p:spPr>
          <a:xfrm>
            <a:off x="1154322" y="3682939"/>
            <a:ext cx="22040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</a:t>
            </a:r>
            <a:endParaRPr/>
          </a:p>
        </p:txBody>
      </p:sp>
      <p:sp>
        <p:nvSpPr>
          <p:cNvPr id="1371" name="Google Shape;1371;g12e935a282d_16_1131"/>
          <p:cNvSpPr txBox="1"/>
          <p:nvPr/>
        </p:nvSpPr>
        <p:spPr>
          <a:xfrm>
            <a:off x="2010550" y="2028425"/>
            <a:ext cx="483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</a:t>
            </a:r>
            <a:r>
              <a:rPr b="1" lang="en-US"/>
              <a:t>ome() </a:t>
            </a:r>
            <a:r>
              <a:rPr lang="en-US"/>
              <a:t>     </a:t>
            </a:r>
            <a:r>
              <a:rPr lang="en-US"/>
              <a:t>Obs:  tb é uma assinatura, é uma lista vazia</a:t>
            </a:r>
            <a:r>
              <a:rPr b="1" lang="en-US"/>
              <a:t> </a:t>
            </a:r>
            <a:endParaRPr b="1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g12e935a282d_16_114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7" name="Google Shape;1377;g12e935a282d_16_11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78" name="Google Shape;1378;g12e935a282d_16_114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9" name="Google Shape;1379;g12e935a282d_16_1143"/>
          <p:cNvSpPr txBox="1"/>
          <p:nvPr/>
        </p:nvSpPr>
        <p:spPr>
          <a:xfrm>
            <a:off x="354275" y="1318701"/>
            <a:ext cx="8478000" cy="3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Construtor e Destrutor: são métodos especiais usados na Orientação a Objetos.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Mensagem: é o ato de solicitar ao método que o mesmo execute. Esta pode ser direcionada a um objeto ou a uma classe.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0" name="Google Shape;1380;g12e935a282d_16_1143"/>
          <p:cNvSpPr txBox="1"/>
          <p:nvPr/>
        </p:nvSpPr>
        <p:spPr>
          <a:xfrm>
            <a:off x="752075" y="2048550"/>
            <a:ext cx="733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Os construtores criam objetos a partir de classes. O destrutores auxiliam na destruição de objetos. </a:t>
            </a:r>
            <a:endParaRPr/>
          </a:p>
        </p:txBody>
      </p:sp>
      <p:sp>
        <p:nvSpPr>
          <p:cNvPr id="1381" name="Google Shape;1381;g12e935a282d_16_1143"/>
          <p:cNvSpPr txBox="1"/>
          <p:nvPr/>
        </p:nvSpPr>
        <p:spPr>
          <a:xfrm flipH="1">
            <a:off x="872900" y="3616725"/>
            <a:ext cx="6916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É o que faz o software de fato funcionar. São as execuções dos métodos, as mensagens que são passadas para eles para que eles executem seus processamentos (códigos) internos. Nesse momento apenas passaremos mensagens a métodos através de uma classe.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g12e935a282d_16_115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87" name="Google Shape;1387;g12e935a282d_16_11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88" name="Google Shape;1388;g12e935a282d_16_115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9" name="Google Shape;1389;g12e935a282d_16_1152"/>
          <p:cNvSpPr txBox="1"/>
          <p:nvPr/>
        </p:nvSpPr>
        <p:spPr>
          <a:xfrm>
            <a:off x="354275" y="1318701"/>
            <a:ext cx="8478000" cy="3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Passagem de Parâmetros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Por valor (cópia)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Por referência (endereço)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0" name="Google Shape;1390;g12e935a282d_16_1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925" y="2659050"/>
            <a:ext cx="7157925" cy="248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1" name="Google Shape;1391;g12e935a282d_16_1152"/>
          <p:cNvSpPr txBox="1"/>
          <p:nvPr/>
        </p:nvSpPr>
        <p:spPr>
          <a:xfrm>
            <a:off x="7372800" y="3960775"/>
            <a:ext cx="169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resultado vai ser = 20</a:t>
            </a:r>
            <a:endParaRPr/>
          </a:p>
        </p:txBody>
      </p:sp>
      <p:sp>
        <p:nvSpPr>
          <p:cNvPr id="1392" name="Google Shape;1392;g12e935a282d_16_1152"/>
          <p:cNvSpPr txBox="1"/>
          <p:nvPr/>
        </p:nvSpPr>
        <p:spPr>
          <a:xfrm>
            <a:off x="7372800" y="4519250"/>
            <a:ext cx="169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O resultado vai ser = 10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96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g12e935a282d_16_116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98" name="Google Shape;1398;g12e935a282d_16_11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9" name="Google Shape;1399;g12e935a282d_16_116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0" name="Google Shape;1400;g12e935a282d_16_116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Nomes devem ser descritivos, mas curtos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Notação camelo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Deve possuir entre 80 e 120 linhas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Evite lista de parâmetros longas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Visibilidades adequadas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1" name="Google Shape;1401;g12e935a282d_16_1162"/>
          <p:cNvSpPr txBox="1"/>
          <p:nvPr/>
        </p:nvSpPr>
        <p:spPr>
          <a:xfrm>
            <a:off x="148807" y="2149056"/>
            <a:ext cx="9040481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verificarSaldo(); executarTranferencia(...); existeDebito(); 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05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g12e935a282d_16_117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07" name="Google Shape;1407;g12e935a282d_16_11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08" name="Google Shape;1408;g12e935a282d_16_117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9" name="Google Shape;1409;g12e935a282d_16_1170"/>
          <p:cNvSpPr txBox="1"/>
          <p:nvPr/>
        </p:nvSpPr>
        <p:spPr>
          <a:xfrm>
            <a:off x="148807" y="2149056"/>
            <a:ext cx="904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0" name="Google Shape;1410;g12e935a282d_16_1170"/>
          <p:cNvSpPr txBox="1"/>
          <p:nvPr/>
        </p:nvSpPr>
        <p:spPr>
          <a:xfrm>
            <a:off x="1023175" y="1576225"/>
            <a:ext cx="73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1" name="Google Shape;1411;g12e935a282d_16_1170"/>
          <p:cNvSpPr txBox="1"/>
          <p:nvPr/>
        </p:nvSpPr>
        <p:spPr>
          <a:xfrm>
            <a:off x="580725" y="834375"/>
            <a:ext cx="82737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Esse é o grande desafio! Criar nomes que transmitam a ideia do comportamento que o método define, mas sem ficar grande demais. Via de regras preposições como "de", "do", "da" são evitadas, assim como artigos. Na maioria das vezes verbos e substantivos conseguem suprir tal necessidade.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Métodos muito grandes são difíceis de entender e manter. Então evitar isto ajuda na manutenção do mesmo. Essas valores não são uma regra, mas existem estudos que aconselhem a este valor </a:t>
            </a:r>
            <a:r>
              <a:rPr lang="en-US" sz="15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entre 80 e 120 linhas</a:t>
            </a:r>
            <a:r>
              <a:rPr lang="en-US" sz="1500">
                <a:solidFill>
                  <a:schemeClr val="dk1"/>
                </a:solidFill>
              </a:rPr>
              <a:t>. Sendo 150 a exceção o máxima. Sempre que possível a criação e reúso de métodos deve ser feita, assim evita-se também a repetição de códigos.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Lista de parâmetros muito longas geram um forte acoplamento. Listas curtas são mais fáceis de manter. Acoplamento é um conceito um pouco mais avançado, mas tenha em mente que listas longas geram forte acoplamento.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Definir a visibilidade adequada de um método é importantíssimo. Agora tudo será público(public) por facilidade de explicação. Mas na verdade a visibilidade deve ser bem pensada. </a:t>
            </a:r>
            <a:endParaRPr sz="18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g12e935a282d_16_117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1417" name="Google Shape;1417;g12e935a282d_16_11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18" name="Google Shape;1418;g12e935a282d_16_117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9" name="Google Shape;1419;g12e935a282d_16_1179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resolva as seguintes situações: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as 4 operações básicas: soma, subtração, multiplicação e divisão. Sempre 2 valores devem ser passados.</a:t>
            </a:r>
            <a:endParaRPr/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partir da hora do dia, informe a mensagem adequada: Bom dia, Boa tarde e Boa noite.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o valor final de um empréstimo, a partir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do valor solicitado. Taxas e parcelas influenciam.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Defina arbitrariamente as faixas que influenciam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nos valores.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g12e935a282d_16_118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1425" name="Google Shape;1425;g12e935a282d_16_11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26" name="Google Shape;1426;g12e935a282d_16_118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7" name="Google Shape;1427;g12e935a282d_16_118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Observações: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Tente ao máximo criar métodos que trabalhem sozinhos ou em conjunto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chamar um método dentro de outro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passar como parâmetro, a chamada de um outro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3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g12e935a282d_16_119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3" name="Google Shape;1433;g12e935a282d_16_1193"/>
          <p:cNvSpPr txBox="1"/>
          <p:nvPr/>
        </p:nvSpPr>
        <p:spPr>
          <a:xfrm>
            <a:off x="354275" y="0"/>
            <a:ext cx="847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soma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soma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//Visib/Modif/Retorno/Nome(Parametro1, Parametro2) Obs.: O retorno Void não tem retorno é um retorno vazio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 O Modificador static que possibilita chamar um método a partir de uma classe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+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soma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mais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subtracao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numero1 -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subtracao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menos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multiplicacao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*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multiplicação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vezes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divisao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/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divisão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por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37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g12e935a282d_16_119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9" name="Google Shape;1439;g12e935a282d_16_1198"/>
          <p:cNvSpPr txBox="1"/>
          <p:nvPr/>
        </p:nvSpPr>
        <p:spPr>
          <a:xfrm>
            <a:off x="117775" y="-68675"/>
            <a:ext cx="8836800" cy="50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obterMensagem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//Visib/Modif/Retorno/Nome(Parametro1) Obs.: O retorno Void não tem retorno é um retorno vazio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 O Modificador static que possibilita chamar um método a partir de uma classe.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switch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(hora)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mensagemBomDia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mensagemBoaTarde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e935a282d_16_70"/>
          <p:cNvSpPr txBox="1"/>
          <p:nvPr>
            <p:ph idx="1" type="subTitle"/>
          </p:nvPr>
        </p:nvSpPr>
        <p:spPr>
          <a:xfrm>
            <a:off x="332988" y="3181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2" name="Google Shape;172;g12e935a282d_16_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12e935a282d_16_7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12e935a282d_16_7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uma porção de código (sub-rotina) que é disponibilizada por uma classe. Este é executado quando é feita uma requisição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a ele. São responsáveis por definir e realizar 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determinado comportamento."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12e935a282d_16_70"/>
          <p:cNvSpPr txBox="1"/>
          <p:nvPr/>
        </p:nvSpPr>
        <p:spPr>
          <a:xfrm>
            <a:off x="1060925" y="3693125"/>
            <a:ext cx="73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12e935a282d_16_70"/>
          <p:cNvSpPr txBox="1"/>
          <p:nvPr/>
        </p:nvSpPr>
        <p:spPr>
          <a:xfrm>
            <a:off x="792350" y="3612525"/>
            <a:ext cx="7338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Ou seja, é método  que é responsável por realmente fazer a aplicação funcionar. É nele que iremos definir os códigos que irão manipular os dados. Como dito, um método deve ser chamado para executar, pois não funciona sozinho. Esta chamada é através de uma classe ou objetos.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43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12e935a282d_16_120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5" name="Google Shape;1445;g12e935a282d_16_1203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mensagemBoaNoite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"Hora inválida."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mensagemBomDia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mensagemBomDia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//Esse método foi criado para mostrar que é possível criar um método dentro de outro método e que isso é comum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//Visib/Modif/Retorno/Nome(Parametro1) Obs.: O retorno Void não tem retorno é um retorno vazio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dia!"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mensagemBoaTarde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tarde!"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mensagemBoaNoite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noite!"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g12e935a282d_16_120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1" name="Google Shape;1451;g12e935a282d_16_1208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int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//Visib/Modif/Retorno/Nome(parâmetro "no caso está sem parâmetro")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int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0.45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parcelas) {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principal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(parcelas ==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valor + (valor *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//Para mostrar que é possivel criar um método dentro de outro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"Valor final do empréstimo para 2 parcelas: R$ 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if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(parcelas ==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valor + (valor *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"Valor final do empréstimo para 3 parcelas: R$ 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"Quantidade de parcelas não aceita."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55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g12e935a282d_16_121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7" name="Google Shape;1457;g12e935a282d_16_1213"/>
          <p:cNvSpPr txBox="1"/>
          <p:nvPr/>
        </p:nvSpPr>
        <p:spPr>
          <a:xfrm>
            <a:off x="153600" y="0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 classe Main é onde o programa vai ser executado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Calculadora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calculadora"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soma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//Para chamar o método (passar uma mensagem) a partir da classe nesse caso calculadora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//Classe.nome(parâmetro1, parâmetro2) - Precisamos passar esses parâmetros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subtracao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multiplicacao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divisao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2.5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Mensagem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mensagem"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Empréstimo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empréstimo"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Foi criado para mostrar que é possível passar um parâmetros para outro método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g12e935a282d_16_1218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3" name="Google Shape;1463;g12e935a282d_16_1218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4" name="Google Shape;1464;g12e935a282d_16_1218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5" name="Google Shape;1465;g12e935a282d_16_1218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6" name="Google Shape;1466;g12e935a282d_16_1218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7" name="Google Shape;1467;g12e935a282d_16_1218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8" name="Google Shape;1468;g12e935a282d_16_12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469" name="Google Shape;1469;g12e935a282d_16_1218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0" name="Google Shape;1470;g12e935a282d_16_1218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Sobrecarga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1" name="Google Shape;1471;g12e935a282d_16_1218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75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g12e935a282d_16_123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77" name="Google Shape;1477;g12e935a282d_16_12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78" name="Google Shape;1478;g12e935a282d_16_1231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 que é sobrecarregar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Saber como criar sobrecargas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9" name="Google Shape;1479;g12e935a282d_16_123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g12e935a282d_16_123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85" name="Google Shape;1485;g12e935a282d_16_12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86" name="Google Shape;1486;g12e935a282d_16_123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7" name="Google Shape;1487;g12e935a282d_16_1238"/>
          <p:cNvSpPr txBox="1"/>
          <p:nvPr/>
        </p:nvSpPr>
        <p:spPr>
          <a:xfrm>
            <a:off x="354275" y="13948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a capacidade de definir métodos para diferentes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contextos, mas preservando seu nome. 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8" name="Google Shape;1488;g12e935a282d_16_1238"/>
          <p:cNvSpPr txBox="1"/>
          <p:nvPr/>
        </p:nvSpPr>
        <p:spPr>
          <a:xfrm>
            <a:off x="384200" y="2996775"/>
            <a:ext cx="79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9" name="Google Shape;1489;g12e935a282d_16_1238"/>
          <p:cNvSpPr txBox="1"/>
          <p:nvPr/>
        </p:nvSpPr>
        <p:spPr>
          <a:xfrm>
            <a:off x="896475" y="3278525"/>
            <a:ext cx="7356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Obs: quando os parâmetros são completamente iguais devemos alterar o tipo de dado, por exemplo tipo de dado double uma dou parâmetros que estão iguais deverá ser alterado para float.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g12e935a282d_16_124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95" name="Google Shape;1495;g12e935a282d_16_12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96" name="Google Shape;1496;g12e935a282d_16_124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7" name="Google Shape;1497;g12e935a282d_16_1247"/>
          <p:cNvSpPr txBox="1"/>
          <p:nvPr/>
        </p:nvSpPr>
        <p:spPr>
          <a:xfrm>
            <a:off x="354275" y="897001"/>
            <a:ext cx="8478000" cy="3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Alterar a assinatura do método: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Ass = nome + parâmetros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8" name="Google Shape;1498;g12e935a282d_16_1247"/>
          <p:cNvSpPr txBox="1"/>
          <p:nvPr/>
        </p:nvSpPr>
        <p:spPr>
          <a:xfrm>
            <a:off x="30202" y="2343157"/>
            <a:ext cx="595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f);</a:t>
            </a:r>
            <a:endParaRPr/>
          </a:p>
        </p:txBody>
      </p:sp>
      <p:sp>
        <p:nvSpPr>
          <p:cNvPr id="1499" name="Google Shape;1499;g12e935a282d_16_1247"/>
          <p:cNvSpPr txBox="1"/>
          <p:nvPr/>
        </p:nvSpPr>
        <p:spPr>
          <a:xfrm>
            <a:off x="30191" y="2655857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d);</a:t>
            </a:r>
            <a:endParaRPr/>
          </a:p>
        </p:txBody>
      </p:sp>
      <p:sp>
        <p:nvSpPr>
          <p:cNvPr id="1500" name="Google Shape;1500;g12e935a282d_16_1247"/>
          <p:cNvSpPr txBox="1"/>
          <p:nvPr/>
        </p:nvSpPr>
        <p:spPr>
          <a:xfrm>
            <a:off x="30191" y="2957782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s);</a:t>
            </a:r>
            <a:endParaRPr/>
          </a:p>
        </p:txBody>
      </p:sp>
      <p:sp>
        <p:nvSpPr>
          <p:cNvPr id="1501" name="Google Shape;1501;g12e935a282d_16_1247"/>
          <p:cNvSpPr txBox="1"/>
          <p:nvPr/>
        </p:nvSpPr>
        <p:spPr>
          <a:xfrm>
            <a:off x="30192" y="3270489"/>
            <a:ext cx="595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f, RoundType rd); </a:t>
            </a:r>
            <a:endParaRPr/>
          </a:p>
        </p:txBody>
      </p:sp>
      <p:sp>
        <p:nvSpPr>
          <p:cNvPr id="1502" name="Google Shape;1502;g12e935a282d_16_1247"/>
          <p:cNvSpPr txBox="1"/>
          <p:nvPr/>
        </p:nvSpPr>
        <p:spPr>
          <a:xfrm>
            <a:off x="30191" y="3583197"/>
            <a:ext cx="605358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d, RoundType rd);</a:t>
            </a:r>
            <a:endParaRPr/>
          </a:p>
        </p:txBody>
      </p:sp>
      <p:sp>
        <p:nvSpPr>
          <p:cNvPr id="1503" name="Google Shape;1503;g12e935a282d_16_1247"/>
          <p:cNvSpPr txBox="1"/>
          <p:nvPr/>
        </p:nvSpPr>
        <p:spPr>
          <a:xfrm>
            <a:off x="30191" y="3895904"/>
            <a:ext cx="6096718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s, RoundType rd);</a:t>
            </a:r>
            <a:endParaRPr/>
          </a:p>
        </p:txBody>
      </p:sp>
      <p:sp>
        <p:nvSpPr>
          <p:cNvPr id="1504" name="Google Shape;1504;g12e935a282d_16_1247"/>
          <p:cNvSpPr txBox="1"/>
          <p:nvPr/>
        </p:nvSpPr>
        <p:spPr>
          <a:xfrm>
            <a:off x="30191" y="4370357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converterParaInteiro(RoundType rd, String s);</a:t>
            </a:r>
            <a:endParaRPr/>
          </a:p>
        </p:txBody>
      </p:sp>
      <p:sp>
        <p:nvSpPr>
          <p:cNvPr id="1505" name="Google Shape;1505;g12e935a282d_16_1247"/>
          <p:cNvSpPr txBox="1"/>
          <p:nvPr/>
        </p:nvSpPr>
        <p:spPr>
          <a:xfrm>
            <a:off x="30204" y="4672275"/>
            <a:ext cx="8802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converterParaInteiro(); </a:t>
            </a:r>
            <a:endParaRPr/>
          </a:p>
        </p:txBody>
      </p:sp>
      <p:sp>
        <p:nvSpPr>
          <p:cNvPr id="1506" name="Google Shape;1506;g12e935a282d_16_1247"/>
          <p:cNvSpPr txBox="1"/>
          <p:nvPr/>
        </p:nvSpPr>
        <p:spPr>
          <a:xfrm>
            <a:off x="459575" y="1758150"/>
            <a:ext cx="73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Sobrecarga é Mudar a lista de parâmetros e manter o nome do método</a:t>
            </a: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10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g12e935a282d_16_126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12" name="Google Shape;1512;g12e935a282d_16_12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13" name="Google Shape;1513;g12e935a282d_16_126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4" name="Google Shape;1514;g12e935a282d_16_126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https://docs.oracle.com/javase/7/docs/api/java/io/PrintStream.html</a:t>
            </a:r>
            <a:endParaRPr sz="23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ela&#10;&#10;Descrição gerada automaticamente" id="1515" name="Google Shape;1515;g12e935a282d_16_12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2275" y="2785825"/>
            <a:ext cx="6672275" cy="36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19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g12e935a282d_16_127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21" name="Google Shape;1521;g12e935a282d_16_12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22" name="Google Shape;1522;g12e935a282d_16_127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3" name="Google Shape;1523;g12e935a282d_16_127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https://docs.oracle.com/javase/7/docs/api/java/lang/String.html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ela&#10;&#10;Descrição gerada automaticamente" id="1524" name="Google Shape;1524;g12e935a282d_16_12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0646" y="2673661"/>
            <a:ext cx="7002491" cy="2885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28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g12e935a282d_16_127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30" name="Google Shape;1530;g12e935a282d_16_12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31" name="Google Shape;1531;g12e935a282d_16_127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2" name="Google Shape;1532;g12e935a282d_16_127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 x Sobrescrita</a:t>
            </a:r>
            <a:endParaRPr b="0" i="0" sz="32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3" name="Google Shape;1533;g12e935a282d_16_1279"/>
          <p:cNvSpPr txBox="1"/>
          <p:nvPr/>
        </p:nvSpPr>
        <p:spPr>
          <a:xfrm>
            <a:off x="443725" y="2060175"/>
            <a:ext cx="8037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Embora sejam dois conceitos relacionados á metodos, estas são completamente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 sz="19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e935a282d_16_7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2" name="Google Shape;182;g12e935a282d_16_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12e935a282d_16_7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12e935a282d_16_7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 de definição: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&lt;?visibilidade?&gt; &lt;?tipo?&gt; &lt;?modificador?&gt; retorno nome (&lt;?parâmetros?&gt;) &lt;?exceções?&gt; corpo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12e935a282d_16_79"/>
          <p:cNvSpPr txBox="1"/>
          <p:nvPr/>
        </p:nvSpPr>
        <p:spPr>
          <a:xfrm>
            <a:off x="817625" y="3398150"/>
            <a:ext cx="7338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A criação de um método deve seguir o seu padrão de definição. A regra acima determina o que um método deve ter minimamente e o qué opcional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Neste caso, &lt;??&gt; indicam a opcionalidade.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retorno, nome , os parênteses () e o corpo são obrigatórios.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37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g12e935a282d_16_128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1539" name="Google Shape;1539;g12e935a282d_16_12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40" name="Google Shape;1540;g12e935a282d_16_128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1" name="Google Shape;1541;g12e935a282d_16_128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calcula a área dos 3 quadriláteros notáveis: quadrado, retângulo e trapézio.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Obs: Use sobrecarga.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45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12e935a282d_16_129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7" name="Google Shape;1547;g12e935a282d_16_1294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//Assinatura = Nome + Parâmetros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quadrado:"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lado * lado);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lado2)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retângulo:"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lado1 * lado2);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baseMaior,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baseMenor,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altura)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trapézio:"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((baseMaior+baseMenor)*altura) /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diagonal1,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diagonal2)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losango:"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(diagonal1 * diagonal2)/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g12e935a282d_16_129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3" name="Google Shape;1553;g12e935a282d_16_1299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ublic class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3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Quadrilátero</a:t>
            </a:r>
            <a:endParaRPr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quadrilátero"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5d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5d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5f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5f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//Classe.nome(parâmetro) - Isso para chamar a classe ou melhor passar uma mensagem.</a:t>
            </a:r>
            <a:endParaRPr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7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g12e935a282d_16_1304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59" name="Google Shape;1559;g12e935a282d_16_1304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0" name="Google Shape;1560;g12e935a282d_16_1304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1" name="Google Shape;1561;g12e935a282d_16_130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2" name="Google Shape;1562;g12e935a282d_16_130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3" name="Google Shape;1563;g12e935a282d_16_130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4" name="Google Shape;1564;g12e935a282d_16_13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565" name="Google Shape;1565;g12e935a282d_16_130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6" name="Google Shape;1566;g12e935a282d_16_1304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Retornos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7" name="Google Shape;1567;g12e935a282d_16_1304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7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g12e935a282d_16_131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73" name="Google Shape;1573;g12e935a282d_16_13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74" name="Google Shape;1574;g12e935a282d_16_1317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como funcionam</a:t>
            </a:r>
            <a:endParaRPr/>
          </a:p>
        </p:txBody>
      </p:sp>
      <p:sp>
        <p:nvSpPr>
          <p:cNvPr id="1575" name="Google Shape;1575;g12e935a282d_16_13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79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g12e935a282d_16_1324"/>
          <p:cNvSpPr txBox="1"/>
          <p:nvPr>
            <p:ph idx="1" type="subTitle"/>
          </p:nvPr>
        </p:nvSpPr>
        <p:spPr>
          <a:xfrm>
            <a:off x="311700" y="3819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/>
          </a:p>
        </p:txBody>
      </p:sp>
      <p:pic>
        <p:nvPicPr>
          <p:cNvPr id="1581" name="Google Shape;1581;g12e935a282d_16_13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82" name="Google Shape;1582;g12e935a282d_16_132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3" name="Google Shape;1583;g12e935a282d_16_132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 - 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uma instrução de interrupção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Simbologia: return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continue e o break também são instruções de interrupção, mas estão mais atrelados a laços de repetição e o retorno está atrelado a métodos.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87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12e935a282d_16_133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Funcionamento</a:t>
            </a:r>
            <a:endParaRPr/>
          </a:p>
        </p:txBody>
      </p:sp>
      <p:pic>
        <p:nvPicPr>
          <p:cNvPr id="1589" name="Google Shape;1589;g12e935a282d_16_13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90" name="Google Shape;1590;g12e935a282d_16_133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1" name="Google Shape;1591;g12e935a282d_16_133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método executa seu retorno quando: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Completa todas suas instruções internas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Chega a uma declaração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explícita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retorno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Lança uma exceção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que ocorrer primero deste tres casos, faz o método finalizar. Assim, a execução do programa volta para o ponto onde o método foi chamado, ou seja, foi passada uma mensagem para ele.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95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g12e935a282d_16_133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</a:t>
            </a:r>
            <a:endParaRPr/>
          </a:p>
        </p:txBody>
      </p:sp>
      <p:pic>
        <p:nvPicPr>
          <p:cNvPr id="1597" name="Google Shape;1597;g12e935a282d_16_13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98" name="Google Shape;1598;g12e935a282d_16_133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9" name="Google Shape;1599;g12e935a282d_16_1338"/>
          <p:cNvSpPr txBox="1"/>
          <p:nvPr/>
        </p:nvSpPr>
        <p:spPr>
          <a:xfrm>
            <a:off x="354275" y="1318701"/>
            <a:ext cx="8478000" cy="3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retorno do método é definido na sua criação e pode ser um tipo primitivo ou objeto;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dado do return deve ser compatível com o do método;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o método for sem retorno(void), pode ou não ter um "return" para encerrar sua execução.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•"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Se precisar, o método pode não retornar nada. Usa-se o void. Mas se ainda precisar, pode usar o "return puro e sem valor" para abortar no momento desejado a execução do método.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03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g12e935a282d_16_134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05" name="Google Shape;1605;g12e935a282d_16_13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g12e935a282d_16_134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Google Shape;1607;g12e935a282d_16_1345"/>
          <p:cNvSpPr txBox="1"/>
          <p:nvPr/>
        </p:nvSpPr>
        <p:spPr>
          <a:xfrm>
            <a:off x="428625" y="1331070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getMensagem() {       public void setIdade()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"Ola!";                                      return 10;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 }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getJuros() {                public void executar()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2.36;                                      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   return;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getParcelas() {                    ….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1.36f;                                     }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1608" name="Google Shape;1608;g12e935a282d_16_1345"/>
          <p:cNvSpPr txBox="1"/>
          <p:nvPr/>
        </p:nvSpPr>
        <p:spPr>
          <a:xfrm>
            <a:off x="697325" y="4378475"/>
            <a:ext cx="334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Vai dar erro de compilação pq um float não é compátivel com um int</a:t>
            </a:r>
            <a:endParaRPr/>
          </a:p>
        </p:txBody>
      </p:sp>
      <p:sp>
        <p:nvSpPr>
          <p:cNvPr id="1609" name="Google Shape;1609;g12e935a282d_16_1345"/>
          <p:cNvSpPr txBox="1"/>
          <p:nvPr/>
        </p:nvSpPr>
        <p:spPr>
          <a:xfrm>
            <a:off x="4960275" y="2060175"/>
            <a:ext cx="356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Vai dar erro de compilação pq void  não retorna nada. Deveria ser return;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13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g12e935a282d_16_135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1615" name="Google Shape;1615;g12e935a282d_16_13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16" name="Google Shape;1616;g12e935a282d_16_135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7" name="Google Shape;1617;g12e935a282d_16_135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Recrie a aplicação que calcula a área dos 3 quadriláteros notáveis. Agora faça os métodos retornarem valores.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e935a282d_16_8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1" name="Google Shape;191;g12e935a282d_16_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12e935a282d_16_8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12e935a282d_16_87"/>
          <p:cNvSpPr txBox="1"/>
          <p:nvPr/>
        </p:nvSpPr>
        <p:spPr>
          <a:xfrm>
            <a:off x="354275" y="953500"/>
            <a:ext cx="8478000" cy="40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"public", "protected" ou "private" 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T: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oncreto ou abstrato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M: "static" ou "final"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tipo de dado ou "void" // nao retorna nada s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ó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tipo de dado ou "void" // nao retorna nada só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parâmetros que pode receber // se o metodo for usado de ficar den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ro do parame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tro ou paramenrtro vasio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E: exceções que pode lançar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código que possui ou vazio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2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g12e935a282d_16_136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3" name="Google Shape;1623;g12e935a282d_16_1361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 * lado;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lado2)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 * lado2;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baseMaior,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baseMenor,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altura)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((baseMaior+baseMenor)*altura) /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xpto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"Antes"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long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Esse método está retornando um double e não um log. isso dá um erro.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27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g12e935a282d_16_136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9" name="Google Shape;1629;g12e935a282d_16_1366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Retornos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retornos"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areaQuadrado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quadrado:"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areaQuadrado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areaRetangulo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retângulo:"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areaRetangulo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areaTrapezio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trapézio:"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areaTrapezio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3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g12e935a282d_16_1371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5" name="Google Shape;1635;g12e935a282d_16_1371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6" name="Google Shape;1636;g12e935a282d_16_1371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7" name="Google Shape;1637;g12e935a282d_16_1371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8" name="Google Shape;1638;g12e935a282d_16_1371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9" name="Google Shape;1639;g12e935a282d_16_1371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0" name="Google Shape;1640;g12e935a282d_16_13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641" name="Google Shape;1641;g12e935a282d_16_1371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2" name="Google Shape;1642;g12e935a282d_16_1371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43" name="Google Shape;1643;g12e935a282d_16_1371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44" name="Google Shape;1644;g12e935a282d_16_1371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48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g12e935a282d_16_138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50" name="Google Shape;1650;g12e935a282d_16_13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51" name="Google Shape;1651;g12e935a282d_16_138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2" name="Google Shape;1652;g12e935a282d_16_138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https://www.casadocodigo.com.br/products/livro-oo-conceitos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https://docs.oracle.com/javase/tutorial/java/javaOO/methods.html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56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g12e935a282d_16_139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58" name="Google Shape;1658;g12e935a282d_16_13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59" name="Google Shape;1659;g12e935a282d_16_139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0" name="Google Shape;1660;g12e935a282d_16_139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https://docs.oracle.com/javase/tutorial/java/javaOO/returnvalue.html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https://docs.oracle.com/javase/tutorial/java/javaOO/arguments.html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64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Google Shape;1665;g12e935a282d_16_139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66" name="Google Shape;1666;g12e935a282d_16_13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g12e935a282d_16_1399"/>
          <p:cNvSpPr txBox="1"/>
          <p:nvPr>
            <p:ph idx="1" type="subTitle"/>
          </p:nvPr>
        </p:nvSpPr>
        <p:spPr>
          <a:xfrm>
            <a:off x="311700" y="1333492"/>
            <a:ext cx="8525888" cy="2174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Possibilitar que o aluno compreenda o que é um método, como criá-lo e utilizá-lo. </a:t>
            </a:r>
            <a:endParaRPr/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8" name="Google Shape;1668;g12e935a282d_16_139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72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Google Shape;1673;g12e935a282d_16_140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74" name="Google Shape;1674;g12e935a282d_16_14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75" name="Google Shape;1675;g12e935a282d_16_1406"/>
          <p:cNvSpPr txBox="1"/>
          <p:nvPr>
            <p:ph idx="1" type="subTitle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1676" name="Google Shape;1676;g12e935a282d_16_140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7" name="Google Shape;1677;g12e935a282d_16_1406"/>
          <p:cNvSpPr/>
          <p:nvPr/>
        </p:nvSpPr>
        <p:spPr>
          <a:xfrm>
            <a:off x="2287116" y="1548830"/>
            <a:ext cx="493598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8" name="Google Shape;1678;g12e935a282d_16_1406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9" name="Google Shape;1679;g12e935a282d_16_1406"/>
          <p:cNvSpPr/>
          <p:nvPr/>
        </p:nvSpPr>
        <p:spPr>
          <a:xfrm>
            <a:off x="2286179" y="2340918"/>
            <a:ext cx="3131419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0" name="Google Shape;1680;g12e935a282d_16_1406"/>
          <p:cNvSpPr/>
          <p:nvPr/>
        </p:nvSpPr>
        <p:spPr>
          <a:xfrm>
            <a:off x="2287116" y="3133006"/>
            <a:ext cx="4441501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1" name="Google Shape;1681;g12e935a282d_16_1406"/>
          <p:cNvSpPr txBox="1"/>
          <p:nvPr/>
        </p:nvSpPr>
        <p:spPr>
          <a:xfrm>
            <a:off x="683568" y="307087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g12e935a282d_16_1418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87" name="Google Shape;1687;g12e935a282d_16_14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88" name="Google Shape;1688;g12e935a282d_16_1418"/>
          <p:cNvSpPr txBox="1"/>
          <p:nvPr>
            <p:ph idx="1" type="subTitle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Lógica de Programação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IntelliJ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9" name="Google Shape;1689;g12e935a282d_16_14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3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g12e935a282d_16_1425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5" name="Google Shape;1695;g12e935a282d_16_1425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6" name="Google Shape;1696;g12e935a282d_16_1425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7" name="Google Shape;1697;g12e935a282d_16_142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8" name="Google Shape;1698;g12e935a282d_16_142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9" name="Google Shape;1699;g12e935a282d_16_142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0" name="Google Shape;1700;g12e935a282d_16_14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01" name="Google Shape;1701;g12e935a282d_16_142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2" name="Google Shape;1702;g12e935a282d_16_1425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3" name="Google Shape;1703;g12e935a282d_16_1425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04" name="Google Shape;1704;g12e935a282d_16_1425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8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g12e935a282d_16_1439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10" name="Google Shape;1710;g12e935a282d_16_1439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11" name="Google Shape;1711;g12e935a282d_16_1439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12" name="Google Shape;1712;g12e935a282d_16_143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3" name="Google Shape;1713;g12e935a282d_16_143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4" name="Google Shape;1714;g12e935a282d_16_143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5" name="Google Shape;1715;g12e935a282d_16_14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16" name="Google Shape;1716;g12e935a282d_16_143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7" name="Google Shape;1717;g12e935a282d_16_1439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Criação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18" name="Google Shape;1718;g12e935a282d_16_1439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e935a282d_16_9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9" name="Google Shape;199;g12e935a282d_16_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12e935a282d_16_9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12e935a282d_16_94"/>
          <p:cNvSpPr txBox="1"/>
          <p:nvPr/>
        </p:nvSpPr>
        <p:spPr>
          <a:xfrm>
            <a:off x="150950" y="784538"/>
            <a:ext cx="8478000" cy="41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chemeClr val="dk1"/>
                </a:solidFill>
              </a:rPr>
              <a:t>Abaixo temos  alguns exemplos de métodos válidos e mais comuns, no que diz respeito à utilização das possibilidades apresentadas. Cada método terá sua necessidade e usará os itens de seu padrão de definição.</a:t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getNome() { … } 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// retorna um Nome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alcularTotalNota() {…} 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erificarDistancia(int cordenada1, int cordenada2) {…} 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abstract void executar() ; // c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orpo 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vazio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do metodo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void alterarFabricante(Fabricante fabricante) { … }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Relatorio gerarDadosAnaliticos(Cliente cliente, List&lt;Compra&gt; compras) {…} // como passar mais de um 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parametros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static R N(P) {…} </a:t>
            </a:r>
            <a:r>
              <a:rPr lang="en-US" sz="1100">
                <a:solidFill>
                  <a:schemeClr val="dk1"/>
                </a:solidFill>
              </a:rPr>
              <a:t>forma que vamos utilizar neste curso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R = RETORNO, N = NOME, P = PARÂMETROS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22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g12e935a282d_16_145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24" name="Google Shape;1724;g12e935a282d_16_14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25" name="Google Shape;1725;g12e935a282d_16_1452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Entender o que é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Saber como definir e utilizar métodos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Aplicar boas práticas em sua criação e uso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6" name="Google Shape;1726;g12e935a282d_16_145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30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12e935a282d_16_145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32" name="Google Shape;1732;g12e935a282d_16_14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33" name="Google Shape;1733;g12e935a282d_16_145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4" name="Google Shape;1734;g12e935a282d_16_145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uma porção de código (sub-rotina) que é disponibilizada por uma classe. Este é executado quando é feita uma requisição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a ele. São responsáveis por definir e realizar 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determinado comportamento."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38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g12e935a282d_16_146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40" name="Google Shape;1740;g12e935a282d_16_14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41" name="Google Shape;1741;g12e935a282d_16_146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2" name="Google Shape;1742;g12e935a282d_16_146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 de definição: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&lt;?visibilidade?&gt; &lt;?tipo?&gt; &lt;?modificador?&gt; retorno nome (&lt;?parâmetros?&gt;) &lt;?exceções?&gt; corpo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46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Google Shape;1747;g12e935a282d_16_147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48" name="Google Shape;1748;g12e935a282d_16_14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49" name="Google Shape;1749;g12e935a282d_16_147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0" name="Google Shape;1750;g12e935a282d_16_147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"public", "protected" ou "private"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T: concreto ou abstrato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M: "static" ou "final"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tipo de dado ou "void" // nao retorna nada só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nome que é fornecido ao método//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padrao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parâmetros que pode receber // se o metodo for usado deficar dendro do parame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tro ou paramenrtro vasio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E: exceções que pode lançar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código que possui ou vazio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54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g12e935a282d_16_148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56" name="Google Shape;1756;g12e935a282d_16_14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57" name="Google Shape;1757;g12e935a282d_16_148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8" name="Google Shape;1758;g12e935a282d_16_148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getNome() { … }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// retorna um Nome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calcularTotalNota() {…}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verificarDistancia(int cordenada1, int cordenada2) {…} 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abstract void executar() ; // c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orpo vasio do metodo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void alterarFabricante(Fabricante fabricante) { … }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Relatorio gerarDadosAnaliticos(Cliente cliente, List&lt;Compra&gt; compras) {…} // como passar mais de um paramentro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static R N(P) {…}</a:t>
            </a:r>
            <a:endParaRPr b="1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62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g12e935a282d_16_148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64" name="Google Shape;1764;g12e935a282d_16_14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65" name="Google Shape;1765;g12e935a282d_16_148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6" name="Google Shape;1766;g12e935a282d_16_148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Passa-se uma mensagem através de uma classe ou objeto.</a:t>
            </a:r>
            <a:endParaRPr/>
          </a:p>
        </p:txBody>
      </p:sp>
      <p:sp>
        <p:nvSpPr>
          <p:cNvPr id="1767" name="Google Shape;1767;g12e935a282d_16_1487"/>
          <p:cNvSpPr txBox="1"/>
          <p:nvPr/>
        </p:nvSpPr>
        <p:spPr>
          <a:xfrm>
            <a:off x="191938" y="2127490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nome_da_classe.nome_do_metodo(); ou  nome_da_classe.nome_do_metodo(...);</a:t>
            </a:r>
            <a:endParaRPr/>
          </a:p>
        </p:txBody>
      </p:sp>
      <p:sp>
        <p:nvSpPr>
          <p:cNvPr id="1768" name="Google Shape;1768;g12e935a282d_16_1487"/>
          <p:cNvSpPr txBox="1"/>
          <p:nvPr/>
        </p:nvSpPr>
        <p:spPr>
          <a:xfrm>
            <a:off x="191937" y="2612725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nome_do_objeto.nome_do_metodo(); ou nome_do_objeto.nome_do_metodo(...);</a:t>
            </a:r>
            <a:endParaRPr/>
          </a:p>
        </p:txBody>
      </p:sp>
      <p:sp>
        <p:nvSpPr>
          <p:cNvPr id="1769" name="Google Shape;1769;g12e935a282d_16_1487"/>
          <p:cNvSpPr txBox="1"/>
          <p:nvPr/>
        </p:nvSpPr>
        <p:spPr>
          <a:xfrm>
            <a:off x="-250166" y="3669462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Math.random(); ou  Math.sqrt(4);</a:t>
            </a:r>
            <a:endParaRPr/>
          </a:p>
        </p:txBody>
      </p:sp>
      <p:sp>
        <p:nvSpPr>
          <p:cNvPr id="1770" name="Google Shape;1770;g12e935a282d_16_1487"/>
          <p:cNvSpPr txBox="1"/>
          <p:nvPr/>
        </p:nvSpPr>
        <p:spPr>
          <a:xfrm>
            <a:off x="-250167" y="4165480"/>
            <a:ext cx="880325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usuario.getEmail(); ou usuario.alterarEndereco(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endereco);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74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Google Shape;1775;g12e935a282d_16_149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76" name="Google Shape;1776;g12e935a282d_16_14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77" name="Google Shape;1777;g12e935a282d_16_149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8" name="Google Shape;1778;g12e935a282d_16_149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 é a forma de identificar unicamente 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      Ass = nome + parâmetros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9" name="Google Shape;1779;g12e935a282d_16_1498"/>
          <p:cNvSpPr txBox="1"/>
          <p:nvPr/>
        </p:nvSpPr>
        <p:spPr>
          <a:xfrm>
            <a:off x="1154322" y="2647770"/>
            <a:ext cx="790826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calcularTotalVenda(double precoItem1, double precoItem2, double precoItem3) {...}</a:t>
            </a:r>
            <a:endParaRPr/>
          </a:p>
        </p:txBody>
      </p:sp>
      <p:sp>
        <p:nvSpPr>
          <p:cNvPr id="1780" name="Google Shape;1780;g12e935a282d_16_1498"/>
          <p:cNvSpPr txBox="1"/>
          <p:nvPr/>
        </p:nvSpPr>
        <p:spPr>
          <a:xfrm>
            <a:off x="1154322" y="4092695"/>
            <a:ext cx="790826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calcularTotalVenda(double precoItem1,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precoItem2, double precoItem3)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1" name="Google Shape;1781;g12e935a282d_16_1498"/>
          <p:cNvSpPr txBox="1"/>
          <p:nvPr/>
        </p:nvSpPr>
        <p:spPr>
          <a:xfrm>
            <a:off x="1154322" y="2270364"/>
            <a:ext cx="14600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Método:</a:t>
            </a:r>
            <a:endParaRPr/>
          </a:p>
        </p:txBody>
      </p:sp>
      <p:sp>
        <p:nvSpPr>
          <p:cNvPr id="1782" name="Google Shape;1782;g12e935a282d_16_1498"/>
          <p:cNvSpPr txBox="1"/>
          <p:nvPr/>
        </p:nvSpPr>
        <p:spPr>
          <a:xfrm>
            <a:off x="1154322" y="3682939"/>
            <a:ext cx="22040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86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Google Shape;1787;g12e935a282d_16_150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88" name="Google Shape;1788;g12e935a282d_16_15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89" name="Google Shape;1789;g12e935a282d_16_150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0" name="Google Shape;1790;g12e935a282d_16_150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Construtor e Destrutor: são métodos especiais usados na Orientação a Objetos.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Mensagem: é o ato de solicitar ao método que o mesmo execute. Esta pode ser direcionada a um objeto ou a uma classe.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94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Google Shape;1795;g12e935a282d_16_151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96" name="Google Shape;1796;g12e935a282d_16_15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97" name="Google Shape;1797;g12e935a282d_16_15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8" name="Google Shape;1798;g12e935a282d_16_151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Nomes devem ser descritivos, mas curtos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Notação camelo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Deve possuir entre 80 e 120 linhas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Evite lista de parâmetros longas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Visibilidades adequadas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9" name="Google Shape;1799;g12e935a282d_16_1516"/>
          <p:cNvSpPr txBox="1"/>
          <p:nvPr/>
        </p:nvSpPr>
        <p:spPr>
          <a:xfrm>
            <a:off x="148807" y="2149056"/>
            <a:ext cx="9040481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verificarSaldo(); executarTranferencia(...); existeDebito(); 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03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Google Shape;1804;g12e935a282d_16_152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1805" name="Google Shape;1805;g12e935a282d_16_15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06" name="Google Shape;1806;g12e935a282d_16_152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7" name="Google Shape;1807;g12e935a282d_16_152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resolva as seguintes situações: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as 4 operações básicas: soma, subtração, multiplicação e divisão. Sempre 2 valores devem ser passados.</a:t>
            </a:r>
            <a:endParaRPr/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partir da hora do dia, informe a mensagem adequada: Bom dia, Boa tarde e Boa noite.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o valor final de um empréstimo, a partir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do valor solicitado. Taxas e parcelas influenciam.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Defina arbitrariamente as faixas que influenciam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nos valores.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e935a282d_16_10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7" name="Google Shape;207;g12e935a282d_16_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g12e935a282d_16_10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g12e935a282d_16_101"/>
          <p:cNvSpPr txBox="1"/>
          <p:nvPr/>
        </p:nvSpPr>
        <p:spPr>
          <a:xfrm>
            <a:off x="191950" y="1026850"/>
            <a:ext cx="86403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Passa-se uma mensagem através de uma classe ou objeto.</a:t>
            </a:r>
            <a:endParaRPr/>
          </a:p>
        </p:txBody>
      </p:sp>
      <p:sp>
        <p:nvSpPr>
          <p:cNvPr id="210" name="Google Shape;210;g12e935a282d_16_101"/>
          <p:cNvSpPr txBox="1"/>
          <p:nvPr/>
        </p:nvSpPr>
        <p:spPr>
          <a:xfrm>
            <a:off x="191938" y="2127490"/>
            <a:ext cx="88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nome_da_classe.nome_do_metodo(); ou  nome_da_classe.nome_do_metodo(...);</a:t>
            </a:r>
            <a:endParaRPr/>
          </a:p>
        </p:txBody>
      </p:sp>
      <p:sp>
        <p:nvSpPr>
          <p:cNvPr id="211" name="Google Shape;211;g12e935a282d_16_101"/>
          <p:cNvSpPr txBox="1"/>
          <p:nvPr/>
        </p:nvSpPr>
        <p:spPr>
          <a:xfrm>
            <a:off x="191937" y="2612725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nome_do_objeto.nome_do_metodo(); ou nome_do_objeto.nome_do_metodo(...);</a:t>
            </a:r>
            <a:endParaRPr/>
          </a:p>
        </p:txBody>
      </p:sp>
      <p:sp>
        <p:nvSpPr>
          <p:cNvPr id="212" name="Google Shape;212;g12e935a282d_16_101"/>
          <p:cNvSpPr txBox="1"/>
          <p:nvPr/>
        </p:nvSpPr>
        <p:spPr>
          <a:xfrm>
            <a:off x="-947025" y="3496637"/>
            <a:ext cx="88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Math.random(); ou  Math.sqrt(4);</a:t>
            </a:r>
            <a:endParaRPr/>
          </a:p>
        </p:txBody>
      </p:sp>
      <p:sp>
        <p:nvSpPr>
          <p:cNvPr id="213" name="Google Shape;213;g12e935a282d_16_101"/>
          <p:cNvSpPr txBox="1"/>
          <p:nvPr/>
        </p:nvSpPr>
        <p:spPr>
          <a:xfrm>
            <a:off x="-250167" y="4165480"/>
            <a:ext cx="8803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usuario.getEmail(); ou usuario.alterarEndereco(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endereco);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12e935a282d_16_101"/>
          <p:cNvSpPr txBox="1"/>
          <p:nvPr/>
        </p:nvSpPr>
        <p:spPr>
          <a:xfrm>
            <a:off x="1729850" y="3281463"/>
            <a:ext cx="220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</a:rPr>
              <a:t>Para chamar uma classe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215" name="Google Shape;215;g12e935a282d_16_101"/>
          <p:cNvSpPr txBox="1"/>
          <p:nvPr/>
        </p:nvSpPr>
        <p:spPr>
          <a:xfrm>
            <a:off x="1678700" y="3950738"/>
            <a:ext cx="209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00FF"/>
                </a:solidFill>
              </a:rPr>
              <a:t>Para chamar uma objeto</a:t>
            </a:r>
            <a:endParaRPr sz="12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11" name="Shape 1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" name="Google Shape;1812;g12e935a282d_16_153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1813" name="Google Shape;1813;g12e935a282d_16_15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14" name="Google Shape;1814;g12e935a282d_16_153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5" name="Google Shape;1815;g12e935a282d_16_153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Observações: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Tente ao máximo criar métodos que trabalhem sozinhos ou em conjunto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chamar um método dentro de outro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passar como parâmetro, a chamada de um outro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9" name="Shape 1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" name="Google Shape;1820;g12e935a282d_16_1538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1" name="Google Shape;1821;g12e935a282d_16_1538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2" name="Google Shape;1822;g12e935a282d_16_1538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3" name="Google Shape;1823;g12e935a282d_16_1538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4" name="Google Shape;1824;g12e935a282d_16_1538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5" name="Google Shape;1825;g12e935a282d_16_1538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6" name="Google Shape;1826;g12e935a282d_16_15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827" name="Google Shape;1827;g12e935a282d_16_1538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8" name="Google Shape;1828;g12e935a282d_16_1538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Sobrecarga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9" name="Google Shape;1829;g12e935a282d_16_1538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33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Google Shape;1834;g12e935a282d_16_155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35" name="Google Shape;1835;g12e935a282d_16_15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36" name="Google Shape;1836;g12e935a282d_16_1551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 que é sobrecarregar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Saber como criar sobrecargas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7" name="Google Shape;1837;g12e935a282d_16_155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4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g12e935a282d_16_155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43" name="Google Shape;1843;g12e935a282d_16_15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44" name="Google Shape;1844;g12e935a282d_16_155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5" name="Google Shape;1845;g12e935a282d_16_155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a capacidade de definir métodos para diferentes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contextos, mas preservando seu nome. 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49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g12e935a282d_16_156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51" name="Google Shape;1851;g12e935a282d_16_15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52" name="Google Shape;1852;g12e935a282d_16_156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3" name="Google Shape;1853;g12e935a282d_16_156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Alterar a assinatura do método: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Ass = nome + parâmetros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4" name="Google Shape;1854;g12e935a282d_16_1565"/>
          <p:cNvSpPr txBox="1"/>
          <p:nvPr/>
        </p:nvSpPr>
        <p:spPr>
          <a:xfrm>
            <a:off x="30192" y="2343149"/>
            <a:ext cx="478119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f);</a:t>
            </a:r>
            <a:endParaRPr/>
          </a:p>
        </p:txBody>
      </p:sp>
      <p:sp>
        <p:nvSpPr>
          <p:cNvPr id="1855" name="Google Shape;1855;g12e935a282d_16_1565"/>
          <p:cNvSpPr txBox="1"/>
          <p:nvPr/>
        </p:nvSpPr>
        <p:spPr>
          <a:xfrm>
            <a:off x="30191" y="2655857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d);</a:t>
            </a:r>
            <a:endParaRPr/>
          </a:p>
        </p:txBody>
      </p:sp>
      <p:sp>
        <p:nvSpPr>
          <p:cNvPr id="1856" name="Google Shape;1856;g12e935a282d_16_1565"/>
          <p:cNvSpPr txBox="1"/>
          <p:nvPr/>
        </p:nvSpPr>
        <p:spPr>
          <a:xfrm>
            <a:off x="30191" y="2957782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s);</a:t>
            </a:r>
            <a:endParaRPr/>
          </a:p>
        </p:txBody>
      </p:sp>
      <p:sp>
        <p:nvSpPr>
          <p:cNvPr id="1857" name="Google Shape;1857;g12e935a282d_16_1565"/>
          <p:cNvSpPr txBox="1"/>
          <p:nvPr/>
        </p:nvSpPr>
        <p:spPr>
          <a:xfrm>
            <a:off x="30192" y="3270489"/>
            <a:ext cx="595654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f, RoundType rd);</a:t>
            </a:r>
            <a:endParaRPr/>
          </a:p>
        </p:txBody>
      </p:sp>
      <p:sp>
        <p:nvSpPr>
          <p:cNvPr id="1858" name="Google Shape;1858;g12e935a282d_16_1565"/>
          <p:cNvSpPr txBox="1"/>
          <p:nvPr/>
        </p:nvSpPr>
        <p:spPr>
          <a:xfrm>
            <a:off x="30191" y="3583197"/>
            <a:ext cx="605358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d, RoundType rd);</a:t>
            </a:r>
            <a:endParaRPr/>
          </a:p>
        </p:txBody>
      </p:sp>
      <p:sp>
        <p:nvSpPr>
          <p:cNvPr id="1859" name="Google Shape;1859;g12e935a282d_16_1565"/>
          <p:cNvSpPr txBox="1"/>
          <p:nvPr/>
        </p:nvSpPr>
        <p:spPr>
          <a:xfrm>
            <a:off x="30191" y="3895904"/>
            <a:ext cx="6096718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s, RoundType rd);</a:t>
            </a:r>
            <a:endParaRPr/>
          </a:p>
        </p:txBody>
      </p:sp>
      <p:sp>
        <p:nvSpPr>
          <p:cNvPr id="1860" name="Google Shape;1860;g12e935a282d_16_1565"/>
          <p:cNvSpPr txBox="1"/>
          <p:nvPr/>
        </p:nvSpPr>
        <p:spPr>
          <a:xfrm>
            <a:off x="30191" y="4370357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converterParaInteiro(RoundType rd, String s);</a:t>
            </a:r>
            <a:endParaRPr/>
          </a:p>
        </p:txBody>
      </p:sp>
      <p:sp>
        <p:nvSpPr>
          <p:cNvPr id="1861" name="Google Shape;1861;g12e935a282d_16_1565"/>
          <p:cNvSpPr txBox="1"/>
          <p:nvPr/>
        </p:nvSpPr>
        <p:spPr>
          <a:xfrm>
            <a:off x="30191" y="4672281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converterParaInteiro();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65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g12e935a282d_16_158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67" name="Google Shape;1867;g12e935a282d_16_15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68" name="Google Shape;1868;g12e935a282d_16_158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9" name="Google Shape;1869;g12e935a282d_16_158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https://docs.oracle.com/javase/7/docs/api/java/io/PrintStream.html</a:t>
            </a:r>
            <a:endParaRPr/>
          </a:p>
        </p:txBody>
      </p:sp>
      <p:pic>
        <p:nvPicPr>
          <p:cNvPr descr="Tabela&#10;&#10;Descrição gerada automaticamente" id="1870" name="Google Shape;1870;g12e935a282d_16_15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7466" y="1796128"/>
            <a:ext cx="6129067" cy="316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74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12e935a282d_16_158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76" name="Google Shape;1876;g12e935a282d_16_15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77" name="Google Shape;1877;g12e935a282d_16_158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8" name="Google Shape;1878;g12e935a282d_16_158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https://docs.oracle.com/javase/7/docs/api/java/lang/String.html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ela&#10;&#10;Descrição gerada automaticamente" id="1879" name="Google Shape;1879;g12e935a282d_16_15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0758" y="1961286"/>
            <a:ext cx="7002491" cy="2885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83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g12e935a282d_16_159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85" name="Google Shape;1885;g12e935a282d_16_15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86" name="Google Shape;1886;g12e935a282d_16_159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7" name="Google Shape;1887;g12e935a282d_16_159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 x Sobrescrita</a:t>
            </a:r>
            <a:endParaRPr b="0" i="0" sz="32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9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g12e935a282d_16_160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1893" name="Google Shape;1893;g12e935a282d_16_16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94" name="Google Shape;1894;g12e935a282d_16_160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5" name="Google Shape;1895;g12e935a282d_16_160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calcula a área dos 3 quadriláteros notáveis: quadrado, retângulo e trapézio.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Obs: Use sobrecarga.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9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Google Shape;1900;g12e935a282d_16_1610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01" name="Google Shape;1901;g12e935a282d_16_1610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02" name="Google Shape;1902;g12e935a282d_16_1610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03" name="Google Shape;1903;g12e935a282d_16_161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4" name="Google Shape;1904;g12e935a282d_16_1610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5" name="Google Shape;1905;g12e935a282d_16_161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6" name="Google Shape;1906;g12e935a282d_16_16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907" name="Google Shape;1907;g12e935a282d_16_161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8" name="Google Shape;1908;g12e935a282d_16_1610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Retornos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09" name="Google Shape;1909;g12e935a282d_16_1610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26f630a1ee_3_1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6" name="Google Shape;46;g126f630a1ee_3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g126f630a1ee_3_10"/>
          <p:cNvSpPr txBox="1"/>
          <p:nvPr>
            <p:ph idx="1" type="subTitle"/>
          </p:nvPr>
        </p:nvSpPr>
        <p:spPr>
          <a:xfrm>
            <a:off x="311700" y="1333492"/>
            <a:ext cx="8525888" cy="2174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Possibilitar que o aluno compreenda o que é um método, como criá-lo e utilizá-lo. </a:t>
            </a:r>
            <a:endParaRPr/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g126f630a1ee_3_1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2e935a282d_16_11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1" name="Google Shape;221;g12e935a282d_16_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12e935a282d_16_11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12e935a282d_16_114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 é a forma de identificar unicamente 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      Ass = nome + parâmetros                 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2e935a282d_16_114"/>
          <p:cNvSpPr txBox="1"/>
          <p:nvPr/>
        </p:nvSpPr>
        <p:spPr>
          <a:xfrm>
            <a:off x="1154322" y="2647770"/>
            <a:ext cx="790826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calcularTotalVenda(double precoItem1, double precoItem2, double precoItem3) {...}</a:t>
            </a:r>
            <a:endParaRPr/>
          </a:p>
        </p:txBody>
      </p:sp>
      <p:sp>
        <p:nvSpPr>
          <p:cNvPr id="225" name="Google Shape;225;g12e935a282d_16_114"/>
          <p:cNvSpPr txBox="1"/>
          <p:nvPr/>
        </p:nvSpPr>
        <p:spPr>
          <a:xfrm>
            <a:off x="1154322" y="4092695"/>
            <a:ext cx="790826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calcularTotalVenda(double precoItem1,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precoItem2, double precoItem3)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12e935a282d_16_114"/>
          <p:cNvSpPr txBox="1"/>
          <p:nvPr/>
        </p:nvSpPr>
        <p:spPr>
          <a:xfrm>
            <a:off x="1154322" y="2232702"/>
            <a:ext cx="146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Método:</a:t>
            </a:r>
            <a:endParaRPr/>
          </a:p>
        </p:txBody>
      </p:sp>
      <p:sp>
        <p:nvSpPr>
          <p:cNvPr id="227" name="Google Shape;227;g12e935a282d_16_114"/>
          <p:cNvSpPr txBox="1"/>
          <p:nvPr/>
        </p:nvSpPr>
        <p:spPr>
          <a:xfrm>
            <a:off x="1154322" y="3682939"/>
            <a:ext cx="22040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</a:t>
            </a:r>
            <a:endParaRPr/>
          </a:p>
        </p:txBody>
      </p:sp>
      <p:sp>
        <p:nvSpPr>
          <p:cNvPr id="228" name="Google Shape;228;g12e935a282d_16_114"/>
          <p:cNvSpPr txBox="1"/>
          <p:nvPr/>
        </p:nvSpPr>
        <p:spPr>
          <a:xfrm>
            <a:off x="2010550" y="2129500"/>
            <a:ext cx="483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</a:t>
            </a:r>
            <a:r>
              <a:rPr b="1" lang="en-US"/>
              <a:t>ome() </a:t>
            </a:r>
            <a:r>
              <a:rPr lang="en-US"/>
              <a:t>     </a:t>
            </a:r>
            <a:r>
              <a:rPr lang="en-US"/>
              <a:t>Obs:  tb é uma assinatura, é uma lista vazia</a:t>
            </a:r>
            <a:r>
              <a:rPr b="1" lang="en-US"/>
              <a:t> </a:t>
            </a:r>
            <a:endParaRPr b="1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13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g12e935a282d_16_162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15" name="Google Shape;1915;g12e935a282d_16_16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16" name="Google Shape;1916;g12e935a282d_16_1623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como funcionam</a:t>
            </a:r>
            <a:endParaRPr/>
          </a:p>
        </p:txBody>
      </p:sp>
      <p:sp>
        <p:nvSpPr>
          <p:cNvPr id="1917" name="Google Shape;1917;g12e935a282d_16_162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2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g12e935a282d_16_163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/>
          </a:p>
        </p:txBody>
      </p:sp>
      <p:pic>
        <p:nvPicPr>
          <p:cNvPr id="1923" name="Google Shape;1923;g12e935a282d_16_16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24" name="Google Shape;1924;g12e935a282d_16_163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5" name="Google Shape;1925;g12e935a282d_16_163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uma instrução de interrupção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Simbologia: return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29" name="Shape 1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0" name="Google Shape;1930;g12e935a282d_16_163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Funcionamento</a:t>
            </a:r>
            <a:endParaRPr/>
          </a:p>
        </p:txBody>
      </p:sp>
      <p:pic>
        <p:nvPicPr>
          <p:cNvPr id="1931" name="Google Shape;1931;g12e935a282d_16_16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32" name="Google Shape;1932;g12e935a282d_16_163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3" name="Google Shape;1933;g12e935a282d_16_163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método executa seu retorno quando: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Completa todas suas instruções internas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Chega a uma declaração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explícita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retorno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Lança uma exceção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37" name="Shape 1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" name="Google Shape;1938;g12e935a282d_16_164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</a:t>
            </a:r>
            <a:endParaRPr/>
          </a:p>
        </p:txBody>
      </p:sp>
      <p:pic>
        <p:nvPicPr>
          <p:cNvPr id="1939" name="Google Shape;1939;g12e935a282d_16_16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0" name="Google Shape;1940;g12e935a282d_16_164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1" name="Google Shape;1941;g12e935a282d_16_164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retorno do método é definido na sua criação e pode ser um tipo primitivo ou objeto;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dado do return deve ser compatível com o do método;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o método for sem retorno(void), pode ou não ter um "return" para encerrar sua execução.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45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g12e935a282d_16_165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47" name="Google Shape;1947;g12e935a282d_16_16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8" name="Google Shape;1948;g12e935a282d_16_165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9" name="Google Shape;1949;g12e935a282d_16_165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getMensagem() {       public void setIdade(...)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"Ola!";                                      return 10;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 }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getJuros() {                public void executar()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2.36;                                      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   return;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getParcelas() {                    ….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1.36f;                                     }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53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" name="Google Shape;1954;g12e935a282d_16_165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1955" name="Google Shape;1955;g12e935a282d_16_16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56" name="Google Shape;1956;g12e935a282d_16_165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7" name="Google Shape;1957;g12e935a282d_16_165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Recrie a aplicação que calcula a área dos 3 quadriláteros notáveis. Agora faça os métodos retornarem valores.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6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Google Shape;1962;g12e935a282d_16_166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63" name="Google Shape;1963;g12e935a282d_16_16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4" name="Google Shape;1964;g12e935a282d_16_166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5" name="Google Shape;1965;g12e935a282d_16_166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https://www.casadocodigo.com.br/products/livro-oo-conceitos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https://docs.oracle.com/javase/tutorial/java/javaOO/methods.html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69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Google Shape;1970;g12e935a282d_16_167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1" name="Google Shape;1971;g12e935a282d_16_16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72" name="Google Shape;1972;g12e935a282d_16_167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3" name="Google Shape;1973;g12e935a282d_16_167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https://docs.oracle.com/javase/tutorial/java/javaOO/returnvalue.html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https://docs.oracle.com/javase/tutorial/java/javaOO/arguments.html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77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" name="Google Shape;1978;g12e935a282d_16_167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9" name="Google Shape;1979;g12e935a282d_16_16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80" name="Google Shape;1980;g12e935a282d_16_167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1" name="Google Shape;1981;g12e935a282d_16_1679"/>
          <p:cNvSpPr txBox="1"/>
          <p:nvPr/>
        </p:nvSpPr>
        <p:spPr>
          <a:xfrm>
            <a:off x="354275" y="1318701"/>
            <a:ext cx="8478000" cy="3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Passagem de Parâmetros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Por valor (cópia)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Por referência (endereço)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2" name="Google Shape;1982;g12e935a282d_16_16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875" y="2497900"/>
            <a:ext cx="7157925" cy="248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3" name="Google Shape;1983;g12e935a282d_16_1679"/>
          <p:cNvSpPr txBox="1"/>
          <p:nvPr/>
        </p:nvSpPr>
        <p:spPr>
          <a:xfrm>
            <a:off x="7372800" y="3960775"/>
            <a:ext cx="169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resultado vai ser = 20</a:t>
            </a:r>
            <a:endParaRPr/>
          </a:p>
        </p:txBody>
      </p:sp>
      <p:sp>
        <p:nvSpPr>
          <p:cNvPr id="1984" name="Google Shape;1984;g12e935a282d_16_1679"/>
          <p:cNvSpPr txBox="1"/>
          <p:nvPr/>
        </p:nvSpPr>
        <p:spPr>
          <a:xfrm>
            <a:off x="7372800" y="4519250"/>
            <a:ext cx="169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O resultado vai ser = 10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88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Google Shape;1989;g12e935a282d_16_168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90" name="Google Shape;1990;g12e935a282d_16_16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91" name="Google Shape;1991;g12e935a282d_16_168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2" name="Google Shape;1992;g12e935a282d_16_168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Nomes devem ser descritivos, mas curtos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Notação camelo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Deve possuir entre 80 e 120 linhas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Evite lista de parâmetros longas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Visibilidades adequadas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3" name="Google Shape;1993;g12e935a282d_16_1689"/>
          <p:cNvSpPr txBox="1"/>
          <p:nvPr/>
        </p:nvSpPr>
        <p:spPr>
          <a:xfrm>
            <a:off x="148807" y="2149056"/>
            <a:ext cx="9040481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verificarSaldo(); executarTranferencia(...); existeDebito(); 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2e935a282d_16_12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4" name="Google Shape;234;g12e935a282d_16_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g12e935a282d_16_12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12e935a282d_16_126"/>
          <p:cNvSpPr txBox="1"/>
          <p:nvPr/>
        </p:nvSpPr>
        <p:spPr>
          <a:xfrm>
            <a:off x="354275" y="1318700"/>
            <a:ext cx="8478000" cy="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Construtor e Destrutor: são métodos especiais usados na Orientação a Objetos.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Mensagem: é o ato de solicitar ao método que o mesmo execute. Esta pode ser direcionada a um objeto ou a uma classe.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g12e935a282d_16_126"/>
          <p:cNvSpPr txBox="1"/>
          <p:nvPr/>
        </p:nvSpPr>
        <p:spPr>
          <a:xfrm>
            <a:off x="752075" y="2048550"/>
            <a:ext cx="733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Os construtores criam objetos a partir de classes. O destrutores auxiliam na destruição de objetos. </a:t>
            </a:r>
            <a:endParaRPr/>
          </a:p>
        </p:txBody>
      </p:sp>
      <p:sp>
        <p:nvSpPr>
          <p:cNvPr id="238" name="Google Shape;238;g12e935a282d_16_126"/>
          <p:cNvSpPr txBox="1"/>
          <p:nvPr/>
        </p:nvSpPr>
        <p:spPr>
          <a:xfrm flipH="1">
            <a:off x="872900" y="3616725"/>
            <a:ext cx="6916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É o que faz o software de fato funcionar. São as execuções dos métodos, as mensagens que são passadas para eles para que eles executem seus processamentos (códigos) internos. Nesse momento apenas passaremos mensagens a métodos através de uma classe.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97" name="Shape 1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Google Shape;1998;g12e935a282d_16_169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99" name="Google Shape;1999;g12e935a282d_16_16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00" name="Google Shape;2000;g12e935a282d_16_169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1" name="Google Shape;2001;g12e935a282d_16_1697"/>
          <p:cNvSpPr txBox="1"/>
          <p:nvPr/>
        </p:nvSpPr>
        <p:spPr>
          <a:xfrm>
            <a:off x="148807" y="2149056"/>
            <a:ext cx="904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2" name="Google Shape;2002;g12e935a282d_16_1697"/>
          <p:cNvSpPr txBox="1"/>
          <p:nvPr/>
        </p:nvSpPr>
        <p:spPr>
          <a:xfrm>
            <a:off x="1023175" y="1576225"/>
            <a:ext cx="73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3" name="Google Shape;2003;g12e935a282d_16_1697"/>
          <p:cNvSpPr txBox="1"/>
          <p:nvPr/>
        </p:nvSpPr>
        <p:spPr>
          <a:xfrm>
            <a:off x="580725" y="834375"/>
            <a:ext cx="82737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Esse é o grande desafio! Criar nomes que transmitam a ideia do comportamento que o método define, mas sem ficar grande demais. Via de regras preposições como "de", "do", "da" são evitadas, assim como artigos. Na maioria das vezes verbos e substantivos conseguem suprir tal necessidade.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Métodos muito grandes são difíceis de entender e manter. Então evitar isto ajuda na manutenção do mesmo. Essas valores não são uma regra, mas existem estudos que aconselhem a este valor </a:t>
            </a:r>
            <a:r>
              <a:rPr lang="en-US" sz="15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entre 80 e 120 linhas</a:t>
            </a:r>
            <a:r>
              <a:rPr lang="en-US" sz="1500">
                <a:solidFill>
                  <a:schemeClr val="dk1"/>
                </a:solidFill>
              </a:rPr>
              <a:t>. Sendo 150 a exceção o máxima. Sempre que possível a criação e reúso de métodos deve ser feita, assim evita-se também a repetição de códigos.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Lista de parâmetros muito longas geram um forte acoplamento. Listas curtas são mais fáceis de manter. Acoplamento é um conceito um pouco mais avançado, mas tenha em mente que listas longas geram forte acoplamento.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Definir a visibilidade adequada de um método é importantíssimo. Agora tudo será público(public) por facilidade de explicação. Mas na verdade a visibilidade deve ser bem pensada. </a:t>
            </a:r>
            <a:endParaRPr sz="18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07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12e935a282d_16_170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2009" name="Google Shape;2009;g12e935a282d_16_17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10" name="Google Shape;2010;g12e935a282d_16_170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1" name="Google Shape;2011;g12e935a282d_16_170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resolva as seguintes situações: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as 4 operações básicas: soma, subtração, multiplicação e divisão. Sempre 2 valores devem ser passados.</a:t>
            </a:r>
            <a:endParaRPr/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partir da hora do dia, informe a mensagem adequada: Bom dia, Boa tarde e Boa noite.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o valor final de um empréstimo, a partir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do valor solicitado. Taxas e parcelas influenciam.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Defina arbitrariamente as faixas que influenciam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nos valores.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15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12e935a282d_16_171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2017" name="Google Shape;2017;g12e935a282d_16_17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18" name="Google Shape;2018;g12e935a282d_16_171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9" name="Google Shape;2019;g12e935a282d_16_171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Observações: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Tente ao máximo criar métodos que trabalhem sozinhos ou em conjunto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chamar um método dentro de outro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passar como parâmetro, a chamada de um outro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23" name="Shape 2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4" name="Google Shape;2024;g12e935a282d_16_17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5" name="Google Shape;2025;g12e935a282d_16_1720"/>
          <p:cNvSpPr txBox="1"/>
          <p:nvPr/>
        </p:nvSpPr>
        <p:spPr>
          <a:xfrm>
            <a:off x="354275" y="0"/>
            <a:ext cx="847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soma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soma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//Visib/Modif/Retorno/Nome(Parametro1, Parametro2) Obs.: O retorno Void não tem retorno é um retorno vazio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 O Modificador static que possibilita chamar um método a partir de uma classe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+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soma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mais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subtracao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numero1 -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subtracao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menos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multiplicacao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*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multiplicação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vezes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divisao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/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divisão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por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29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g12e935a282d_16_172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1" name="Google Shape;2031;g12e935a282d_16_1725"/>
          <p:cNvSpPr txBox="1"/>
          <p:nvPr/>
        </p:nvSpPr>
        <p:spPr>
          <a:xfrm>
            <a:off x="117775" y="-68675"/>
            <a:ext cx="8836800" cy="50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obterMensagem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//Visib/Modif/Retorno/Nome(Parametro1) Obs.: O retorno Void não tem retorno é um retorno vazio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 O Modificador static que possibilita chamar um método a partir de uma classe.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switch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(hora)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mensagemBomDia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mensagemBoaTarde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35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" name="Google Shape;2036;g12e935a282d_16_173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7" name="Google Shape;2037;g12e935a282d_16_1730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mensagemBoaNoite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"Hora inválida."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mensagemBomDia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mensagemBomDia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//Esse método foi criado para mostrar que é possível criar um método dentro de outro método e que isso é comum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//Visib/Modif/Retorno/Nome(Parametro1) Obs.: O retorno Void não tem retorno é um retorno vazio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dia!"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mensagemBoaTarde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tarde!"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mensagemBoaNoite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noite!"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41" name="Shape 2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2" name="Google Shape;2042;g12e935a282d_16_173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3" name="Google Shape;2043;g12e935a282d_16_1735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int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//Visib/Modif/Retorno/Nome(parâmetro "no caso está sem parâmetro")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int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0.45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parcelas) {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principal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(parcelas ==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valor + (valor *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//Para mostrar que é possivel criar um método dentro de outro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"Valor final do empréstimo para 2 parcelas: R$ 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if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(parcelas ==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valor + (valor *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"Valor final do empréstimo para 3 parcelas: R$ 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"Quantidade de parcelas não aceita."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47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Google Shape;2048;g12e935a282d_16_174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9" name="Google Shape;2049;g12e935a282d_16_1740"/>
          <p:cNvSpPr txBox="1"/>
          <p:nvPr/>
        </p:nvSpPr>
        <p:spPr>
          <a:xfrm>
            <a:off x="153600" y="0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 classe Main é onde o programa vai ser executado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Calculadora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calculadora"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soma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//Para chamar o método (passar uma mensagem) a partir da classe nesse caso calculadora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//Classe.nome(parâmetro1, parâmetro2) - Precisamos passar esses parâmetros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subtracao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multiplicacao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divisao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2.5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Mensagem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mensagem"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Empréstimo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empréstimo"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Foi criado para mostrar que é possível passar um parâmetros para outro método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3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g12e935a282d_16_1745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5" name="Google Shape;2055;g12e935a282d_16_1745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6" name="Google Shape;2056;g12e935a282d_16_1745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7" name="Google Shape;2057;g12e935a282d_16_174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8" name="Google Shape;2058;g12e935a282d_16_174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9" name="Google Shape;2059;g12e935a282d_16_174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0" name="Google Shape;2060;g12e935a282d_16_17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061" name="Google Shape;2061;g12e935a282d_16_174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2" name="Google Shape;2062;g12e935a282d_16_174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Sobrecarga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63" name="Google Shape;2063;g12e935a282d_16_1745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67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Google Shape;2068;g12e935a282d_16_175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69" name="Google Shape;2069;g12e935a282d_16_17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70" name="Google Shape;2070;g12e935a282d_16_1758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 que é sobrecarregar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Saber como criar sobrecargas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1" name="Google Shape;2071;g12e935a282d_16_175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2e935a282d_16_135"/>
          <p:cNvSpPr txBox="1"/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Thiago Leite e Carvalho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Engenheiro de Software, Professor, Escritor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4" name="Google Shape;244;g12e935a282d_16_135"/>
          <p:cNvSpPr txBox="1"/>
          <p:nvPr>
            <p:ph idx="1" type="subTitle"/>
          </p:nvPr>
        </p:nvSpPr>
        <p:spPr>
          <a:xfrm>
            <a:off x="311700" y="1905150"/>
            <a:ext cx="85206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60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/>
          </a:p>
        </p:txBody>
      </p:sp>
      <p:sp>
        <p:nvSpPr>
          <p:cNvPr id="245" name="Google Shape;245;g12e935a282d_16_13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12e935a282d_16_13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12e935a282d_16_13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g12e935a282d_16_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400" y="30236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75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g12e935a282d_16_176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77" name="Google Shape;2077;g12e935a282d_16_17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78" name="Google Shape;2078;g12e935a282d_16_176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9" name="Google Shape;2079;g12e935a282d_16_1765"/>
          <p:cNvSpPr txBox="1"/>
          <p:nvPr/>
        </p:nvSpPr>
        <p:spPr>
          <a:xfrm>
            <a:off x="354275" y="13948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a capacidade de definir métodos para diferentes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contextos, mas preservando seu nome. 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0" name="Google Shape;2080;g12e935a282d_16_1765"/>
          <p:cNvSpPr txBox="1"/>
          <p:nvPr/>
        </p:nvSpPr>
        <p:spPr>
          <a:xfrm>
            <a:off x="384200" y="2996775"/>
            <a:ext cx="79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1" name="Google Shape;2081;g12e935a282d_16_1765"/>
          <p:cNvSpPr txBox="1"/>
          <p:nvPr/>
        </p:nvSpPr>
        <p:spPr>
          <a:xfrm>
            <a:off x="896475" y="3278525"/>
            <a:ext cx="7356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Obs: quando os parâmetros são completamente iguais devemos alterar o tipo de dado, por exemplo tipo de dado double uma dou parâmetros que estão iguais deverá ser alterado para float.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85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Google Shape;2086;g12e935a282d_16_177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87" name="Google Shape;2087;g12e935a282d_16_17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88" name="Google Shape;2088;g12e935a282d_16_177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9" name="Google Shape;2089;g12e935a282d_16_1774"/>
          <p:cNvSpPr txBox="1"/>
          <p:nvPr/>
        </p:nvSpPr>
        <p:spPr>
          <a:xfrm>
            <a:off x="354275" y="897001"/>
            <a:ext cx="8478000" cy="3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Alterar a assinatura do método: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Ass = nome + parâmetros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0" name="Google Shape;2090;g12e935a282d_16_1774"/>
          <p:cNvSpPr txBox="1"/>
          <p:nvPr/>
        </p:nvSpPr>
        <p:spPr>
          <a:xfrm>
            <a:off x="30202" y="2343157"/>
            <a:ext cx="595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f);</a:t>
            </a:r>
            <a:endParaRPr/>
          </a:p>
        </p:txBody>
      </p:sp>
      <p:sp>
        <p:nvSpPr>
          <p:cNvPr id="2091" name="Google Shape;2091;g12e935a282d_16_1774"/>
          <p:cNvSpPr txBox="1"/>
          <p:nvPr/>
        </p:nvSpPr>
        <p:spPr>
          <a:xfrm>
            <a:off x="30191" y="2655857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d);</a:t>
            </a:r>
            <a:endParaRPr/>
          </a:p>
        </p:txBody>
      </p:sp>
      <p:sp>
        <p:nvSpPr>
          <p:cNvPr id="2092" name="Google Shape;2092;g12e935a282d_16_1774"/>
          <p:cNvSpPr txBox="1"/>
          <p:nvPr/>
        </p:nvSpPr>
        <p:spPr>
          <a:xfrm>
            <a:off x="30191" y="2957782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s);</a:t>
            </a:r>
            <a:endParaRPr/>
          </a:p>
        </p:txBody>
      </p:sp>
      <p:sp>
        <p:nvSpPr>
          <p:cNvPr id="2093" name="Google Shape;2093;g12e935a282d_16_1774"/>
          <p:cNvSpPr txBox="1"/>
          <p:nvPr/>
        </p:nvSpPr>
        <p:spPr>
          <a:xfrm>
            <a:off x="30192" y="3270489"/>
            <a:ext cx="595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f, RoundType rd); </a:t>
            </a:r>
            <a:endParaRPr/>
          </a:p>
        </p:txBody>
      </p:sp>
      <p:sp>
        <p:nvSpPr>
          <p:cNvPr id="2094" name="Google Shape;2094;g12e935a282d_16_1774"/>
          <p:cNvSpPr txBox="1"/>
          <p:nvPr/>
        </p:nvSpPr>
        <p:spPr>
          <a:xfrm>
            <a:off x="30191" y="3583197"/>
            <a:ext cx="605358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d, RoundType rd);</a:t>
            </a:r>
            <a:endParaRPr/>
          </a:p>
        </p:txBody>
      </p:sp>
      <p:sp>
        <p:nvSpPr>
          <p:cNvPr id="2095" name="Google Shape;2095;g12e935a282d_16_1774"/>
          <p:cNvSpPr txBox="1"/>
          <p:nvPr/>
        </p:nvSpPr>
        <p:spPr>
          <a:xfrm>
            <a:off x="30191" y="3895904"/>
            <a:ext cx="6096718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s, RoundType rd);</a:t>
            </a:r>
            <a:endParaRPr/>
          </a:p>
        </p:txBody>
      </p:sp>
      <p:sp>
        <p:nvSpPr>
          <p:cNvPr id="2096" name="Google Shape;2096;g12e935a282d_16_1774"/>
          <p:cNvSpPr txBox="1"/>
          <p:nvPr/>
        </p:nvSpPr>
        <p:spPr>
          <a:xfrm>
            <a:off x="30191" y="4370357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converterParaInteiro(RoundType rd, String s);</a:t>
            </a:r>
            <a:endParaRPr/>
          </a:p>
        </p:txBody>
      </p:sp>
      <p:sp>
        <p:nvSpPr>
          <p:cNvPr id="2097" name="Google Shape;2097;g12e935a282d_16_1774"/>
          <p:cNvSpPr txBox="1"/>
          <p:nvPr/>
        </p:nvSpPr>
        <p:spPr>
          <a:xfrm>
            <a:off x="30204" y="4672275"/>
            <a:ext cx="8802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converterParaInteiro(); </a:t>
            </a:r>
            <a:endParaRPr/>
          </a:p>
        </p:txBody>
      </p:sp>
      <p:sp>
        <p:nvSpPr>
          <p:cNvPr id="2098" name="Google Shape;2098;g12e935a282d_16_1774"/>
          <p:cNvSpPr txBox="1"/>
          <p:nvPr/>
        </p:nvSpPr>
        <p:spPr>
          <a:xfrm>
            <a:off x="459575" y="1758150"/>
            <a:ext cx="73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Sobrecarga é Mudar a lista de parâmetros e manter o nome do método</a:t>
            </a: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02" name="Shape 2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" name="Google Shape;2103;g12e935a282d_16_179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04" name="Google Shape;2104;g12e935a282d_16_17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05" name="Google Shape;2105;g12e935a282d_16_179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6" name="Google Shape;2106;g12e935a282d_16_179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https://docs.oracle.com/javase/7/docs/api/java/io/PrintStream.html</a:t>
            </a:r>
            <a:endParaRPr/>
          </a:p>
        </p:txBody>
      </p:sp>
      <p:pic>
        <p:nvPicPr>
          <p:cNvPr descr="Tabela&#10;&#10;Descrição gerada automaticamente" id="2107" name="Google Shape;2107;g12e935a282d_16_17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7475" y="987400"/>
            <a:ext cx="6672275" cy="36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11" name="Shape 2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2" name="Google Shape;2112;g12e935a282d_16_179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13" name="Google Shape;2113;g12e935a282d_16_17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14" name="Google Shape;2114;g12e935a282d_16_179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5" name="Google Shape;2115;g12e935a282d_16_179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https://docs.oracle.com/javase/7/docs/api/java/lang/String.html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ela&#10;&#10;Descrição gerada automaticamente" id="2116" name="Google Shape;2116;g12e935a282d_16_17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6621" y="1666536"/>
            <a:ext cx="7002491" cy="2885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20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g12e935a282d_16_180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22" name="Google Shape;2122;g12e935a282d_16_18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23" name="Google Shape;2123;g12e935a282d_16_180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4" name="Google Shape;2124;g12e935a282d_16_180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 x Sobrescrita</a:t>
            </a:r>
            <a:endParaRPr b="0" i="0" sz="32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5" name="Google Shape;2125;g12e935a282d_16_1806"/>
          <p:cNvSpPr txBox="1"/>
          <p:nvPr/>
        </p:nvSpPr>
        <p:spPr>
          <a:xfrm>
            <a:off x="443725" y="2060175"/>
            <a:ext cx="8037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Embora sejam dois conceitos relacionados á metodos, estas são completamente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 sz="19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29" name="Shape 2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" name="Google Shape;2130;g12e935a282d_16_181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2131" name="Google Shape;2131;g12e935a282d_16_18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32" name="Google Shape;2132;g12e935a282d_16_181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3" name="Google Shape;2133;g12e935a282d_16_181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calcula a área dos 3 quadriláteros notáveis: quadrado, retângulo e trapézio.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Obs: Use sobrecarga.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37" name="Shape 2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Google Shape;2138;g12e935a282d_16_182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9" name="Google Shape;2139;g12e935a282d_16_1821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//Assinatura = Nome + Parâmetros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//O nome d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quadrado:"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lado * lado);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lado2)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retângulo:"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lado1 * lado2);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baseMaior,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baseMenor,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altura)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trapézio:"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((baseMaior+baseMenor)*altura) /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diagonal1,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diagonal2)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losango:"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(diagonal1 * diagonal2)/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43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Google Shape;2144;g12e935a282d_16_182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5" name="Google Shape;2145;g12e935a282d_16_1826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ublic class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3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Quadrilátero</a:t>
            </a:r>
            <a:endParaRPr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quadrilátero"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5d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5d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5f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5f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//Classe.nome(parâmetro) - Isso para chamar a classe ou melhor passar uma mensagem.</a:t>
            </a:r>
            <a:endParaRPr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9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Google Shape;2150;g12e935a282d_16_1831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51" name="Google Shape;2151;g12e935a282d_16_1831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52" name="Google Shape;2152;g12e935a282d_16_1831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53" name="Google Shape;2153;g12e935a282d_16_1831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4" name="Google Shape;2154;g12e935a282d_16_1831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5" name="Google Shape;2155;g12e935a282d_16_1831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6" name="Google Shape;2156;g12e935a282d_16_18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57" name="Google Shape;2157;g12e935a282d_16_1831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8" name="Google Shape;2158;g12e935a282d_16_1831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Retornos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59" name="Google Shape;2159;g12e935a282d_16_1831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63" name="Shape 2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4" name="Google Shape;2164;g12e935a282d_16_184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65" name="Google Shape;2165;g12e935a282d_16_18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66" name="Google Shape;2166;g12e935a282d_16_1844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como funcionam</a:t>
            </a:r>
            <a:endParaRPr/>
          </a:p>
        </p:txBody>
      </p:sp>
      <p:sp>
        <p:nvSpPr>
          <p:cNvPr id="2167" name="Google Shape;2167;g12e935a282d_16_184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2e935a282d_16_14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4" name="Google Shape;254;g12e935a282d_16_1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12e935a282d_16_144"/>
          <p:cNvSpPr txBox="1"/>
          <p:nvPr>
            <p:ph idx="1" type="subTitle"/>
          </p:nvPr>
        </p:nvSpPr>
        <p:spPr>
          <a:xfrm>
            <a:off x="311700" y="1333492"/>
            <a:ext cx="8525888" cy="2174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Possibilitar que o aluno compreenda o que é um método, como criá-lo e utilizá-lo. </a:t>
            </a:r>
            <a:endParaRPr/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12e935a282d_16_14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71" name="Shape 2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2" name="Google Shape;2172;g12e935a282d_16_1851"/>
          <p:cNvSpPr txBox="1"/>
          <p:nvPr>
            <p:ph idx="1" type="subTitle"/>
          </p:nvPr>
        </p:nvSpPr>
        <p:spPr>
          <a:xfrm>
            <a:off x="311700" y="3819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/>
          </a:p>
        </p:txBody>
      </p:sp>
      <p:pic>
        <p:nvPicPr>
          <p:cNvPr id="2173" name="Google Shape;2173;g12e935a282d_16_18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74" name="Google Shape;2174;g12e935a282d_16_185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5" name="Google Shape;2175;g12e935a282d_16_185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 - 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uma instrução de interrupção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Simbologia: return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continue e o break também são instruções de interrupção, mas estão mais atrelados a laços de repetição e o retorno está atrelado a métodos.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79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12e935a282d_16_185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Funcionamento</a:t>
            </a:r>
            <a:endParaRPr/>
          </a:p>
        </p:txBody>
      </p:sp>
      <p:pic>
        <p:nvPicPr>
          <p:cNvPr id="2181" name="Google Shape;2181;g12e935a282d_16_18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82" name="Google Shape;2182;g12e935a282d_16_185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3" name="Google Shape;2183;g12e935a282d_16_185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método executa seu retorno quando: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Completa todas suas instruções internas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Chega a uma declaração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explícita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retorno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Lança uma exceção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que ocorrer primero deste tres casos, faz o método finalizar. Assim, a execução do programa volta para o ponto onde o método foi chamado, ou seja, foi passada uma mensagem para ele.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87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12e935a282d_16_186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</a:t>
            </a:r>
            <a:endParaRPr/>
          </a:p>
        </p:txBody>
      </p:sp>
      <p:pic>
        <p:nvPicPr>
          <p:cNvPr id="2189" name="Google Shape;2189;g12e935a282d_16_18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90" name="Google Shape;2190;g12e935a282d_16_186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1" name="Google Shape;2191;g12e935a282d_16_1865"/>
          <p:cNvSpPr txBox="1"/>
          <p:nvPr/>
        </p:nvSpPr>
        <p:spPr>
          <a:xfrm>
            <a:off x="354275" y="1318701"/>
            <a:ext cx="8478000" cy="3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retorno do método é definido na sua criação e pode ser um tipo primitivo ou objeto;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dado do return deve ser compatível com o do método;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o método for sem retorno(void), pode ou não ter um "return" para encerrar sua execução.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•"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Se precisar, o método pode não retornar nada. Usa-se o void. Mas se ainda precisar, pode usar o "return puro e sem valor" para abortar no momento desejado a execução do método.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95" name="Shape 2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6" name="Google Shape;2196;g12e935a282d_16_187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97" name="Google Shape;2197;g12e935a282d_16_18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98" name="Google Shape;2198;g12e935a282d_16_187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9" name="Google Shape;2199;g12e935a282d_16_1872"/>
          <p:cNvSpPr txBox="1"/>
          <p:nvPr/>
        </p:nvSpPr>
        <p:spPr>
          <a:xfrm>
            <a:off x="428625" y="1331070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getMensagem() {       public void setIdade()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"Ola!";                                      return 10;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 }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getJuros() {                public void executar()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2.36;                                      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   return;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getParcelas() {                    ….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1.36f;                                     }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2200" name="Google Shape;2200;g12e935a282d_16_1872"/>
          <p:cNvSpPr txBox="1"/>
          <p:nvPr/>
        </p:nvSpPr>
        <p:spPr>
          <a:xfrm>
            <a:off x="697325" y="4378475"/>
            <a:ext cx="334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Vai dar erro de compilação pq um float não é compátivel com um int</a:t>
            </a:r>
            <a:endParaRPr/>
          </a:p>
        </p:txBody>
      </p:sp>
      <p:sp>
        <p:nvSpPr>
          <p:cNvPr id="2201" name="Google Shape;2201;g12e935a282d_16_1872"/>
          <p:cNvSpPr txBox="1"/>
          <p:nvPr/>
        </p:nvSpPr>
        <p:spPr>
          <a:xfrm>
            <a:off x="4960275" y="2060175"/>
            <a:ext cx="356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Vai dar erro de compilação pq void  não retorna nada. Deveria ser return;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05" name="Shape 2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6" name="Google Shape;2206;g12e935a282d_16_188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2207" name="Google Shape;2207;g12e935a282d_16_18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08" name="Google Shape;2208;g12e935a282d_16_188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9" name="Google Shape;2209;g12e935a282d_16_188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Recrie a aplicação que calcula a área dos 3 quadriláteros notáveis. Agora faça os métodos retornarem valores.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13" name="Shape 2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g12e935a282d_16_188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5" name="Google Shape;2215;g12e935a282d_16_1888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 * lado;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lado2)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 * lado2;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baseMaior,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baseMenor,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altura)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((baseMaior+baseMenor)*altura) /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xpto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"Antes"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long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Esse método está retornando um double e não um log. isso dá um erro.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19" name="Shape 2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0" name="Google Shape;2220;g12e935a282d_16_189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1" name="Google Shape;2221;g12e935a282d_16_1893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Retornos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retornos"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areaQuadrado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quadrado:"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areaQuadrado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areaRetangulo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retângulo:"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areaRetangulo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areaTrapezio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trapézio:"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areaTrapezio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5" name="Shape 2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Google Shape;2226;g12e935a282d_16_1898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27" name="Google Shape;2227;g12e935a282d_16_1898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28" name="Google Shape;2228;g12e935a282d_16_1898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29" name="Google Shape;2229;g12e935a282d_16_1898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0" name="Google Shape;2230;g12e935a282d_16_1898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1" name="Google Shape;2231;g12e935a282d_16_1898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2" name="Google Shape;2232;g12e935a282d_16_18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233" name="Google Shape;2233;g12e935a282d_16_1898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4" name="Google Shape;2234;g12e935a282d_16_1898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5" name="Google Shape;2235;g12e935a282d_16_1898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36" name="Google Shape;2236;g12e935a282d_16_1898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40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g12e935a282d_16_191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42" name="Google Shape;2242;g12e935a282d_16_19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43" name="Google Shape;2243;g12e935a282d_16_191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4" name="Google Shape;2244;g12e935a282d_16_191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https://www.casadocodigo.com.br/products/livro-oo-conceitos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https://docs.oracle.com/javase/tutorial/java/javaOO/methods.html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48" name="Shape 2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9" name="Google Shape;2249;g12e935a282d_16_191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0" name="Google Shape;2250;g12e935a282d_16_19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51" name="Google Shape;2251;g12e935a282d_16_191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2" name="Google Shape;2252;g12e935a282d_16_191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https://docs.oracle.com/javase/tutorial/java/javaOO/returnvalue.html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https://docs.oracle.com/javase/tutorial/java/javaOO/arguments.html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2e935a282d_16_15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2" name="Google Shape;262;g12e935a282d_16_1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g12e935a282d_16_151"/>
          <p:cNvSpPr txBox="1"/>
          <p:nvPr>
            <p:ph idx="1" type="subTitle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264" name="Google Shape;264;g12e935a282d_16_15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12e935a282d_16_151"/>
          <p:cNvSpPr/>
          <p:nvPr/>
        </p:nvSpPr>
        <p:spPr>
          <a:xfrm>
            <a:off x="2287116" y="1548830"/>
            <a:ext cx="493598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g12e935a282d_16_151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g12e935a282d_16_151"/>
          <p:cNvSpPr/>
          <p:nvPr/>
        </p:nvSpPr>
        <p:spPr>
          <a:xfrm>
            <a:off x="2286179" y="2340918"/>
            <a:ext cx="3131419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g12e935a282d_16_151"/>
          <p:cNvSpPr/>
          <p:nvPr/>
        </p:nvSpPr>
        <p:spPr>
          <a:xfrm>
            <a:off x="2287116" y="3133006"/>
            <a:ext cx="4441501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12e935a282d_16_151"/>
          <p:cNvSpPr txBox="1"/>
          <p:nvPr/>
        </p:nvSpPr>
        <p:spPr>
          <a:xfrm>
            <a:off x="683568" y="307087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56" name="Shape 2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7" name="Google Shape;2257;g12e935a282d_16_192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8" name="Google Shape;2258;g12e935a282d_16_19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59" name="Google Shape;2259;g12e935a282d_16_1926"/>
          <p:cNvSpPr txBox="1"/>
          <p:nvPr>
            <p:ph idx="1" type="subTitle"/>
          </p:nvPr>
        </p:nvSpPr>
        <p:spPr>
          <a:xfrm>
            <a:off x="311700" y="1333492"/>
            <a:ext cx="8525888" cy="2174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Possibilitar que o aluno compreenda o que é um método, como criá-lo e utilizá-lo. </a:t>
            </a:r>
            <a:endParaRPr/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0" name="Google Shape;2260;g12e935a282d_16_192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64" name="Shape 2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" name="Google Shape;2265;g12e935a282d_16_193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66" name="Google Shape;2266;g12e935a282d_16_19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67" name="Google Shape;2267;g12e935a282d_16_1933"/>
          <p:cNvSpPr txBox="1"/>
          <p:nvPr>
            <p:ph idx="1" type="subTitle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2268" name="Google Shape;2268;g12e935a282d_16_193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9" name="Google Shape;2269;g12e935a282d_16_1933"/>
          <p:cNvSpPr/>
          <p:nvPr/>
        </p:nvSpPr>
        <p:spPr>
          <a:xfrm>
            <a:off x="2287116" y="1548830"/>
            <a:ext cx="493598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0" name="Google Shape;2270;g12e935a282d_16_1933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1" name="Google Shape;2271;g12e935a282d_16_1933"/>
          <p:cNvSpPr/>
          <p:nvPr/>
        </p:nvSpPr>
        <p:spPr>
          <a:xfrm>
            <a:off x="2286179" y="2340918"/>
            <a:ext cx="3131419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2" name="Google Shape;2272;g12e935a282d_16_1933"/>
          <p:cNvSpPr/>
          <p:nvPr/>
        </p:nvSpPr>
        <p:spPr>
          <a:xfrm>
            <a:off x="2287116" y="3133006"/>
            <a:ext cx="4441501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3" name="Google Shape;2273;g12e935a282d_16_1933"/>
          <p:cNvSpPr txBox="1"/>
          <p:nvPr/>
        </p:nvSpPr>
        <p:spPr>
          <a:xfrm>
            <a:off x="683568" y="307087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77" name="Shape 2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8" name="Google Shape;2278;g12e935a282d_16_1945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79" name="Google Shape;2279;g12e935a282d_16_19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80" name="Google Shape;2280;g12e935a282d_16_1945"/>
          <p:cNvSpPr txBox="1"/>
          <p:nvPr>
            <p:ph idx="1" type="subTitle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Lógica de Programação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IntelliJ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1" name="Google Shape;2281;g12e935a282d_16_194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5" name="Shape 2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" name="Google Shape;2286;g12e935a282d_16_1952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87" name="Google Shape;2287;g12e935a282d_16_1952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88" name="Google Shape;2288;g12e935a282d_16_1952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89" name="Google Shape;2289;g12e935a282d_16_195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0" name="Google Shape;2290;g12e935a282d_16_1952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1" name="Google Shape;2291;g12e935a282d_16_195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2" name="Google Shape;2292;g12e935a282d_16_19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293" name="Google Shape;2293;g12e935a282d_16_195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4" name="Google Shape;2294;g12e935a282d_16_1952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95" name="Google Shape;2295;g12e935a282d_16_1952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96" name="Google Shape;2296;g12e935a282d_16_1952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0" name="Shape 2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1" name="Google Shape;2301;g12e935a282d_16_1966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02" name="Google Shape;2302;g12e935a282d_16_1966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03" name="Google Shape;2303;g12e935a282d_16_1966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04" name="Google Shape;2304;g12e935a282d_16_1966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5" name="Google Shape;2305;g12e935a282d_16_1966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6" name="Google Shape;2306;g12e935a282d_16_1966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7" name="Google Shape;2307;g12e935a282d_16_19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308" name="Google Shape;2308;g12e935a282d_16_1966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9" name="Google Shape;2309;g12e935a282d_16_1966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Criação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10" name="Google Shape;2310;g12e935a282d_16_1966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14" name="Shape 2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5" name="Google Shape;2315;g12e935a282d_16_197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16" name="Google Shape;2316;g12e935a282d_16_19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17" name="Google Shape;2317;g12e935a282d_16_1979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Entender o que é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Saber como definir e utilizar métodos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Aplicar boas práticas em sua criação e uso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8" name="Google Shape;2318;g12e935a282d_16_197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22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12e935a282d_16_198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24" name="Google Shape;2324;g12e935a282d_16_19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25" name="Google Shape;2325;g12e935a282d_16_198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6" name="Google Shape;2326;g12e935a282d_16_198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uma porção de código (sub-rotina) que é disponibilizada por uma classe. Este é executado quando é feita uma requisição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a ele. São responsáveis por definir e realizar 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determinado comportamento."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30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1" name="Google Shape;2331;g12e935a282d_16_199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32" name="Google Shape;2332;g12e935a282d_16_19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33" name="Google Shape;2333;g12e935a282d_16_199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4" name="Google Shape;2334;g12e935a282d_16_199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 de definição: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&lt;?visibilidade?&gt; &lt;?tipo?&gt; &lt;?modificador?&gt; retorno nome (&lt;?parâmetros?&gt;) &lt;?exceções?&gt; corpo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38" name="Shape 2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9" name="Google Shape;2339;g12e935a282d_16_200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40" name="Google Shape;2340;g12e935a282d_16_20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41" name="Google Shape;2341;g12e935a282d_16_200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2" name="Google Shape;2342;g12e935a282d_16_200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"public", "protected" ou "private"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T: concreto ou abstrato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M: "static" ou "final"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tipo de dado ou "void" // nao retorna nada só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nome que é fornecido ao método//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padrao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parâmetros que pode receber // se o metodo for usado deficar dendro do parame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tro ou paramenrtro vasio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E: exceções que pode lançar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código que possui ou vazio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46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7" name="Google Shape;2347;g12e935a282d_16_200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48" name="Google Shape;2348;g12e935a282d_16_20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49" name="Google Shape;2349;g12e935a282d_16_200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0" name="Google Shape;2350;g12e935a282d_16_200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getNome() { … }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// retorna um Nome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calcularTotalNota() {…}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verificarDistancia(int cordenada1, int cordenada2) {…} 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abstract void executar() ; // c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orpo vasio do metodo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void alterarFabricante(Fabricante fabricante) { … }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Relatorio gerarDadosAnaliticos(Cliente cliente, List&lt;Compra&gt; compras) {…} // como passar mais de um paramentro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static R N(P) {…}</a:t>
            </a:r>
            <a:endParaRPr b="1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2e935a282d_16_163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5" name="Google Shape;275;g12e935a282d_16_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g12e935a282d_16_163"/>
          <p:cNvSpPr txBox="1"/>
          <p:nvPr>
            <p:ph idx="1" type="subTitle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Lógica de Programação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IntelliJ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g12e935a282d_16_16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54" name="Shape 2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" name="Google Shape;2355;g12e935a282d_16_201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56" name="Google Shape;2356;g12e935a282d_16_20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57" name="Google Shape;2357;g12e935a282d_16_201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8" name="Google Shape;2358;g12e935a282d_16_201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Passa-se uma mensagem através de uma classe ou objeto.</a:t>
            </a:r>
            <a:endParaRPr/>
          </a:p>
        </p:txBody>
      </p:sp>
      <p:sp>
        <p:nvSpPr>
          <p:cNvPr id="2359" name="Google Shape;2359;g12e935a282d_16_2014"/>
          <p:cNvSpPr txBox="1"/>
          <p:nvPr/>
        </p:nvSpPr>
        <p:spPr>
          <a:xfrm>
            <a:off x="191938" y="2127490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nome_da_classe.nome_do_metodo(); ou  nome_da_classe.nome_do_metodo(...);</a:t>
            </a:r>
            <a:endParaRPr/>
          </a:p>
        </p:txBody>
      </p:sp>
      <p:sp>
        <p:nvSpPr>
          <p:cNvPr id="2360" name="Google Shape;2360;g12e935a282d_16_2014"/>
          <p:cNvSpPr txBox="1"/>
          <p:nvPr/>
        </p:nvSpPr>
        <p:spPr>
          <a:xfrm>
            <a:off x="191937" y="2612725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nome_do_objeto.nome_do_metodo(); ou nome_do_objeto.nome_do_metodo(...);</a:t>
            </a:r>
            <a:endParaRPr/>
          </a:p>
        </p:txBody>
      </p:sp>
      <p:sp>
        <p:nvSpPr>
          <p:cNvPr id="2361" name="Google Shape;2361;g12e935a282d_16_2014"/>
          <p:cNvSpPr txBox="1"/>
          <p:nvPr/>
        </p:nvSpPr>
        <p:spPr>
          <a:xfrm>
            <a:off x="-250166" y="3669462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Math.random(); ou  Math.sqrt(4);</a:t>
            </a:r>
            <a:endParaRPr/>
          </a:p>
        </p:txBody>
      </p:sp>
      <p:sp>
        <p:nvSpPr>
          <p:cNvPr id="2362" name="Google Shape;2362;g12e935a282d_16_2014"/>
          <p:cNvSpPr txBox="1"/>
          <p:nvPr/>
        </p:nvSpPr>
        <p:spPr>
          <a:xfrm>
            <a:off x="-250167" y="4165480"/>
            <a:ext cx="880325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usuario.getEmail(); ou usuario.alterarEndereco(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endereco);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66" name="Shape 2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7" name="Google Shape;2367;g12e935a282d_16_202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68" name="Google Shape;2368;g12e935a282d_16_20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69" name="Google Shape;2369;g12e935a282d_16_202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0" name="Google Shape;2370;g12e935a282d_16_202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 é a forma de identificar unicamente 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      Ass = nome + parâmetros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1" name="Google Shape;2371;g12e935a282d_16_2025"/>
          <p:cNvSpPr txBox="1"/>
          <p:nvPr/>
        </p:nvSpPr>
        <p:spPr>
          <a:xfrm>
            <a:off x="1154322" y="2647770"/>
            <a:ext cx="790826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calcularTotalVenda(double precoItem1, double precoItem2, double precoItem3) {...}</a:t>
            </a:r>
            <a:endParaRPr/>
          </a:p>
        </p:txBody>
      </p:sp>
      <p:sp>
        <p:nvSpPr>
          <p:cNvPr id="2372" name="Google Shape;2372;g12e935a282d_16_2025"/>
          <p:cNvSpPr txBox="1"/>
          <p:nvPr/>
        </p:nvSpPr>
        <p:spPr>
          <a:xfrm>
            <a:off x="1154322" y="4092695"/>
            <a:ext cx="790826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calcularTotalVenda(double precoItem1,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precoItem2, double precoItem3)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3" name="Google Shape;2373;g12e935a282d_16_2025"/>
          <p:cNvSpPr txBox="1"/>
          <p:nvPr/>
        </p:nvSpPr>
        <p:spPr>
          <a:xfrm>
            <a:off x="1154322" y="2270364"/>
            <a:ext cx="14600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Método:</a:t>
            </a:r>
            <a:endParaRPr/>
          </a:p>
        </p:txBody>
      </p:sp>
      <p:sp>
        <p:nvSpPr>
          <p:cNvPr id="2374" name="Google Shape;2374;g12e935a282d_16_2025"/>
          <p:cNvSpPr txBox="1"/>
          <p:nvPr/>
        </p:nvSpPr>
        <p:spPr>
          <a:xfrm>
            <a:off x="1154322" y="3682939"/>
            <a:ext cx="22040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78" name="Shape 2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9" name="Google Shape;2379;g12e935a282d_16_203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80" name="Google Shape;2380;g12e935a282d_16_20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81" name="Google Shape;2381;g12e935a282d_16_203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2" name="Google Shape;2382;g12e935a282d_16_203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Construtor e Destrutor: são métodos especiais usados na Orientação a Objetos.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Mensagem: é o ato de solicitar ao método que o mesmo execute. Esta pode ser direcionada a um objeto ou a uma classe.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86" name="Shape 2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7" name="Google Shape;2387;g12e935a282d_16_204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88" name="Google Shape;2388;g12e935a282d_16_20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89" name="Google Shape;2389;g12e935a282d_16_204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0" name="Google Shape;2390;g12e935a282d_16_204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Nomes devem ser descritivos, mas curtos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Notação camelo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Deve possuir entre 80 e 120 linhas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Evite lista de parâmetros longas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Visibilidades adequadas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1" name="Google Shape;2391;g12e935a282d_16_2043"/>
          <p:cNvSpPr txBox="1"/>
          <p:nvPr/>
        </p:nvSpPr>
        <p:spPr>
          <a:xfrm>
            <a:off x="148807" y="2149056"/>
            <a:ext cx="9040481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verificarSaldo(); executarTranferencia(...); existeDebito(); 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95" name="Shape 2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" name="Google Shape;2396;g12e935a282d_16_205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2397" name="Google Shape;2397;g12e935a282d_16_20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98" name="Google Shape;2398;g12e935a282d_16_205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9" name="Google Shape;2399;g12e935a282d_16_205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resolva as seguintes situações: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as 4 operações básicas: soma, subtração, multiplicação e divisão. Sempre 2 valores devem ser passados.</a:t>
            </a:r>
            <a:endParaRPr/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partir da hora do dia, informe a mensagem adequada: Bom dia, Boa tarde e Boa noite.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o valor final de um empréstimo, a partir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do valor solicitado. Taxas e parcelas influenciam.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Defina arbitrariamente as faixas que influenciam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nos valores.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03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4" name="Google Shape;2404;g12e935a282d_16_205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2405" name="Google Shape;2405;g12e935a282d_16_20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06" name="Google Shape;2406;g12e935a282d_16_205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7" name="Google Shape;2407;g12e935a282d_16_205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Observações: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Tente ao máximo criar métodos que trabalhem sozinhos ou em conjunto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chamar um método dentro de outro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passar como parâmetro, a chamada de um outro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1" name="Shape 2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" name="Google Shape;2412;g12e935a282d_16_2065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13" name="Google Shape;2413;g12e935a282d_16_2065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14" name="Google Shape;2414;g12e935a282d_16_2065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15" name="Google Shape;2415;g12e935a282d_16_206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6" name="Google Shape;2416;g12e935a282d_16_206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7" name="Google Shape;2417;g12e935a282d_16_206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8" name="Google Shape;2418;g12e935a282d_16_20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419" name="Google Shape;2419;g12e935a282d_16_206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0" name="Google Shape;2420;g12e935a282d_16_206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Sobrecarga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1" name="Google Shape;2421;g12e935a282d_16_2065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25" name="Shape 2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" name="Google Shape;2426;g12e935a282d_16_207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27" name="Google Shape;2427;g12e935a282d_16_20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28" name="Google Shape;2428;g12e935a282d_16_2078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 que é sobrecarregar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Saber como criar sobrecargas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9" name="Google Shape;2429;g12e935a282d_16_207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33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" name="Google Shape;2434;g12e935a282d_16_208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35" name="Google Shape;2435;g12e935a282d_16_20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36" name="Google Shape;2436;g12e935a282d_16_208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7" name="Google Shape;2437;g12e935a282d_16_208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a capacidade de definir métodos para diferentes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contextos, mas preservando seu nome. 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41" name="Shape 2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2" name="Google Shape;2442;g12e935a282d_16_209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43" name="Google Shape;2443;g12e935a282d_16_20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44" name="Google Shape;2444;g12e935a282d_16_209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5" name="Google Shape;2445;g12e935a282d_16_209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Alterar a assinatura do método: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Ass = nome + parâmetros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6" name="Google Shape;2446;g12e935a282d_16_2092"/>
          <p:cNvSpPr txBox="1"/>
          <p:nvPr/>
        </p:nvSpPr>
        <p:spPr>
          <a:xfrm>
            <a:off x="30192" y="2343149"/>
            <a:ext cx="478119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f);</a:t>
            </a:r>
            <a:endParaRPr/>
          </a:p>
        </p:txBody>
      </p:sp>
      <p:sp>
        <p:nvSpPr>
          <p:cNvPr id="2447" name="Google Shape;2447;g12e935a282d_16_2092"/>
          <p:cNvSpPr txBox="1"/>
          <p:nvPr/>
        </p:nvSpPr>
        <p:spPr>
          <a:xfrm>
            <a:off x="30191" y="2655857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d);</a:t>
            </a:r>
            <a:endParaRPr/>
          </a:p>
        </p:txBody>
      </p:sp>
      <p:sp>
        <p:nvSpPr>
          <p:cNvPr id="2448" name="Google Shape;2448;g12e935a282d_16_2092"/>
          <p:cNvSpPr txBox="1"/>
          <p:nvPr/>
        </p:nvSpPr>
        <p:spPr>
          <a:xfrm>
            <a:off x="30191" y="2957782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s);</a:t>
            </a:r>
            <a:endParaRPr/>
          </a:p>
        </p:txBody>
      </p:sp>
      <p:sp>
        <p:nvSpPr>
          <p:cNvPr id="2449" name="Google Shape;2449;g12e935a282d_16_2092"/>
          <p:cNvSpPr txBox="1"/>
          <p:nvPr/>
        </p:nvSpPr>
        <p:spPr>
          <a:xfrm>
            <a:off x="30192" y="3270489"/>
            <a:ext cx="595654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f, RoundType rd);</a:t>
            </a:r>
            <a:endParaRPr/>
          </a:p>
        </p:txBody>
      </p:sp>
      <p:sp>
        <p:nvSpPr>
          <p:cNvPr id="2450" name="Google Shape;2450;g12e935a282d_16_2092"/>
          <p:cNvSpPr txBox="1"/>
          <p:nvPr/>
        </p:nvSpPr>
        <p:spPr>
          <a:xfrm>
            <a:off x="30191" y="3583197"/>
            <a:ext cx="605358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d, RoundType rd);</a:t>
            </a:r>
            <a:endParaRPr/>
          </a:p>
        </p:txBody>
      </p:sp>
      <p:sp>
        <p:nvSpPr>
          <p:cNvPr id="2451" name="Google Shape;2451;g12e935a282d_16_2092"/>
          <p:cNvSpPr txBox="1"/>
          <p:nvPr/>
        </p:nvSpPr>
        <p:spPr>
          <a:xfrm>
            <a:off x="30191" y="3895904"/>
            <a:ext cx="6096718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s, RoundType rd);</a:t>
            </a:r>
            <a:endParaRPr/>
          </a:p>
        </p:txBody>
      </p:sp>
      <p:sp>
        <p:nvSpPr>
          <p:cNvPr id="2452" name="Google Shape;2452;g12e935a282d_16_2092"/>
          <p:cNvSpPr txBox="1"/>
          <p:nvPr/>
        </p:nvSpPr>
        <p:spPr>
          <a:xfrm>
            <a:off x="30191" y="4370357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converterParaInteiro(RoundType rd, String s);</a:t>
            </a:r>
            <a:endParaRPr/>
          </a:p>
        </p:txBody>
      </p:sp>
      <p:sp>
        <p:nvSpPr>
          <p:cNvPr id="2453" name="Google Shape;2453;g12e935a282d_16_2092"/>
          <p:cNvSpPr txBox="1"/>
          <p:nvPr/>
        </p:nvSpPr>
        <p:spPr>
          <a:xfrm>
            <a:off x="30191" y="4672281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converterParaInteiro();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2e935a282d_16_170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3" name="Google Shape;283;g12e935a282d_16_170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4" name="Google Shape;284;g12e935a282d_16_170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5" name="Google Shape;285;g12e935a282d_16_17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12e935a282d_16_170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g12e935a282d_16_17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8" name="Google Shape;288;g12e935a282d_16_1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g12e935a282d_16_17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12e935a282d_16_170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Criação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1" name="Google Shape;291;g12e935a282d_16_170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57" name="Shape 2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" name="Google Shape;2458;g12e935a282d_16_210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59" name="Google Shape;2459;g12e935a282d_16_2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60" name="Google Shape;2460;g12e935a282d_16_210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1" name="Google Shape;2461;g12e935a282d_16_210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https://docs.oracle.com/javase/7/docs/api/java/io/PrintStream.html</a:t>
            </a:r>
            <a:endParaRPr/>
          </a:p>
        </p:txBody>
      </p:sp>
      <p:pic>
        <p:nvPicPr>
          <p:cNvPr descr="Tabela&#10;&#10;Descrição gerada automaticamente" id="2462" name="Google Shape;2462;g12e935a282d_16_21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7466" y="1796128"/>
            <a:ext cx="6129067" cy="316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66" name="Shape 2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" name="Google Shape;2467;g12e935a282d_16_211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68" name="Google Shape;2468;g12e935a282d_16_2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69" name="Google Shape;2469;g12e935a282d_16_211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0" name="Google Shape;2470;g12e935a282d_16_211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https://docs.oracle.com/javase/7/docs/api/java/lang/String.html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ela&#10;&#10;Descrição gerada automaticamente" id="2471" name="Google Shape;2471;g12e935a282d_16_21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0758" y="1961286"/>
            <a:ext cx="7002491" cy="2885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75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g12e935a282d_16_212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77" name="Google Shape;2477;g12e935a282d_16_21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78" name="Google Shape;2478;g12e935a282d_16_212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9" name="Google Shape;2479;g12e935a282d_16_212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 x Sobrescrita</a:t>
            </a:r>
            <a:endParaRPr b="0" i="0" sz="32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83" name="Shape 2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4" name="Google Shape;2484;g12e935a282d_16_213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2485" name="Google Shape;2485;g12e935a282d_16_2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86" name="Google Shape;2486;g12e935a282d_16_213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7" name="Google Shape;2487;g12e935a282d_16_213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calcula a área dos 3 quadriláteros notáveis: quadrado, retângulo e trapézio.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Obs: Use sobrecarga.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1" name="Shape 2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2" name="Google Shape;2492;g12e935a282d_16_2137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93" name="Google Shape;2493;g12e935a282d_16_2137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94" name="Google Shape;2494;g12e935a282d_16_2137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95" name="Google Shape;2495;g12e935a282d_16_2137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6" name="Google Shape;2496;g12e935a282d_16_2137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7" name="Google Shape;2497;g12e935a282d_16_2137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8" name="Google Shape;2498;g12e935a282d_16_21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499" name="Google Shape;2499;g12e935a282d_16_2137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0" name="Google Shape;2500;g12e935a282d_16_2137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Retornos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1" name="Google Shape;2501;g12e935a282d_16_2137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05" name="Shape 2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6" name="Google Shape;2506;g12e935a282d_16_215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07" name="Google Shape;2507;g12e935a282d_16_21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508" name="Google Shape;2508;g12e935a282d_16_2150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como funcionam</a:t>
            </a:r>
            <a:endParaRPr/>
          </a:p>
        </p:txBody>
      </p:sp>
      <p:sp>
        <p:nvSpPr>
          <p:cNvPr id="2509" name="Google Shape;2509;g12e935a282d_16_215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13" name="Shape 2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4" name="Google Shape;2514;g12e935a282d_16_215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/>
          </a:p>
        </p:txBody>
      </p:sp>
      <p:pic>
        <p:nvPicPr>
          <p:cNvPr id="2515" name="Google Shape;2515;g12e935a282d_16_2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516" name="Google Shape;2516;g12e935a282d_16_215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7" name="Google Shape;2517;g12e935a282d_16_215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uma instrução de interrupção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Simbologia: return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21" name="Shape 2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2" name="Google Shape;2522;g12e935a282d_16_216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Funcionamento</a:t>
            </a:r>
            <a:endParaRPr/>
          </a:p>
        </p:txBody>
      </p:sp>
      <p:pic>
        <p:nvPicPr>
          <p:cNvPr id="2523" name="Google Shape;2523;g12e935a282d_16_21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524" name="Google Shape;2524;g12e935a282d_16_216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5" name="Google Shape;2525;g12e935a282d_16_216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método executa seu retorno quando: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Completa todas suas instruções internas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Chega a uma declaração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explícita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retorno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Lança uma exceção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29" name="Shape 2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0" name="Google Shape;2530;g12e935a282d_16_217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</a:t>
            </a:r>
            <a:endParaRPr/>
          </a:p>
        </p:txBody>
      </p:sp>
      <p:pic>
        <p:nvPicPr>
          <p:cNvPr id="2531" name="Google Shape;2531;g12e935a282d_16_2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532" name="Google Shape;2532;g12e935a282d_16_217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3" name="Google Shape;2533;g12e935a282d_16_217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retorno do método é definido na sua criação e pode ser um tipo primitivo ou objeto;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dado do return deve ser compatível com o do método;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o método for sem retorno(void), pode ou não ter um "return" para encerrar sua execução.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37" name="Shape 2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8" name="Google Shape;2538;g12e935a282d_16_217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39" name="Google Shape;2539;g12e935a282d_16_21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540" name="Google Shape;2540;g12e935a282d_16_217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1" name="Google Shape;2541;g12e935a282d_16_217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getMensagem() {       public void setIdade(...)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"Ola!";                                      return 10;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 }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getJuros() {                public void executar()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2.36;                                      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   return;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getParcelas() {                    ….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1.36f;                                     }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2e935a282d_16_18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7" name="Google Shape;297;g12e935a282d_16_1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g12e935a282d_16_183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Entender o que é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Saber como definir e utilizar métodos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Aplicar boas práticas em sua criação e uso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g12e935a282d_16_18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45" name="Shape 2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6" name="Google Shape;2546;g12e935a282d_16_218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2547" name="Google Shape;2547;g12e935a282d_16_21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548" name="Google Shape;2548;g12e935a282d_16_218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9" name="Google Shape;2549;g12e935a282d_16_218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Recrie a aplicação que calcula a área dos 3 quadriláteros notáveis. Agora faça os métodos retornarem valores.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53" name="Shape 2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4" name="Google Shape;2554;g12e935a282d_16_219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55" name="Google Shape;2555;g12e935a282d_16_21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556" name="Google Shape;2556;g12e935a282d_16_219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7" name="Google Shape;2557;g12e935a282d_16_219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https://www.casadocodigo.com.br/products/livro-oo-conceitos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u="sng">
                <a:hlinkClick r:id="rId5"/>
              </a:rPr>
              <a:t>https://docs.oracle.com/javase/tutorial/java/javaOO/methods.html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61" name="Shape 2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2" name="Google Shape;2562;g12e935a282d_16_219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63" name="Google Shape;2563;g12e935a282d_16_21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564" name="Google Shape;2564;g12e935a282d_16_219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5" name="Google Shape;2565;g12e935a282d_16_219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https://docs.oracle.com/javase/tutorial/java/javaOO/returnvalue.html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https://docs.oracle.com/javase/tutorial/java/javaOO/arguments.html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69" name="Shape 2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" name="Google Shape;2570;g126f630a1ee_3_8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71" name="Google Shape;2571;g126f630a1ee_3_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572" name="Google Shape;2572;g126f630a1ee_3_8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3" name="Google Shape;2573;g126f630a1ee_3_88"/>
          <p:cNvSpPr txBox="1"/>
          <p:nvPr/>
        </p:nvSpPr>
        <p:spPr>
          <a:xfrm>
            <a:off x="150950" y="784538"/>
            <a:ext cx="8478000" cy="41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chemeClr val="dk1"/>
                </a:solidFill>
              </a:rPr>
              <a:t>Abaixo temos  alguns exemplos de métodos válidos e mais comuns, no que diz respeito à utilização das possibilidades apresentadas. Cada método terá sua necessidade e usará os itens de seu padrão de definição.</a:t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getNome() { … } 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// retorna um Nome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alcularTotalNota() {…} 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erificarDistancia(int cordenada1, int cordenada2) {…} 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abstract void executar() ; // c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orpo 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vazio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do metodo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void alterarFabricante(Fabricante fabricante) { … }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Relatorio gerarDadosAnaliticos(Cliente cliente, List&lt;Compra&gt; compras) {…} // como passar mais de um 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parametros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static R N(P) {…} </a:t>
            </a:r>
            <a:r>
              <a:rPr lang="en-US" sz="1100">
                <a:solidFill>
                  <a:schemeClr val="dk1"/>
                </a:solidFill>
              </a:rPr>
              <a:t>forma que vamos utilizar neste curso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R = RETORNO, N = NOME, P = PARÂMETROS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77" name="Shape 2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8" name="Google Shape;2578;g126f630a1ee_3_9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79" name="Google Shape;2579;g126f630a1ee_3_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580" name="Google Shape;2580;g126f630a1ee_3_9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1" name="Google Shape;2581;g126f630a1ee_3_95"/>
          <p:cNvSpPr txBox="1"/>
          <p:nvPr/>
        </p:nvSpPr>
        <p:spPr>
          <a:xfrm>
            <a:off x="191950" y="1026850"/>
            <a:ext cx="86403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Passa-se uma mensagem através de uma classe ou objeto.</a:t>
            </a:r>
            <a:endParaRPr/>
          </a:p>
        </p:txBody>
      </p:sp>
      <p:sp>
        <p:nvSpPr>
          <p:cNvPr id="2582" name="Google Shape;2582;g126f630a1ee_3_95"/>
          <p:cNvSpPr txBox="1"/>
          <p:nvPr/>
        </p:nvSpPr>
        <p:spPr>
          <a:xfrm>
            <a:off x="191938" y="2127490"/>
            <a:ext cx="88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nome_da_classe.nome_do_metodo(); ou  nome_da_classe.nome_do_metodo(...);</a:t>
            </a:r>
            <a:endParaRPr/>
          </a:p>
        </p:txBody>
      </p:sp>
      <p:sp>
        <p:nvSpPr>
          <p:cNvPr id="2583" name="Google Shape;2583;g126f630a1ee_3_95"/>
          <p:cNvSpPr txBox="1"/>
          <p:nvPr/>
        </p:nvSpPr>
        <p:spPr>
          <a:xfrm>
            <a:off x="191937" y="2612725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nome_do_objeto.nome_do_metodo(); ou nome_do_objeto.nome_do_metodo(...);</a:t>
            </a:r>
            <a:endParaRPr/>
          </a:p>
        </p:txBody>
      </p:sp>
      <p:sp>
        <p:nvSpPr>
          <p:cNvPr id="2584" name="Google Shape;2584;g126f630a1ee_3_95"/>
          <p:cNvSpPr txBox="1"/>
          <p:nvPr/>
        </p:nvSpPr>
        <p:spPr>
          <a:xfrm>
            <a:off x="-947025" y="3496637"/>
            <a:ext cx="88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Math.random(); ou  Math.sqrt(4);</a:t>
            </a:r>
            <a:endParaRPr/>
          </a:p>
        </p:txBody>
      </p:sp>
      <p:sp>
        <p:nvSpPr>
          <p:cNvPr id="2585" name="Google Shape;2585;g126f630a1ee_3_95"/>
          <p:cNvSpPr txBox="1"/>
          <p:nvPr/>
        </p:nvSpPr>
        <p:spPr>
          <a:xfrm>
            <a:off x="-250167" y="4165480"/>
            <a:ext cx="8803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usuario.getEmail(); ou usuario.alterarEndereco(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endereco);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6" name="Google Shape;2586;g126f630a1ee_3_95"/>
          <p:cNvSpPr txBox="1"/>
          <p:nvPr/>
        </p:nvSpPr>
        <p:spPr>
          <a:xfrm>
            <a:off x="1729850" y="3281463"/>
            <a:ext cx="220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</a:rPr>
              <a:t>Para chamar uma classe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2587" name="Google Shape;2587;g126f630a1ee_3_95"/>
          <p:cNvSpPr txBox="1"/>
          <p:nvPr/>
        </p:nvSpPr>
        <p:spPr>
          <a:xfrm>
            <a:off x="1678700" y="3950738"/>
            <a:ext cx="209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00FF"/>
                </a:solidFill>
              </a:rPr>
              <a:t>Para chamar uma objeto</a:t>
            </a:r>
            <a:endParaRPr sz="12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91" name="Shape 2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2" name="Google Shape;2592;g126f630a1ee_3_10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93" name="Google Shape;2593;g126f630a1ee_3_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594" name="Google Shape;2594;g126f630a1ee_3_10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5" name="Google Shape;2595;g126f630a1ee_3_108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 é a forma de identificar unicamente 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      Ass = nome + parâmetros                 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6" name="Google Shape;2596;g126f630a1ee_3_108"/>
          <p:cNvSpPr txBox="1"/>
          <p:nvPr/>
        </p:nvSpPr>
        <p:spPr>
          <a:xfrm>
            <a:off x="1154322" y="2647770"/>
            <a:ext cx="790826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calcularTotalVenda(double precoItem1, double precoItem2, double precoItem3) {...}</a:t>
            </a:r>
            <a:endParaRPr/>
          </a:p>
        </p:txBody>
      </p:sp>
      <p:sp>
        <p:nvSpPr>
          <p:cNvPr id="2597" name="Google Shape;2597;g126f630a1ee_3_108"/>
          <p:cNvSpPr txBox="1"/>
          <p:nvPr/>
        </p:nvSpPr>
        <p:spPr>
          <a:xfrm>
            <a:off x="1154322" y="4092695"/>
            <a:ext cx="790826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calcularTotalVenda(double precoItem1,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precoItem2, double precoItem3)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8" name="Google Shape;2598;g126f630a1ee_3_108"/>
          <p:cNvSpPr txBox="1"/>
          <p:nvPr/>
        </p:nvSpPr>
        <p:spPr>
          <a:xfrm>
            <a:off x="1154322" y="2232702"/>
            <a:ext cx="146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Método:</a:t>
            </a:r>
            <a:endParaRPr/>
          </a:p>
        </p:txBody>
      </p:sp>
      <p:sp>
        <p:nvSpPr>
          <p:cNvPr id="2599" name="Google Shape;2599;g126f630a1ee_3_108"/>
          <p:cNvSpPr txBox="1"/>
          <p:nvPr/>
        </p:nvSpPr>
        <p:spPr>
          <a:xfrm>
            <a:off x="1154322" y="3682939"/>
            <a:ext cx="22040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</a:t>
            </a:r>
            <a:endParaRPr/>
          </a:p>
        </p:txBody>
      </p:sp>
      <p:sp>
        <p:nvSpPr>
          <p:cNvPr id="2600" name="Google Shape;2600;g126f630a1ee_3_108"/>
          <p:cNvSpPr txBox="1"/>
          <p:nvPr/>
        </p:nvSpPr>
        <p:spPr>
          <a:xfrm>
            <a:off x="2010550" y="2129500"/>
            <a:ext cx="483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</a:t>
            </a:r>
            <a:r>
              <a:rPr b="1" lang="en-US"/>
              <a:t>ome() </a:t>
            </a:r>
            <a:r>
              <a:rPr lang="en-US"/>
              <a:t>     </a:t>
            </a:r>
            <a:r>
              <a:rPr lang="en-US"/>
              <a:t>Obs:  tb é uma assinatura, é uma lista vazia</a:t>
            </a:r>
            <a:r>
              <a:rPr b="1" lang="en-US"/>
              <a:t> </a:t>
            </a:r>
            <a:endParaRPr b="1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04" name="Shape 2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5" name="Google Shape;2605;g126f630a1ee_3_12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06" name="Google Shape;2606;g126f630a1ee_3_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607" name="Google Shape;2607;g126f630a1ee_3_1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8" name="Google Shape;2608;g126f630a1ee_3_120"/>
          <p:cNvSpPr txBox="1"/>
          <p:nvPr/>
        </p:nvSpPr>
        <p:spPr>
          <a:xfrm>
            <a:off x="354275" y="1318700"/>
            <a:ext cx="8478000" cy="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Construtor e Destrutor: são métodos especiais usados na Orientação a Objetos.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Mensagem: é o ato de solicitar ao método que o mesmo execute. Esta pode ser direcionada a um objeto ou a uma classe.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9" name="Google Shape;2609;g126f630a1ee_3_120"/>
          <p:cNvSpPr txBox="1"/>
          <p:nvPr/>
        </p:nvSpPr>
        <p:spPr>
          <a:xfrm>
            <a:off x="752075" y="2048550"/>
            <a:ext cx="733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Os construtores criam objetos a partir de classes. O destrutores auxiliam na destruição de objetos. </a:t>
            </a:r>
            <a:endParaRPr/>
          </a:p>
        </p:txBody>
      </p:sp>
      <p:sp>
        <p:nvSpPr>
          <p:cNvPr id="2610" name="Google Shape;2610;g126f630a1ee_3_120"/>
          <p:cNvSpPr txBox="1"/>
          <p:nvPr/>
        </p:nvSpPr>
        <p:spPr>
          <a:xfrm flipH="1">
            <a:off x="872900" y="3616725"/>
            <a:ext cx="6916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É o que faz o software de fato funcionar. São as execuções dos métodos, as mensagens que são passadas para eles para que eles executem seus processamentos (códigos) internos. Nesse momento apenas passaremos mensagens a métodos através de uma classe.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4" name="Shape 2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5" name="Google Shape;2615;g126f630a1ee_3_129"/>
          <p:cNvSpPr txBox="1"/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Thiago Leite e Carvalho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Engenheiro de Software, Professor, Escritor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16" name="Google Shape;2616;g126f630a1ee_3_129"/>
          <p:cNvSpPr txBox="1"/>
          <p:nvPr>
            <p:ph idx="1" type="subTitle"/>
          </p:nvPr>
        </p:nvSpPr>
        <p:spPr>
          <a:xfrm>
            <a:off x="311700" y="1905150"/>
            <a:ext cx="85206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60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/>
          </a:p>
        </p:txBody>
      </p:sp>
      <p:sp>
        <p:nvSpPr>
          <p:cNvPr id="2617" name="Google Shape;2617;g126f630a1ee_3_12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8" name="Google Shape;2618;g126f630a1ee_3_12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9" name="Google Shape;2619;g126f630a1ee_3_12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0" name="Google Shape;2620;g126f630a1ee_3_1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400" y="30236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24" name="Shape 2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5" name="Google Shape;2625;g126f630a1ee_3_13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26" name="Google Shape;2626;g126f630a1ee_3_1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627" name="Google Shape;2627;g126f630a1ee_3_138"/>
          <p:cNvSpPr txBox="1"/>
          <p:nvPr>
            <p:ph idx="1" type="subTitle"/>
          </p:nvPr>
        </p:nvSpPr>
        <p:spPr>
          <a:xfrm>
            <a:off x="311700" y="1333492"/>
            <a:ext cx="8525888" cy="2174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Possibilitar que o aluno compreenda o que é um método, como criá-lo e utilizá-lo. </a:t>
            </a:r>
            <a:endParaRPr/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8" name="Google Shape;2628;g126f630a1ee_3_13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32" name="Shape 2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3" name="Google Shape;2633;g126f630a1ee_3_14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34" name="Google Shape;2634;g126f630a1ee_3_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635" name="Google Shape;2635;g126f630a1ee_3_145"/>
          <p:cNvSpPr txBox="1"/>
          <p:nvPr>
            <p:ph idx="1" type="subTitle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2636" name="Google Shape;2636;g126f630a1ee_3_14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7" name="Google Shape;2637;g126f630a1ee_3_145"/>
          <p:cNvSpPr/>
          <p:nvPr/>
        </p:nvSpPr>
        <p:spPr>
          <a:xfrm>
            <a:off x="2287116" y="1548830"/>
            <a:ext cx="493598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8" name="Google Shape;2638;g126f630a1ee_3_145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9" name="Google Shape;2639;g126f630a1ee_3_145"/>
          <p:cNvSpPr/>
          <p:nvPr/>
        </p:nvSpPr>
        <p:spPr>
          <a:xfrm>
            <a:off x="2286179" y="2340918"/>
            <a:ext cx="3131419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0" name="Google Shape;2640;g126f630a1ee_3_145"/>
          <p:cNvSpPr/>
          <p:nvPr/>
        </p:nvSpPr>
        <p:spPr>
          <a:xfrm>
            <a:off x="2287116" y="3133006"/>
            <a:ext cx="4441501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1" name="Google Shape;2641;g126f630a1ee_3_145"/>
          <p:cNvSpPr txBox="1"/>
          <p:nvPr/>
        </p:nvSpPr>
        <p:spPr>
          <a:xfrm>
            <a:off x="683568" y="307087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2e935a282d_16_190"/>
          <p:cNvSpPr txBox="1"/>
          <p:nvPr>
            <p:ph idx="1" type="subTitle"/>
          </p:nvPr>
        </p:nvSpPr>
        <p:spPr>
          <a:xfrm>
            <a:off x="332988" y="3181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5" name="Google Shape;305;g12e935a282d_16_1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g12e935a282d_16_19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12e935a282d_16_19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uma porção de código (sub-rotina) que é disponibilizada por uma classe. Este é executado quando é feita uma requisição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a ele. São responsáveis por definir e realizar 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determinado comportamento."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2e935a282d_16_190"/>
          <p:cNvSpPr txBox="1"/>
          <p:nvPr/>
        </p:nvSpPr>
        <p:spPr>
          <a:xfrm>
            <a:off x="1060925" y="3693125"/>
            <a:ext cx="73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12e935a282d_16_190"/>
          <p:cNvSpPr txBox="1"/>
          <p:nvPr/>
        </p:nvSpPr>
        <p:spPr>
          <a:xfrm>
            <a:off x="792350" y="3612525"/>
            <a:ext cx="7338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Ou seja, é método  que é responsável por realmente fazer a aplicação funcionar. É nele que iremos definir os códigos que irão manipular os dados. Como dito, um método deve ser chamado para executar, pois não funciona sozinho. Esta chamada é através de uma classe ou objetos.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45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126f630a1ee_3_157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47" name="Google Shape;2647;g126f630a1ee_3_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648" name="Google Shape;2648;g126f630a1ee_3_157"/>
          <p:cNvSpPr txBox="1"/>
          <p:nvPr>
            <p:ph idx="1" type="subTitle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Lógica de Programação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IntelliJ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9" name="Google Shape;2649;g126f630a1ee_3_15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3" name="Shape 2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4" name="Google Shape;2654;g126f630a1ee_3_164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55" name="Google Shape;2655;g126f630a1ee_3_164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56" name="Google Shape;2656;g126f630a1ee_3_164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57" name="Google Shape;2657;g126f630a1ee_3_16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8" name="Google Shape;2658;g126f630a1ee_3_16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9" name="Google Shape;2659;g126f630a1ee_3_16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60" name="Google Shape;2660;g126f630a1ee_3_1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661" name="Google Shape;2661;g126f630a1ee_3_16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2" name="Google Shape;2662;g126f630a1ee_3_164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Criação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63" name="Google Shape;2663;g126f630a1ee_3_164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67" name="Shape 2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8" name="Google Shape;2668;g126f630a1ee_3_17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69" name="Google Shape;2669;g126f630a1ee_3_1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670" name="Google Shape;2670;g126f630a1ee_3_177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Entender o que é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Saber como definir e utilizar métodos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Aplicar boas práticas em sua criação e uso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1" name="Google Shape;2671;g126f630a1ee_3_17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75" name="Shape 2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6" name="Google Shape;2676;g126f630a1ee_3_184"/>
          <p:cNvSpPr txBox="1"/>
          <p:nvPr>
            <p:ph idx="1" type="subTitle"/>
          </p:nvPr>
        </p:nvSpPr>
        <p:spPr>
          <a:xfrm>
            <a:off x="332988" y="3181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77" name="Google Shape;2677;g126f630a1ee_3_1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678" name="Google Shape;2678;g126f630a1ee_3_18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9" name="Google Shape;2679;g126f630a1ee_3_18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uma porção de código (sub-rotina) que é disponibilizada por uma classe. Este é executado quando é feita uma requisição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a ele. São responsáveis por definir e realizar 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determinado comportamento."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0" name="Google Shape;2680;g126f630a1ee_3_184"/>
          <p:cNvSpPr txBox="1"/>
          <p:nvPr/>
        </p:nvSpPr>
        <p:spPr>
          <a:xfrm>
            <a:off x="1060925" y="3693125"/>
            <a:ext cx="73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1" name="Google Shape;2681;g126f630a1ee_3_184"/>
          <p:cNvSpPr txBox="1"/>
          <p:nvPr/>
        </p:nvSpPr>
        <p:spPr>
          <a:xfrm>
            <a:off x="792350" y="3612525"/>
            <a:ext cx="7338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Ou seja, é método  que é responsável por realmente fazer a aplicação funcionar. É nele que iremos definir os códigos que irão manipular os dados. Como dito, um método deve ser chamado para executar, pois não funciona sozinho. Esta chamada é através de uma classe ou objetos.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85" name="Shape 2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6" name="Google Shape;2686;g126f630a1ee_3_19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87" name="Google Shape;2687;g126f630a1ee_3_1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688" name="Google Shape;2688;g126f630a1ee_3_19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9" name="Google Shape;2689;g126f630a1ee_3_19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 de definição: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&lt;?visibilidade?&gt; &lt;?tipo?&gt; &lt;?modificador?&gt; retorno nome (&lt;?parâmetros?&gt;) &lt;?exceções?&gt; corpo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0" name="Google Shape;2690;g126f630a1ee_3_193"/>
          <p:cNvSpPr txBox="1"/>
          <p:nvPr/>
        </p:nvSpPr>
        <p:spPr>
          <a:xfrm>
            <a:off x="980350" y="4742400"/>
            <a:ext cx="7338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A criação de um método deve seguir o seu padrão de definição. A regra acima determina o que um método deve ter minimamente e o qué opcional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Neste caso, &lt;??&gt; indicam a opcionalidade.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retorno, nome , os parêntes () e o corpo são obrigatórios.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94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5" name="Google Shape;2695;g126f630a1ee_3_20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96" name="Google Shape;2696;g126f630a1ee_3_2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697" name="Google Shape;2697;g126f630a1ee_3_20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8" name="Google Shape;2698;g126f630a1ee_3_201"/>
          <p:cNvSpPr txBox="1"/>
          <p:nvPr/>
        </p:nvSpPr>
        <p:spPr>
          <a:xfrm>
            <a:off x="354275" y="953501"/>
            <a:ext cx="8478000" cy="3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"public", "protected" ou "private"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T: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oncreto ou abstrato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M: "static" ou "final"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tipo de dado ou "void" // n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ã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retorna nada só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nome que é fornecido ao método//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padrão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parâmetros que pode receber // se o m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todo for usado deficar dendro do parame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tro ou parâmetro vasio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E: exceções que pode lançar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código que possui ou vazio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02" name="Shape 2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" name="Google Shape;2703;g126f630a1ee_3_20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04" name="Google Shape;2704;g126f630a1ee_3_2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705" name="Google Shape;2705;g126f630a1ee_3_20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6" name="Google Shape;2706;g126f630a1ee_3_208"/>
          <p:cNvSpPr txBox="1"/>
          <p:nvPr/>
        </p:nvSpPr>
        <p:spPr>
          <a:xfrm>
            <a:off x="354275" y="953501"/>
            <a:ext cx="8478000" cy="3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7" name="Google Shape;2707;g126f630a1ee_3_208"/>
          <p:cNvSpPr txBox="1"/>
          <p:nvPr/>
        </p:nvSpPr>
        <p:spPr>
          <a:xfrm>
            <a:off x="443175" y="1060925"/>
            <a:ext cx="8205600" cy="3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 u="sng">
                <a:solidFill>
                  <a:schemeClr val="dk1"/>
                </a:solidFill>
              </a:rPr>
              <a:t>V</a:t>
            </a:r>
            <a:r>
              <a:rPr lang="en-US" sz="1300">
                <a:solidFill>
                  <a:schemeClr val="dk1"/>
                </a:solidFill>
              </a:rPr>
              <a:t>: são as visibilidades. Assim como as variáveis, os métodos tb podem definir as visibilidades.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T: se é concreto ou abstrato. Este conceito é mais fácil de explorar em um curso de OO. Aqui vamos sempre utilizar métodos concretos.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M: se é estatico, não estático ou final. Este conceito é mais fácil de explorar em um curso de OO. Aqui vamos sempre utilizar métodos estaticos.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 u="sng">
                <a:solidFill>
                  <a:schemeClr val="dk1"/>
                </a:solidFill>
              </a:rPr>
              <a:t>R</a:t>
            </a:r>
            <a:r>
              <a:rPr lang="en-US" sz="1300">
                <a:solidFill>
                  <a:schemeClr val="dk1"/>
                </a:solidFill>
              </a:rPr>
              <a:t>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solidFill>
                  <a:srgbClr val="073763"/>
                </a:solidFill>
              </a:rPr>
              <a:t>N</a:t>
            </a:r>
            <a:r>
              <a:rPr lang="en-US" sz="1200">
                <a:solidFill>
                  <a:srgbClr val="073763"/>
                </a:solidFill>
              </a:rPr>
              <a:t>: nome que é fornecido ao método//  padrao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 u="sng">
                <a:solidFill>
                  <a:schemeClr val="dk1"/>
                </a:solidFill>
              </a:rPr>
              <a:t>P:</a:t>
            </a:r>
            <a:r>
              <a:rPr lang="en-US" sz="1300">
                <a:solidFill>
                  <a:schemeClr val="dk1"/>
                </a:solidFill>
              </a:rPr>
              <a:t> são os parâmetros que o método pode receber pra manipular e gerar novos valores.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E: Lista de exceções que pode lançar.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 u="sng">
                <a:solidFill>
                  <a:schemeClr val="dk1"/>
                </a:solidFill>
              </a:rPr>
              <a:t>C:</a:t>
            </a:r>
            <a:r>
              <a:rPr lang="en-US" sz="1300">
                <a:solidFill>
                  <a:schemeClr val="dk1"/>
                </a:solidFill>
              </a:rPr>
              <a:t> códigos que pode possuir. Se não tiver código, termina com ";". 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É válido ressaltar que os itens sublinhados são digamos os mais "comuns de usar" e os que exploraremos neste curso.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Existe tb considerações sobre T e M. Existem alguma combinações entre estes que não são validas. Mais uma vez, em OO conseguimos explorar isso.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11" name="Shape 2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2" name="Google Shape;2712;g126f630a1ee_3_21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13" name="Google Shape;2713;g126f630a1ee_3_2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714" name="Google Shape;2714;g126f630a1ee_3_2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5" name="Google Shape;2715;g126f630a1ee_3_216"/>
          <p:cNvSpPr txBox="1"/>
          <p:nvPr/>
        </p:nvSpPr>
        <p:spPr>
          <a:xfrm>
            <a:off x="441025" y="897000"/>
            <a:ext cx="8478000" cy="41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chemeClr val="dk1"/>
                </a:solidFill>
              </a:rPr>
              <a:t>Abaixo temos  alguns exemplos de métodos válidos e mais comuns, no que diz respeito à utilização das possibilidades apresentadas. Cada método terá sua necessidade e usará os itens de seu padrão de definição.</a:t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getNome() { … } 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// retorna um Nome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calcularTotalNota() {…} 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verificarDistancia(int cordenada1, int cordenada2) {…} 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abstract void executar() ; // c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orpo vasio do metodo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void alterarFabricante(Fabricante fabricante) { … }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Relatorio gerarDadosAnaliticos(Cliente cliente, List&lt;Compra&gt; compras) {…} // como passar mais de um paramentros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static R N(P) {…} </a:t>
            </a:r>
            <a:r>
              <a:rPr lang="en-US" sz="1100">
                <a:solidFill>
                  <a:schemeClr val="dk1"/>
                </a:solidFill>
              </a:rPr>
              <a:t>forma que vamos utilizar neste curso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R = RETORNO, N = NOME, P = PARÂMETROS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19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0" name="Google Shape;2720;g126f630a1ee_3_22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21" name="Google Shape;2721;g126f630a1ee_3_2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722" name="Google Shape;2722;g126f630a1ee_3_22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3" name="Google Shape;2723;g126f630a1ee_3_223"/>
          <p:cNvSpPr txBox="1"/>
          <p:nvPr/>
        </p:nvSpPr>
        <p:spPr>
          <a:xfrm>
            <a:off x="191950" y="1026850"/>
            <a:ext cx="86403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Passa-se uma mensagem através de uma classe ou objeto.</a:t>
            </a:r>
            <a:endParaRPr/>
          </a:p>
        </p:txBody>
      </p:sp>
      <p:sp>
        <p:nvSpPr>
          <p:cNvPr id="2724" name="Google Shape;2724;g126f630a1ee_3_223"/>
          <p:cNvSpPr txBox="1"/>
          <p:nvPr/>
        </p:nvSpPr>
        <p:spPr>
          <a:xfrm>
            <a:off x="191938" y="2127490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nome_da_classe.nome_do_metodo(); ou  nome_da_classe.nome_do_metodo(...);</a:t>
            </a:r>
            <a:endParaRPr/>
          </a:p>
        </p:txBody>
      </p:sp>
      <p:sp>
        <p:nvSpPr>
          <p:cNvPr id="2725" name="Google Shape;2725;g126f630a1ee_3_223"/>
          <p:cNvSpPr txBox="1"/>
          <p:nvPr/>
        </p:nvSpPr>
        <p:spPr>
          <a:xfrm>
            <a:off x="191937" y="2612725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nome_do_objeto.nome_do_metodo(); ou nome_do_objeto.nome_do_metodo(...);</a:t>
            </a:r>
            <a:endParaRPr/>
          </a:p>
        </p:txBody>
      </p:sp>
      <p:sp>
        <p:nvSpPr>
          <p:cNvPr id="2726" name="Google Shape;2726;g126f630a1ee_3_223"/>
          <p:cNvSpPr txBox="1"/>
          <p:nvPr/>
        </p:nvSpPr>
        <p:spPr>
          <a:xfrm>
            <a:off x="-250175" y="3464462"/>
            <a:ext cx="88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Math.random(); ou  Math.sqrt(4);</a:t>
            </a:r>
            <a:endParaRPr/>
          </a:p>
        </p:txBody>
      </p:sp>
      <p:sp>
        <p:nvSpPr>
          <p:cNvPr id="2727" name="Google Shape;2727;g126f630a1ee_3_223"/>
          <p:cNvSpPr txBox="1"/>
          <p:nvPr/>
        </p:nvSpPr>
        <p:spPr>
          <a:xfrm>
            <a:off x="-250167" y="4165480"/>
            <a:ext cx="8803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usuario.getEmail(); ou usuario.alterarEndereco(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endereco);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8" name="Google Shape;2728;g126f630a1ee_3_223"/>
          <p:cNvSpPr txBox="1"/>
          <p:nvPr/>
        </p:nvSpPr>
        <p:spPr>
          <a:xfrm>
            <a:off x="2363700" y="3217738"/>
            <a:ext cx="220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</a:rPr>
              <a:t>Para chamar uma classe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2729" name="Google Shape;2729;g126f630a1ee_3_223"/>
          <p:cNvSpPr txBox="1"/>
          <p:nvPr/>
        </p:nvSpPr>
        <p:spPr>
          <a:xfrm>
            <a:off x="1678700" y="3950738"/>
            <a:ext cx="209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00FF"/>
                </a:solidFill>
              </a:rPr>
              <a:t>Para chamar uma objeto</a:t>
            </a:r>
            <a:endParaRPr sz="12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33" name="Shape 2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Google Shape;2734;g126f630a1ee_3_23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35" name="Google Shape;2735;g126f630a1ee_3_2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736" name="Google Shape;2736;g126f630a1ee_3_23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7" name="Google Shape;2737;g126f630a1ee_3_23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 é a forma de identificar unicamente 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      Ass = nome + parâmetros                 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8" name="Google Shape;2738;g126f630a1ee_3_236"/>
          <p:cNvSpPr txBox="1"/>
          <p:nvPr/>
        </p:nvSpPr>
        <p:spPr>
          <a:xfrm>
            <a:off x="1154322" y="2647770"/>
            <a:ext cx="790826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calcularTotalVenda(double precoItem1, double precoItem2, double precoItem3) {...}</a:t>
            </a:r>
            <a:endParaRPr/>
          </a:p>
        </p:txBody>
      </p:sp>
      <p:sp>
        <p:nvSpPr>
          <p:cNvPr id="2739" name="Google Shape;2739;g126f630a1ee_3_236"/>
          <p:cNvSpPr txBox="1"/>
          <p:nvPr/>
        </p:nvSpPr>
        <p:spPr>
          <a:xfrm>
            <a:off x="1154322" y="4092695"/>
            <a:ext cx="790826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calcularTotalVenda(double precoItem1,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precoItem2, double precoItem3)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0" name="Google Shape;2740;g126f630a1ee_3_236"/>
          <p:cNvSpPr txBox="1"/>
          <p:nvPr/>
        </p:nvSpPr>
        <p:spPr>
          <a:xfrm>
            <a:off x="1154322" y="2232702"/>
            <a:ext cx="146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Método:</a:t>
            </a:r>
            <a:endParaRPr/>
          </a:p>
        </p:txBody>
      </p:sp>
      <p:sp>
        <p:nvSpPr>
          <p:cNvPr id="2741" name="Google Shape;2741;g126f630a1ee_3_236"/>
          <p:cNvSpPr txBox="1"/>
          <p:nvPr/>
        </p:nvSpPr>
        <p:spPr>
          <a:xfrm>
            <a:off x="1154322" y="3682939"/>
            <a:ext cx="22040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</a:t>
            </a:r>
            <a:endParaRPr/>
          </a:p>
        </p:txBody>
      </p:sp>
      <p:sp>
        <p:nvSpPr>
          <p:cNvPr id="2742" name="Google Shape;2742;g126f630a1ee_3_236"/>
          <p:cNvSpPr txBox="1"/>
          <p:nvPr/>
        </p:nvSpPr>
        <p:spPr>
          <a:xfrm>
            <a:off x="2010550" y="2028425"/>
            <a:ext cx="483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</a:t>
            </a:r>
            <a:r>
              <a:rPr b="1" lang="en-US"/>
              <a:t>ome() </a:t>
            </a:r>
            <a:r>
              <a:rPr lang="en-US"/>
              <a:t>     </a:t>
            </a:r>
            <a:r>
              <a:rPr lang="en-US"/>
              <a:t>Obs:  tb é uma assinatura, é uma lista vazia</a:t>
            </a:r>
            <a:r>
              <a:rPr b="1" lang="en-US"/>
              <a:t> </a:t>
            </a:r>
            <a:endParaRPr b="1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2e935a282d_16_19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5" name="Google Shape;315;g12e935a282d_16_1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g12e935a282d_16_19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g12e935a282d_16_19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 de definição: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&lt;?visibilidade?&gt; &lt;?tipo?&gt; &lt;?modificador?&gt; retorno nome (&lt;?parâmetros?&gt;) &lt;?exceções?&gt; corpo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g12e935a282d_16_199"/>
          <p:cNvSpPr txBox="1"/>
          <p:nvPr/>
        </p:nvSpPr>
        <p:spPr>
          <a:xfrm>
            <a:off x="980350" y="4742400"/>
            <a:ext cx="7338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A criação de um método deve seguir o seu padrão de definição. A regra acima determina o que um método deve ter minimamente e o qué opcional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Neste caso, &lt;??&gt; indicam a opcionalidade.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retorno, nome , os parêntes () e o corpo são obrigatórios.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46" name="Shape 2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7" name="Google Shape;2747;g126f630a1ee_3_24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48" name="Google Shape;2748;g126f630a1ee_3_2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749" name="Google Shape;2749;g126f630a1ee_3_24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0" name="Google Shape;2750;g126f630a1ee_3_248"/>
          <p:cNvSpPr txBox="1"/>
          <p:nvPr/>
        </p:nvSpPr>
        <p:spPr>
          <a:xfrm>
            <a:off x="354275" y="1318701"/>
            <a:ext cx="8478000" cy="3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Construtor e Destrutor: são métodos especiais usados na Orientação a Objetos.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Mensagem: é o ato de solicitar ao método que o mesmo execute. Esta pode ser direcionada a um objeto ou a uma classe.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1" name="Google Shape;2751;g126f630a1ee_3_248"/>
          <p:cNvSpPr txBox="1"/>
          <p:nvPr/>
        </p:nvSpPr>
        <p:spPr>
          <a:xfrm>
            <a:off x="752075" y="2048550"/>
            <a:ext cx="733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Os construtores criam objetos a partir de classes. O destrutores auxiliam na destruição de objetos. </a:t>
            </a:r>
            <a:endParaRPr/>
          </a:p>
        </p:txBody>
      </p:sp>
      <p:sp>
        <p:nvSpPr>
          <p:cNvPr id="2752" name="Google Shape;2752;g126f630a1ee_3_248"/>
          <p:cNvSpPr txBox="1"/>
          <p:nvPr/>
        </p:nvSpPr>
        <p:spPr>
          <a:xfrm flipH="1">
            <a:off x="872900" y="3616725"/>
            <a:ext cx="6916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É o que faz o software de fato funcionar. São as execuções dos métodos, as mensagens que são passadas para eles para que eles executem seus processamentos (códigos) internos. Nesse momento apenas passaremos mensagens a métodos através de uma classe.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56" name="Shape 2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7" name="Google Shape;2757;g126f630a1ee_3_25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58" name="Google Shape;2758;g126f630a1ee_3_2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759" name="Google Shape;2759;g126f630a1ee_3_25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0" name="Google Shape;2760;g126f630a1ee_3_257"/>
          <p:cNvSpPr txBox="1"/>
          <p:nvPr/>
        </p:nvSpPr>
        <p:spPr>
          <a:xfrm>
            <a:off x="354275" y="1318701"/>
            <a:ext cx="8478000" cy="3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Passagem de Parâmetros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Por valor (cópia)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Por referência (endereço)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61" name="Google Shape;2761;g126f630a1ee_3_2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571750"/>
            <a:ext cx="7157925" cy="248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762" name="Google Shape;2762;g126f630a1ee_3_257"/>
          <p:cNvSpPr txBox="1"/>
          <p:nvPr/>
        </p:nvSpPr>
        <p:spPr>
          <a:xfrm>
            <a:off x="7372800" y="3960775"/>
            <a:ext cx="169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resultado vai ser = 20</a:t>
            </a:r>
            <a:endParaRPr/>
          </a:p>
        </p:txBody>
      </p:sp>
      <p:sp>
        <p:nvSpPr>
          <p:cNvPr id="2763" name="Google Shape;2763;g126f630a1ee_3_257"/>
          <p:cNvSpPr txBox="1"/>
          <p:nvPr/>
        </p:nvSpPr>
        <p:spPr>
          <a:xfrm>
            <a:off x="7372800" y="4519250"/>
            <a:ext cx="169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O resultado vai ser = 10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67" name="Shape 2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8" name="Google Shape;2768;g126f630a1ee_3_26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69" name="Google Shape;2769;g126f630a1ee_3_2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770" name="Google Shape;2770;g126f630a1ee_3_26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1" name="Google Shape;2771;g126f630a1ee_3_26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Nomes devem ser descritivos, mas curtos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Notação camelo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Deve possuir entre 80 e 120 linhas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Evite lista de parâmetros longas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Visibilidades adequadas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2" name="Google Shape;2772;g126f630a1ee_3_267"/>
          <p:cNvSpPr txBox="1"/>
          <p:nvPr/>
        </p:nvSpPr>
        <p:spPr>
          <a:xfrm>
            <a:off x="148807" y="2149056"/>
            <a:ext cx="9040481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verificarSaldo(); executarTranferencia(...); existeDebito(); 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76" name="Shape 2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7" name="Google Shape;2777;g126f630a1ee_3_27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78" name="Google Shape;2778;g126f630a1ee_3_2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779" name="Google Shape;2779;g126f630a1ee_3_27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0" name="Google Shape;2780;g126f630a1ee_3_275"/>
          <p:cNvSpPr txBox="1"/>
          <p:nvPr/>
        </p:nvSpPr>
        <p:spPr>
          <a:xfrm>
            <a:off x="148807" y="2149056"/>
            <a:ext cx="904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1" name="Google Shape;2781;g126f630a1ee_3_275"/>
          <p:cNvSpPr txBox="1"/>
          <p:nvPr/>
        </p:nvSpPr>
        <p:spPr>
          <a:xfrm>
            <a:off x="1023175" y="1576225"/>
            <a:ext cx="73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2" name="Google Shape;2782;g126f630a1ee_3_275"/>
          <p:cNvSpPr txBox="1"/>
          <p:nvPr/>
        </p:nvSpPr>
        <p:spPr>
          <a:xfrm>
            <a:off x="580725" y="834375"/>
            <a:ext cx="82737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Esse é o grande desafio! Criar nomes que transmitam a ideia do comportamento que o método define, mas sem ficar grande demais. Via de regras preposições como "de", "do", "da" são evitadas, assim como artigos. Na maioria das vezes verbos e substantivos conseguem suprir tal necessidade.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Métodos muito grandes são difíceis de entender e manter. Então evitar isto ajuda na manutenção do mesmo. Essas valores não são uma regra, mas existem estudos que aconselhem a este valor </a:t>
            </a:r>
            <a:r>
              <a:rPr lang="en-US" sz="15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entre 80 e 120 linhas</a:t>
            </a:r>
            <a:r>
              <a:rPr lang="en-US" sz="1500">
                <a:solidFill>
                  <a:schemeClr val="dk1"/>
                </a:solidFill>
              </a:rPr>
              <a:t>. Sendo 150 a exceção o máxima. Sempre que possível a criação e reúso de métodos deve ser feita, assim evita-se também a repetição de códigos.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Lista de parâmetros muito longas geram um forte acoplamento. Listas curtas são mais fáceis de manter. Acoplamento é um conceito um pouco mais avançado, mas tenha em mente que listas longas geram forte acoplamento.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Definir a visibilidade adequada de um método é importantíssimo. Agora tudo será público(public) por facilidade de explicação. Mas na verdade a visibilidade deve ser bem pensada. </a:t>
            </a:r>
            <a:endParaRPr sz="18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86" name="Shape 2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7" name="Google Shape;2787;g126f630a1ee_3_28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2788" name="Google Shape;2788;g126f630a1ee_3_2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789" name="Google Shape;2789;g126f630a1ee_3_28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0" name="Google Shape;2790;g126f630a1ee_3_284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resolva as seguintes situações: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as 4 operações básicas: soma, subtração, multiplicação e divisão. Sempre 2 valores devem ser passados.</a:t>
            </a:r>
            <a:endParaRPr/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partir da hora do dia, informe a mensagem adequada: Bom dia, Boa tarde e Boa noite.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o valor final de um empréstimo, a partir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do valor solicitado. Taxas e parcelas influenciam.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Defina arbitrariamente as faixas que influenciam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nos valores.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94" name="Shape 2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" name="Google Shape;2795;g126f630a1ee_3_29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2796" name="Google Shape;2796;g126f630a1ee_3_2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797" name="Google Shape;2797;g126f630a1ee_3_29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8" name="Google Shape;2798;g126f630a1ee_3_29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Observações: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Tente ao máximo criar métodos que trabalhem sozinhos ou em conjunto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chamar um método dentro de outro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passar como parâmetro, a chamada de um outro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02" name="Shape 2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3" name="Google Shape;2803;g126f630a1ee_3_29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4" name="Google Shape;2804;g126f630a1ee_3_298"/>
          <p:cNvSpPr txBox="1"/>
          <p:nvPr/>
        </p:nvSpPr>
        <p:spPr>
          <a:xfrm>
            <a:off x="354275" y="0"/>
            <a:ext cx="847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soma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soma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//Visib/Modif/Retorno/Nome(Parametro1, Parametro2) Obs.: O retorno Void não tem retorno é um retorno vazio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 O Modificador static que possibilita chamar um método a partir de uma classe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+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soma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mais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subtracao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numero1 -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subtracao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menos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multiplicacao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*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multiplicação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vezes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divisao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/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divisão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por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08" name="Shape 2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9" name="Google Shape;2809;g126f630a1ee_3_30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0" name="Google Shape;2810;g126f630a1ee_3_303"/>
          <p:cNvSpPr txBox="1"/>
          <p:nvPr/>
        </p:nvSpPr>
        <p:spPr>
          <a:xfrm>
            <a:off x="117775" y="-68675"/>
            <a:ext cx="8836800" cy="50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obterMensagem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//Visib/Modif/Retorno/Nome(Parametro1) Obs.: O retorno Void não tem retorno é um retorno vazio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 O Modificador static que possibilita chamar um método a partir de uma classe.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switch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(hora)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mensagemBomDia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mensagemBoaTarde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14" name="Shape 2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5" name="Google Shape;2815;g126f630a1ee_3_30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6" name="Google Shape;2816;g126f630a1ee_3_308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mensagemBoaNoite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"Hora inválida."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mensagemBomDia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mensagemBomDia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//Esse método foi criado para mostrar que é possível criar um método dentro de outro método e que isso é comum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//Visib/Modif/Retorno/Nome(Parametro1) Obs.: O retorno Void não tem retorno é um retorno vazio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dia!"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mensagemBoaTarde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tarde!"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mensagemBoaNoite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noite!"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20" name="Shape 2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1" name="Google Shape;2821;g126f630a1ee_3_31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2" name="Google Shape;2822;g126f630a1ee_3_313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int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//Visib/Modif/Retorno/Nome(parâmetro "no caso está sem parâmetro")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int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0.45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parcelas) {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principal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(parcelas ==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valor + (valor *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//Para mostrar que é possivel criar um método dentro de outro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"Valor final do empréstimo para 2 parcelas: R$ 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if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(parcelas ==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valor + (valor *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"Valor final do empréstimo para 3 parcelas: R$ 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"Quantidade de parcelas não aceita."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26f630a1ee_3_1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4" name="Google Shape;54;g126f630a1ee_3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g126f630a1ee_3_17"/>
          <p:cNvSpPr txBox="1"/>
          <p:nvPr>
            <p:ph idx="1" type="subTitle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56" name="Google Shape;56;g126f630a1ee_3_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g126f630a1ee_3_17"/>
          <p:cNvSpPr/>
          <p:nvPr/>
        </p:nvSpPr>
        <p:spPr>
          <a:xfrm>
            <a:off x="2287116" y="1548830"/>
            <a:ext cx="493598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g126f630a1ee_3_17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26f630a1ee_3_17"/>
          <p:cNvSpPr/>
          <p:nvPr/>
        </p:nvSpPr>
        <p:spPr>
          <a:xfrm>
            <a:off x="2286179" y="2340918"/>
            <a:ext cx="3131419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126f630a1ee_3_17"/>
          <p:cNvSpPr/>
          <p:nvPr/>
        </p:nvSpPr>
        <p:spPr>
          <a:xfrm>
            <a:off x="2287116" y="3133006"/>
            <a:ext cx="4441501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g126f630a1ee_3_17"/>
          <p:cNvSpPr txBox="1"/>
          <p:nvPr/>
        </p:nvSpPr>
        <p:spPr>
          <a:xfrm>
            <a:off x="683568" y="307087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2e935a282d_16_20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4" name="Google Shape;324;g12e935a282d_16_2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g12e935a282d_16_20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g12e935a282d_16_207"/>
          <p:cNvSpPr txBox="1"/>
          <p:nvPr/>
        </p:nvSpPr>
        <p:spPr>
          <a:xfrm>
            <a:off x="354275" y="953501"/>
            <a:ext cx="8478000" cy="3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"public", "protected" ou "private"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T: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oncreto ou abstrato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M: "static" ou "final"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tipo de dado ou "void" // n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ã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retorna nada só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nome que é fornecido ao método//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padrão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parâmetros que pode receber // se o m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todo for usado deficar dendro do parame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tro ou parâmetro vasio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E: exceções que pode lançar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código que possui ou vazio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26" name="Shape 2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7" name="Google Shape;2827;g126f630a1ee_3_3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8" name="Google Shape;2828;g126f630a1ee_3_318"/>
          <p:cNvSpPr txBox="1"/>
          <p:nvPr/>
        </p:nvSpPr>
        <p:spPr>
          <a:xfrm>
            <a:off x="153600" y="0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 classe Main é onde o programa vai ser executado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Calculadora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calculadora"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soma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//Para chamar o método (passar uma mensagem) a partir da classe nesse caso calculadora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//Classe.nome(parâmetro1, parâmetro2) - Precisamos passar esses parâmetros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subtracao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multiplicacao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divisao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2.5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Mensagem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mensagem"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Empréstimo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empréstimo"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Foi criado para mostrar que é possível passar um parâmetros para outro método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2" name="Shape 2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3" name="Google Shape;2833;g126f630a1ee_3_323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34" name="Google Shape;2834;g126f630a1ee_3_323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35" name="Google Shape;2835;g126f630a1ee_3_323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36" name="Google Shape;2836;g126f630a1ee_3_32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7" name="Google Shape;2837;g126f630a1ee_3_32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8" name="Google Shape;2838;g126f630a1ee_3_32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9" name="Google Shape;2839;g126f630a1ee_3_3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840" name="Google Shape;2840;g126f630a1ee_3_32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1" name="Google Shape;2841;g126f630a1ee_3_323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Sobrecarga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42" name="Google Shape;2842;g126f630a1ee_3_323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46" name="Shape 2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7" name="Google Shape;2847;g126f630a1ee_3_33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48" name="Google Shape;2848;g126f630a1ee_3_3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849" name="Google Shape;2849;g126f630a1ee_3_336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 que é sobrecarregar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Saber como criar sobrecargas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0" name="Google Shape;2850;g126f630a1ee_3_33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54" name="Shape 2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5" name="Google Shape;2855;g126f630a1ee_3_34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56" name="Google Shape;2856;g126f630a1ee_3_3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857" name="Google Shape;2857;g126f630a1ee_3_34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8" name="Google Shape;2858;g126f630a1ee_3_343"/>
          <p:cNvSpPr txBox="1"/>
          <p:nvPr/>
        </p:nvSpPr>
        <p:spPr>
          <a:xfrm>
            <a:off x="354275" y="13948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a capacidade de definir métodos para diferentes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contextos, mas preservando seu nome. 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9" name="Google Shape;2859;g126f630a1ee_3_343"/>
          <p:cNvSpPr txBox="1"/>
          <p:nvPr/>
        </p:nvSpPr>
        <p:spPr>
          <a:xfrm>
            <a:off x="384200" y="2996775"/>
            <a:ext cx="79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0" name="Google Shape;2860;g126f630a1ee_3_343"/>
          <p:cNvSpPr txBox="1"/>
          <p:nvPr/>
        </p:nvSpPr>
        <p:spPr>
          <a:xfrm>
            <a:off x="896475" y="3278525"/>
            <a:ext cx="7356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Obs: quando os parâmetros são completamente iguais devemos alterar o tipo de dado, por exemplo tipo de dado double uma dou parâmetros que estão iguais deverá ser alterado para float.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64" name="Shape 2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5" name="Google Shape;2865;g126f630a1ee_3_35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66" name="Google Shape;2866;g126f630a1ee_3_3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867" name="Google Shape;2867;g126f630a1ee_3_35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8" name="Google Shape;2868;g126f630a1ee_3_352"/>
          <p:cNvSpPr txBox="1"/>
          <p:nvPr/>
        </p:nvSpPr>
        <p:spPr>
          <a:xfrm>
            <a:off x="354275" y="897001"/>
            <a:ext cx="8478000" cy="3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Alterar a assinatura do método: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Ass = nome + parâmetros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9" name="Google Shape;2869;g126f630a1ee_3_352"/>
          <p:cNvSpPr txBox="1"/>
          <p:nvPr/>
        </p:nvSpPr>
        <p:spPr>
          <a:xfrm>
            <a:off x="30202" y="2343157"/>
            <a:ext cx="595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f);</a:t>
            </a:r>
            <a:endParaRPr/>
          </a:p>
        </p:txBody>
      </p:sp>
      <p:sp>
        <p:nvSpPr>
          <p:cNvPr id="2870" name="Google Shape;2870;g126f630a1ee_3_352"/>
          <p:cNvSpPr txBox="1"/>
          <p:nvPr/>
        </p:nvSpPr>
        <p:spPr>
          <a:xfrm>
            <a:off x="30191" y="2655857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d);</a:t>
            </a:r>
            <a:endParaRPr/>
          </a:p>
        </p:txBody>
      </p:sp>
      <p:sp>
        <p:nvSpPr>
          <p:cNvPr id="2871" name="Google Shape;2871;g126f630a1ee_3_352"/>
          <p:cNvSpPr txBox="1"/>
          <p:nvPr/>
        </p:nvSpPr>
        <p:spPr>
          <a:xfrm>
            <a:off x="30191" y="2957782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s);</a:t>
            </a:r>
            <a:endParaRPr/>
          </a:p>
        </p:txBody>
      </p:sp>
      <p:sp>
        <p:nvSpPr>
          <p:cNvPr id="2872" name="Google Shape;2872;g126f630a1ee_3_352"/>
          <p:cNvSpPr txBox="1"/>
          <p:nvPr/>
        </p:nvSpPr>
        <p:spPr>
          <a:xfrm>
            <a:off x="30192" y="3270489"/>
            <a:ext cx="595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f, RoundType rd); </a:t>
            </a:r>
            <a:endParaRPr/>
          </a:p>
        </p:txBody>
      </p:sp>
      <p:sp>
        <p:nvSpPr>
          <p:cNvPr id="2873" name="Google Shape;2873;g126f630a1ee_3_352"/>
          <p:cNvSpPr txBox="1"/>
          <p:nvPr/>
        </p:nvSpPr>
        <p:spPr>
          <a:xfrm>
            <a:off x="30191" y="3583197"/>
            <a:ext cx="605358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d, RoundType rd);</a:t>
            </a:r>
            <a:endParaRPr/>
          </a:p>
        </p:txBody>
      </p:sp>
      <p:sp>
        <p:nvSpPr>
          <p:cNvPr id="2874" name="Google Shape;2874;g126f630a1ee_3_352"/>
          <p:cNvSpPr txBox="1"/>
          <p:nvPr/>
        </p:nvSpPr>
        <p:spPr>
          <a:xfrm>
            <a:off x="30191" y="3895904"/>
            <a:ext cx="6096718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s, RoundType rd);</a:t>
            </a:r>
            <a:endParaRPr/>
          </a:p>
        </p:txBody>
      </p:sp>
      <p:sp>
        <p:nvSpPr>
          <p:cNvPr id="2875" name="Google Shape;2875;g126f630a1ee_3_352"/>
          <p:cNvSpPr txBox="1"/>
          <p:nvPr/>
        </p:nvSpPr>
        <p:spPr>
          <a:xfrm>
            <a:off x="30191" y="4370357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converterParaInteiro(RoundType rd, String s);</a:t>
            </a:r>
            <a:endParaRPr/>
          </a:p>
        </p:txBody>
      </p:sp>
      <p:sp>
        <p:nvSpPr>
          <p:cNvPr id="2876" name="Google Shape;2876;g126f630a1ee_3_352"/>
          <p:cNvSpPr txBox="1"/>
          <p:nvPr/>
        </p:nvSpPr>
        <p:spPr>
          <a:xfrm>
            <a:off x="30204" y="4672275"/>
            <a:ext cx="8802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converterParaInteiro(); </a:t>
            </a:r>
            <a:endParaRPr/>
          </a:p>
        </p:txBody>
      </p:sp>
      <p:sp>
        <p:nvSpPr>
          <p:cNvPr id="2877" name="Google Shape;2877;g126f630a1ee_3_352"/>
          <p:cNvSpPr txBox="1"/>
          <p:nvPr/>
        </p:nvSpPr>
        <p:spPr>
          <a:xfrm>
            <a:off x="459575" y="1758150"/>
            <a:ext cx="73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Sobrecarga é Mudar a lista de parâmetros e manter o nome do método</a:t>
            </a: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81" name="Shape 2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2" name="Google Shape;2882;g126f630a1ee_3_36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83" name="Google Shape;2883;g126f630a1ee_3_3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884" name="Google Shape;2884;g126f630a1ee_3_36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5" name="Google Shape;2885;g126f630a1ee_3_368"/>
          <p:cNvSpPr txBox="1"/>
          <p:nvPr/>
        </p:nvSpPr>
        <p:spPr>
          <a:xfrm>
            <a:off x="354300" y="896996"/>
            <a:ext cx="84780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https://docs.oracle.com/javase/7/docs/api/java/io/PrintStream.html</a:t>
            </a:r>
            <a:endParaRPr sz="23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ela&#10;&#10;Descrição gerada automaticamente" id="2886" name="Google Shape;2886;g126f630a1ee_3_3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6300" y="1354075"/>
            <a:ext cx="6672275" cy="35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90" name="Shape 2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1" name="Google Shape;2891;g126f630a1ee_3_37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92" name="Google Shape;2892;g126f630a1ee_3_3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893" name="Google Shape;2893;g126f630a1ee_3_37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4" name="Google Shape;2894;g126f630a1ee_3_37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https://docs.oracle.com/javase/7/docs/api/java/lang/String.html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ela&#10;&#10;Descrição gerada automaticamente" id="2895" name="Google Shape;2895;g126f630a1ee_3_3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5371" y="1850711"/>
            <a:ext cx="7002491" cy="2885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99" name="Shape 2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0" name="Google Shape;2900;g126f630a1ee_3_38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01" name="Google Shape;2901;g126f630a1ee_3_3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902" name="Google Shape;2902;g126f630a1ee_3_38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3" name="Google Shape;2903;g126f630a1ee_3_38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 x Sobrescrita</a:t>
            </a:r>
            <a:endParaRPr b="0" i="0" sz="32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4" name="Google Shape;2904;g126f630a1ee_3_384"/>
          <p:cNvSpPr txBox="1"/>
          <p:nvPr/>
        </p:nvSpPr>
        <p:spPr>
          <a:xfrm>
            <a:off x="443725" y="2060175"/>
            <a:ext cx="8037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Embora sejam dois conceitos relacionados á métodos, estas são completamente diferentes. O sobrecarga, como disse tem relação ao mesmo método com parâmetros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 sz="19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08" name="Shape 2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9" name="Google Shape;2909;g126f630a1ee_3_39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2910" name="Google Shape;2910;g126f630a1ee_3_3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911" name="Google Shape;2911;g126f630a1ee_3_39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2" name="Google Shape;2912;g126f630a1ee_3_39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calcula a área dos 3 quadriláteros notáveis: quadrado, retângulo e trapézio.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Obs: Use sobrecarga.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16" name="Shape 2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7" name="Google Shape;2917;g126f630a1ee_3_39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8" name="Google Shape;2918;g126f630a1ee_3_399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//Assinatura = Nome + Parâmetros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quadrado:"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lado * lado);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lado2)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retângulo:"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lado1 * lado2);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baseMaior,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baseMenor,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altura)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trapézio:"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((baseMaior+baseMenor)*altura) /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diagonal1,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diagonal2)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losango:"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(diagonal1 * diagonal2)/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2e935a282d_16_21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32" name="Google Shape;332;g12e935a282d_16_2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g12e935a282d_16_21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g12e935a282d_16_214"/>
          <p:cNvSpPr txBox="1"/>
          <p:nvPr/>
        </p:nvSpPr>
        <p:spPr>
          <a:xfrm>
            <a:off x="354275" y="953501"/>
            <a:ext cx="8478000" cy="3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12e935a282d_16_214"/>
          <p:cNvSpPr txBox="1"/>
          <p:nvPr/>
        </p:nvSpPr>
        <p:spPr>
          <a:xfrm>
            <a:off x="443175" y="1060925"/>
            <a:ext cx="8205600" cy="3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 u="sng">
                <a:solidFill>
                  <a:schemeClr val="dk1"/>
                </a:solidFill>
              </a:rPr>
              <a:t>V</a:t>
            </a:r>
            <a:r>
              <a:rPr lang="en-US" sz="1300">
                <a:solidFill>
                  <a:schemeClr val="dk1"/>
                </a:solidFill>
              </a:rPr>
              <a:t>: são as visibilidades. Assim como as variáveis, os métodos tb podem definir as visibilidades.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T: se é concreto ou abstrato. Este conceito é mais fácil de explorar em um curso de OO. Aqui vamos sempre utilizar métodos concretos.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M: se é estatico, não estático ou final. Este conceito é mais fácil de explorar em um curso de OO. Aqui vamos sempre utilizar métodos estaticos.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 u="sng">
                <a:solidFill>
                  <a:schemeClr val="dk1"/>
                </a:solidFill>
              </a:rPr>
              <a:t>R</a:t>
            </a:r>
            <a:r>
              <a:rPr lang="en-US" sz="1300">
                <a:solidFill>
                  <a:schemeClr val="dk1"/>
                </a:solidFill>
              </a:rPr>
              <a:t>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solidFill>
                  <a:srgbClr val="073763"/>
                </a:solidFill>
              </a:rPr>
              <a:t>N</a:t>
            </a:r>
            <a:r>
              <a:rPr lang="en-US" sz="1200">
                <a:solidFill>
                  <a:srgbClr val="073763"/>
                </a:solidFill>
              </a:rPr>
              <a:t>: nome que é fornecido ao método//  padrao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 u="sng">
                <a:solidFill>
                  <a:schemeClr val="dk1"/>
                </a:solidFill>
              </a:rPr>
              <a:t>P:</a:t>
            </a:r>
            <a:r>
              <a:rPr lang="en-US" sz="1300">
                <a:solidFill>
                  <a:schemeClr val="dk1"/>
                </a:solidFill>
              </a:rPr>
              <a:t> são os parâmetros que o método pode receber pra manipular e gerar novos valores.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E: Lista de exceções que pode lançar.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 u="sng">
                <a:solidFill>
                  <a:schemeClr val="dk1"/>
                </a:solidFill>
              </a:rPr>
              <a:t>C:</a:t>
            </a:r>
            <a:r>
              <a:rPr lang="en-US" sz="1300">
                <a:solidFill>
                  <a:schemeClr val="dk1"/>
                </a:solidFill>
              </a:rPr>
              <a:t> códigos que pode possuir. Se não tiver código, termina com ";". 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É válido ressaltar que os itens sublinhados são digamos os mais "comuns de usar" e os que exploraremos neste curso.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Existe tb considerações sobre T e M. Existem alguma combinações entre estes que não são validas. Mais uma vez, em OO conseguimos explorar isso.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22" name="Shape 2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3" name="Google Shape;2923;g126f630a1ee_3_40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4" name="Google Shape;2924;g126f630a1ee_3_404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ublic class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3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Quadrilátero</a:t>
            </a:r>
            <a:endParaRPr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quadrilátero"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5d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5d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5f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5f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//Classe.nome(parâmetro) - Isso para chamar a classe ou melhor passar uma mensagem.</a:t>
            </a:r>
            <a:endParaRPr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8" name="Shape 2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9" name="Google Shape;2929;g126f630a1ee_3_409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30" name="Google Shape;2930;g126f630a1ee_3_409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31" name="Google Shape;2931;g126f630a1ee_3_409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32" name="Google Shape;2932;g126f630a1ee_3_40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3" name="Google Shape;2933;g126f630a1ee_3_40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4" name="Google Shape;2934;g126f630a1ee_3_40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35" name="Google Shape;2935;g126f630a1ee_3_4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936" name="Google Shape;2936;g126f630a1ee_3_40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7" name="Google Shape;2937;g126f630a1ee_3_409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Retornos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38" name="Google Shape;2938;g126f630a1ee_3_409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42" name="Shape 2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3" name="Google Shape;2943;g126f630a1ee_3_429"/>
          <p:cNvSpPr txBox="1"/>
          <p:nvPr>
            <p:ph idx="1" type="subTitle"/>
          </p:nvPr>
        </p:nvSpPr>
        <p:spPr>
          <a:xfrm>
            <a:off x="311700" y="3819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/>
          </a:p>
        </p:txBody>
      </p:sp>
      <p:pic>
        <p:nvPicPr>
          <p:cNvPr id="2944" name="Google Shape;2944;g126f630a1ee_3_4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945" name="Google Shape;2945;g126f630a1ee_3_42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6" name="Google Shape;2946;g126f630a1ee_3_42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 - 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uma instrução de interrupção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Simbologia: return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continue e o break também são instruções de interrupção, mas estão mais atrelados a laços de repetição e o retorno está atrelado a métodos.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50" name="Shape 2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1" name="Google Shape;2951;g126f630a1ee_3_42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52" name="Google Shape;2952;g126f630a1ee_3_4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953" name="Google Shape;2953;g126f630a1ee_3_422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como funcionam</a:t>
            </a:r>
            <a:endParaRPr/>
          </a:p>
        </p:txBody>
      </p:sp>
      <p:sp>
        <p:nvSpPr>
          <p:cNvPr id="2954" name="Google Shape;2954;g126f630a1ee_3_42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58" name="Shape 2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" name="Google Shape;2959;g126f630a1ee_3_43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Funcionamento</a:t>
            </a:r>
            <a:endParaRPr/>
          </a:p>
        </p:txBody>
      </p:sp>
      <p:pic>
        <p:nvPicPr>
          <p:cNvPr id="2960" name="Google Shape;2960;g126f630a1ee_3_4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961" name="Google Shape;2961;g126f630a1ee_3_43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2" name="Google Shape;2962;g126f630a1ee_3_43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método executa seu retorno quando: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Completa todas suas instruções internas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Chega a uma declaração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explícita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retorno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Lança uma exceção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que ocorrer primero deste tres casos, faz o método finalizar. Assim, a execução do programa volta para o ponto onde o método foi chamado, ou seja, foi passada uma mensagem para ele.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66" name="Shape 2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7" name="Google Shape;2967;g126f630a1ee_3_44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</a:t>
            </a:r>
            <a:endParaRPr/>
          </a:p>
        </p:txBody>
      </p:sp>
      <p:pic>
        <p:nvPicPr>
          <p:cNvPr id="2968" name="Google Shape;2968;g126f630a1ee_3_4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969" name="Google Shape;2969;g126f630a1ee_3_44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0" name="Google Shape;2970;g126f630a1ee_3_443"/>
          <p:cNvSpPr txBox="1"/>
          <p:nvPr/>
        </p:nvSpPr>
        <p:spPr>
          <a:xfrm>
            <a:off x="354275" y="1318701"/>
            <a:ext cx="8478000" cy="3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retorno do método é definido na sua criação e pode ser um tipo primitivo ou objeto;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dado do return deve ser compatível com o do método;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o método for sem retorno(void), pode ou não ter um "return" para encerrar sua execução.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•"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Se precisar, o método pode não retornar nada. Usa-se o void. Mas se ainda precisar, pode usar o "return puro e sem valor" para abortar no momento desejado a execução do método.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74" name="Shape 2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5" name="Google Shape;2975;g126f630a1ee_3_45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76" name="Google Shape;2976;g126f630a1ee_3_4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977" name="Google Shape;2977;g126f630a1ee_3_45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8" name="Google Shape;2978;g126f630a1ee_3_450"/>
          <p:cNvSpPr txBox="1"/>
          <p:nvPr/>
        </p:nvSpPr>
        <p:spPr>
          <a:xfrm>
            <a:off x="428625" y="1331070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getMensagem() {       public void setIdade()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"Ola!";                                      return 10;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 }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getJuros() {                public void executar()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2.36;                                      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   return;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getParcelas() {                    ….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1.36f;                                     }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2979" name="Google Shape;2979;g126f630a1ee_3_450"/>
          <p:cNvSpPr txBox="1"/>
          <p:nvPr/>
        </p:nvSpPr>
        <p:spPr>
          <a:xfrm>
            <a:off x="697325" y="4378475"/>
            <a:ext cx="334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Vai dar erro de compilação pq um float não é compátivel com um int</a:t>
            </a:r>
            <a:endParaRPr/>
          </a:p>
        </p:txBody>
      </p:sp>
      <p:sp>
        <p:nvSpPr>
          <p:cNvPr id="2980" name="Google Shape;2980;g126f630a1ee_3_450"/>
          <p:cNvSpPr txBox="1"/>
          <p:nvPr/>
        </p:nvSpPr>
        <p:spPr>
          <a:xfrm>
            <a:off x="4960275" y="2060175"/>
            <a:ext cx="356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Vai dar erro de compilação pq void  não retorna nada. Deveria ser return;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84" name="Shape 2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5" name="Google Shape;2985;g126f630a1ee_3_45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2986" name="Google Shape;2986;g126f630a1ee_3_4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987" name="Google Shape;2987;g126f630a1ee_3_45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8" name="Google Shape;2988;g126f630a1ee_3_45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Recrie a aplicação que calcula a área dos 3 quadriláteros notáveis. Agora faça os métodos retornarem valores.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92" name="Shape 2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3" name="Google Shape;2993;g126f630a1ee_3_46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4" name="Google Shape;2994;g126f630a1ee_3_466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 * lado;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lado2)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 * lado2;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baseMaior,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baseMenor,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altura)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((baseMaior+baseMenor)*altura) /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xpto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"Antes"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long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Esse método está retornando um double e não um log. isso dá um erro.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98" name="Shape 2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9" name="Google Shape;2999;g126f630a1ee_3_47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0" name="Google Shape;3000;g126f630a1ee_3_471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Retornos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retornos"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areaQuadrado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quadrado:"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areaQuadrado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areaRetangulo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retângulo:"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areaRetangulo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areaTrapezio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trapézio:"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areaTrapezio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2e935a282d_16_22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41" name="Google Shape;341;g12e935a282d_16_2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g12e935a282d_16_22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g12e935a282d_16_222"/>
          <p:cNvSpPr txBox="1"/>
          <p:nvPr/>
        </p:nvSpPr>
        <p:spPr>
          <a:xfrm>
            <a:off x="441025" y="897000"/>
            <a:ext cx="8478000" cy="41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chemeClr val="dk1"/>
                </a:solidFill>
              </a:rPr>
              <a:t>Abaixo temos  alguns exemplos de métodos válidos e mais comuns, no que diz respeito à utilização das possibilidades apresentadas. Cada método terá sua necessidade e usará os itens de seu padrão de definição.</a:t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getNome() { … } 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// retorna um Nome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calcularTotalNota() {…} 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verificarDistancia(int cordenada1, int cordenada2) {…} 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abstract void executar() ; // c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orpo vasio do metodo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void alterarFabricante(Fabricante fabricante) { … }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Relatorio gerarDadosAnaliticos(Cliente cliente, List&lt;Compra&gt; compras) {…} // como passar mais de um paramentros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static R N(P) {…} </a:t>
            </a:r>
            <a:r>
              <a:rPr lang="en-US" sz="1100">
                <a:solidFill>
                  <a:schemeClr val="dk1"/>
                </a:solidFill>
              </a:rPr>
              <a:t>forma que vamos utilizar neste curso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R = RETORNO, N = NOME, P = PARÂMETROS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4" name="Shape 3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5" name="Google Shape;3005;g126f630a1ee_3_476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06" name="Google Shape;3006;g126f630a1ee_3_476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07" name="Google Shape;3007;g126f630a1ee_3_476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08" name="Google Shape;3008;g126f630a1ee_3_476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9" name="Google Shape;3009;g126f630a1ee_3_476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0" name="Google Shape;3010;g126f630a1ee_3_476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11" name="Google Shape;3011;g126f630a1ee_3_4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3012" name="Google Shape;3012;g126f630a1ee_3_476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3" name="Google Shape;3013;g126f630a1ee_3_476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14" name="Google Shape;3014;g126f630a1ee_3_476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15" name="Google Shape;3015;g126f630a1ee_3_476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19" name="Shape 3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" name="Google Shape;3020;g126f630a1ee_3_49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21" name="Google Shape;3021;g126f630a1ee_3_4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022" name="Google Shape;3022;g126f630a1ee_3_49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3" name="Google Shape;3023;g126f630a1ee_3_49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https://www.casadocodigo.com.br/products/livro-oo-conceitos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https://docs.oracle.com/javase/tutorial/java/javaOO/methods.html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27" name="Shape 3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8" name="Google Shape;3028;g126f630a1ee_3_49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29" name="Google Shape;3029;g126f630a1ee_3_4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030" name="Google Shape;3030;g126f630a1ee_3_49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1" name="Google Shape;3031;g126f630a1ee_3_49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https://docs.oracle.com/javase/tutorial/java/javaOO/returnvalue.html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https://docs.oracle.com/javase/tutorial/java/javaOO/arguments.html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35" name="Shape 3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6" name="Google Shape;3036;g126f630a1ee_3_50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37" name="Google Shape;3037;g126f630a1ee_3_5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038" name="Google Shape;3038;g126f630a1ee_3_504"/>
          <p:cNvSpPr txBox="1"/>
          <p:nvPr>
            <p:ph idx="1" type="subTitle"/>
          </p:nvPr>
        </p:nvSpPr>
        <p:spPr>
          <a:xfrm>
            <a:off x="311700" y="1333492"/>
            <a:ext cx="8525888" cy="2174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Possibilitar que o aluno compreenda o que é um método, como criá-lo e utilizá-lo. </a:t>
            </a:r>
            <a:endParaRPr/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9" name="Google Shape;3039;g126f630a1ee_3_50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43" name="Shape 3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4" name="Google Shape;3044;g126f630a1ee_3_51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45" name="Google Shape;3045;g126f630a1ee_3_5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046" name="Google Shape;3046;g126f630a1ee_3_511"/>
          <p:cNvSpPr txBox="1"/>
          <p:nvPr>
            <p:ph idx="1" type="subTitle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3047" name="Google Shape;3047;g126f630a1ee_3_51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8" name="Google Shape;3048;g126f630a1ee_3_511"/>
          <p:cNvSpPr/>
          <p:nvPr/>
        </p:nvSpPr>
        <p:spPr>
          <a:xfrm>
            <a:off x="2287116" y="1548830"/>
            <a:ext cx="493598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9" name="Google Shape;3049;g126f630a1ee_3_511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0" name="Google Shape;3050;g126f630a1ee_3_511"/>
          <p:cNvSpPr/>
          <p:nvPr/>
        </p:nvSpPr>
        <p:spPr>
          <a:xfrm>
            <a:off x="2286179" y="2340918"/>
            <a:ext cx="3131419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1" name="Google Shape;3051;g126f630a1ee_3_511"/>
          <p:cNvSpPr/>
          <p:nvPr/>
        </p:nvSpPr>
        <p:spPr>
          <a:xfrm>
            <a:off x="2287116" y="3133006"/>
            <a:ext cx="4441501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2" name="Google Shape;3052;g126f630a1ee_3_511"/>
          <p:cNvSpPr txBox="1"/>
          <p:nvPr/>
        </p:nvSpPr>
        <p:spPr>
          <a:xfrm>
            <a:off x="683568" y="307087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56" name="Shape 3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7" name="Google Shape;3057;g126f630a1ee_3_523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58" name="Google Shape;3058;g126f630a1ee_3_5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059" name="Google Shape;3059;g126f630a1ee_3_523"/>
          <p:cNvSpPr txBox="1"/>
          <p:nvPr>
            <p:ph idx="1" type="subTitle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Lógica de Programação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IntelliJ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0" name="Google Shape;3060;g126f630a1ee_3_52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4" name="Shape 3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5" name="Google Shape;3065;g126f630a1ee_3_530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66" name="Google Shape;3066;g126f630a1ee_3_530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67" name="Google Shape;3067;g126f630a1ee_3_530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68" name="Google Shape;3068;g126f630a1ee_3_53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9" name="Google Shape;3069;g126f630a1ee_3_530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0" name="Google Shape;3070;g126f630a1ee_3_53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1" name="Google Shape;3071;g126f630a1ee_3_5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3072" name="Google Shape;3072;g126f630a1ee_3_53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3" name="Google Shape;3073;g126f630a1ee_3_530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74" name="Google Shape;3074;g126f630a1ee_3_530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75" name="Google Shape;3075;g126f630a1ee_3_530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79" name="Shape 3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Google Shape;3080;g126f630a1ee_3_956"/>
          <p:cNvSpPr txBox="1"/>
          <p:nvPr>
            <p:ph idx="1" type="subTitle"/>
          </p:nvPr>
        </p:nvSpPr>
        <p:spPr>
          <a:xfrm>
            <a:off x="311700" y="3819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/>
          </a:p>
        </p:txBody>
      </p:sp>
      <p:pic>
        <p:nvPicPr>
          <p:cNvPr id="3081" name="Google Shape;3081;g126f630a1ee_3_9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082" name="Google Shape;3082;g126f630a1ee_3_9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3" name="Google Shape;3083;g126f630a1ee_3_95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 - 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uma instrução de interrupção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Simbologia: return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continue e o break também são instruções de interrupção, mas estão mais atrelados a laços de repetição e o retorno está atrelado a métodos.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87" name="Shape 3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8" name="Google Shape;3088;g126f630a1ee_3_96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Funcionamento</a:t>
            </a:r>
            <a:endParaRPr/>
          </a:p>
        </p:txBody>
      </p:sp>
      <p:pic>
        <p:nvPicPr>
          <p:cNvPr id="3089" name="Google Shape;3089;g126f630a1ee_3_9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090" name="Google Shape;3090;g126f630a1ee_3_96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1" name="Google Shape;3091;g126f630a1ee_3_96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método executa seu retorno quando: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Completa todas suas instruções internas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Chega a uma declaração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explícita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retorno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Lança uma exceção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que ocorrer primero deste tres casos, faz o método finalizar. Assim, a execução do programa volta para o ponto onde o método foi chamado, ou seja, foi passada uma mensagem para ele.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95" name="Shape 3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6" name="Google Shape;3096;g126f630a1ee_3_97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</a:t>
            </a:r>
            <a:endParaRPr/>
          </a:p>
        </p:txBody>
      </p:sp>
      <p:pic>
        <p:nvPicPr>
          <p:cNvPr id="3097" name="Google Shape;3097;g126f630a1ee_3_9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098" name="Google Shape;3098;g126f630a1ee_3_97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9" name="Google Shape;3099;g126f630a1ee_3_970"/>
          <p:cNvSpPr txBox="1"/>
          <p:nvPr/>
        </p:nvSpPr>
        <p:spPr>
          <a:xfrm>
            <a:off x="354275" y="1318701"/>
            <a:ext cx="8478000" cy="3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retorno do método é definido na sua criação e pode ser um tipo primitivo ou objeto;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dado do return deve ser compatível com o do método;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o método for sem retorno(void), pode ou não ter um "return" para encerrar sua execução.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•"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Se precisar, o método pode não retornar nada. Usa-se o void. Mas se ainda precisar, pode usar o "return puro e sem valor" para abortar no momento desejado a execução do método.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2e935a282d_16_22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49" name="Google Shape;349;g12e935a282d_16_2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g12e935a282d_16_22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g12e935a282d_16_229"/>
          <p:cNvSpPr txBox="1"/>
          <p:nvPr/>
        </p:nvSpPr>
        <p:spPr>
          <a:xfrm>
            <a:off x="191950" y="1026850"/>
            <a:ext cx="86403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Passa-se uma mensagem através de uma classe ou objeto.</a:t>
            </a:r>
            <a:endParaRPr/>
          </a:p>
        </p:txBody>
      </p:sp>
      <p:sp>
        <p:nvSpPr>
          <p:cNvPr id="352" name="Google Shape;352;g12e935a282d_16_229"/>
          <p:cNvSpPr txBox="1"/>
          <p:nvPr/>
        </p:nvSpPr>
        <p:spPr>
          <a:xfrm>
            <a:off x="191938" y="2127490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nome_da_classe.nome_do_metodo(); ou  nome_da_classe.nome_do_metodo(...);</a:t>
            </a:r>
            <a:endParaRPr/>
          </a:p>
        </p:txBody>
      </p:sp>
      <p:sp>
        <p:nvSpPr>
          <p:cNvPr id="353" name="Google Shape;353;g12e935a282d_16_229"/>
          <p:cNvSpPr txBox="1"/>
          <p:nvPr/>
        </p:nvSpPr>
        <p:spPr>
          <a:xfrm>
            <a:off x="191937" y="2612725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nome_do_objeto.nome_do_metodo(); ou nome_do_objeto.nome_do_metodo(...);</a:t>
            </a:r>
            <a:endParaRPr/>
          </a:p>
        </p:txBody>
      </p:sp>
      <p:sp>
        <p:nvSpPr>
          <p:cNvPr id="354" name="Google Shape;354;g12e935a282d_16_229"/>
          <p:cNvSpPr txBox="1"/>
          <p:nvPr/>
        </p:nvSpPr>
        <p:spPr>
          <a:xfrm>
            <a:off x="-250175" y="3464462"/>
            <a:ext cx="88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Math.random(); ou  Math.sqrt(4);</a:t>
            </a:r>
            <a:endParaRPr/>
          </a:p>
        </p:txBody>
      </p:sp>
      <p:sp>
        <p:nvSpPr>
          <p:cNvPr id="355" name="Google Shape;355;g12e935a282d_16_229"/>
          <p:cNvSpPr txBox="1"/>
          <p:nvPr/>
        </p:nvSpPr>
        <p:spPr>
          <a:xfrm>
            <a:off x="-250167" y="4165480"/>
            <a:ext cx="8803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usuario.getEmail(); ou usuario.alterarEndereco(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endereco);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g12e935a282d_16_229"/>
          <p:cNvSpPr txBox="1"/>
          <p:nvPr/>
        </p:nvSpPr>
        <p:spPr>
          <a:xfrm>
            <a:off x="2363700" y="3217738"/>
            <a:ext cx="220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</a:rPr>
              <a:t>Para chamar uma classe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357" name="Google Shape;357;g12e935a282d_16_229"/>
          <p:cNvSpPr txBox="1"/>
          <p:nvPr/>
        </p:nvSpPr>
        <p:spPr>
          <a:xfrm>
            <a:off x="1678700" y="3950738"/>
            <a:ext cx="209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00FF"/>
                </a:solidFill>
              </a:rPr>
              <a:t>Para chamar uma objeto</a:t>
            </a:r>
            <a:endParaRPr sz="12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03" name="Shape 3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4" name="Google Shape;3104;g126f630a1ee_3_97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05" name="Google Shape;3105;g126f630a1ee_3_9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106" name="Google Shape;3106;g126f630a1ee_3_97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7" name="Google Shape;3107;g126f630a1ee_3_977"/>
          <p:cNvSpPr txBox="1"/>
          <p:nvPr/>
        </p:nvSpPr>
        <p:spPr>
          <a:xfrm>
            <a:off x="428625" y="1331070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getMensagem() {       public void setIdade()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"Ola!";                                      return 10;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 }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getJuros() {                public void executar()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2.36;                                      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   return;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getParcelas() {                    ….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1.36f;                                     }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3108" name="Google Shape;3108;g126f630a1ee_3_977"/>
          <p:cNvSpPr txBox="1"/>
          <p:nvPr/>
        </p:nvSpPr>
        <p:spPr>
          <a:xfrm>
            <a:off x="697325" y="4378475"/>
            <a:ext cx="334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Vai dar erro de compilação pq um float não é compátivel com um int</a:t>
            </a:r>
            <a:endParaRPr/>
          </a:p>
        </p:txBody>
      </p:sp>
      <p:sp>
        <p:nvSpPr>
          <p:cNvPr id="3109" name="Google Shape;3109;g126f630a1ee_3_977"/>
          <p:cNvSpPr txBox="1"/>
          <p:nvPr/>
        </p:nvSpPr>
        <p:spPr>
          <a:xfrm>
            <a:off x="4960275" y="2060175"/>
            <a:ext cx="356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Vai dar erro de compilação pq void  não retorna nada. Deveria ser return;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13" name="Shape 3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4" name="Google Shape;3114;g126f630a1ee_3_98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3115" name="Google Shape;3115;g126f630a1ee_3_9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116" name="Google Shape;3116;g126f630a1ee_3_98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7" name="Google Shape;3117;g126f630a1ee_3_98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Recrie a aplicação que calcula a área dos 3 quadriláteros notáveis. Agora faça os métodos retornarem valores.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21" name="Shape 3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2" name="Google Shape;3122;g126f630a1ee_3_99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3" name="Google Shape;3123;g126f630a1ee_3_993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 * lado;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lado2)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 * lado2;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baseMaior,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baseMenor,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altura)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((baseMaior+baseMenor)*altura) /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xpto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"Antes"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long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Esse método está retornando um double e não um log. isso dá um erro.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27" name="Shape 3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8" name="Google Shape;3128;g126f630a1ee_3_99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9" name="Google Shape;3129;g126f630a1ee_3_998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Retornos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retornos"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areaQuadrado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quadrado:"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areaQuadrado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areaRetangulo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retângulo:"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areaRetangulo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areaTrapezio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trapézio:"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areaTrapezio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3" name="Shape 3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4" name="Google Shape;3134;g126f630a1ee_3_1003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35" name="Google Shape;3135;g126f630a1ee_3_1003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36" name="Google Shape;3136;g126f630a1ee_3_1003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37" name="Google Shape;3137;g126f630a1ee_3_100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8" name="Google Shape;3138;g126f630a1ee_3_100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9" name="Google Shape;3139;g126f630a1ee_3_100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40" name="Google Shape;3140;g126f630a1ee_3_10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3141" name="Google Shape;3141;g126f630a1ee_3_100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2" name="Google Shape;3142;g126f630a1ee_3_1003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43" name="Google Shape;3143;g126f630a1ee_3_1003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44" name="Google Shape;3144;g126f630a1ee_3_1003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48" name="Shape 3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9" name="Google Shape;3149;g126f630a1ee_3_101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50" name="Google Shape;3150;g126f630a1ee_3_10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151" name="Google Shape;3151;g126f630a1ee_3_10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2" name="Google Shape;3152;g126f630a1ee_3_101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https://www.casadocodigo.com.br/products/livro-oo-conceitos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https://docs.oracle.com/javase/tutorial/java/javaOO/methods.html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56" name="Shape 3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Google Shape;3157;g126f630a1ee_3_102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58" name="Google Shape;3158;g126f630a1ee_3_10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159" name="Google Shape;3159;g126f630a1ee_3_102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0" name="Google Shape;3160;g126f630a1ee_3_102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https://docs.oracle.com/javase/tutorial/java/javaOO/returnvalue.html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https://docs.oracle.com/javase/tutorial/java/javaOO/arguments.html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64" name="Shape 3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5" name="Google Shape;3165;g126f630a1ee_3_103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66" name="Google Shape;3166;g126f630a1ee_3_10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167" name="Google Shape;3167;g126f630a1ee_3_1031"/>
          <p:cNvSpPr txBox="1"/>
          <p:nvPr>
            <p:ph idx="1" type="subTitle"/>
          </p:nvPr>
        </p:nvSpPr>
        <p:spPr>
          <a:xfrm>
            <a:off x="311700" y="1333492"/>
            <a:ext cx="8525888" cy="2174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Possibilitar que o aluno compreenda o que é um método, como criá-lo e utilizá-lo. </a:t>
            </a:r>
            <a:endParaRPr/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8" name="Google Shape;3168;g126f630a1ee_3_103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72" name="Shape 3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3" name="Google Shape;3173;g126f630a1ee_3_103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74" name="Google Shape;3174;g126f630a1ee_3_10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175" name="Google Shape;3175;g126f630a1ee_3_1038"/>
          <p:cNvSpPr txBox="1"/>
          <p:nvPr>
            <p:ph idx="1" type="subTitle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3176" name="Google Shape;3176;g126f630a1ee_3_103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7" name="Google Shape;3177;g126f630a1ee_3_1038"/>
          <p:cNvSpPr/>
          <p:nvPr/>
        </p:nvSpPr>
        <p:spPr>
          <a:xfrm>
            <a:off x="2287116" y="1548830"/>
            <a:ext cx="493598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8" name="Google Shape;3178;g126f630a1ee_3_1038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9" name="Google Shape;3179;g126f630a1ee_3_1038"/>
          <p:cNvSpPr/>
          <p:nvPr/>
        </p:nvSpPr>
        <p:spPr>
          <a:xfrm>
            <a:off x="2286179" y="2340918"/>
            <a:ext cx="3131419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0" name="Google Shape;3180;g126f630a1ee_3_1038"/>
          <p:cNvSpPr/>
          <p:nvPr/>
        </p:nvSpPr>
        <p:spPr>
          <a:xfrm>
            <a:off x="2287116" y="3133006"/>
            <a:ext cx="4441501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1" name="Google Shape;3181;g126f630a1ee_3_1038"/>
          <p:cNvSpPr txBox="1"/>
          <p:nvPr/>
        </p:nvSpPr>
        <p:spPr>
          <a:xfrm>
            <a:off x="683568" y="307087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85" name="Shape 3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6" name="Google Shape;3186;g126f630a1ee_3_1050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87" name="Google Shape;3187;g126f630a1ee_3_10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188" name="Google Shape;3188;g126f630a1ee_3_1050"/>
          <p:cNvSpPr txBox="1"/>
          <p:nvPr>
            <p:ph idx="1" type="subTitle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Lógica de Programação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IntelliJ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9" name="Google Shape;3189;g126f630a1ee_3_105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2e935a282d_16_24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63" name="Google Shape;363;g12e935a282d_16_2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g12e935a282d_16_24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g12e935a282d_16_24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 é a forma de identificar unicamente 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      Ass = nome + parâmetros                 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g12e935a282d_16_242"/>
          <p:cNvSpPr txBox="1"/>
          <p:nvPr/>
        </p:nvSpPr>
        <p:spPr>
          <a:xfrm>
            <a:off x="1154322" y="2647770"/>
            <a:ext cx="790826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calcularTotalVenda(double precoItem1, double precoItem2, double precoItem3) {...}</a:t>
            </a:r>
            <a:endParaRPr/>
          </a:p>
        </p:txBody>
      </p:sp>
      <p:sp>
        <p:nvSpPr>
          <p:cNvPr id="367" name="Google Shape;367;g12e935a282d_16_242"/>
          <p:cNvSpPr txBox="1"/>
          <p:nvPr/>
        </p:nvSpPr>
        <p:spPr>
          <a:xfrm>
            <a:off x="1154322" y="4092695"/>
            <a:ext cx="790826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calcularTotalVenda(double precoItem1,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precoItem2, double precoItem3)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g12e935a282d_16_242"/>
          <p:cNvSpPr txBox="1"/>
          <p:nvPr/>
        </p:nvSpPr>
        <p:spPr>
          <a:xfrm>
            <a:off x="1154322" y="2232702"/>
            <a:ext cx="146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Método:</a:t>
            </a:r>
            <a:endParaRPr/>
          </a:p>
        </p:txBody>
      </p:sp>
      <p:sp>
        <p:nvSpPr>
          <p:cNvPr id="369" name="Google Shape;369;g12e935a282d_16_242"/>
          <p:cNvSpPr txBox="1"/>
          <p:nvPr/>
        </p:nvSpPr>
        <p:spPr>
          <a:xfrm>
            <a:off x="1154322" y="3682939"/>
            <a:ext cx="22040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</a:t>
            </a:r>
            <a:endParaRPr/>
          </a:p>
        </p:txBody>
      </p:sp>
      <p:sp>
        <p:nvSpPr>
          <p:cNvPr id="370" name="Google Shape;370;g12e935a282d_16_242"/>
          <p:cNvSpPr txBox="1"/>
          <p:nvPr/>
        </p:nvSpPr>
        <p:spPr>
          <a:xfrm>
            <a:off x="2010550" y="2028425"/>
            <a:ext cx="483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</a:t>
            </a:r>
            <a:r>
              <a:rPr b="1" lang="en-US"/>
              <a:t>ome() </a:t>
            </a:r>
            <a:r>
              <a:rPr lang="en-US"/>
              <a:t>     </a:t>
            </a:r>
            <a:r>
              <a:rPr lang="en-US"/>
              <a:t>Obs:  tb é uma assinatura, é uma lista vazia</a:t>
            </a:r>
            <a:r>
              <a:rPr b="1" lang="en-US"/>
              <a:t> </a:t>
            </a:r>
            <a:endParaRPr b="1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3" name="Shape 3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" name="Google Shape;3194;g126f630a1ee_3_1057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95" name="Google Shape;3195;g126f630a1ee_3_1057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96" name="Google Shape;3196;g126f630a1ee_3_1057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97" name="Google Shape;3197;g126f630a1ee_3_1057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8" name="Google Shape;3198;g126f630a1ee_3_1057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9" name="Google Shape;3199;g126f630a1ee_3_1057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0" name="Google Shape;3200;g126f630a1ee_3_10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3201" name="Google Shape;3201;g126f630a1ee_3_1057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2" name="Google Shape;3202;g126f630a1ee_3_1057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03" name="Google Shape;3203;g126f630a1ee_3_1057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04" name="Google Shape;3204;g126f630a1ee_3_1057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8" name="Shape 3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9" name="Google Shape;3209;g126f630a1ee_3_1071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10" name="Google Shape;3210;g126f630a1ee_3_1071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11" name="Google Shape;3211;g126f630a1ee_3_1071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12" name="Google Shape;3212;g126f630a1ee_3_1071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3" name="Google Shape;3213;g126f630a1ee_3_1071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4" name="Google Shape;3214;g126f630a1ee_3_1071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15" name="Google Shape;3215;g126f630a1ee_3_10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3216" name="Google Shape;3216;g126f630a1ee_3_1071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7" name="Google Shape;3217;g126f630a1ee_3_1071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Criação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18" name="Google Shape;3218;g126f630a1ee_3_1071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22" name="Shape 3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3" name="Google Shape;3223;g126f630a1ee_3_108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24" name="Google Shape;3224;g126f630a1ee_3_10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225" name="Google Shape;3225;g126f630a1ee_3_1084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Entender o que é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Saber como definir e utilizar métodos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Aplicar boas práticas em sua criação e uso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6" name="Google Shape;3226;g126f630a1ee_3_108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30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1" name="Google Shape;3231;g126f630a1ee_3_109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32" name="Google Shape;3232;g126f630a1ee_3_10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233" name="Google Shape;3233;g126f630a1ee_3_109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4" name="Google Shape;3234;g126f630a1ee_3_109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uma porção de código (sub-rotina) que é disponibilizada por uma classe. Este é executado quando é feita uma requisição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a ele. São responsáveis por definir e realizar 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determinado comportamento."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38" name="Shape 3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9" name="Google Shape;3239;g126f630a1ee_3_109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40" name="Google Shape;3240;g126f630a1ee_3_10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241" name="Google Shape;3241;g126f630a1ee_3_109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2" name="Google Shape;3242;g126f630a1ee_3_109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 de definição: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&lt;?visibilidade?&gt; &lt;?tipo?&gt; &lt;?modificador?&gt; retorno nome (&lt;?parâmetros?&gt;) &lt;?exceções?&gt; corpo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46" name="Shape 3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7" name="Google Shape;3247;g126f630a1ee_3_110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48" name="Google Shape;3248;g126f630a1ee_3_1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249" name="Google Shape;3249;g126f630a1ee_3_110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0" name="Google Shape;3250;g126f630a1ee_3_1105"/>
          <p:cNvSpPr txBox="1"/>
          <p:nvPr/>
        </p:nvSpPr>
        <p:spPr>
          <a:xfrm>
            <a:off x="332988" y="1048108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"public", "protected" ou "private"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T: concreto ou abstrato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M: "static" ou "final"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tipo de dado ou "void" //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não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retorna nada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nome que é fornecido ao método//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parâmetros que pode receber // se 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for usado deficar den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ro do parame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tro ou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parâmetro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vazio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E: exceções que pode lançar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código que possui ou vazio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54" name="Shape 3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5" name="Google Shape;3255;g126f630a1ee_3_111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56" name="Google Shape;3256;g126f630a1ee_3_1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257" name="Google Shape;3257;g126f630a1ee_3_111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8" name="Google Shape;3258;g126f630a1ee_3_111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getNome() { … }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// retorna um Nome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calcularTotalNota() {…}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verificarDistancia(int cordenada1, int cordenada2) {…} 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abstract void executar() ; // c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orpo vasio do metodo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void alterarFabricante(Fabricante fabricante) { … }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Relatorio gerarDadosAnaliticos(Cliente cliente, List&lt;Compra&gt; compras) {…} // como passar mais de um paramentro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static R N(P) {…}</a:t>
            </a:r>
            <a:endParaRPr b="1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62" name="Shape 3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3" name="Google Shape;3263;g126f630a1ee_3_111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64" name="Google Shape;3264;g126f630a1ee_3_11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265" name="Google Shape;3265;g126f630a1ee_3_111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6" name="Google Shape;3266;g126f630a1ee_3_111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Passa-se uma mensagem através de uma classe ou objeto.</a:t>
            </a:r>
            <a:endParaRPr/>
          </a:p>
        </p:txBody>
      </p:sp>
      <p:sp>
        <p:nvSpPr>
          <p:cNvPr id="3267" name="Google Shape;3267;g126f630a1ee_3_1119"/>
          <p:cNvSpPr txBox="1"/>
          <p:nvPr/>
        </p:nvSpPr>
        <p:spPr>
          <a:xfrm>
            <a:off x="191938" y="2127490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nome_da_classe.nome_do_metodo(); ou  nome_da_classe.nome_do_metodo(...);</a:t>
            </a:r>
            <a:endParaRPr/>
          </a:p>
        </p:txBody>
      </p:sp>
      <p:sp>
        <p:nvSpPr>
          <p:cNvPr id="3268" name="Google Shape;3268;g126f630a1ee_3_1119"/>
          <p:cNvSpPr txBox="1"/>
          <p:nvPr/>
        </p:nvSpPr>
        <p:spPr>
          <a:xfrm>
            <a:off x="191937" y="2612725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nome_do_objeto.nome_do_metodo(); ou nome_do_objeto.nome_do_metodo(...);</a:t>
            </a:r>
            <a:endParaRPr/>
          </a:p>
        </p:txBody>
      </p:sp>
      <p:sp>
        <p:nvSpPr>
          <p:cNvPr id="3269" name="Google Shape;3269;g126f630a1ee_3_1119"/>
          <p:cNvSpPr txBox="1"/>
          <p:nvPr/>
        </p:nvSpPr>
        <p:spPr>
          <a:xfrm>
            <a:off x="-250166" y="3669462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Math.random(); ou  Math.sqrt(4);</a:t>
            </a:r>
            <a:endParaRPr/>
          </a:p>
        </p:txBody>
      </p:sp>
      <p:sp>
        <p:nvSpPr>
          <p:cNvPr id="3270" name="Google Shape;3270;g126f630a1ee_3_1119"/>
          <p:cNvSpPr txBox="1"/>
          <p:nvPr/>
        </p:nvSpPr>
        <p:spPr>
          <a:xfrm>
            <a:off x="-250167" y="4165480"/>
            <a:ext cx="880325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usuario.getEmail(); ou usuario.alterarEndereco(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endereco);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74" name="Shape 3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5" name="Google Shape;3275;g126f630a1ee_3_113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76" name="Google Shape;3276;g126f630a1ee_3_1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277" name="Google Shape;3277;g126f630a1ee_3_113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8" name="Google Shape;3278;g126f630a1ee_3_113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 é a forma de identificar unicamente 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      Ass = nome + parâmetros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9" name="Google Shape;3279;g126f630a1ee_3_1130"/>
          <p:cNvSpPr txBox="1"/>
          <p:nvPr/>
        </p:nvSpPr>
        <p:spPr>
          <a:xfrm>
            <a:off x="1154322" y="2647770"/>
            <a:ext cx="790826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calcularTotalVenda(double precoItem1, double precoItem2, double precoItem3) {...}</a:t>
            </a:r>
            <a:endParaRPr/>
          </a:p>
        </p:txBody>
      </p:sp>
      <p:sp>
        <p:nvSpPr>
          <p:cNvPr id="3280" name="Google Shape;3280;g126f630a1ee_3_1130"/>
          <p:cNvSpPr txBox="1"/>
          <p:nvPr/>
        </p:nvSpPr>
        <p:spPr>
          <a:xfrm>
            <a:off x="1154322" y="4092695"/>
            <a:ext cx="790826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calcularTotalVenda(double precoItem1,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precoItem2, double precoItem3)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1" name="Google Shape;3281;g126f630a1ee_3_1130"/>
          <p:cNvSpPr txBox="1"/>
          <p:nvPr/>
        </p:nvSpPr>
        <p:spPr>
          <a:xfrm>
            <a:off x="1154322" y="2270364"/>
            <a:ext cx="14600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Método:</a:t>
            </a:r>
            <a:endParaRPr/>
          </a:p>
        </p:txBody>
      </p:sp>
      <p:sp>
        <p:nvSpPr>
          <p:cNvPr id="3282" name="Google Shape;3282;g126f630a1ee_3_1130"/>
          <p:cNvSpPr txBox="1"/>
          <p:nvPr/>
        </p:nvSpPr>
        <p:spPr>
          <a:xfrm>
            <a:off x="1154322" y="3682939"/>
            <a:ext cx="22040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86" name="Shape 3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" name="Google Shape;3287;g126f630a1ee_3_114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88" name="Google Shape;3288;g126f630a1ee_3_1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289" name="Google Shape;3289;g126f630a1ee_3_114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0" name="Google Shape;3290;g126f630a1ee_3_114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Construtor e Destrutor: são métodos especiais usados na Orientação a Objetos.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Mensagem: é o ato de solicitar ao método que o mesmo execute. Esta pode ser direcionada a um objeto ou a uma classe.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2e935a282d_16_25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76" name="Google Shape;376;g12e935a282d_16_2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g12e935a282d_16_25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g12e935a282d_16_254"/>
          <p:cNvSpPr txBox="1"/>
          <p:nvPr/>
        </p:nvSpPr>
        <p:spPr>
          <a:xfrm>
            <a:off x="354275" y="1318701"/>
            <a:ext cx="8478000" cy="3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Construtor e Destrutor: são métodos especiais usados na Orientação a Objetos.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Mensagem: é o ato de solicitar ao método que o mesmo execute. Esta pode ser direcionada a um objeto ou a uma classe.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g12e935a282d_16_254"/>
          <p:cNvSpPr txBox="1"/>
          <p:nvPr/>
        </p:nvSpPr>
        <p:spPr>
          <a:xfrm>
            <a:off x="752075" y="2048550"/>
            <a:ext cx="733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Os construtores criam objetos a partir de classes. O destrutores auxiliam na destruição de objetos. </a:t>
            </a:r>
            <a:endParaRPr/>
          </a:p>
        </p:txBody>
      </p:sp>
      <p:sp>
        <p:nvSpPr>
          <p:cNvPr id="380" name="Google Shape;380;g12e935a282d_16_254"/>
          <p:cNvSpPr txBox="1"/>
          <p:nvPr/>
        </p:nvSpPr>
        <p:spPr>
          <a:xfrm flipH="1">
            <a:off x="872900" y="3616725"/>
            <a:ext cx="6916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É o que faz o software de fato funcionar. São as execuções dos métodos, as mensagens que são passadas para eles para que eles executem seus processamentos (códigos) internos. Nesse momento apenas passaremos mensagens a métodos através de uma classe.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94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5" name="Google Shape;3295;g126f630a1ee_3_114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96" name="Google Shape;3296;g126f630a1ee_3_1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297" name="Google Shape;3297;g126f630a1ee_3_114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8" name="Google Shape;3298;g126f630a1ee_3_114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Nomes devem ser descritivos, mas curtos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Notação camelo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Deve possuir entre 80 e 120 linhas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Evite lista de parâmetros longas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Visibilidades adequadas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9" name="Google Shape;3299;g126f630a1ee_3_1148"/>
          <p:cNvSpPr txBox="1"/>
          <p:nvPr/>
        </p:nvSpPr>
        <p:spPr>
          <a:xfrm>
            <a:off x="148807" y="2149056"/>
            <a:ext cx="9040481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verificarSaldo(); executarTranferencia(...); existeDebito(); 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03" name="Shape 3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4" name="Google Shape;3304;g126f630a1ee_3_115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3305" name="Google Shape;3305;g126f630a1ee_3_1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306" name="Google Shape;3306;g126f630a1ee_3_11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7" name="Google Shape;3307;g126f630a1ee_3_115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resolva as seguintes situações: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as 4 operações básicas: soma, subtração, multiplicação e divisão. Sempre 2 valores devem ser passados.</a:t>
            </a:r>
            <a:endParaRPr/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partir da hora do dia, informe a mensagem adequada: Bom dia, Boa tarde e Boa noite.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o valor final de um empréstimo, a partir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do valor solicitado. Taxas e parcelas influenciam.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Defina arbitrariamente as faixas que influenciam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nos valores.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11" name="Shape 3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2" name="Google Shape;3312;g126f630a1ee_3_116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3313" name="Google Shape;3313;g126f630a1ee_3_1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314" name="Google Shape;3314;g126f630a1ee_3_116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5" name="Google Shape;3315;g126f630a1ee_3_116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Observações: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Tente ao máximo criar métodos que trabalhem sozinhos ou em conjunto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chamar um método dentro de outro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passar como parâmetro, a chamada de um outro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9" name="Shape 3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0" name="Google Shape;3320;g126f630a1ee_3_1170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21" name="Google Shape;3321;g126f630a1ee_3_1170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22" name="Google Shape;3322;g126f630a1ee_3_1170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23" name="Google Shape;3323;g126f630a1ee_3_117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4" name="Google Shape;3324;g126f630a1ee_3_1170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5" name="Google Shape;3325;g126f630a1ee_3_117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6" name="Google Shape;3326;g126f630a1ee_3_11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3327" name="Google Shape;3327;g126f630a1ee_3_117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8" name="Google Shape;3328;g126f630a1ee_3_1170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Sobrecarga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29" name="Google Shape;3329;g126f630a1ee_3_1170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33" name="Shape 3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4" name="Google Shape;3334;g126f630a1ee_3_118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335" name="Google Shape;3335;g126f630a1ee_3_11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336" name="Google Shape;3336;g126f630a1ee_3_1183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 que é sobrecarregar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Saber como criar sobrecargas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7" name="Google Shape;3337;g126f630a1ee_3_118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41" name="Shape 3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2" name="Google Shape;3342;g126f630a1ee_3_119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343" name="Google Shape;3343;g126f630a1ee_3_11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344" name="Google Shape;3344;g126f630a1ee_3_119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5" name="Google Shape;3345;g126f630a1ee_3_119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a capacidade de definir métodos para diferentes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contextos, mas preservando seu nome. 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49" name="Shape 3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0" name="Google Shape;3350;g126f630a1ee_3_119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351" name="Google Shape;3351;g126f630a1ee_3_11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352" name="Google Shape;3352;g126f630a1ee_3_119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3" name="Google Shape;3353;g126f630a1ee_3_119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Alterar a assinatura do método: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Ass = nome + parâmetros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4" name="Google Shape;3354;g126f630a1ee_3_1197"/>
          <p:cNvSpPr txBox="1"/>
          <p:nvPr/>
        </p:nvSpPr>
        <p:spPr>
          <a:xfrm>
            <a:off x="30192" y="2343149"/>
            <a:ext cx="478119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f);</a:t>
            </a:r>
            <a:endParaRPr/>
          </a:p>
        </p:txBody>
      </p:sp>
      <p:sp>
        <p:nvSpPr>
          <p:cNvPr id="3355" name="Google Shape;3355;g126f630a1ee_3_1197"/>
          <p:cNvSpPr txBox="1"/>
          <p:nvPr/>
        </p:nvSpPr>
        <p:spPr>
          <a:xfrm>
            <a:off x="30191" y="2655857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d);</a:t>
            </a:r>
            <a:endParaRPr/>
          </a:p>
        </p:txBody>
      </p:sp>
      <p:sp>
        <p:nvSpPr>
          <p:cNvPr id="3356" name="Google Shape;3356;g126f630a1ee_3_1197"/>
          <p:cNvSpPr txBox="1"/>
          <p:nvPr/>
        </p:nvSpPr>
        <p:spPr>
          <a:xfrm>
            <a:off x="30191" y="2957782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s);</a:t>
            </a:r>
            <a:endParaRPr/>
          </a:p>
        </p:txBody>
      </p:sp>
      <p:sp>
        <p:nvSpPr>
          <p:cNvPr id="3357" name="Google Shape;3357;g126f630a1ee_3_1197"/>
          <p:cNvSpPr txBox="1"/>
          <p:nvPr/>
        </p:nvSpPr>
        <p:spPr>
          <a:xfrm>
            <a:off x="30192" y="3270489"/>
            <a:ext cx="595654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f, RoundType rd);</a:t>
            </a:r>
            <a:endParaRPr/>
          </a:p>
        </p:txBody>
      </p:sp>
      <p:sp>
        <p:nvSpPr>
          <p:cNvPr id="3358" name="Google Shape;3358;g126f630a1ee_3_1197"/>
          <p:cNvSpPr txBox="1"/>
          <p:nvPr/>
        </p:nvSpPr>
        <p:spPr>
          <a:xfrm>
            <a:off x="30191" y="3583197"/>
            <a:ext cx="605358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d, RoundType rd);</a:t>
            </a:r>
            <a:endParaRPr/>
          </a:p>
        </p:txBody>
      </p:sp>
      <p:sp>
        <p:nvSpPr>
          <p:cNvPr id="3359" name="Google Shape;3359;g126f630a1ee_3_1197"/>
          <p:cNvSpPr txBox="1"/>
          <p:nvPr/>
        </p:nvSpPr>
        <p:spPr>
          <a:xfrm>
            <a:off x="30191" y="3895904"/>
            <a:ext cx="6096718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s, RoundType rd);</a:t>
            </a:r>
            <a:endParaRPr/>
          </a:p>
        </p:txBody>
      </p:sp>
      <p:sp>
        <p:nvSpPr>
          <p:cNvPr id="3360" name="Google Shape;3360;g126f630a1ee_3_1197"/>
          <p:cNvSpPr txBox="1"/>
          <p:nvPr/>
        </p:nvSpPr>
        <p:spPr>
          <a:xfrm>
            <a:off x="30191" y="4370357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converterParaInteiro(RoundType rd, String s);</a:t>
            </a:r>
            <a:endParaRPr/>
          </a:p>
        </p:txBody>
      </p:sp>
      <p:sp>
        <p:nvSpPr>
          <p:cNvPr id="3361" name="Google Shape;3361;g126f630a1ee_3_1197"/>
          <p:cNvSpPr txBox="1"/>
          <p:nvPr/>
        </p:nvSpPr>
        <p:spPr>
          <a:xfrm>
            <a:off x="30191" y="4672281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converterParaInteiro();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65" name="Shape 3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6" name="Google Shape;3366;g126f630a1ee_3_121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367" name="Google Shape;3367;g126f630a1ee_3_12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368" name="Google Shape;3368;g126f630a1ee_3_121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9" name="Google Shape;3369;g126f630a1ee_3_121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https://docs.oracle.com/javase/7/docs/api/java/io/PrintStream.html</a:t>
            </a:r>
            <a:endParaRPr/>
          </a:p>
        </p:txBody>
      </p:sp>
      <p:pic>
        <p:nvPicPr>
          <p:cNvPr descr="Tabela&#10;&#10;Descrição gerada automaticamente" id="3370" name="Google Shape;3370;g126f630a1ee_3_12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7466" y="1796128"/>
            <a:ext cx="6129067" cy="316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74" name="Shape 3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5" name="Google Shape;3375;g126f630a1ee_3_122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376" name="Google Shape;3376;g126f630a1ee_3_12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377" name="Google Shape;3377;g126f630a1ee_3_12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8" name="Google Shape;3378;g126f630a1ee_3_122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https://docs.oracle.com/javase/7/docs/api/java/lang/String.html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ela&#10;&#10;Descrição gerada automaticamente" id="3379" name="Google Shape;3379;g126f630a1ee_3_12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0758" y="1961286"/>
            <a:ext cx="7002491" cy="2885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83" name="Shape 3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4" name="Google Shape;3384;g126f630a1ee_3_122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385" name="Google Shape;3385;g126f630a1ee_3_12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386" name="Google Shape;3386;g126f630a1ee_3_122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7" name="Google Shape;3387;g126f630a1ee_3_122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 x Sobrescrita</a:t>
            </a:r>
            <a:endParaRPr b="0" i="0" sz="32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2e935a282d_16_26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86" name="Google Shape;386;g12e935a282d_16_2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g12e935a282d_16_26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g12e935a282d_16_263"/>
          <p:cNvSpPr txBox="1"/>
          <p:nvPr/>
        </p:nvSpPr>
        <p:spPr>
          <a:xfrm>
            <a:off x="354275" y="1318701"/>
            <a:ext cx="8478000" cy="3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Passagem de Parâmetros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Por valor (cópia)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Por referência (endereço)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9" name="Google Shape;389;g12e935a282d_16_2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75" y="2593275"/>
            <a:ext cx="7157925" cy="248445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g12e935a282d_16_263"/>
          <p:cNvSpPr txBox="1"/>
          <p:nvPr/>
        </p:nvSpPr>
        <p:spPr>
          <a:xfrm>
            <a:off x="7372800" y="3960775"/>
            <a:ext cx="169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resultado vai ser = 20</a:t>
            </a:r>
            <a:endParaRPr/>
          </a:p>
        </p:txBody>
      </p:sp>
      <p:sp>
        <p:nvSpPr>
          <p:cNvPr id="391" name="Google Shape;391;g12e935a282d_16_263"/>
          <p:cNvSpPr txBox="1"/>
          <p:nvPr/>
        </p:nvSpPr>
        <p:spPr>
          <a:xfrm>
            <a:off x="7372800" y="4519250"/>
            <a:ext cx="169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O resultado vai ser = 10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91" name="Shape 3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2" name="Google Shape;3392;g126f630a1ee_3_123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3393" name="Google Shape;3393;g126f630a1ee_3_12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394" name="Google Shape;3394;g126f630a1ee_3_123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5" name="Google Shape;3395;g126f630a1ee_3_123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calcula a área dos 3 quadriláteros notáveis: quadrado, retângulo e trapézio.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Obs: Use sobrecarga.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9" name="Shape 3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0" name="Google Shape;3400;g126f630a1ee_3_1242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01" name="Google Shape;3401;g126f630a1ee_3_1242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02" name="Google Shape;3402;g126f630a1ee_3_1242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03" name="Google Shape;3403;g126f630a1ee_3_124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4" name="Google Shape;3404;g126f630a1ee_3_1242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5" name="Google Shape;3405;g126f630a1ee_3_124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06" name="Google Shape;3406;g126f630a1ee_3_12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3407" name="Google Shape;3407;g126f630a1ee_3_124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8" name="Google Shape;3408;g126f630a1ee_3_1242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Retornos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09" name="Google Shape;3409;g126f630a1ee_3_1242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13" name="Shape 3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4" name="Google Shape;3414;g126f630a1ee_3_125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415" name="Google Shape;3415;g126f630a1ee_3_12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416" name="Google Shape;3416;g126f630a1ee_3_1255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como funcionam</a:t>
            </a:r>
            <a:endParaRPr/>
          </a:p>
        </p:txBody>
      </p:sp>
      <p:sp>
        <p:nvSpPr>
          <p:cNvPr id="3417" name="Google Shape;3417;g126f630a1ee_3_125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2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Google Shape;3422;g126f630a1ee_3_126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/>
          </a:p>
        </p:txBody>
      </p:sp>
      <p:pic>
        <p:nvPicPr>
          <p:cNvPr id="3423" name="Google Shape;3423;g126f630a1ee_3_12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424" name="Google Shape;3424;g126f630a1ee_3_126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5" name="Google Shape;3425;g126f630a1ee_3_126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uma instrução de interrupção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Simbologia: return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29" name="Shape 3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" name="Google Shape;3430;g126f630a1ee_3_126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Funcionamento</a:t>
            </a:r>
            <a:endParaRPr/>
          </a:p>
        </p:txBody>
      </p:sp>
      <p:pic>
        <p:nvPicPr>
          <p:cNvPr id="3431" name="Google Shape;3431;g126f630a1ee_3_12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432" name="Google Shape;3432;g126f630a1ee_3_126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3" name="Google Shape;3433;g126f630a1ee_3_126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método executa seu retorno quando: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Completa todas suas instruções internas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Chega a uma declaração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explícita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retorno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Lança uma exceção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37" name="Shape 3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8" name="Google Shape;3438;g126f630a1ee_3_127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</a:t>
            </a:r>
            <a:endParaRPr/>
          </a:p>
        </p:txBody>
      </p:sp>
      <p:pic>
        <p:nvPicPr>
          <p:cNvPr id="3439" name="Google Shape;3439;g126f630a1ee_3_12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440" name="Google Shape;3440;g126f630a1ee_3_127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1" name="Google Shape;3441;g126f630a1ee_3_127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retorno do método é definido na sua criação e pode ser um tipo primitivo ou objeto;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dado do return deve ser compatível com o do método;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o método for sem retorno(void), pode ou não ter um "return" para encerrar sua execução.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45" name="Shape 3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6" name="Google Shape;3446;g126f630a1ee_3_128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447" name="Google Shape;3447;g126f630a1ee_3_12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448" name="Google Shape;3448;g126f630a1ee_3_128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9" name="Google Shape;3449;g126f630a1ee_3_128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getMensagem() {       public void setIdade(...)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"Ola!";                                      return 10;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 }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getJuros() {                public void executar()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return 2.36; 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                                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   return;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getParcelas() {                    ….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1.36f;                                     }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53" name="Shape 3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4" name="Google Shape;3454;g126f630a1ee_3_129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3455" name="Google Shape;3455;g126f630a1ee_3_12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456" name="Google Shape;3456;g126f630a1ee_3_129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7" name="Google Shape;3457;g126f630a1ee_3_129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Recrie a aplicação que calcula a área dos 3 quadriláteros notáveis. Agora faça os métodos retornarem valores.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61" name="Shape 3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2" name="Google Shape;3462;g126f630a1ee_3_129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463" name="Google Shape;3463;g126f630a1ee_3_12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464" name="Google Shape;3464;g126f630a1ee_3_129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5" name="Google Shape;3465;g126f630a1ee_3_129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https://www.casadocodigo.com.br/products/livro-oo-conceitos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https://docs.oracle.com/javase/tutorial/java/javaOO/methods.html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69" name="Shape 3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0" name="Google Shape;3470;g126f630a1ee_3_130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471" name="Google Shape;3471;g126f630a1ee_3_13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472" name="Google Shape;3472;g126f630a1ee_3_130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3" name="Google Shape;3473;g126f630a1ee_3_130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https://docs.oracle.com/javase/tutorial/java/javaOO/returnvalue.html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https://docs.oracle.com/javase/tutorial/java/javaOO/arguments.html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2e935a282d_16_27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97" name="Google Shape;397;g12e935a282d_16_2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g12e935a282d_16_27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g12e935a282d_16_27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Nomes devem ser descritivos, mas curtos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Notação camelo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Deve possuir entre 80 e 120 linhas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Evite lista de parâmetros longas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Visibilidades adequadas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g12e935a282d_16_273"/>
          <p:cNvSpPr txBox="1"/>
          <p:nvPr/>
        </p:nvSpPr>
        <p:spPr>
          <a:xfrm>
            <a:off x="148807" y="2149056"/>
            <a:ext cx="9040481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verificarSaldo(); executarTranferencia(...); existeDebito(); 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77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8" name="Google Shape;3478;g10cd58d34af_2_2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479" name="Google Shape;3479;g10cd58d34af_2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480" name="Google Shape;3480;g10cd58d34af_2_24"/>
          <p:cNvSpPr txBox="1"/>
          <p:nvPr>
            <p:ph idx="1" type="subTitle"/>
          </p:nvPr>
        </p:nvSpPr>
        <p:spPr>
          <a:xfrm>
            <a:off x="311700" y="1333492"/>
            <a:ext cx="8525888" cy="2174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Possibilitar que o aluno compreenda o que é um método, como criá-lo e utilizá-lo. </a:t>
            </a:r>
            <a:endParaRPr/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1" name="Google Shape;3481;g10cd58d34af_2_2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85" name="Shape 3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6" name="Google Shape;3486;g10cd58d34af_2_3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487" name="Google Shape;3487;g10cd58d34af_2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488" name="Google Shape;3488;g10cd58d34af_2_31"/>
          <p:cNvSpPr txBox="1"/>
          <p:nvPr>
            <p:ph idx="1" type="subTitle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3489" name="Google Shape;3489;g10cd58d34af_2_3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0" name="Google Shape;3490;g10cd58d34af_2_31"/>
          <p:cNvSpPr/>
          <p:nvPr/>
        </p:nvSpPr>
        <p:spPr>
          <a:xfrm>
            <a:off x="2287116" y="1548830"/>
            <a:ext cx="493598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1" name="Google Shape;3491;g10cd58d34af_2_31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2" name="Google Shape;3492;g10cd58d34af_2_31"/>
          <p:cNvSpPr/>
          <p:nvPr/>
        </p:nvSpPr>
        <p:spPr>
          <a:xfrm>
            <a:off x="2286179" y="2340918"/>
            <a:ext cx="3131419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3" name="Google Shape;3493;g10cd58d34af_2_31"/>
          <p:cNvSpPr/>
          <p:nvPr/>
        </p:nvSpPr>
        <p:spPr>
          <a:xfrm>
            <a:off x="2287116" y="3133006"/>
            <a:ext cx="4441501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4" name="Google Shape;3494;g10cd58d34af_2_31"/>
          <p:cNvSpPr txBox="1"/>
          <p:nvPr/>
        </p:nvSpPr>
        <p:spPr>
          <a:xfrm>
            <a:off x="683568" y="307087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98" name="Shape 3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9" name="Google Shape;3499;g10cd58d34af_2_43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500" name="Google Shape;3500;g10cd58d34af_2_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501" name="Google Shape;3501;g10cd58d34af_2_43"/>
          <p:cNvSpPr txBox="1"/>
          <p:nvPr>
            <p:ph idx="1" type="subTitle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Lógica de Programação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IntelliJ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2" name="Google Shape;3502;g10cd58d34af_2_4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6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7" name="Google Shape;3507;g10cd58d34af_2_64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08" name="Google Shape;3508;g10cd58d34af_2_64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09" name="Google Shape;3509;g10cd58d34af_2_64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10" name="Google Shape;3510;g10cd58d34af_2_6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1" name="Google Shape;3511;g10cd58d34af_2_6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2" name="Google Shape;3512;g10cd58d34af_2_6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13" name="Google Shape;3513;g10cd58d34af_2_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3514" name="Google Shape;3514;g10cd58d34af_2_6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5" name="Google Shape;3515;g10cd58d34af_2_64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Criação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16" name="Google Shape;3516;g10cd58d34af_2_64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20" name="Shape 3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1" name="Google Shape;3521;g10cd58d34af_2_7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522" name="Google Shape;3522;g10cd58d34af_2_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523" name="Google Shape;3523;g10cd58d34af_2_77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Entender o que é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Saber como definir e utilizar métodos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Aplicar boas práticas em sua criação e uso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4" name="Google Shape;3524;g10cd58d34af_2_7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28" name="Shape 3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9" name="Google Shape;3529;g10cd58d34af_2_84"/>
          <p:cNvSpPr txBox="1"/>
          <p:nvPr>
            <p:ph idx="1" type="subTitle"/>
          </p:nvPr>
        </p:nvSpPr>
        <p:spPr>
          <a:xfrm>
            <a:off x="332988" y="3181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530" name="Google Shape;3530;g10cd58d34af_2_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531" name="Google Shape;3531;g10cd58d34af_2_8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2" name="Google Shape;3532;g10cd58d34af_2_8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uma porção de código (sub-rotina) que é disponibilizada por uma classe. Este é executado quando é feita uma requisição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a ele. São responsáveis por definir e realizar 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determinado comportamento."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3" name="Google Shape;3533;g10cd58d34af_2_84"/>
          <p:cNvSpPr txBox="1"/>
          <p:nvPr/>
        </p:nvSpPr>
        <p:spPr>
          <a:xfrm>
            <a:off x="1060925" y="3693125"/>
            <a:ext cx="73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4" name="Google Shape;3534;g10cd58d34af_2_84"/>
          <p:cNvSpPr txBox="1"/>
          <p:nvPr/>
        </p:nvSpPr>
        <p:spPr>
          <a:xfrm>
            <a:off x="792350" y="3612525"/>
            <a:ext cx="7338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Ou seja, é método  que é responsável por realmente fazer a aplicação funcionar. É nele que iremos definir os códigos que irão manipular os dados. Como dito, um método deve ser chamado para executar, pois não funciona sozinho. Esta chamada é através de uma classe ou objetos.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38" name="Shape 3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9" name="Google Shape;3539;g10cd58d34af_2_9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540" name="Google Shape;3540;g10cd58d34af_2_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541" name="Google Shape;3541;g10cd58d34af_2_9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2" name="Google Shape;3542;g10cd58d34af_2_9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 de definição: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&lt;?visibilidade?&gt; &lt;?tipo?&gt; &lt;?modificador?&gt; retorno nome (&lt;?parâmetros?&gt;) &lt;?exceções?&gt; corpo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3" name="Google Shape;3543;g10cd58d34af_2_91"/>
          <p:cNvSpPr txBox="1"/>
          <p:nvPr/>
        </p:nvSpPr>
        <p:spPr>
          <a:xfrm>
            <a:off x="817625" y="3398150"/>
            <a:ext cx="7338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A criação de um método deve seguir o seu padrão de definição. A regra acima determina o que um método deve ter minimamente e o qué opcional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Neste caso, &lt;??&gt; indicam a opcionalidade.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retorno, nome , os parêntes () e o corpo são obrigatórios.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47" name="Shape 3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8" name="Google Shape;3548;g10cd58d34af_2_9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549" name="Google Shape;3549;g10cd58d34af_2_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550" name="Google Shape;3550;g10cd58d34af_2_9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1" name="Google Shape;3551;g10cd58d34af_2_98"/>
          <p:cNvSpPr txBox="1"/>
          <p:nvPr/>
        </p:nvSpPr>
        <p:spPr>
          <a:xfrm>
            <a:off x="354275" y="953501"/>
            <a:ext cx="8478000" cy="3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"public", "protected" ou "private"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T: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oncreto ou abstrato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M: "static" ou "final"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tipo de dado ou "void" // nao retorna nada só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tipo de dado ou "void" // nao retorna nada só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parâmetros que pode receber // se o metodo for usado deficar dendro do parame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tro ou paramenrtro vasio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E: exceções que pode lançar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código que possui ou vazio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55" name="Shape 3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6" name="Google Shape;3556;g10ee2007716_0_1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557" name="Google Shape;3557;g10ee2007716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558" name="Google Shape;3558;g10ee2007716_0_1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9" name="Google Shape;3559;g10ee2007716_0_10"/>
          <p:cNvSpPr txBox="1"/>
          <p:nvPr/>
        </p:nvSpPr>
        <p:spPr>
          <a:xfrm>
            <a:off x="354275" y="953501"/>
            <a:ext cx="8478000" cy="3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0" name="Google Shape;3560;g10ee2007716_0_10"/>
          <p:cNvSpPr txBox="1"/>
          <p:nvPr/>
        </p:nvSpPr>
        <p:spPr>
          <a:xfrm>
            <a:off x="443175" y="1060925"/>
            <a:ext cx="8205600" cy="3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 u="sng">
                <a:solidFill>
                  <a:schemeClr val="dk1"/>
                </a:solidFill>
              </a:rPr>
              <a:t>V</a:t>
            </a:r>
            <a:r>
              <a:rPr lang="en-US" sz="1300">
                <a:solidFill>
                  <a:schemeClr val="dk1"/>
                </a:solidFill>
              </a:rPr>
              <a:t>: são as visibilidades. Assim como as variáveis, os métodos tb podem definir as visibilidades.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T: se é concreto ou abstrato. Este conceito é mais fácil de explorar em um curso de OO. Aqui vamos sempre utilizar métodos concretos.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M: se é estatico, não estático ou final. Este conceito é mais fácil de explorar em um curso de OO. Aqui vamos sempre utilizar métodos estaticos.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 u="sng">
                <a:solidFill>
                  <a:schemeClr val="dk1"/>
                </a:solidFill>
              </a:rPr>
              <a:t>R</a:t>
            </a:r>
            <a:r>
              <a:rPr lang="en-US" sz="1300">
                <a:solidFill>
                  <a:schemeClr val="dk1"/>
                </a:solidFill>
              </a:rPr>
              <a:t>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solidFill>
                  <a:srgbClr val="073763"/>
                </a:solidFill>
              </a:rPr>
              <a:t>N</a:t>
            </a:r>
            <a:r>
              <a:rPr lang="en-US" sz="1200">
                <a:solidFill>
                  <a:srgbClr val="073763"/>
                </a:solidFill>
              </a:rPr>
              <a:t>: nome que é fornecido ao método//  padrao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 u="sng">
                <a:solidFill>
                  <a:schemeClr val="dk1"/>
                </a:solidFill>
              </a:rPr>
              <a:t>P:</a:t>
            </a:r>
            <a:r>
              <a:rPr lang="en-US" sz="1300">
                <a:solidFill>
                  <a:schemeClr val="dk1"/>
                </a:solidFill>
              </a:rPr>
              <a:t> são os parâmetros que o método pode receber pra manipular e gerar novos valores.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E: Lista de exceções que pode lançar.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 u="sng">
                <a:solidFill>
                  <a:schemeClr val="dk1"/>
                </a:solidFill>
              </a:rPr>
              <a:t>C:</a:t>
            </a:r>
            <a:r>
              <a:rPr lang="en-US" sz="1300">
                <a:solidFill>
                  <a:schemeClr val="dk1"/>
                </a:solidFill>
              </a:rPr>
              <a:t> códigos que pode possuir. Se não tiver código, termina com ";". 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É válido ressaltar que os itens sublinhados são digamos os mais "comuns de usar" e os que exploraremos neste curso.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Existe tb considerações sobre T e M. Existem alguma combinações entre estes que não são validas. Mais uma vez, em OO conseguimos explorar isso.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64" name="Shape 3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5" name="Google Shape;3565;g10cd58d34af_2_10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566" name="Google Shape;3566;g10cd58d34af_2_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567" name="Google Shape;3567;g10cd58d34af_2_10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8" name="Google Shape;3568;g10cd58d34af_2_105"/>
          <p:cNvSpPr txBox="1"/>
          <p:nvPr/>
        </p:nvSpPr>
        <p:spPr>
          <a:xfrm>
            <a:off x="441025" y="897000"/>
            <a:ext cx="8478000" cy="41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chemeClr val="dk1"/>
                </a:solidFill>
              </a:rPr>
              <a:t>Abaixo temos  alguns exemplos de métodos válidos e mais comuns, no que diz respeito à utilização das possibilidades apresentadas. Cada método terá sua necessidade e usará os itens de seu padrão de definição.</a:t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getNome() { … } 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// retorna um Nome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calcularTotalNota() {…} 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verificarDistancia(int cordenada1, int cordenada2) {…} 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abstract void executar() ; // c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orpo 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vazio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do metodo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void alterarFabricante(Fabricante fabricante) { … }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Relatorio gerarDadosAnaliticos(Cliente cliente, List&lt;Compra&gt; compras) {…} // como passar mais de um 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parametros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static R N(P) {…} </a:t>
            </a:r>
            <a:r>
              <a:rPr lang="en-US" sz="1100">
                <a:solidFill>
                  <a:schemeClr val="dk1"/>
                </a:solidFill>
              </a:rPr>
              <a:t>forma que vamos utilizar neste curso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R = RETORNO, N = NOME, P = PARÂMETROS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2e935a282d_16_28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06" name="Google Shape;406;g12e935a282d_16_2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g12e935a282d_16_28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12e935a282d_16_281"/>
          <p:cNvSpPr txBox="1"/>
          <p:nvPr/>
        </p:nvSpPr>
        <p:spPr>
          <a:xfrm>
            <a:off x="148807" y="2149056"/>
            <a:ext cx="904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g12e935a282d_16_281"/>
          <p:cNvSpPr txBox="1"/>
          <p:nvPr/>
        </p:nvSpPr>
        <p:spPr>
          <a:xfrm>
            <a:off x="1023175" y="1576225"/>
            <a:ext cx="73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g12e935a282d_16_281"/>
          <p:cNvSpPr txBox="1"/>
          <p:nvPr/>
        </p:nvSpPr>
        <p:spPr>
          <a:xfrm>
            <a:off x="580725" y="834375"/>
            <a:ext cx="82737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Esse é o grande desafio! Criar nomes que transmitam a ideia do comportamento que o método define, mas sem ficar grande demais. Via de regras preposições como "de", "do", "da" são evitadas, assim como artigos. Na maioria das vezes verbos e substantivos conseguem suprir tal necessidade.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Métodos muito grandes são difíceis de entender e manter. Então evitar isto ajuda na manutenção do mesmo. Essas valores não são uma regra, mas existem estudos que aconselhem a este valor </a:t>
            </a:r>
            <a:r>
              <a:rPr lang="en-US" sz="15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entre 80 e 120 linhas</a:t>
            </a:r>
            <a:r>
              <a:rPr lang="en-US" sz="1500">
                <a:solidFill>
                  <a:schemeClr val="dk1"/>
                </a:solidFill>
              </a:rPr>
              <a:t>. Sendo 150 a exceção o máxima. Sempre que possível a criação e reúso de métodos deve ser feita, assim evita-se também a repetição de códigos.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Lista de parâmetros muito longas geram um forte acoplamento. Listas curtas são mais fáceis de manter. Acoplamento é um conceito um pouco mais avançado, mas tenha em mente que listas longas geram forte acoplamento.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Definir a visibilidade adequada de um método é importantíssimo. Agora tudo será público(public) por facilidade de explicação. Mas na verdade a visibilidade deve ser bem pensada. </a:t>
            </a:r>
            <a:endParaRPr sz="18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72" name="Shape 3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" name="Google Shape;3573;g10cd58d34af_2_11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574" name="Google Shape;3574;g10cd58d34af_2_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575" name="Google Shape;3575;g10cd58d34af_2_11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6" name="Google Shape;3576;g10cd58d34af_2_112"/>
          <p:cNvSpPr txBox="1"/>
          <p:nvPr/>
        </p:nvSpPr>
        <p:spPr>
          <a:xfrm>
            <a:off x="191950" y="1026850"/>
            <a:ext cx="86403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Passa-se uma mensagem através de uma classe ou objeto.</a:t>
            </a:r>
            <a:endParaRPr/>
          </a:p>
        </p:txBody>
      </p:sp>
      <p:sp>
        <p:nvSpPr>
          <p:cNvPr id="3577" name="Google Shape;3577;g10cd58d34af_2_112"/>
          <p:cNvSpPr txBox="1"/>
          <p:nvPr/>
        </p:nvSpPr>
        <p:spPr>
          <a:xfrm>
            <a:off x="191938" y="2127490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nome_da_classe.nome_do_metodo(); ou  nome_da_classe.nome_do_metodo(...);</a:t>
            </a:r>
            <a:endParaRPr/>
          </a:p>
        </p:txBody>
      </p:sp>
      <p:sp>
        <p:nvSpPr>
          <p:cNvPr id="3578" name="Google Shape;3578;g10cd58d34af_2_112"/>
          <p:cNvSpPr txBox="1"/>
          <p:nvPr/>
        </p:nvSpPr>
        <p:spPr>
          <a:xfrm>
            <a:off x="191937" y="2612725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nome_do_objeto.nome_do_metodo(); ou nome_do_objeto.nome_do_metodo(...);</a:t>
            </a:r>
            <a:endParaRPr/>
          </a:p>
        </p:txBody>
      </p:sp>
      <p:sp>
        <p:nvSpPr>
          <p:cNvPr id="3579" name="Google Shape;3579;g10cd58d34af_2_112"/>
          <p:cNvSpPr txBox="1"/>
          <p:nvPr/>
        </p:nvSpPr>
        <p:spPr>
          <a:xfrm>
            <a:off x="-250175" y="3464462"/>
            <a:ext cx="88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Math.random(); ou  Math.sqrt(4);</a:t>
            </a:r>
            <a:endParaRPr/>
          </a:p>
        </p:txBody>
      </p:sp>
      <p:sp>
        <p:nvSpPr>
          <p:cNvPr id="3580" name="Google Shape;3580;g10cd58d34af_2_112"/>
          <p:cNvSpPr txBox="1"/>
          <p:nvPr/>
        </p:nvSpPr>
        <p:spPr>
          <a:xfrm>
            <a:off x="-250167" y="4165480"/>
            <a:ext cx="8803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usuario.getEmail(); ou usuario.alterarEndereco(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endereco);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1" name="Google Shape;3581;g10cd58d34af_2_112"/>
          <p:cNvSpPr txBox="1"/>
          <p:nvPr/>
        </p:nvSpPr>
        <p:spPr>
          <a:xfrm>
            <a:off x="2363700" y="3217738"/>
            <a:ext cx="220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</a:rPr>
              <a:t>Para chamar uma classe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3582" name="Google Shape;3582;g10cd58d34af_2_112"/>
          <p:cNvSpPr txBox="1"/>
          <p:nvPr/>
        </p:nvSpPr>
        <p:spPr>
          <a:xfrm>
            <a:off x="1678700" y="3950738"/>
            <a:ext cx="209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00FF"/>
                </a:solidFill>
              </a:rPr>
              <a:t>Para chamar uma objeto</a:t>
            </a:r>
            <a:endParaRPr sz="12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86" name="Shape 3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7" name="Google Shape;3587;g10cd58d34af_2_12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588" name="Google Shape;3588;g10cd58d34af_2_1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589" name="Google Shape;3589;g10cd58d34af_2_12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0" name="Google Shape;3590;g10cd58d34af_2_123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 é a forma de identificar unicamente 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      Ass = nome + parâmetros                 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1" name="Google Shape;3591;g10cd58d34af_2_123"/>
          <p:cNvSpPr txBox="1"/>
          <p:nvPr/>
        </p:nvSpPr>
        <p:spPr>
          <a:xfrm>
            <a:off x="1154322" y="2647770"/>
            <a:ext cx="790826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calcularTotalVenda(double precoItem1, double precoItem2, double precoItem3) {...}</a:t>
            </a:r>
            <a:endParaRPr/>
          </a:p>
        </p:txBody>
      </p:sp>
      <p:sp>
        <p:nvSpPr>
          <p:cNvPr id="3592" name="Google Shape;3592;g10cd58d34af_2_123"/>
          <p:cNvSpPr txBox="1"/>
          <p:nvPr/>
        </p:nvSpPr>
        <p:spPr>
          <a:xfrm>
            <a:off x="1154322" y="4092695"/>
            <a:ext cx="790826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calcularTotalVenda(double precoItem1,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precoItem2, double precoItem3)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3" name="Google Shape;3593;g10cd58d34af_2_123"/>
          <p:cNvSpPr txBox="1"/>
          <p:nvPr/>
        </p:nvSpPr>
        <p:spPr>
          <a:xfrm>
            <a:off x="1154322" y="2232702"/>
            <a:ext cx="146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Método:</a:t>
            </a:r>
            <a:endParaRPr/>
          </a:p>
        </p:txBody>
      </p:sp>
      <p:sp>
        <p:nvSpPr>
          <p:cNvPr id="3594" name="Google Shape;3594;g10cd58d34af_2_123"/>
          <p:cNvSpPr txBox="1"/>
          <p:nvPr/>
        </p:nvSpPr>
        <p:spPr>
          <a:xfrm>
            <a:off x="1154322" y="3682939"/>
            <a:ext cx="22040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</a:t>
            </a:r>
            <a:endParaRPr/>
          </a:p>
        </p:txBody>
      </p:sp>
      <p:sp>
        <p:nvSpPr>
          <p:cNvPr id="3595" name="Google Shape;3595;g10cd58d34af_2_123"/>
          <p:cNvSpPr txBox="1"/>
          <p:nvPr/>
        </p:nvSpPr>
        <p:spPr>
          <a:xfrm>
            <a:off x="2010550" y="2028425"/>
            <a:ext cx="483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</a:t>
            </a:r>
            <a:r>
              <a:rPr b="1" lang="en-US"/>
              <a:t>ome() </a:t>
            </a:r>
            <a:r>
              <a:rPr lang="en-US"/>
              <a:t>     </a:t>
            </a:r>
            <a:r>
              <a:rPr lang="en-US"/>
              <a:t>Obs:  tb é uma assinatura, é uma lista vazia</a:t>
            </a:r>
            <a:r>
              <a:rPr b="1" lang="en-US"/>
              <a:t> </a:t>
            </a:r>
            <a:endParaRPr b="1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99" name="Shape 3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0" name="Google Shape;3600;g10cd58d34af_2_13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601" name="Google Shape;3601;g10cd58d34af_2_1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602" name="Google Shape;3602;g10cd58d34af_2_13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3" name="Google Shape;3603;g10cd58d34af_2_134"/>
          <p:cNvSpPr txBox="1"/>
          <p:nvPr/>
        </p:nvSpPr>
        <p:spPr>
          <a:xfrm>
            <a:off x="354275" y="1318701"/>
            <a:ext cx="8478000" cy="3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Construtor e Destrutor: são métodos especiais usados na Orientação a Objetos.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Mensagem: é o ato de solicitar ao método que o mesmo execute. Esta pode ser direcionada a um objeto ou a uma classe.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4" name="Google Shape;3604;g10cd58d34af_2_134"/>
          <p:cNvSpPr txBox="1"/>
          <p:nvPr/>
        </p:nvSpPr>
        <p:spPr>
          <a:xfrm>
            <a:off x="752075" y="2048550"/>
            <a:ext cx="733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Os construtores criam objetos a partir de classes. O destrutores auxiliam na destruição de objetos. </a:t>
            </a:r>
            <a:endParaRPr/>
          </a:p>
        </p:txBody>
      </p:sp>
      <p:sp>
        <p:nvSpPr>
          <p:cNvPr id="3605" name="Google Shape;3605;g10cd58d34af_2_134"/>
          <p:cNvSpPr txBox="1"/>
          <p:nvPr/>
        </p:nvSpPr>
        <p:spPr>
          <a:xfrm flipH="1">
            <a:off x="872900" y="3616725"/>
            <a:ext cx="6916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É o que faz o software de fato funcionar. São as execuções dos métodos, as mensagens que são passadas para eles para que eles executem seus processamentos (códigos) internos. Nesse momento apenas passaremos mensagens a métodos através de uma classe.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9" name="Shape 3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0" name="Google Shape;3610;g11fa56c0486_2_0"/>
          <p:cNvSpPr txBox="1"/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Thiago Leite e Carvalho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Engenheiro de Software, Professor, Escritor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11" name="Google Shape;3611;g11fa56c0486_2_0"/>
          <p:cNvSpPr txBox="1"/>
          <p:nvPr>
            <p:ph idx="1" type="subTitle"/>
          </p:nvPr>
        </p:nvSpPr>
        <p:spPr>
          <a:xfrm>
            <a:off x="311700" y="1905150"/>
            <a:ext cx="85206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60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/>
          </a:p>
        </p:txBody>
      </p:sp>
      <p:sp>
        <p:nvSpPr>
          <p:cNvPr id="3612" name="Google Shape;3612;g11fa56c0486_2_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3" name="Google Shape;3613;g11fa56c0486_2_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4" name="Google Shape;3614;g11fa56c0486_2_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15" name="Google Shape;3615;g11fa56c0486_2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400" y="30236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19" name="Shape 3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0" name="Google Shape;3620;g11fa56c0486_2_1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621" name="Google Shape;3621;g11fa56c0486_2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622" name="Google Shape;3622;g11fa56c0486_2_10"/>
          <p:cNvSpPr txBox="1"/>
          <p:nvPr>
            <p:ph idx="1" type="subTitle"/>
          </p:nvPr>
        </p:nvSpPr>
        <p:spPr>
          <a:xfrm>
            <a:off x="311700" y="1333492"/>
            <a:ext cx="8525888" cy="2174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Possibilitar que o aluno compreenda o que é um método, como criá-lo e utilizá-lo. </a:t>
            </a:r>
            <a:endParaRPr/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3" name="Google Shape;3623;g11fa56c0486_2_1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27" name="Shape 3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8" name="Google Shape;3628;g11fa56c0486_2_1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629" name="Google Shape;3629;g11fa56c0486_2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630" name="Google Shape;3630;g11fa56c0486_2_17"/>
          <p:cNvSpPr txBox="1"/>
          <p:nvPr>
            <p:ph idx="1" type="subTitle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3631" name="Google Shape;3631;g11fa56c0486_2_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2" name="Google Shape;3632;g11fa56c0486_2_17"/>
          <p:cNvSpPr/>
          <p:nvPr/>
        </p:nvSpPr>
        <p:spPr>
          <a:xfrm>
            <a:off x="2287116" y="1548830"/>
            <a:ext cx="493598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3" name="Google Shape;3633;g11fa56c0486_2_17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4" name="Google Shape;3634;g11fa56c0486_2_17"/>
          <p:cNvSpPr/>
          <p:nvPr/>
        </p:nvSpPr>
        <p:spPr>
          <a:xfrm>
            <a:off x="2286179" y="2340918"/>
            <a:ext cx="3131419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5" name="Google Shape;3635;g11fa56c0486_2_17"/>
          <p:cNvSpPr/>
          <p:nvPr/>
        </p:nvSpPr>
        <p:spPr>
          <a:xfrm>
            <a:off x="2287116" y="3133006"/>
            <a:ext cx="4441501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6" name="Google Shape;3636;g11fa56c0486_2_17"/>
          <p:cNvSpPr txBox="1"/>
          <p:nvPr/>
        </p:nvSpPr>
        <p:spPr>
          <a:xfrm>
            <a:off x="683568" y="307087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40" name="Shape 3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1" name="Google Shape;3641;g11fa56c0486_2_29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642" name="Google Shape;3642;g11fa56c0486_2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643" name="Google Shape;3643;g11fa56c0486_2_29"/>
          <p:cNvSpPr txBox="1"/>
          <p:nvPr>
            <p:ph idx="1" type="subTitle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Lógica de Programação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IntelliJ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4" name="Google Shape;3644;g11fa56c0486_2_2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8" name="Shape 3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9" name="Google Shape;3649;g11fa56c0486_2_36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50" name="Google Shape;3650;g11fa56c0486_2_36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51" name="Google Shape;3651;g11fa56c0486_2_36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52" name="Google Shape;3652;g11fa56c0486_2_36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3" name="Google Shape;3653;g11fa56c0486_2_36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4" name="Google Shape;3654;g11fa56c0486_2_36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55" name="Google Shape;3655;g11fa56c0486_2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3656" name="Google Shape;3656;g11fa56c0486_2_36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7" name="Google Shape;3657;g11fa56c0486_2_36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Criação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58" name="Google Shape;3658;g11fa56c0486_2_36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62" name="Shape 3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3" name="Google Shape;3663;g11fa56c0486_2_4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664" name="Google Shape;3664;g11fa56c0486_2_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665" name="Google Shape;3665;g11fa56c0486_2_49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Entender o que é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Saber como definir e utilizar métodos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Aplicar boas práticas em sua criação e uso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6" name="Google Shape;3666;g11fa56c0486_2_4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70" name="Shape 3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1" name="Google Shape;3671;g11fa56c0486_2_56"/>
          <p:cNvSpPr txBox="1"/>
          <p:nvPr>
            <p:ph idx="1" type="subTitle"/>
          </p:nvPr>
        </p:nvSpPr>
        <p:spPr>
          <a:xfrm>
            <a:off x="332988" y="3181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672" name="Google Shape;3672;g11fa56c0486_2_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673" name="Google Shape;3673;g11fa56c0486_2_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4" name="Google Shape;3674;g11fa56c0486_2_5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uma porção de código (sub-rotina) que é disponibilizada por uma classe. Este é executado quando é feita uma requisição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a ele. São responsáveis por definir e realizar 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determinado comportamento."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5" name="Google Shape;3675;g11fa56c0486_2_56"/>
          <p:cNvSpPr txBox="1"/>
          <p:nvPr/>
        </p:nvSpPr>
        <p:spPr>
          <a:xfrm>
            <a:off x="1060925" y="3693125"/>
            <a:ext cx="73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6" name="Google Shape;3676;g11fa56c0486_2_56"/>
          <p:cNvSpPr txBox="1"/>
          <p:nvPr/>
        </p:nvSpPr>
        <p:spPr>
          <a:xfrm>
            <a:off x="792350" y="3612525"/>
            <a:ext cx="7338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Ou seja, é método  que é responsável por realmente fazer a aplicação funcionar. É nele que iremos definir os códigos que irão manipular os dados. Como dito, um método deve ser chamado para executar, pois não funciona sozinho. Esta chamada é através de uma classe ou objetos.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2e935a282d_16_29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416" name="Google Shape;416;g12e935a282d_16_2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g12e935a282d_16_29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g12e935a282d_16_290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resolva as seguintes situações: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as 4 operações básicas: soma, subtração, multiplicação e divisão. Sempre 2 valores devem ser passados.</a:t>
            </a:r>
            <a:endParaRPr/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partir da hora do dia, informe a mensagem adequada: Bom dia, Boa tarde e Boa noite.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o valor final de um empréstimo, a partir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do valor solicitado. Taxas e parcelas influenciam.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Defina arbitrariamente as faixas que influenciam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nos valores.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80" name="Shape 3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1" name="Google Shape;3681;g11fa56c0486_2_6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682" name="Google Shape;3682;g11fa56c0486_2_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683" name="Google Shape;3683;g11fa56c0486_2_6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4" name="Google Shape;3684;g11fa56c0486_2_6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 de definição: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&lt;?visibilidade?&gt; &lt;?tipo?&gt; &lt;?modificador?&gt; retorno nome (&lt;?parâmetros?&gt;) &lt;?exceções?&gt; corpo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5" name="Google Shape;3685;g11fa56c0486_2_65"/>
          <p:cNvSpPr txBox="1"/>
          <p:nvPr/>
        </p:nvSpPr>
        <p:spPr>
          <a:xfrm>
            <a:off x="980350" y="4742400"/>
            <a:ext cx="7338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A criação de um método deve seguir o seu padrão de definição. A regra acima determina o que um método deve ter minimamente e o qué opcional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Neste caso, &lt;??&gt; indicam a opcionalidade.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retorno, nome , os parêntes () e o corpo são obrigatórios.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89" name="Shape 3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0" name="Google Shape;3690;g11fa56c0486_2_7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691" name="Google Shape;3691;g11fa56c0486_2_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692" name="Google Shape;3692;g11fa56c0486_2_7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3" name="Google Shape;3693;g11fa56c0486_2_73"/>
          <p:cNvSpPr txBox="1"/>
          <p:nvPr/>
        </p:nvSpPr>
        <p:spPr>
          <a:xfrm>
            <a:off x="354275" y="953501"/>
            <a:ext cx="8478000" cy="3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"public", "protected" ou "private"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T: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oncreto ou abstrato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M: "static" ou "final"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tipo de dado ou "void" // nao retorna nada só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nome que é fornecido ao método//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padrao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parâmetros que pode receber // se o metodo for usado deficar dendro do parame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tro ou paramenrtro vasio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E: exceções que pode lançar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código que possui ou vazio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97" name="Shape 3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8" name="Google Shape;3698;g11fa56c0486_2_8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699" name="Google Shape;3699;g11fa56c0486_2_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700" name="Google Shape;3700;g11fa56c0486_2_8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1" name="Google Shape;3701;g11fa56c0486_2_80"/>
          <p:cNvSpPr txBox="1"/>
          <p:nvPr/>
        </p:nvSpPr>
        <p:spPr>
          <a:xfrm>
            <a:off x="354275" y="953501"/>
            <a:ext cx="8478000" cy="3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2" name="Google Shape;3702;g11fa56c0486_2_80"/>
          <p:cNvSpPr txBox="1"/>
          <p:nvPr/>
        </p:nvSpPr>
        <p:spPr>
          <a:xfrm>
            <a:off x="443175" y="1060925"/>
            <a:ext cx="8205600" cy="3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 u="sng">
                <a:solidFill>
                  <a:schemeClr val="dk1"/>
                </a:solidFill>
              </a:rPr>
              <a:t>V</a:t>
            </a:r>
            <a:r>
              <a:rPr lang="en-US" sz="1300">
                <a:solidFill>
                  <a:schemeClr val="dk1"/>
                </a:solidFill>
              </a:rPr>
              <a:t>: são as visibilidades. Assim como as variáveis, os métodos tb podem definir as visibilidades.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T: se é concreto ou abstrato. Este conceito é mais fácil de explorar em um curso de OO. Aqui vamos sempre utilizar métodos concretos.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M: se é estatico, não estático ou final. Este conceito é mais fácil de explorar em um curso de OO. Aqui vamos sempre utilizar métodos estaticos.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 u="sng">
                <a:solidFill>
                  <a:schemeClr val="dk1"/>
                </a:solidFill>
              </a:rPr>
              <a:t>R</a:t>
            </a:r>
            <a:r>
              <a:rPr lang="en-US" sz="1300">
                <a:solidFill>
                  <a:schemeClr val="dk1"/>
                </a:solidFill>
              </a:rPr>
              <a:t>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solidFill>
                  <a:srgbClr val="073763"/>
                </a:solidFill>
              </a:rPr>
              <a:t>N</a:t>
            </a:r>
            <a:r>
              <a:rPr lang="en-US" sz="1200">
                <a:solidFill>
                  <a:srgbClr val="073763"/>
                </a:solidFill>
              </a:rPr>
              <a:t>: nome que é fornecido ao método//  padrao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 u="sng">
                <a:solidFill>
                  <a:schemeClr val="dk1"/>
                </a:solidFill>
              </a:rPr>
              <a:t>P:</a:t>
            </a:r>
            <a:r>
              <a:rPr lang="en-US" sz="1300">
                <a:solidFill>
                  <a:schemeClr val="dk1"/>
                </a:solidFill>
              </a:rPr>
              <a:t> são os parâmetros que o método pode receber pra manipular e gerar novos valores.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E: Lista de exceções que pode lançar.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 u="sng">
                <a:solidFill>
                  <a:schemeClr val="dk1"/>
                </a:solidFill>
              </a:rPr>
              <a:t>C:</a:t>
            </a:r>
            <a:r>
              <a:rPr lang="en-US" sz="1300">
                <a:solidFill>
                  <a:schemeClr val="dk1"/>
                </a:solidFill>
              </a:rPr>
              <a:t> códigos que pode possuir. Se não tiver código, termina com ";". 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É válido ressaltar que os itens sublinhados são digamos os mais "comuns de usar" e os que exploraremos neste curso.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Existe tb considerações sobre T e M. Existem alguma combinações entre estes que não são validas. Mais uma vez, em OO conseguimos explorar isso.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06" name="Shape 3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7" name="Google Shape;3707;g11fa56c0486_2_8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708" name="Google Shape;3708;g11fa56c0486_2_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709" name="Google Shape;3709;g11fa56c0486_2_8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0" name="Google Shape;3710;g11fa56c0486_2_88"/>
          <p:cNvSpPr txBox="1"/>
          <p:nvPr/>
        </p:nvSpPr>
        <p:spPr>
          <a:xfrm>
            <a:off x="441025" y="897000"/>
            <a:ext cx="8478000" cy="41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chemeClr val="dk1"/>
                </a:solidFill>
              </a:rPr>
              <a:t>Abaixo temos  alguns exemplos de métodos válidos e mais comuns, no que diz respeito à utilização das possibilidades apresentadas. Cada método terá sua necessidade e usará os itens de seu padrão de definição.</a:t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getNome() { … } 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// retorna um Nome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calcularTotalNota() {…} 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verificarDistancia(int cordenada1, int cordenada2) {…} 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abstract void executar() ; // c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orpo vasio do metodo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void alterarFabricante(Fabricante fabricante) { … }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Relatorio gerarDadosAnaliticos(Cliente cliente, List&lt;Compra&gt; compras) {…} // como passar mais de um paramentros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static R N(P) {…} </a:t>
            </a:r>
            <a:r>
              <a:rPr lang="en-US" sz="1100">
                <a:solidFill>
                  <a:schemeClr val="dk1"/>
                </a:solidFill>
              </a:rPr>
              <a:t>forma que vamos utilizar neste curso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R = RETORNO, N = NOME, P = PARÂMETROS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14" name="Shape 3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5" name="Google Shape;3715;g11fa56c0486_2_9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716" name="Google Shape;3716;g11fa56c0486_2_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717" name="Google Shape;3717;g11fa56c0486_2_9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8" name="Google Shape;3718;g11fa56c0486_2_95"/>
          <p:cNvSpPr txBox="1"/>
          <p:nvPr/>
        </p:nvSpPr>
        <p:spPr>
          <a:xfrm>
            <a:off x="191950" y="1026850"/>
            <a:ext cx="86403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Passa-se uma mensagem através de uma classe ou objeto.</a:t>
            </a:r>
            <a:endParaRPr/>
          </a:p>
        </p:txBody>
      </p:sp>
      <p:sp>
        <p:nvSpPr>
          <p:cNvPr id="3719" name="Google Shape;3719;g11fa56c0486_2_95"/>
          <p:cNvSpPr txBox="1"/>
          <p:nvPr/>
        </p:nvSpPr>
        <p:spPr>
          <a:xfrm>
            <a:off x="191938" y="2127490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nome_da_classe.nome_do_metodo(); ou  nome_da_classe.nome_do_metodo(...);</a:t>
            </a:r>
            <a:endParaRPr/>
          </a:p>
        </p:txBody>
      </p:sp>
      <p:sp>
        <p:nvSpPr>
          <p:cNvPr id="3720" name="Google Shape;3720;g11fa56c0486_2_95"/>
          <p:cNvSpPr txBox="1"/>
          <p:nvPr/>
        </p:nvSpPr>
        <p:spPr>
          <a:xfrm>
            <a:off x="191937" y="2612725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nome_do_objeto.nome_do_metodo(); ou nome_do_objeto.nome_do_metodo(...);</a:t>
            </a:r>
            <a:endParaRPr/>
          </a:p>
        </p:txBody>
      </p:sp>
      <p:sp>
        <p:nvSpPr>
          <p:cNvPr id="3721" name="Google Shape;3721;g11fa56c0486_2_95"/>
          <p:cNvSpPr txBox="1"/>
          <p:nvPr/>
        </p:nvSpPr>
        <p:spPr>
          <a:xfrm>
            <a:off x="-250175" y="3464462"/>
            <a:ext cx="88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Math.random(); ou  Math.sqrt(4);</a:t>
            </a:r>
            <a:endParaRPr/>
          </a:p>
        </p:txBody>
      </p:sp>
      <p:sp>
        <p:nvSpPr>
          <p:cNvPr id="3722" name="Google Shape;3722;g11fa56c0486_2_95"/>
          <p:cNvSpPr txBox="1"/>
          <p:nvPr/>
        </p:nvSpPr>
        <p:spPr>
          <a:xfrm>
            <a:off x="-250167" y="4165480"/>
            <a:ext cx="8803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usuario.getEmail(); ou usuario.alterarEndereco(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endereco);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3" name="Google Shape;3723;g11fa56c0486_2_95"/>
          <p:cNvSpPr txBox="1"/>
          <p:nvPr/>
        </p:nvSpPr>
        <p:spPr>
          <a:xfrm>
            <a:off x="2363700" y="3217738"/>
            <a:ext cx="220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</a:rPr>
              <a:t>Para chamar uma classe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3724" name="Google Shape;3724;g11fa56c0486_2_95"/>
          <p:cNvSpPr txBox="1"/>
          <p:nvPr/>
        </p:nvSpPr>
        <p:spPr>
          <a:xfrm>
            <a:off x="1678700" y="3950738"/>
            <a:ext cx="209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00FF"/>
                </a:solidFill>
              </a:rPr>
              <a:t>Para chamar uma objeto</a:t>
            </a:r>
            <a:endParaRPr sz="12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28" name="Shape 3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9" name="Google Shape;3729;g11fa56c0486_2_10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730" name="Google Shape;3730;g11fa56c0486_2_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731" name="Google Shape;3731;g11fa56c0486_2_10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2" name="Google Shape;3732;g11fa56c0486_2_10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 é a forma de identificar unicamente 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      Ass = nome + parâmetros                 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3" name="Google Shape;3733;g11fa56c0486_2_108"/>
          <p:cNvSpPr txBox="1"/>
          <p:nvPr/>
        </p:nvSpPr>
        <p:spPr>
          <a:xfrm>
            <a:off x="1154322" y="2647770"/>
            <a:ext cx="790826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calcularTotalVenda(double precoItem1, double precoItem2, double precoItem3) {...}</a:t>
            </a:r>
            <a:endParaRPr/>
          </a:p>
        </p:txBody>
      </p:sp>
      <p:sp>
        <p:nvSpPr>
          <p:cNvPr id="3734" name="Google Shape;3734;g11fa56c0486_2_108"/>
          <p:cNvSpPr txBox="1"/>
          <p:nvPr/>
        </p:nvSpPr>
        <p:spPr>
          <a:xfrm>
            <a:off x="1154322" y="4092695"/>
            <a:ext cx="790826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calcularTotalVenda(double precoItem1,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precoItem2, double precoItem3)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5" name="Google Shape;3735;g11fa56c0486_2_108"/>
          <p:cNvSpPr txBox="1"/>
          <p:nvPr/>
        </p:nvSpPr>
        <p:spPr>
          <a:xfrm>
            <a:off x="1154322" y="2232702"/>
            <a:ext cx="146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Método:</a:t>
            </a:r>
            <a:endParaRPr/>
          </a:p>
        </p:txBody>
      </p:sp>
      <p:sp>
        <p:nvSpPr>
          <p:cNvPr id="3736" name="Google Shape;3736;g11fa56c0486_2_108"/>
          <p:cNvSpPr txBox="1"/>
          <p:nvPr/>
        </p:nvSpPr>
        <p:spPr>
          <a:xfrm>
            <a:off x="1154322" y="3682939"/>
            <a:ext cx="22040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</a:t>
            </a:r>
            <a:endParaRPr/>
          </a:p>
        </p:txBody>
      </p:sp>
      <p:sp>
        <p:nvSpPr>
          <p:cNvPr id="3737" name="Google Shape;3737;g11fa56c0486_2_108"/>
          <p:cNvSpPr txBox="1"/>
          <p:nvPr/>
        </p:nvSpPr>
        <p:spPr>
          <a:xfrm>
            <a:off x="2010550" y="2028425"/>
            <a:ext cx="483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</a:t>
            </a:r>
            <a:r>
              <a:rPr b="1" lang="en-US"/>
              <a:t>ome() </a:t>
            </a:r>
            <a:r>
              <a:rPr lang="en-US"/>
              <a:t>     </a:t>
            </a:r>
            <a:r>
              <a:rPr lang="en-US"/>
              <a:t>Obs:  tb é uma assinatura, é uma lista vazia</a:t>
            </a:r>
            <a:r>
              <a:rPr b="1" lang="en-US"/>
              <a:t> </a:t>
            </a:r>
            <a:endParaRPr b="1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41" name="Shape 3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2" name="Google Shape;3742;g11fa56c0486_2_12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743" name="Google Shape;3743;g11fa56c0486_2_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744" name="Google Shape;3744;g11fa56c0486_2_1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5" name="Google Shape;3745;g11fa56c0486_2_120"/>
          <p:cNvSpPr txBox="1"/>
          <p:nvPr/>
        </p:nvSpPr>
        <p:spPr>
          <a:xfrm>
            <a:off x="354275" y="1318701"/>
            <a:ext cx="8478000" cy="3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Construtor e Destrutor: são métodos especiais usados na Orientação a Objetos.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Mensagem: é o ato de solicitar ao método que o mesmo execute. Esta pode ser direcionada a um objeto ou a uma classe.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6" name="Google Shape;3746;g11fa56c0486_2_120"/>
          <p:cNvSpPr txBox="1"/>
          <p:nvPr/>
        </p:nvSpPr>
        <p:spPr>
          <a:xfrm>
            <a:off x="752075" y="2048550"/>
            <a:ext cx="733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Os construtores criam objetos a partir de classes. O destrutores auxiliam na destruição de objetos. </a:t>
            </a:r>
            <a:endParaRPr/>
          </a:p>
        </p:txBody>
      </p:sp>
      <p:sp>
        <p:nvSpPr>
          <p:cNvPr id="3747" name="Google Shape;3747;g11fa56c0486_2_120"/>
          <p:cNvSpPr txBox="1"/>
          <p:nvPr/>
        </p:nvSpPr>
        <p:spPr>
          <a:xfrm flipH="1">
            <a:off x="872900" y="3616725"/>
            <a:ext cx="6916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É o que faz o software de fato funcionar. São as execuções dos métodos, as mensagens que são passadas para eles para que eles executem seus processamentos (códigos) internos. Nesse momento apenas passaremos mensagens a métodos através de uma classe.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51" name="Shape 3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2" name="Google Shape;3752;g11fa56c0486_2_12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753" name="Google Shape;3753;g11fa56c0486_2_1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754" name="Google Shape;3754;g11fa56c0486_2_12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5" name="Google Shape;3755;g11fa56c0486_2_129"/>
          <p:cNvSpPr txBox="1"/>
          <p:nvPr/>
        </p:nvSpPr>
        <p:spPr>
          <a:xfrm>
            <a:off x="354275" y="1318701"/>
            <a:ext cx="8478000" cy="3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Passagem de Parâmetros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Por valor (cópia)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Por referência (endereço)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56" name="Google Shape;3756;g11fa56c0486_2_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925" y="2659050"/>
            <a:ext cx="7157925" cy="2484450"/>
          </a:xfrm>
          <a:prstGeom prst="rect">
            <a:avLst/>
          </a:prstGeom>
          <a:noFill/>
          <a:ln>
            <a:noFill/>
          </a:ln>
        </p:spPr>
      </p:pic>
      <p:sp>
        <p:nvSpPr>
          <p:cNvPr id="3757" name="Google Shape;3757;g11fa56c0486_2_129"/>
          <p:cNvSpPr txBox="1"/>
          <p:nvPr/>
        </p:nvSpPr>
        <p:spPr>
          <a:xfrm>
            <a:off x="7372800" y="3960775"/>
            <a:ext cx="169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resultado vai ser = 20</a:t>
            </a:r>
            <a:endParaRPr/>
          </a:p>
        </p:txBody>
      </p:sp>
      <p:sp>
        <p:nvSpPr>
          <p:cNvPr id="3758" name="Google Shape;3758;g11fa56c0486_2_129"/>
          <p:cNvSpPr txBox="1"/>
          <p:nvPr/>
        </p:nvSpPr>
        <p:spPr>
          <a:xfrm>
            <a:off x="7372800" y="4519250"/>
            <a:ext cx="169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O resultado vai ser = 10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62" name="Shape 3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3" name="Google Shape;3763;g11fa56c0486_2_13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764" name="Google Shape;3764;g11fa56c0486_2_1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765" name="Google Shape;3765;g11fa56c0486_2_13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6" name="Google Shape;3766;g11fa56c0486_2_13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Nomes devem ser descritivos, mas curtos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Notação camelo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Deve possuir entre 80 e 120 linhas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Evite lista de parâmetros longas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Visibilidades adequadas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7" name="Google Shape;3767;g11fa56c0486_2_139"/>
          <p:cNvSpPr txBox="1"/>
          <p:nvPr/>
        </p:nvSpPr>
        <p:spPr>
          <a:xfrm>
            <a:off x="148807" y="2149056"/>
            <a:ext cx="9040481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verificarSaldo(); executarTranferencia(...); existeDebito(); 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71" name="Shape 3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2" name="Google Shape;3772;g11fa56c0486_2_14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773" name="Google Shape;3773;g11fa56c0486_2_1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774" name="Google Shape;3774;g11fa56c0486_2_14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5" name="Google Shape;3775;g11fa56c0486_2_147"/>
          <p:cNvSpPr txBox="1"/>
          <p:nvPr/>
        </p:nvSpPr>
        <p:spPr>
          <a:xfrm>
            <a:off x="148807" y="2149056"/>
            <a:ext cx="904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6" name="Google Shape;3776;g11fa56c0486_2_147"/>
          <p:cNvSpPr txBox="1"/>
          <p:nvPr/>
        </p:nvSpPr>
        <p:spPr>
          <a:xfrm>
            <a:off x="1023175" y="1576225"/>
            <a:ext cx="73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7" name="Google Shape;3777;g11fa56c0486_2_147"/>
          <p:cNvSpPr txBox="1"/>
          <p:nvPr/>
        </p:nvSpPr>
        <p:spPr>
          <a:xfrm>
            <a:off x="580725" y="834375"/>
            <a:ext cx="82737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Esse é o grande desafio! Criar nomes que transmitam a ideia do comportamento que o método define, mas sem ficar grande demais. Via de regras preposições como "de", "do", "da" são evitadas, assim como artigos. Na maioria das vezes verbos e substantivos conseguem suprir tal necessidade.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Métodos muito grandes são difíceis de entender e manter. Então evitar isto ajuda na manutenção do mesmo. Essas valores não são uma regra, mas existem estudos que aconselhem a este valor </a:t>
            </a:r>
            <a:r>
              <a:rPr lang="en-US" sz="15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entre 80 e 120 linhas</a:t>
            </a:r>
            <a:r>
              <a:rPr lang="en-US" sz="1500">
                <a:solidFill>
                  <a:schemeClr val="dk1"/>
                </a:solidFill>
              </a:rPr>
              <a:t>. Sendo 150 a exceção o máxima. Sempre que possível a criação e reúso de métodos deve ser feita, assim evita-se também a repetição de códigos.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Lista de parâmetros muito longas geram um forte acoplamento. Listas curtas são mais fáceis de manter. Acoplamento é um conceito um pouco mais avançado, mas tenha em mente que listas longas geram forte acoplamento.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Definir a visibilidade adequada de um método é importantíssimo. Agora tudo será público(public) por facilidade de explicação. Mas na verdade a visibilidade deve ser bem pensada. </a:t>
            </a:r>
            <a:endParaRPr sz="18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6f630a1ee_3_29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7" name="Google Shape;67;g126f630a1ee_3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g126f630a1ee_3_29"/>
          <p:cNvSpPr txBox="1"/>
          <p:nvPr>
            <p:ph idx="1" type="subTitle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Lógica de Programação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IntelliJ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g126f630a1ee_3_2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2e935a282d_16_29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424" name="Google Shape;424;g12e935a282d_16_2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g12e935a282d_16_29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g12e935a282d_16_29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Observações: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Tente ao máximo criar métodos que trabalhem sozinhos ou em conjunto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chamar um método dentro de outro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passar como parâmetro, a chamada de um outro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81" name="Shape 3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2" name="Google Shape;3782;g11fa56c0486_2_15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3783" name="Google Shape;3783;g11fa56c0486_2_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784" name="Google Shape;3784;g11fa56c0486_2_1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5" name="Google Shape;3785;g11fa56c0486_2_156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resolva as seguintes situações: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as 4 operações básicas: soma, subtração, multiplicação e divisão. Sempre 2 valores devem ser passados.</a:t>
            </a:r>
            <a:endParaRPr/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partir da hora do dia, informe a mensagem adequada: Bom dia, Boa tarde e Boa noite.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o valor final de um empréstimo, a partir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do valor solicitado. Taxas e parcelas influenciam.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Defina arbitrariamente as faixas que influenciam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nos valores.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89" name="Shape 3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0" name="Google Shape;3790;g11fa56c0486_2_16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3791" name="Google Shape;3791;g11fa56c0486_2_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792" name="Google Shape;3792;g11fa56c0486_2_16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3" name="Google Shape;3793;g11fa56c0486_2_16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Observações: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Tente ao máximo criar métodos que trabalhem sozinhos ou em conjunto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chamar um método dentro de outro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passar como parâmetro, a chamada de um outro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97" name="Shape 3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8" name="Google Shape;3798;g11fa56c0486_2_17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9" name="Google Shape;3799;g11fa56c0486_2_170"/>
          <p:cNvSpPr txBox="1"/>
          <p:nvPr/>
        </p:nvSpPr>
        <p:spPr>
          <a:xfrm>
            <a:off x="354275" y="0"/>
            <a:ext cx="847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soma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soma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//Visib/Modif/Retorno/Nome(Parametro1, Parametro2) Obs.: O retorno Void não tem retorno é um retorno vazio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 O Modificador static que possibilita chamar um método a partir de uma classe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+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soma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mais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subtracao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numero1 -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subtracao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menos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multiplicacao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*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multiplicação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vezes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divisao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/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divisão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por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03" name="Shape 3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4" name="Google Shape;3804;g11fa56c0486_2_17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5" name="Google Shape;3805;g11fa56c0486_2_175"/>
          <p:cNvSpPr txBox="1"/>
          <p:nvPr/>
        </p:nvSpPr>
        <p:spPr>
          <a:xfrm>
            <a:off x="117775" y="-68675"/>
            <a:ext cx="8836800" cy="50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obterMensagem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//Visib/Modif/Retorno/Nome(Parametro1) Obs.: O retorno Void não tem retorno é um retorno vazio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 O Modificador static que possibilita chamar um método a partir de uma classe.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switch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(hora)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mensagemBomDia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mensagemBoaTarde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09" name="Shape 3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0" name="Google Shape;3810;g11fa56c0486_2_18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1" name="Google Shape;3811;g11fa56c0486_2_180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mensagemBoaNoite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"Hora inválida."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mensagemBomDia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mensagemBomDia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//Esse método foi criado para mostrar que é possível criar um método dentro de outro método e que isso é comum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//Visib/Modif/Retorno/Nome(Parametro1) Obs.: O retorno Void não tem retorno é um retorno vazio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dia!"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mensagemBoaTarde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tarde!"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mensagemBoaNoite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noite!"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15" name="Shape 3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6" name="Google Shape;3816;g11fa56c0486_2_18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7" name="Google Shape;3817;g11fa56c0486_2_185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int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//Visib/Modif/Retorno/Nome(parâmetro "no caso está sem parâmetro")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int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0.45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parcelas) {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principal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(parcelas ==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valor + (valor *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//Para mostrar que é possivel criar um método dentro de outro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"Valor final do empréstimo para 2 parcelas: R$ 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if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(parcelas ==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valor + (valor *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"Valor final do empréstimo para 3 parcelas: R$ 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"Quantidade de parcelas não aceita."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21" name="Shape 3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2" name="Google Shape;3822;g11fa56c0486_2_19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3" name="Google Shape;3823;g11fa56c0486_2_190"/>
          <p:cNvSpPr txBox="1"/>
          <p:nvPr/>
        </p:nvSpPr>
        <p:spPr>
          <a:xfrm>
            <a:off x="153600" y="0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 classe Main é onde o programa vai ser executado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Calculadora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calculadora"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soma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//Para chamar o método (passar uma mensagem) a partir da classe nesse caso calculadora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//Classe.nome(parâmetro1, parâmetro2) - Precisamos passar esses parâmetros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subtracao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multiplicacao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divisao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2.5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Mensagem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mensagem"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Empréstimo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empréstimo"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Foi criado para mostrar que é possível passar um parâmetros para outro método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7" name="Shape 3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8" name="Google Shape;3828;g11fa56c0486_2_195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29" name="Google Shape;3829;g11fa56c0486_2_195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30" name="Google Shape;3830;g11fa56c0486_2_195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31" name="Google Shape;3831;g11fa56c0486_2_19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2" name="Google Shape;3832;g11fa56c0486_2_19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3" name="Google Shape;3833;g11fa56c0486_2_19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34" name="Google Shape;3834;g11fa56c0486_2_1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3835" name="Google Shape;3835;g11fa56c0486_2_19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6" name="Google Shape;3836;g11fa56c0486_2_19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Sobrecarga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37" name="Google Shape;3837;g11fa56c0486_2_195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41" name="Shape 3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2" name="Google Shape;3842;g11fa56c0486_2_20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843" name="Google Shape;3843;g11fa56c0486_2_2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844" name="Google Shape;3844;g11fa56c0486_2_208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 que é sobrecarregar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Saber como criar sobrecargas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5" name="Google Shape;3845;g11fa56c0486_2_20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49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g11fa56c0486_2_21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851" name="Google Shape;3851;g11fa56c0486_2_2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852" name="Google Shape;3852;g11fa56c0486_2_21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3" name="Google Shape;3853;g11fa56c0486_2_215"/>
          <p:cNvSpPr txBox="1"/>
          <p:nvPr/>
        </p:nvSpPr>
        <p:spPr>
          <a:xfrm>
            <a:off x="354275" y="13948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a capacidade de definir métodos para diferentes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contextos, mas preservando seu nome. 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4" name="Google Shape;3854;g11fa56c0486_2_215"/>
          <p:cNvSpPr txBox="1"/>
          <p:nvPr/>
        </p:nvSpPr>
        <p:spPr>
          <a:xfrm>
            <a:off x="384200" y="2996775"/>
            <a:ext cx="79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5" name="Google Shape;3855;g11fa56c0486_2_215"/>
          <p:cNvSpPr txBox="1"/>
          <p:nvPr/>
        </p:nvSpPr>
        <p:spPr>
          <a:xfrm>
            <a:off x="896475" y="3278525"/>
            <a:ext cx="7356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Obs: quando os parâmetros são completamente iguais devemos alterar o tipo de dado, por exemplo tipo de dado double uma dou parâmetros que estão iguais deverá ser alterado para float.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2e935a282d_16_30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g12e935a282d_16_304"/>
          <p:cNvSpPr txBox="1"/>
          <p:nvPr/>
        </p:nvSpPr>
        <p:spPr>
          <a:xfrm>
            <a:off x="354275" y="0"/>
            <a:ext cx="847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soma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soma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//Visib/Modif/Retorno/Nome(Parametro1, Parametro2) Obs.: O retorno Void não tem retorno é um retorno vazio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 O Modificador static que possibilita chamar um método a partir de uma classe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+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soma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mais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subtracao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numero1 -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subtracao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menos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multiplicacao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*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multiplicação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vezes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divisao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/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divisão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por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59" name="Shape 3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" name="Google Shape;3860;g11fa56c0486_2_22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861" name="Google Shape;3861;g11fa56c0486_2_2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862" name="Google Shape;3862;g11fa56c0486_2_22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3" name="Google Shape;3863;g11fa56c0486_2_224"/>
          <p:cNvSpPr txBox="1"/>
          <p:nvPr/>
        </p:nvSpPr>
        <p:spPr>
          <a:xfrm>
            <a:off x="354275" y="897001"/>
            <a:ext cx="8478000" cy="3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Alterar a assinatura do método: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Ass = nome + parâmetros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4" name="Google Shape;3864;g11fa56c0486_2_224"/>
          <p:cNvSpPr txBox="1"/>
          <p:nvPr/>
        </p:nvSpPr>
        <p:spPr>
          <a:xfrm>
            <a:off x="30202" y="2343157"/>
            <a:ext cx="595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f);</a:t>
            </a:r>
            <a:endParaRPr/>
          </a:p>
        </p:txBody>
      </p:sp>
      <p:sp>
        <p:nvSpPr>
          <p:cNvPr id="3865" name="Google Shape;3865;g11fa56c0486_2_224"/>
          <p:cNvSpPr txBox="1"/>
          <p:nvPr/>
        </p:nvSpPr>
        <p:spPr>
          <a:xfrm>
            <a:off x="30191" y="2655857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d);</a:t>
            </a:r>
            <a:endParaRPr/>
          </a:p>
        </p:txBody>
      </p:sp>
      <p:sp>
        <p:nvSpPr>
          <p:cNvPr id="3866" name="Google Shape;3866;g11fa56c0486_2_224"/>
          <p:cNvSpPr txBox="1"/>
          <p:nvPr/>
        </p:nvSpPr>
        <p:spPr>
          <a:xfrm>
            <a:off x="30191" y="2957782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s);</a:t>
            </a:r>
            <a:endParaRPr/>
          </a:p>
        </p:txBody>
      </p:sp>
      <p:sp>
        <p:nvSpPr>
          <p:cNvPr id="3867" name="Google Shape;3867;g11fa56c0486_2_224"/>
          <p:cNvSpPr txBox="1"/>
          <p:nvPr/>
        </p:nvSpPr>
        <p:spPr>
          <a:xfrm>
            <a:off x="30192" y="3270489"/>
            <a:ext cx="595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f, RoundType rd); </a:t>
            </a:r>
            <a:endParaRPr/>
          </a:p>
        </p:txBody>
      </p:sp>
      <p:sp>
        <p:nvSpPr>
          <p:cNvPr id="3868" name="Google Shape;3868;g11fa56c0486_2_224"/>
          <p:cNvSpPr txBox="1"/>
          <p:nvPr/>
        </p:nvSpPr>
        <p:spPr>
          <a:xfrm>
            <a:off x="30191" y="3583197"/>
            <a:ext cx="605358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d, RoundType rd);</a:t>
            </a:r>
            <a:endParaRPr/>
          </a:p>
        </p:txBody>
      </p:sp>
      <p:sp>
        <p:nvSpPr>
          <p:cNvPr id="3869" name="Google Shape;3869;g11fa56c0486_2_224"/>
          <p:cNvSpPr txBox="1"/>
          <p:nvPr/>
        </p:nvSpPr>
        <p:spPr>
          <a:xfrm>
            <a:off x="30191" y="3895904"/>
            <a:ext cx="6096718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s, RoundType rd);</a:t>
            </a:r>
            <a:endParaRPr/>
          </a:p>
        </p:txBody>
      </p:sp>
      <p:sp>
        <p:nvSpPr>
          <p:cNvPr id="3870" name="Google Shape;3870;g11fa56c0486_2_224"/>
          <p:cNvSpPr txBox="1"/>
          <p:nvPr/>
        </p:nvSpPr>
        <p:spPr>
          <a:xfrm>
            <a:off x="30191" y="4370357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converterParaInteiro(RoundType rd, String s);</a:t>
            </a:r>
            <a:endParaRPr/>
          </a:p>
        </p:txBody>
      </p:sp>
      <p:sp>
        <p:nvSpPr>
          <p:cNvPr id="3871" name="Google Shape;3871;g11fa56c0486_2_224"/>
          <p:cNvSpPr txBox="1"/>
          <p:nvPr/>
        </p:nvSpPr>
        <p:spPr>
          <a:xfrm>
            <a:off x="30204" y="4672275"/>
            <a:ext cx="8802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converterParaInteiro(); </a:t>
            </a:r>
            <a:endParaRPr/>
          </a:p>
        </p:txBody>
      </p:sp>
      <p:sp>
        <p:nvSpPr>
          <p:cNvPr id="3872" name="Google Shape;3872;g11fa56c0486_2_224"/>
          <p:cNvSpPr txBox="1"/>
          <p:nvPr/>
        </p:nvSpPr>
        <p:spPr>
          <a:xfrm>
            <a:off x="459575" y="1758150"/>
            <a:ext cx="73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Sobrecarga é Mudar a lista de parâmetros e manter o nome do método</a:t>
            </a: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76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g11fa56c0486_2_24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878" name="Google Shape;3878;g11fa56c0486_2_2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879" name="Google Shape;3879;g11fa56c0486_2_24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0" name="Google Shape;3880;g11fa56c0486_2_24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https://docs.oracle.com/javase/7/docs/api/java/io/PrintStream.html</a:t>
            </a:r>
            <a:endParaRPr sz="23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ela&#10;&#10;Descrição gerada automaticamente" id="3881" name="Google Shape;3881;g11fa56c0486_2_2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2275" y="2785825"/>
            <a:ext cx="6672275" cy="36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85" name="Shape 3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6" name="Google Shape;3886;g11fa56c0486_2_24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887" name="Google Shape;3887;g11fa56c0486_2_2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888" name="Google Shape;3888;g11fa56c0486_2_24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9" name="Google Shape;3889;g11fa56c0486_2_24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https://docs.oracle.com/javase/7/docs/api/java/lang/String.html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ela&#10;&#10;Descrição gerada automaticamente" id="3890" name="Google Shape;3890;g11fa56c0486_2_2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0646" y="2673661"/>
            <a:ext cx="7002491" cy="2885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94" name="Shape 3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5" name="Google Shape;3895;g11fa56c0486_2_25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896" name="Google Shape;3896;g11fa56c0486_2_2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897" name="Google Shape;3897;g11fa56c0486_2_2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8" name="Google Shape;3898;g11fa56c0486_2_25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 x Sobrescrita</a:t>
            </a:r>
            <a:endParaRPr b="0" i="0" sz="32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9" name="Google Shape;3899;g11fa56c0486_2_256"/>
          <p:cNvSpPr txBox="1"/>
          <p:nvPr/>
        </p:nvSpPr>
        <p:spPr>
          <a:xfrm>
            <a:off x="443725" y="2060175"/>
            <a:ext cx="8037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Embora sejam dois conceitos relacionados á metodos, estas são completamente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 sz="19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03" name="Shape 3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4" name="Google Shape;3904;g11fa56c0486_2_26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3905" name="Google Shape;3905;g11fa56c0486_2_2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906" name="Google Shape;3906;g11fa56c0486_2_26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7" name="Google Shape;3907;g11fa56c0486_2_26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calcula a área dos 3 quadriláteros notáveis: quadrado, retângulo e trapézio.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Obs: Use sobrecarga.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11" name="Shape 3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2" name="Google Shape;3912;g11fa56c0486_2_27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3" name="Google Shape;3913;g11fa56c0486_2_271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//Assinatura = Nome + Parâmetros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quadrado:"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lado * lado);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lado2)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retângulo:"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lado1 * lado2);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baseMaior,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baseMenor,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altura)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trapézio:"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((baseMaior+baseMenor)*altura) /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diagonal1,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diagonal2)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losango:"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(diagonal1 * diagonal2)/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17" name="Shape 3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8" name="Google Shape;3918;g11fa56c0486_2_27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9" name="Google Shape;3919;g11fa56c0486_2_276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ublic class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3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Quadrilátero</a:t>
            </a:r>
            <a:endParaRPr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quadrilátero"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5d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5d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5f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5f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//Classe.nome(parâmetro) - Isso para chamar a classe ou melhor passar uma mensagem.</a:t>
            </a:r>
            <a:endParaRPr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3" name="Shape 3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4" name="Google Shape;3924;g11fa56c0486_2_281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25" name="Google Shape;3925;g11fa56c0486_2_281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26" name="Google Shape;3926;g11fa56c0486_2_281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27" name="Google Shape;3927;g11fa56c0486_2_281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8" name="Google Shape;3928;g11fa56c0486_2_281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9" name="Google Shape;3929;g11fa56c0486_2_281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30" name="Google Shape;3930;g11fa56c0486_2_2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3931" name="Google Shape;3931;g11fa56c0486_2_281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2" name="Google Shape;3932;g11fa56c0486_2_281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Retornos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33" name="Google Shape;3933;g11fa56c0486_2_281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37" name="Shape 3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8" name="Google Shape;3938;g11fa56c0486_2_29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939" name="Google Shape;3939;g11fa56c0486_2_2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940" name="Google Shape;3940;g11fa56c0486_2_294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como funcionam</a:t>
            </a:r>
            <a:endParaRPr/>
          </a:p>
        </p:txBody>
      </p:sp>
      <p:sp>
        <p:nvSpPr>
          <p:cNvPr id="3941" name="Google Shape;3941;g11fa56c0486_2_29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45" name="Shape 3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6" name="Google Shape;3946;g11fa56c0486_2_301"/>
          <p:cNvSpPr txBox="1"/>
          <p:nvPr>
            <p:ph idx="1" type="subTitle"/>
          </p:nvPr>
        </p:nvSpPr>
        <p:spPr>
          <a:xfrm>
            <a:off x="311700" y="3819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/>
          </a:p>
        </p:txBody>
      </p:sp>
      <p:pic>
        <p:nvPicPr>
          <p:cNvPr id="3947" name="Google Shape;3947;g11fa56c0486_2_3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948" name="Google Shape;3948;g11fa56c0486_2_30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9" name="Google Shape;3949;g11fa56c0486_2_30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 - 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uma instrução de interrupção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Simbologia: return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continue e o break também são instruções de interrupção, mas estão mais atrelados a laços de repetição e o retorno está atrelado a métodos.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2e935a282d_16_30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g12e935a282d_16_309"/>
          <p:cNvSpPr txBox="1"/>
          <p:nvPr/>
        </p:nvSpPr>
        <p:spPr>
          <a:xfrm>
            <a:off x="117775" y="-68675"/>
            <a:ext cx="8836800" cy="50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obterMensagem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//Visib/Modif/Retorno/Nome(Parametro1) Obs.: O retorno Void não tem retorno é um retorno vazio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 O Modificador static que possibilita chamar um método a partir de uma classe.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switch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(hora)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mensagemBomDia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mensagemBoaTarde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53" name="Shape 3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4" name="Google Shape;3954;g11fa56c0486_2_30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Funcionamento</a:t>
            </a:r>
            <a:endParaRPr/>
          </a:p>
        </p:txBody>
      </p:sp>
      <p:pic>
        <p:nvPicPr>
          <p:cNvPr id="3955" name="Google Shape;3955;g11fa56c0486_2_3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956" name="Google Shape;3956;g11fa56c0486_2_30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7" name="Google Shape;3957;g11fa56c0486_2_30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método executa seu retorno quando: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Completa todas suas instruções internas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Chega a uma declaração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explícita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retorno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Lança uma exceção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que ocorrer primero deste tres casos, faz o método finalizar. Assim, a execução do programa volta para o ponto onde o método foi chamado, ou seja, foi passada uma mensagem para ele.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61" name="Shape 3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" name="Google Shape;3962;g11fa56c0486_2_31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</a:t>
            </a:r>
            <a:endParaRPr/>
          </a:p>
        </p:txBody>
      </p:sp>
      <p:pic>
        <p:nvPicPr>
          <p:cNvPr id="3963" name="Google Shape;3963;g11fa56c0486_2_3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964" name="Google Shape;3964;g11fa56c0486_2_31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5" name="Google Shape;3965;g11fa56c0486_2_315"/>
          <p:cNvSpPr txBox="1"/>
          <p:nvPr/>
        </p:nvSpPr>
        <p:spPr>
          <a:xfrm>
            <a:off x="354275" y="1318701"/>
            <a:ext cx="8478000" cy="3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retorno do método é definido na sua criação e pode ser um tipo primitivo ou objeto;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dado do return deve ser compatível com o do método;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o método for sem retorno(void), pode ou não ter um "return" para encerrar sua execução.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•"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Se precisar, o método pode não retornar nada. Usa-se o void. Mas se ainda precisar, pode usar o "return puro e sem valor" para abortar no momento desejado a execução do método.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69" name="Shape 3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0" name="Google Shape;3970;g11fa56c0486_2_32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971" name="Google Shape;3971;g11fa56c0486_2_3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972" name="Google Shape;3972;g11fa56c0486_2_32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3" name="Google Shape;3973;g11fa56c0486_2_322"/>
          <p:cNvSpPr txBox="1"/>
          <p:nvPr/>
        </p:nvSpPr>
        <p:spPr>
          <a:xfrm>
            <a:off x="428625" y="1331070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getMensagem() {       public void setIdade()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"Ola!";                                      return 10;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 }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getJuros() {                public void executar()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2.36;                                      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   return;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getParcelas() {                    ….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1.36f;                                     }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3974" name="Google Shape;3974;g11fa56c0486_2_322"/>
          <p:cNvSpPr txBox="1"/>
          <p:nvPr/>
        </p:nvSpPr>
        <p:spPr>
          <a:xfrm>
            <a:off x="697325" y="4378475"/>
            <a:ext cx="334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Vai dar erro de compilação pq um float não é compátivel com um int</a:t>
            </a:r>
            <a:endParaRPr/>
          </a:p>
        </p:txBody>
      </p:sp>
      <p:sp>
        <p:nvSpPr>
          <p:cNvPr id="3975" name="Google Shape;3975;g11fa56c0486_2_322"/>
          <p:cNvSpPr txBox="1"/>
          <p:nvPr/>
        </p:nvSpPr>
        <p:spPr>
          <a:xfrm>
            <a:off x="4960275" y="2060175"/>
            <a:ext cx="356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Vai dar erro de compilação pq void  não retorna nada. Deveria ser return;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79" name="Shape 3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0" name="Google Shape;3980;g11fa56c0486_2_33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3981" name="Google Shape;3981;g11fa56c0486_2_3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982" name="Google Shape;3982;g11fa56c0486_2_33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3" name="Google Shape;3983;g11fa56c0486_2_33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Recrie a aplicação que calcula a área dos 3 quadriláteros notáveis. Agora faça os métodos retornarem valores.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87" name="Shape 3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8" name="Google Shape;3988;g11fa56c0486_2_33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9" name="Google Shape;3989;g11fa56c0486_2_338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 * lado;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lado2)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 * lado2;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baseMaior,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baseMenor,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altura)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((baseMaior+baseMenor)*altura) /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xpto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"Antes"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long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Esse método está retornando um double e não um log. isso dá um erro.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93" name="Shape 3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" name="Google Shape;3994;g11fa56c0486_2_34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5" name="Google Shape;3995;g11fa56c0486_2_343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Retornos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retornos"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areaQuadrado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quadrado:"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areaQuadrado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areaRetangulo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retângulo:"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areaRetangulo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areaTrapezio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trapézio:"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areaTrapezio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9" name="Shape 3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0" name="Google Shape;4000;g11fa56c0486_2_348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01" name="Google Shape;4001;g11fa56c0486_2_348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02" name="Google Shape;4002;g11fa56c0486_2_348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03" name="Google Shape;4003;g11fa56c0486_2_348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4" name="Google Shape;4004;g11fa56c0486_2_348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5" name="Google Shape;4005;g11fa56c0486_2_348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06" name="Google Shape;4006;g11fa56c0486_2_3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4007" name="Google Shape;4007;g11fa56c0486_2_348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8" name="Google Shape;4008;g11fa56c0486_2_348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09" name="Google Shape;4009;g11fa56c0486_2_348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10" name="Google Shape;4010;g11fa56c0486_2_348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14" name="Shape 4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5" name="Google Shape;4015;g11fa56c0486_2_36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016" name="Google Shape;4016;g11fa56c0486_2_3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017" name="Google Shape;4017;g11fa56c0486_2_36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8" name="Google Shape;4018;g11fa56c0486_2_36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https://www.casadocodigo.com.br/products/livro-oo-conceitos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https://docs.oracle.com/javase/tutorial/java/javaOO/methods.html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22" name="Shape 4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3" name="Google Shape;4023;g11fa56c0486_2_36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024" name="Google Shape;4024;g11fa56c0486_2_3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025" name="Google Shape;4025;g11fa56c0486_2_36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6" name="Google Shape;4026;g11fa56c0486_2_36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https://docs.oracle.com/javase/tutorial/java/javaOO/returnvalue.html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https://docs.oracle.com/javase/tutorial/java/javaOO/arguments.html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30" name="Shape 4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1" name="Google Shape;4031;g11fa56c0486_2_37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032" name="Google Shape;4032;g11fa56c0486_2_3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033" name="Google Shape;4033;g11fa56c0486_2_376"/>
          <p:cNvSpPr txBox="1"/>
          <p:nvPr>
            <p:ph idx="1" type="subTitle"/>
          </p:nvPr>
        </p:nvSpPr>
        <p:spPr>
          <a:xfrm>
            <a:off x="311700" y="1333492"/>
            <a:ext cx="8525888" cy="2174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Possibilitar que o aluno compreenda o que é um método, como criá-lo e utilizá-lo. </a:t>
            </a:r>
            <a:endParaRPr/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4" name="Google Shape;4034;g11fa56c0486_2_37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2e935a282d_16_31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g12e935a282d_16_314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mensagemBoaNoite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"Hora inválida."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mensagemBomDia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mensagemBomDia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//Esse método foi criado para mostrar que é possível criar um método dentro de outro método e que isso é comum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//Visib/Modif/Retorno/Nome(Parametro1) Obs.: O retorno Void não tem retorno é um retorno vazio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dia!"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mensagemBoaTarde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tarde!"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mensagemBoaNoite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noite!"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38" name="Shape 4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9" name="Google Shape;4039;g11fa56c0486_2_38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040" name="Google Shape;4040;g11fa56c0486_2_3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041" name="Google Shape;4041;g11fa56c0486_2_383"/>
          <p:cNvSpPr txBox="1"/>
          <p:nvPr>
            <p:ph idx="1" type="subTitle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4042" name="Google Shape;4042;g11fa56c0486_2_38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3" name="Google Shape;4043;g11fa56c0486_2_383"/>
          <p:cNvSpPr/>
          <p:nvPr/>
        </p:nvSpPr>
        <p:spPr>
          <a:xfrm>
            <a:off x="2287116" y="1548830"/>
            <a:ext cx="493598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4" name="Google Shape;4044;g11fa56c0486_2_383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5" name="Google Shape;4045;g11fa56c0486_2_383"/>
          <p:cNvSpPr/>
          <p:nvPr/>
        </p:nvSpPr>
        <p:spPr>
          <a:xfrm>
            <a:off x="2286179" y="2340918"/>
            <a:ext cx="3131419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6" name="Google Shape;4046;g11fa56c0486_2_383"/>
          <p:cNvSpPr/>
          <p:nvPr/>
        </p:nvSpPr>
        <p:spPr>
          <a:xfrm>
            <a:off x="2287116" y="3133006"/>
            <a:ext cx="4441501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7" name="Google Shape;4047;g11fa56c0486_2_383"/>
          <p:cNvSpPr txBox="1"/>
          <p:nvPr/>
        </p:nvSpPr>
        <p:spPr>
          <a:xfrm>
            <a:off x="683568" y="307087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51" name="Shape 4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2" name="Google Shape;4052;g11fa56c0486_2_395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053" name="Google Shape;4053;g11fa56c0486_2_3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054" name="Google Shape;4054;g11fa56c0486_2_395"/>
          <p:cNvSpPr txBox="1"/>
          <p:nvPr>
            <p:ph idx="1" type="subTitle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Lógica de Programação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IntelliJ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5" name="Google Shape;4055;g11fa56c0486_2_39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9" name="Shape 4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0" name="Google Shape;4060;g11fa56c0486_2_402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61" name="Google Shape;4061;g11fa56c0486_2_402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62" name="Google Shape;4062;g11fa56c0486_2_402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63" name="Google Shape;4063;g11fa56c0486_2_40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4" name="Google Shape;4064;g11fa56c0486_2_402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5" name="Google Shape;4065;g11fa56c0486_2_40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66" name="Google Shape;4066;g11fa56c0486_2_4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4067" name="Google Shape;4067;g11fa56c0486_2_40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8" name="Google Shape;4068;g11fa56c0486_2_402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69" name="Google Shape;4069;g11fa56c0486_2_402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70" name="Google Shape;4070;g11fa56c0486_2_402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4" name="Shape 4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" name="Google Shape;4075;g11fa56c0486_2_416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76" name="Google Shape;4076;g11fa56c0486_2_416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77" name="Google Shape;4077;g11fa56c0486_2_416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78" name="Google Shape;4078;g11fa56c0486_2_416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9" name="Google Shape;4079;g11fa56c0486_2_416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0" name="Google Shape;4080;g11fa56c0486_2_416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81" name="Google Shape;4081;g11fa56c0486_2_4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4082" name="Google Shape;4082;g11fa56c0486_2_416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3" name="Google Shape;4083;g11fa56c0486_2_416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Criação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84" name="Google Shape;4084;g11fa56c0486_2_416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88" name="Shape 4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9" name="Google Shape;4089;g11fa56c0486_2_42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090" name="Google Shape;4090;g11fa56c0486_2_4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091" name="Google Shape;4091;g11fa56c0486_2_429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Entender o que é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Saber como definir e utilizar métodos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Aplicar boas práticas em sua criação e uso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2" name="Google Shape;4092;g11fa56c0486_2_42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96" name="Shape 4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Google Shape;4097;g11fa56c0486_2_43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098" name="Google Shape;4098;g11fa56c0486_2_4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099" name="Google Shape;4099;g11fa56c0486_2_43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0" name="Google Shape;4100;g11fa56c0486_2_43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uma porção de código (sub-rotina) que é disponibilizada por uma classe. Este é executado quando é feita uma requisição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a ele. São responsáveis por definir e realizar 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determinado comportamento."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04" name="Shape 4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Google Shape;4105;g11fa56c0486_2_44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106" name="Google Shape;4106;g11fa56c0486_2_4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107" name="Google Shape;4107;g11fa56c0486_2_44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8" name="Google Shape;4108;g11fa56c0486_2_44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 de definição: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&lt;?visibilidade?&gt; &lt;?tipo?&gt; &lt;?modificador?&gt; retorno nome (&lt;?parâmetros?&gt;) &lt;?exceções?&gt; corpo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12" name="Shape 4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3" name="Google Shape;4113;g11fa56c0486_2_45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114" name="Google Shape;4114;g11fa56c0486_2_4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115" name="Google Shape;4115;g11fa56c0486_2_45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6" name="Google Shape;4116;g11fa56c0486_2_45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"public", "protected" ou "private"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T: concreto ou abstrato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M: "static" ou "final"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tipo de dado ou "void" // nao retorna nada só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nome que é fornecido ao método//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padrao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parâmetros que pode receber // se o metodo for usado deficar dendro do parame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tro ou paramenrtro vasio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E: exceções que pode lançar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código que possui ou vazio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20" name="Shape 4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1" name="Google Shape;4121;g11fa56c0486_2_45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122" name="Google Shape;4122;g11fa56c0486_2_4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123" name="Google Shape;4123;g11fa56c0486_2_45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4" name="Google Shape;4124;g11fa56c0486_2_45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getNome() { … }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// retorna um Nome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calcularTotalNota() {…}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verificarDistancia(int cordenada1, int cordenada2) {…} 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abstract void executar() ; // c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orpo vasio do metodo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void alterarFabricante(Fabricante fabricante) { … }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Relatorio gerarDadosAnaliticos(Cliente cliente, List&lt;Compra&gt; compras) {…} // como passar mais de um paramentro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static R N(P) {…}</a:t>
            </a:r>
            <a:endParaRPr b="1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28" name="Shape 4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9" name="Google Shape;4129;g11fa56c0486_2_46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130" name="Google Shape;4130;g11fa56c0486_2_4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131" name="Google Shape;4131;g11fa56c0486_2_46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2" name="Google Shape;4132;g11fa56c0486_2_46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Passa-se uma mensagem através de uma classe ou objeto.</a:t>
            </a:r>
            <a:endParaRPr/>
          </a:p>
        </p:txBody>
      </p:sp>
      <p:sp>
        <p:nvSpPr>
          <p:cNvPr id="4133" name="Google Shape;4133;g11fa56c0486_2_464"/>
          <p:cNvSpPr txBox="1"/>
          <p:nvPr/>
        </p:nvSpPr>
        <p:spPr>
          <a:xfrm>
            <a:off x="191938" y="2127490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nome_da_classe.nome_do_metodo(); ou  nome_da_classe.nome_do_metodo(...);</a:t>
            </a:r>
            <a:endParaRPr/>
          </a:p>
        </p:txBody>
      </p:sp>
      <p:sp>
        <p:nvSpPr>
          <p:cNvPr id="4134" name="Google Shape;4134;g11fa56c0486_2_464"/>
          <p:cNvSpPr txBox="1"/>
          <p:nvPr/>
        </p:nvSpPr>
        <p:spPr>
          <a:xfrm>
            <a:off x="191937" y="2612725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nome_do_objeto.nome_do_metodo(); ou nome_do_objeto.nome_do_metodo(...);</a:t>
            </a:r>
            <a:endParaRPr/>
          </a:p>
        </p:txBody>
      </p:sp>
      <p:sp>
        <p:nvSpPr>
          <p:cNvPr id="4135" name="Google Shape;4135;g11fa56c0486_2_464"/>
          <p:cNvSpPr txBox="1"/>
          <p:nvPr/>
        </p:nvSpPr>
        <p:spPr>
          <a:xfrm>
            <a:off x="-250166" y="3669462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Math.random(); ou  Math.sqrt(4);</a:t>
            </a:r>
            <a:endParaRPr/>
          </a:p>
        </p:txBody>
      </p:sp>
      <p:sp>
        <p:nvSpPr>
          <p:cNvPr id="4136" name="Google Shape;4136;g11fa56c0486_2_464"/>
          <p:cNvSpPr txBox="1"/>
          <p:nvPr/>
        </p:nvSpPr>
        <p:spPr>
          <a:xfrm>
            <a:off x="-250167" y="4165480"/>
            <a:ext cx="880325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usuario.getEmail(); ou usuario.alterarEndereco(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endereco);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2e935a282d_16_31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g12e935a282d_16_319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int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//Visib/Modif/Retorno/Nome(parâmetro "no caso está sem parâmetro")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int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0.45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parcelas) {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principal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(parcelas ==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valor + (valor *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//Para mostrar que é possivel criar um método dentro de outro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"Valor final do empréstimo para 2 parcelas: R$ 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if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(parcelas ==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valor + (valor *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"Valor final do empréstimo para 3 parcelas: R$ 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"Quantidade de parcelas não aceita."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40" name="Shape 4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1" name="Google Shape;4141;g11fa56c0486_2_47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142" name="Google Shape;4142;g11fa56c0486_2_4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143" name="Google Shape;4143;g11fa56c0486_2_47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4" name="Google Shape;4144;g11fa56c0486_2_47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 é a forma de identificar unicamente 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      Ass = nome + parâmetros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5" name="Google Shape;4145;g11fa56c0486_2_475"/>
          <p:cNvSpPr txBox="1"/>
          <p:nvPr/>
        </p:nvSpPr>
        <p:spPr>
          <a:xfrm>
            <a:off x="1154322" y="2647770"/>
            <a:ext cx="790826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calcularTotalVenda(double precoItem1, double precoItem2, double precoItem3) {...}</a:t>
            </a:r>
            <a:endParaRPr/>
          </a:p>
        </p:txBody>
      </p:sp>
      <p:sp>
        <p:nvSpPr>
          <p:cNvPr id="4146" name="Google Shape;4146;g11fa56c0486_2_475"/>
          <p:cNvSpPr txBox="1"/>
          <p:nvPr/>
        </p:nvSpPr>
        <p:spPr>
          <a:xfrm>
            <a:off x="1154322" y="4092695"/>
            <a:ext cx="790826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calcularTotalVenda(double precoItem1,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precoItem2, double precoItem3)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7" name="Google Shape;4147;g11fa56c0486_2_475"/>
          <p:cNvSpPr txBox="1"/>
          <p:nvPr/>
        </p:nvSpPr>
        <p:spPr>
          <a:xfrm>
            <a:off x="1154322" y="2270364"/>
            <a:ext cx="14600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Método:</a:t>
            </a:r>
            <a:endParaRPr/>
          </a:p>
        </p:txBody>
      </p:sp>
      <p:sp>
        <p:nvSpPr>
          <p:cNvPr id="4148" name="Google Shape;4148;g11fa56c0486_2_475"/>
          <p:cNvSpPr txBox="1"/>
          <p:nvPr/>
        </p:nvSpPr>
        <p:spPr>
          <a:xfrm>
            <a:off x="1154322" y="3682939"/>
            <a:ext cx="22040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52" name="Shape 4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3" name="Google Shape;4153;g11fa56c0486_2_48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154" name="Google Shape;4154;g11fa56c0486_2_4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155" name="Google Shape;4155;g11fa56c0486_2_48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6" name="Google Shape;4156;g11fa56c0486_2_48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Construtor e Destrutor: são métodos especiais usados na Orientação a Objetos.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Mensagem: é o ato de solicitar ao método que o mesmo execute. Esta pode ser direcionada a um objeto ou a uma classe.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60" name="Shape 4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1" name="Google Shape;4161;g11fa56c0486_2_49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162" name="Google Shape;4162;g11fa56c0486_2_4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163" name="Google Shape;4163;g11fa56c0486_2_49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4" name="Google Shape;4164;g11fa56c0486_2_49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Nomes devem ser descritivos, mas curtos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Notação camelo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Deve possuir entre 80 e 120 linhas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Evite lista de parâmetros longas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Visibilidades adequadas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5" name="Google Shape;4165;g11fa56c0486_2_493"/>
          <p:cNvSpPr txBox="1"/>
          <p:nvPr/>
        </p:nvSpPr>
        <p:spPr>
          <a:xfrm>
            <a:off x="148807" y="2149056"/>
            <a:ext cx="9040481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verificarSaldo(); executarTranferencia(...); existeDebito(); 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69" name="Shape 4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0" name="Google Shape;4170;g11fa56c0486_2_50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4171" name="Google Shape;4171;g11fa56c0486_2_5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172" name="Google Shape;4172;g11fa56c0486_2_50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3" name="Google Shape;4173;g11fa56c0486_2_50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resolva as seguintes situações: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as 4 operações básicas: soma, subtração, multiplicação e divisão. Sempre 2 valores devem ser passados.</a:t>
            </a:r>
            <a:endParaRPr/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partir da hora do dia, informe a mensagem adequada: Bom dia, Boa tarde e Boa noite.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o valor final de um empréstimo, a partir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do valor solicitado. Taxas e parcelas influenciam.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Defina arbitrariamente as faixas que influenciam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nos valores.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77" name="Shape 4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8" name="Google Shape;4178;g11fa56c0486_2_50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4179" name="Google Shape;4179;g11fa56c0486_2_5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180" name="Google Shape;4180;g11fa56c0486_2_50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1" name="Google Shape;4181;g11fa56c0486_2_50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Observações: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Tente ao máximo criar métodos que trabalhem sozinhos ou em conjunto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chamar um método dentro de outro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passar como parâmetro, a chamada de um outro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5" name="Shape 4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6" name="Google Shape;4186;g11fa56c0486_2_515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87" name="Google Shape;4187;g11fa56c0486_2_515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88" name="Google Shape;4188;g11fa56c0486_2_515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89" name="Google Shape;4189;g11fa56c0486_2_51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0" name="Google Shape;4190;g11fa56c0486_2_51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1" name="Google Shape;4191;g11fa56c0486_2_51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92" name="Google Shape;4192;g11fa56c0486_2_5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4193" name="Google Shape;4193;g11fa56c0486_2_51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4" name="Google Shape;4194;g11fa56c0486_2_51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Sobrecarga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95" name="Google Shape;4195;g11fa56c0486_2_515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99" name="Shape 4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0" name="Google Shape;4200;g11fa56c0486_2_52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201" name="Google Shape;4201;g11fa56c0486_2_5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202" name="Google Shape;4202;g11fa56c0486_2_528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 que é sobrecarregar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Saber como criar sobrecargas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3" name="Google Shape;4203;g11fa56c0486_2_52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207" name="Shape 4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" name="Google Shape;4208;g11fa56c0486_2_53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209" name="Google Shape;4209;g11fa56c0486_2_5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210" name="Google Shape;4210;g11fa56c0486_2_53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1" name="Google Shape;4211;g11fa56c0486_2_53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a capacidade de definir métodos para diferentes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contextos, mas preservando seu nome. 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215" name="Shape 4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6" name="Google Shape;4216;g11fa56c0486_2_54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217" name="Google Shape;4217;g11fa56c0486_2_5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218" name="Google Shape;4218;g11fa56c0486_2_54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9" name="Google Shape;4219;g11fa56c0486_2_54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Alterar a assinatura do método: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Ass = nome + parâmetros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0" name="Google Shape;4220;g11fa56c0486_2_542"/>
          <p:cNvSpPr txBox="1"/>
          <p:nvPr/>
        </p:nvSpPr>
        <p:spPr>
          <a:xfrm>
            <a:off x="30192" y="2343149"/>
            <a:ext cx="478119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f);</a:t>
            </a:r>
            <a:endParaRPr/>
          </a:p>
        </p:txBody>
      </p:sp>
      <p:sp>
        <p:nvSpPr>
          <p:cNvPr id="4221" name="Google Shape;4221;g11fa56c0486_2_542"/>
          <p:cNvSpPr txBox="1"/>
          <p:nvPr/>
        </p:nvSpPr>
        <p:spPr>
          <a:xfrm>
            <a:off x="30191" y="2655857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d);</a:t>
            </a:r>
            <a:endParaRPr/>
          </a:p>
        </p:txBody>
      </p:sp>
      <p:sp>
        <p:nvSpPr>
          <p:cNvPr id="4222" name="Google Shape;4222;g11fa56c0486_2_542"/>
          <p:cNvSpPr txBox="1"/>
          <p:nvPr/>
        </p:nvSpPr>
        <p:spPr>
          <a:xfrm>
            <a:off x="30191" y="2957782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s);</a:t>
            </a:r>
            <a:endParaRPr/>
          </a:p>
        </p:txBody>
      </p:sp>
      <p:sp>
        <p:nvSpPr>
          <p:cNvPr id="4223" name="Google Shape;4223;g11fa56c0486_2_542"/>
          <p:cNvSpPr txBox="1"/>
          <p:nvPr/>
        </p:nvSpPr>
        <p:spPr>
          <a:xfrm>
            <a:off x="30192" y="3270489"/>
            <a:ext cx="595654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f, RoundType rd);</a:t>
            </a:r>
            <a:endParaRPr/>
          </a:p>
        </p:txBody>
      </p:sp>
      <p:sp>
        <p:nvSpPr>
          <p:cNvPr id="4224" name="Google Shape;4224;g11fa56c0486_2_542"/>
          <p:cNvSpPr txBox="1"/>
          <p:nvPr/>
        </p:nvSpPr>
        <p:spPr>
          <a:xfrm>
            <a:off x="30191" y="3583197"/>
            <a:ext cx="605358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d, RoundType rd);</a:t>
            </a:r>
            <a:endParaRPr/>
          </a:p>
        </p:txBody>
      </p:sp>
      <p:sp>
        <p:nvSpPr>
          <p:cNvPr id="4225" name="Google Shape;4225;g11fa56c0486_2_542"/>
          <p:cNvSpPr txBox="1"/>
          <p:nvPr/>
        </p:nvSpPr>
        <p:spPr>
          <a:xfrm>
            <a:off x="30191" y="3895904"/>
            <a:ext cx="6096718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s, RoundType rd);</a:t>
            </a:r>
            <a:endParaRPr/>
          </a:p>
        </p:txBody>
      </p:sp>
      <p:sp>
        <p:nvSpPr>
          <p:cNvPr id="4226" name="Google Shape;4226;g11fa56c0486_2_542"/>
          <p:cNvSpPr txBox="1"/>
          <p:nvPr/>
        </p:nvSpPr>
        <p:spPr>
          <a:xfrm>
            <a:off x="30191" y="4370357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converterParaInteiro(RoundType rd, String s);</a:t>
            </a:r>
            <a:endParaRPr/>
          </a:p>
        </p:txBody>
      </p:sp>
      <p:sp>
        <p:nvSpPr>
          <p:cNvPr id="4227" name="Google Shape;4227;g11fa56c0486_2_542"/>
          <p:cNvSpPr txBox="1"/>
          <p:nvPr/>
        </p:nvSpPr>
        <p:spPr>
          <a:xfrm>
            <a:off x="30191" y="4672281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converterParaInteiro();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231" name="Shape 4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2" name="Google Shape;4232;g11fa56c0486_2_55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233" name="Google Shape;4233;g11fa56c0486_2_5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234" name="Google Shape;4234;g11fa56c0486_2_55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5" name="Google Shape;4235;g11fa56c0486_2_55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https://docs.oracle.com/javase/7/docs/api/java/io/PrintStream.html</a:t>
            </a:r>
            <a:endParaRPr/>
          </a:p>
        </p:txBody>
      </p:sp>
      <p:pic>
        <p:nvPicPr>
          <p:cNvPr descr="Tabela&#10;&#10;Descrição gerada automaticamente" id="4236" name="Google Shape;4236;g11fa56c0486_2_5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7466" y="1796128"/>
            <a:ext cx="6129067" cy="316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2e935a282d_16_32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g12e935a282d_16_324"/>
          <p:cNvSpPr txBox="1"/>
          <p:nvPr/>
        </p:nvSpPr>
        <p:spPr>
          <a:xfrm>
            <a:off x="153600" y="0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 classe Main é onde o programa vai ser executado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Calculadora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calculadora"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soma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//Para chamar o método (passar uma mensagem) a partir da classe nesse caso calculadora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//Classe.nome(parâmetro1, parâmetro2) - Precisamos passar esses parâmetros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subtracao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multiplicacao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divisao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2.5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Mensagem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mensagem"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Empréstimo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empréstimo"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Foi criado para mostrar que é possível passar um parâmetros para outro método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240" name="Shape 4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1" name="Google Shape;4241;g11fa56c0486_2_56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242" name="Google Shape;4242;g11fa56c0486_2_5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243" name="Google Shape;4243;g11fa56c0486_2_56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4" name="Google Shape;4244;g11fa56c0486_2_56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https://docs.oracle.com/javase/7/docs/api/java/lang/String.html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ela&#10;&#10;Descrição gerada automaticamente" id="4245" name="Google Shape;4245;g11fa56c0486_2_5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0758" y="1961286"/>
            <a:ext cx="7002491" cy="2885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249" name="Shape 4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0" name="Google Shape;4250;g11fa56c0486_2_57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251" name="Google Shape;4251;g11fa56c0486_2_5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252" name="Google Shape;4252;g11fa56c0486_2_57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3" name="Google Shape;4253;g11fa56c0486_2_57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 x Sobrescrita</a:t>
            </a:r>
            <a:endParaRPr b="0" i="0" sz="32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257" name="Shape 4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8" name="Google Shape;4258;g11fa56c0486_2_58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4259" name="Google Shape;4259;g11fa56c0486_2_5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260" name="Google Shape;4260;g11fa56c0486_2_58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1" name="Google Shape;4261;g11fa56c0486_2_58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calcula a área dos 3 quadriláteros notáveis: quadrado, retângulo e trapézio.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Obs: Use sobrecarga.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5" name="Shape 4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6" name="Google Shape;4266;g11fa56c0486_2_587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67" name="Google Shape;4267;g11fa56c0486_2_587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68" name="Google Shape;4268;g11fa56c0486_2_587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69" name="Google Shape;4269;g11fa56c0486_2_587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0" name="Google Shape;4270;g11fa56c0486_2_587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1" name="Google Shape;4271;g11fa56c0486_2_587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72" name="Google Shape;4272;g11fa56c0486_2_5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4273" name="Google Shape;4273;g11fa56c0486_2_587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4" name="Google Shape;4274;g11fa56c0486_2_587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Retornos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75" name="Google Shape;4275;g11fa56c0486_2_587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279" name="Shape 4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" name="Google Shape;4280;g11fa56c0486_2_60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281" name="Google Shape;4281;g11fa56c0486_2_6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282" name="Google Shape;4282;g11fa56c0486_2_600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como funcionam</a:t>
            </a:r>
            <a:endParaRPr/>
          </a:p>
        </p:txBody>
      </p:sp>
      <p:sp>
        <p:nvSpPr>
          <p:cNvPr id="4283" name="Google Shape;4283;g11fa56c0486_2_60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287" name="Shape 4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8" name="Google Shape;4288;g11fa56c0486_2_60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/>
          </a:p>
        </p:txBody>
      </p:sp>
      <p:pic>
        <p:nvPicPr>
          <p:cNvPr id="4289" name="Google Shape;4289;g11fa56c0486_2_6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290" name="Google Shape;4290;g11fa56c0486_2_60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1" name="Google Shape;4291;g11fa56c0486_2_60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uma instrução de interrupção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Simbologia: return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295" name="Shape 4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6" name="Google Shape;4296;g11fa56c0486_2_61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Funcionamento</a:t>
            </a:r>
            <a:endParaRPr/>
          </a:p>
        </p:txBody>
      </p:sp>
      <p:pic>
        <p:nvPicPr>
          <p:cNvPr id="4297" name="Google Shape;4297;g11fa56c0486_2_6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298" name="Google Shape;4298;g11fa56c0486_2_61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9" name="Google Shape;4299;g11fa56c0486_2_61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método executa seu retorno quando: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Completa todas suas instruções internas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Chega a uma declaração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explícita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retorno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Lança uma exceção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303" name="Shape 4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4" name="Google Shape;4304;g11fa56c0486_2_62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</a:t>
            </a:r>
            <a:endParaRPr/>
          </a:p>
        </p:txBody>
      </p:sp>
      <p:pic>
        <p:nvPicPr>
          <p:cNvPr id="4305" name="Google Shape;4305;g11fa56c0486_2_6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306" name="Google Shape;4306;g11fa56c0486_2_62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7" name="Google Shape;4307;g11fa56c0486_2_62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retorno do método é definido na sua criação e pode ser um tipo primitivo ou objeto;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dado do return deve ser compatível com o do método;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o método for sem retorno(void), pode ou não ter um "return" para encerrar sua execução.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311" name="Shape 4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2" name="Google Shape;4312;g11fa56c0486_2_62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313" name="Google Shape;4313;g11fa56c0486_2_6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314" name="Google Shape;4314;g11fa56c0486_2_62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5" name="Google Shape;4315;g11fa56c0486_2_62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getMensagem() {       public void setIdade(...)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"Ola!";                                      return 10;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 }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getJuros() {                public void executar()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2.36;                                      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   return;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getParcelas() {                    ….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1.36f;                                     }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319" name="Shape 4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0" name="Google Shape;4320;g11fa56c0486_2_63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4321" name="Google Shape;4321;g11fa56c0486_2_6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322" name="Google Shape;4322;g11fa56c0486_2_63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3" name="Google Shape;4323;g11fa56c0486_2_63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Recrie a aplicação que calcula a área dos 3 quadriláteros notáveis. Agora faça os métodos retornarem valores.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2e935a282d_16_329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2" name="Google Shape;462;g12e935a282d_16_329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3" name="Google Shape;463;g12e935a282d_16_329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4" name="Google Shape;464;g12e935a282d_16_32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g12e935a282d_16_32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g12e935a282d_16_32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7" name="Google Shape;467;g12e935a282d_16_3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g12e935a282d_16_32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g12e935a282d_16_329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Sobrecarga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0" name="Google Shape;470;g12e935a282d_16_329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327" name="Shape 4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8" name="Google Shape;4328;g11fa56c0486_2_64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329" name="Google Shape;4329;g11fa56c0486_2_6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330" name="Google Shape;4330;g11fa56c0486_2_64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1" name="Google Shape;4331;g11fa56c0486_2_64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https://www.casadocodigo.com.br/products/livro-oo-conceitos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https://docs.oracle.com/javase/tutorial/java/javaOO/methods.html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335" name="Shape 4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6" name="Google Shape;4336;g11fa56c0486_2_64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337" name="Google Shape;4337;g11fa56c0486_2_6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338" name="Google Shape;4338;g11fa56c0486_2_64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9" name="Google Shape;4339;g11fa56c0486_2_64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https://docs.oracle.com/javase/tutorial/java/javaOO/returnvalue.html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https://docs.oracle.com/javase/tutorial/java/javaOO/arguments.html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343" name="Shape 4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4" name="Google Shape;4344;g10ee2007716_0_2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345" name="Google Shape;4345;g10ee2007716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346" name="Google Shape;4346;g10ee2007716_0_2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7" name="Google Shape;4347;g10ee2007716_0_21"/>
          <p:cNvSpPr txBox="1"/>
          <p:nvPr/>
        </p:nvSpPr>
        <p:spPr>
          <a:xfrm>
            <a:off x="354275" y="1318701"/>
            <a:ext cx="8478000" cy="3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Passagem de Parâmetros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Por valor (cópia)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Por referência (endereço)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48" name="Google Shape;4348;g10ee2007716_0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875" y="2497900"/>
            <a:ext cx="7157925" cy="2484450"/>
          </a:xfrm>
          <a:prstGeom prst="rect">
            <a:avLst/>
          </a:prstGeom>
          <a:noFill/>
          <a:ln>
            <a:noFill/>
          </a:ln>
        </p:spPr>
      </p:pic>
      <p:sp>
        <p:nvSpPr>
          <p:cNvPr id="4349" name="Google Shape;4349;g10ee2007716_0_21"/>
          <p:cNvSpPr txBox="1"/>
          <p:nvPr/>
        </p:nvSpPr>
        <p:spPr>
          <a:xfrm>
            <a:off x="7372800" y="3960775"/>
            <a:ext cx="169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resultado vai ser = 20</a:t>
            </a:r>
            <a:endParaRPr/>
          </a:p>
        </p:txBody>
      </p:sp>
      <p:sp>
        <p:nvSpPr>
          <p:cNvPr id="4350" name="Google Shape;4350;g10ee2007716_0_21"/>
          <p:cNvSpPr txBox="1"/>
          <p:nvPr/>
        </p:nvSpPr>
        <p:spPr>
          <a:xfrm>
            <a:off x="7372800" y="4519250"/>
            <a:ext cx="169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O resultado vai ser = 10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354" name="Shape 4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5" name="Google Shape;4355;g10cd58d34af_2_14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356" name="Google Shape;4356;g10cd58d34af_2_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357" name="Google Shape;4357;g10cd58d34af_2_14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8" name="Google Shape;4358;g10cd58d34af_2_14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Nomes devem ser descritivos, mas curtos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Notação camelo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Deve possuir entre 80 e 120 linhas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Evite lista de parâmetros longas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Visibilidades adequadas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9" name="Google Shape;4359;g10cd58d34af_2_141"/>
          <p:cNvSpPr txBox="1"/>
          <p:nvPr/>
        </p:nvSpPr>
        <p:spPr>
          <a:xfrm>
            <a:off x="148807" y="2149056"/>
            <a:ext cx="9040481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verificarSaldo(); executarTranferencia(...); existeDebito(); 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363" name="Shape 4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4" name="Google Shape;4364;g10ee2007716_0_3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365" name="Google Shape;4365;g10ee2007716_0_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366" name="Google Shape;4366;g10ee2007716_0_3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7" name="Google Shape;4367;g10ee2007716_0_35"/>
          <p:cNvSpPr txBox="1"/>
          <p:nvPr/>
        </p:nvSpPr>
        <p:spPr>
          <a:xfrm>
            <a:off x="148807" y="2149056"/>
            <a:ext cx="904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8" name="Google Shape;4368;g10ee2007716_0_35"/>
          <p:cNvSpPr txBox="1"/>
          <p:nvPr/>
        </p:nvSpPr>
        <p:spPr>
          <a:xfrm>
            <a:off x="1023175" y="1576225"/>
            <a:ext cx="73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9" name="Google Shape;4369;g10ee2007716_0_35"/>
          <p:cNvSpPr txBox="1"/>
          <p:nvPr/>
        </p:nvSpPr>
        <p:spPr>
          <a:xfrm>
            <a:off x="580725" y="834375"/>
            <a:ext cx="82737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Esse é o grande desafio! Criar nomes que transmitam a ideia do comportamento que o método define, mas sem ficar grande demais. Via de regras preposições como "de", "do", "da" são evitadas, assim como artigos. Na maioria das vezes verbos e substantivos conseguem suprir tal necessidade.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Métodos muito grandes são difíceis de entender e manter. Então evitar isto ajuda na manutenção do mesmo. Essas valores não são uma regra, mas existem estudos que aconselhem a este valor </a:t>
            </a:r>
            <a:r>
              <a:rPr lang="en-US" sz="15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entre 80 e 120 linhas</a:t>
            </a:r>
            <a:r>
              <a:rPr lang="en-US" sz="1500">
                <a:solidFill>
                  <a:schemeClr val="dk1"/>
                </a:solidFill>
              </a:rPr>
              <a:t>. Sendo 150 a exceção o máxima. Sempre que possível a criação e reúso de métodos deve ser feita, assim evita-se também a repetição de códigos.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Lista de parâmetros muito longas geram um forte acoplamento. Listas curtas são mais fáceis de manter. Acoplamento é um conceito um pouco mais avançado, mas tenha em mente que listas longas geram forte acoplamento.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Definir a visibilidade adequada de um método é importantíssimo. Agora tudo será público(public) por facilidade de explicação. Mas na verdade a visibilidade deve ser bem pensada. </a:t>
            </a:r>
            <a:endParaRPr sz="18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373" name="Shape 4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4" name="Google Shape;4374;g10cd58d34af_2_14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4375" name="Google Shape;4375;g10cd58d34af_2_1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376" name="Google Shape;4376;g10cd58d34af_2_14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7" name="Google Shape;4377;g10cd58d34af_2_14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resolva as seguintes situações: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as 4 operações básicas: soma, subtração, multiplicação e divisão. Sempre 2 valores devem ser passados.</a:t>
            </a:r>
            <a:endParaRPr/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partir da hora do dia, informe a mensagem adequada: Bom dia, Boa tarde e Boa noite.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o valor final de um empréstimo, a partir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do valor solicitado. Taxas e parcelas influenciam.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Defina arbitrariamente as faixas que influenciam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nos valores.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381" name="Shape 4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" name="Google Shape;4382;g10cd58d34af_2_15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4383" name="Google Shape;4383;g10cd58d34af_2_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384" name="Google Shape;4384;g10cd58d34af_2_1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5" name="Google Shape;4385;g10cd58d34af_2_15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Observações: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Tente ao máximo criar métodos que trabalhem sozinhos ou em conjunto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chamar um método dentro de outro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passar como parâmetro, a chamada de um outro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89" name="Shape 4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0" name="Google Shape;4390;g1091b3ca1af_0_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1" name="Google Shape;4391;g1091b3ca1af_0_4"/>
          <p:cNvSpPr txBox="1"/>
          <p:nvPr/>
        </p:nvSpPr>
        <p:spPr>
          <a:xfrm>
            <a:off x="354275" y="0"/>
            <a:ext cx="847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soma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soma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//Visib/Modif/Retorno/Nome(Parametro1, Parametro2) Obs.: O retorno Void não tem retorno é um retorno vazio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 O Modificador static que possibilita chamar um método a partir de uma classe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+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soma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mais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subtracao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numero1 -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subtracao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menos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multiplicacao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*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multiplicação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vezes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divisao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/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divisão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por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395" name="Shape 4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6" name="Google Shape;4396;g1091b3ca1af_0_1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7" name="Google Shape;4397;g1091b3ca1af_0_12"/>
          <p:cNvSpPr txBox="1"/>
          <p:nvPr/>
        </p:nvSpPr>
        <p:spPr>
          <a:xfrm>
            <a:off x="117775" y="-68675"/>
            <a:ext cx="8836800" cy="50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obterMensagem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//Visib/Modif/Retorno/Nome(Parametro1) Obs.: O retorno Void não tem retorno é um retorno vazio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 O Modificador static que possibilita chamar um método a partir de uma classe.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switch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(hora)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mensagemBomDia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mensagemBoaTarde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01" name="Shape 4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2" name="Google Shape;4402;g1091b3ca1af_0_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3" name="Google Shape;4403;g1091b3ca1af_0_18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mensagemBoaNoite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"Hora inválida."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mensagemBomDia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mensagemBomDia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//Esse método foi criado para mostrar que é possível criar um método dentro de outro método e que isso é comum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//Visib/Modif/Retorno/Nome(Parametro1) Obs.: O retorno Void não tem retorno é um retorno vazio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dia!"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mensagemBoaTarde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tarde!"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mensagemBoaNoite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noite!"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2e935a282d_16_34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76" name="Google Shape;476;g12e935a282d_16_3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g12e935a282d_16_342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 que é sobrecarregar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Saber como criar sobrecargas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g12e935a282d_16_34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07" name="Shape 4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8" name="Google Shape;4408;g1091b3ca1af_0_2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9" name="Google Shape;4409;g1091b3ca1af_0_23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int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//Visib/Modif/Retorno/Nome(parâmetro "no caso está sem parâmetro")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int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0.45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parcelas) {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principal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(parcelas ==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valor + (valor *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//Para mostrar que é possivel criar um método dentro de outro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"Valor final do empréstimo para 2 parcelas: R$ 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if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(parcelas ==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valor + (valor *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"Valor final do empréstimo para 3 parcelas: R$ 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"Quantidade de parcelas não aceita."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13" name="Shape 4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4" name="Google Shape;4414;g1091b3ca1af_0_2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5" name="Google Shape;4415;g1091b3ca1af_0_29"/>
          <p:cNvSpPr txBox="1"/>
          <p:nvPr/>
        </p:nvSpPr>
        <p:spPr>
          <a:xfrm>
            <a:off x="153600" y="0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 classe Main é onde o programa vai ser executado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Calculadora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calculadora"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soma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//Para chamar o método (passar uma mensagem) a partir da classe nesse caso calculadora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//Classe.nome(parâmetro1, parâmetro2) - Precisamos passar esses parâmetros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subtracao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multiplicacao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divisao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2.5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Mensagem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mensagem"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Empréstimo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empréstimo"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Foi criado para mostrar que é possível passar um parâmetros para outro método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9" name="Shape 4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0" name="Google Shape;4420;g10cd58d34af_2_163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21" name="Google Shape;4421;g10cd58d34af_2_163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22" name="Google Shape;4422;g10cd58d34af_2_163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23" name="Google Shape;4423;g10cd58d34af_2_16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4" name="Google Shape;4424;g10cd58d34af_2_16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5" name="Google Shape;4425;g10cd58d34af_2_16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26" name="Google Shape;4426;g10cd58d34af_2_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4427" name="Google Shape;4427;g10cd58d34af_2_16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8" name="Google Shape;4428;g10cd58d34af_2_163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Sobrecarga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29" name="Google Shape;4429;g10cd58d34af_2_163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33" name="Shape 4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4" name="Google Shape;4434;g10cd58d34af_2_17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435" name="Google Shape;4435;g10cd58d34af_2_1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436" name="Google Shape;4436;g10cd58d34af_2_176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 que é sobrecarregar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Saber como criar sobrecargas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7" name="Google Shape;4437;g10cd58d34af_2_17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41" name="Shape 4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2" name="Google Shape;4442;g10cd58d34af_2_18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443" name="Google Shape;4443;g10cd58d34af_2_1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444" name="Google Shape;4444;g10cd58d34af_2_18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5" name="Google Shape;4445;g10cd58d34af_2_183"/>
          <p:cNvSpPr txBox="1"/>
          <p:nvPr/>
        </p:nvSpPr>
        <p:spPr>
          <a:xfrm>
            <a:off x="354275" y="13948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a capacidade de definir métodos para diferentes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contextos, mas preservando seu nome. 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6" name="Google Shape;4446;g10cd58d34af_2_183"/>
          <p:cNvSpPr txBox="1"/>
          <p:nvPr/>
        </p:nvSpPr>
        <p:spPr>
          <a:xfrm>
            <a:off x="384200" y="2996775"/>
            <a:ext cx="79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7" name="Google Shape;4447;g10cd58d34af_2_183"/>
          <p:cNvSpPr txBox="1"/>
          <p:nvPr/>
        </p:nvSpPr>
        <p:spPr>
          <a:xfrm>
            <a:off x="896475" y="3278525"/>
            <a:ext cx="7356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Obs: quando os parâmetros são completamente iguais devemos alterar o tipo de dado, por exemplo tipo de dado double uma dou parâmetros que estão iguais deverá ser alterado para float.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51" name="Shape 4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2" name="Google Shape;4452;g10cd58d34af_2_19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453" name="Google Shape;4453;g10cd58d34af_2_1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454" name="Google Shape;4454;g10cd58d34af_2_19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5" name="Google Shape;4455;g10cd58d34af_2_190"/>
          <p:cNvSpPr txBox="1"/>
          <p:nvPr/>
        </p:nvSpPr>
        <p:spPr>
          <a:xfrm>
            <a:off x="354275" y="897001"/>
            <a:ext cx="8478000" cy="3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Alterar a assinatura do método: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Ass = nome + parâmetros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6" name="Google Shape;4456;g10cd58d34af_2_190"/>
          <p:cNvSpPr txBox="1"/>
          <p:nvPr/>
        </p:nvSpPr>
        <p:spPr>
          <a:xfrm>
            <a:off x="30202" y="2343157"/>
            <a:ext cx="595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f);</a:t>
            </a:r>
            <a:endParaRPr/>
          </a:p>
        </p:txBody>
      </p:sp>
      <p:sp>
        <p:nvSpPr>
          <p:cNvPr id="4457" name="Google Shape;4457;g10cd58d34af_2_190"/>
          <p:cNvSpPr txBox="1"/>
          <p:nvPr/>
        </p:nvSpPr>
        <p:spPr>
          <a:xfrm>
            <a:off x="30191" y="2655857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d);</a:t>
            </a:r>
            <a:endParaRPr/>
          </a:p>
        </p:txBody>
      </p:sp>
      <p:sp>
        <p:nvSpPr>
          <p:cNvPr id="4458" name="Google Shape;4458;g10cd58d34af_2_190"/>
          <p:cNvSpPr txBox="1"/>
          <p:nvPr/>
        </p:nvSpPr>
        <p:spPr>
          <a:xfrm>
            <a:off x="30191" y="2957782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s);</a:t>
            </a:r>
            <a:endParaRPr/>
          </a:p>
        </p:txBody>
      </p:sp>
      <p:sp>
        <p:nvSpPr>
          <p:cNvPr id="4459" name="Google Shape;4459;g10cd58d34af_2_190"/>
          <p:cNvSpPr txBox="1"/>
          <p:nvPr/>
        </p:nvSpPr>
        <p:spPr>
          <a:xfrm>
            <a:off x="30192" y="3270489"/>
            <a:ext cx="595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f, RoundType rd); </a:t>
            </a:r>
            <a:endParaRPr/>
          </a:p>
        </p:txBody>
      </p:sp>
      <p:sp>
        <p:nvSpPr>
          <p:cNvPr id="4460" name="Google Shape;4460;g10cd58d34af_2_190"/>
          <p:cNvSpPr txBox="1"/>
          <p:nvPr/>
        </p:nvSpPr>
        <p:spPr>
          <a:xfrm>
            <a:off x="30191" y="3583197"/>
            <a:ext cx="605358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d, RoundType rd);</a:t>
            </a:r>
            <a:endParaRPr/>
          </a:p>
        </p:txBody>
      </p:sp>
      <p:sp>
        <p:nvSpPr>
          <p:cNvPr id="4461" name="Google Shape;4461;g10cd58d34af_2_190"/>
          <p:cNvSpPr txBox="1"/>
          <p:nvPr/>
        </p:nvSpPr>
        <p:spPr>
          <a:xfrm>
            <a:off x="30191" y="3895904"/>
            <a:ext cx="6096718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s, RoundType rd);</a:t>
            </a:r>
            <a:endParaRPr/>
          </a:p>
        </p:txBody>
      </p:sp>
      <p:sp>
        <p:nvSpPr>
          <p:cNvPr id="4462" name="Google Shape;4462;g10cd58d34af_2_190"/>
          <p:cNvSpPr txBox="1"/>
          <p:nvPr/>
        </p:nvSpPr>
        <p:spPr>
          <a:xfrm>
            <a:off x="30191" y="4370357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converterParaInteiro(RoundType rd, String s);</a:t>
            </a:r>
            <a:endParaRPr/>
          </a:p>
        </p:txBody>
      </p:sp>
      <p:sp>
        <p:nvSpPr>
          <p:cNvPr id="4463" name="Google Shape;4463;g10cd58d34af_2_190"/>
          <p:cNvSpPr txBox="1"/>
          <p:nvPr/>
        </p:nvSpPr>
        <p:spPr>
          <a:xfrm>
            <a:off x="30204" y="4672275"/>
            <a:ext cx="8802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converterParaInteiro(); </a:t>
            </a:r>
            <a:endParaRPr/>
          </a:p>
        </p:txBody>
      </p:sp>
      <p:sp>
        <p:nvSpPr>
          <p:cNvPr id="4464" name="Google Shape;4464;g10cd58d34af_2_190"/>
          <p:cNvSpPr txBox="1"/>
          <p:nvPr/>
        </p:nvSpPr>
        <p:spPr>
          <a:xfrm>
            <a:off x="459575" y="1758150"/>
            <a:ext cx="73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Sobrecarga é Mudar a lista de parâmetros e manter o nome do método</a:t>
            </a: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68" name="Shape 4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9" name="Google Shape;4469;g10cd58d34af_2_20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470" name="Google Shape;4470;g10cd58d34af_2_2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471" name="Google Shape;4471;g10cd58d34af_2_20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2" name="Google Shape;4472;g10cd58d34af_2_20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https://docs.oracle.com/javase/7/docs/api/java/io/PrintStream.html</a:t>
            </a:r>
            <a:endParaRPr/>
          </a:p>
        </p:txBody>
      </p:sp>
      <p:pic>
        <p:nvPicPr>
          <p:cNvPr descr="Tabela&#10;&#10;Descrição gerada automaticamente" id="4473" name="Google Shape;4473;g10cd58d34af_2_2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7475" y="987400"/>
            <a:ext cx="6672275" cy="36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77" name="Shape 4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8" name="Google Shape;4478;g10cd58d34af_2_21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479" name="Google Shape;4479;g10cd58d34af_2_2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480" name="Google Shape;4480;g10cd58d34af_2_21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1" name="Google Shape;4481;g10cd58d34af_2_21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https://docs.oracle.com/javase/7/docs/api/java/lang/String.html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ela&#10;&#10;Descrição gerada automaticamente" id="4482" name="Google Shape;4482;g10cd58d34af_2_2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6621" y="1666536"/>
            <a:ext cx="7002491" cy="2885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86" name="Shape 4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7" name="Google Shape;4487;g10cd58d34af_2_22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488" name="Google Shape;4488;g10cd58d34af_2_2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489" name="Google Shape;4489;g10cd58d34af_2_22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0" name="Google Shape;4490;g10cd58d34af_2_22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 x Sobrescrita</a:t>
            </a:r>
            <a:endParaRPr b="0" i="0" sz="32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1" name="Google Shape;4491;g10cd58d34af_2_221"/>
          <p:cNvSpPr txBox="1"/>
          <p:nvPr/>
        </p:nvSpPr>
        <p:spPr>
          <a:xfrm>
            <a:off x="443725" y="2060175"/>
            <a:ext cx="8037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Embora sejam dois conceitos relacionados á metodos, estas são completamente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 sz="19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95" name="Shape 4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6" name="Google Shape;4496;g10cd58d34af_2_22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4497" name="Google Shape;4497;g10cd58d34af_2_2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498" name="Google Shape;4498;g10cd58d34af_2_22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9" name="Google Shape;4499;g10cd58d34af_2_22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calcula a área dos 3 quadriláteros notáveis: quadrado, retângulo e trapézio.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Obs: Use sobrecarga.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2e935a282d_16_34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84" name="Google Shape;484;g12e935a282d_16_3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g12e935a282d_16_34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g12e935a282d_16_349"/>
          <p:cNvSpPr txBox="1"/>
          <p:nvPr/>
        </p:nvSpPr>
        <p:spPr>
          <a:xfrm>
            <a:off x="354275" y="13948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a capacidade de definir métodos para diferentes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contextos, mas preservando seu nome. 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g12e935a282d_16_349"/>
          <p:cNvSpPr txBox="1"/>
          <p:nvPr/>
        </p:nvSpPr>
        <p:spPr>
          <a:xfrm>
            <a:off x="384200" y="2996775"/>
            <a:ext cx="79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g12e935a282d_16_349"/>
          <p:cNvSpPr txBox="1"/>
          <p:nvPr/>
        </p:nvSpPr>
        <p:spPr>
          <a:xfrm>
            <a:off x="896475" y="3278525"/>
            <a:ext cx="7356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Obs: quando os parâmetros são completamente iguais devemos alterar o tipo de dado, por exemplo tipo de dado double uma dou parâmetros que estão iguais deverá ser alterado para float.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503" name="Shape 4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4" name="Google Shape;4504;g1091b3ca1af_0_3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5" name="Google Shape;4505;g1091b3ca1af_0_35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//Assinatura = Nome + Parâmetros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//O nome d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quadrado:"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lado * lado);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lado2)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retângulo:"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lado1 * lado2);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baseMaior,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baseMenor,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altura)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trapézio:"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((baseMaior+baseMenor)*altura) /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diagonal1,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diagonal2)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losango:"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(diagonal1 * diagonal2)/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509" name="Shape 4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0" name="Google Shape;4510;g1091b3ca1af_0_4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1" name="Google Shape;4511;g1091b3ca1af_0_41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ublic class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3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Quadrilátero</a:t>
            </a:r>
            <a:endParaRPr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quadrilátero"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5d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5d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5f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5f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//Classe.nome(parâmetro) - Isso para chamar a classe ou melhor passar uma mensagem.</a:t>
            </a:r>
            <a:endParaRPr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5" name="Shape 4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6" name="Google Shape;4516;g10cd58d34af_2_235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17" name="Google Shape;4517;g10cd58d34af_2_235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18" name="Google Shape;4518;g10cd58d34af_2_235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19" name="Google Shape;4519;g10cd58d34af_2_23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0" name="Google Shape;4520;g10cd58d34af_2_23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1" name="Google Shape;4521;g10cd58d34af_2_23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22" name="Google Shape;4522;g10cd58d34af_2_2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4523" name="Google Shape;4523;g10cd58d34af_2_23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4" name="Google Shape;4524;g10cd58d34af_2_23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Retornos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25" name="Google Shape;4525;g10cd58d34af_2_235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529" name="Shape 4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0" name="Google Shape;4530;g10cd58d34af_2_24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531" name="Google Shape;4531;g10cd58d34af_2_2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532" name="Google Shape;4532;g10cd58d34af_2_248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como funcionam</a:t>
            </a:r>
            <a:endParaRPr/>
          </a:p>
        </p:txBody>
      </p:sp>
      <p:sp>
        <p:nvSpPr>
          <p:cNvPr id="4533" name="Google Shape;4533;g10cd58d34af_2_24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537" name="Shape 4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8" name="Google Shape;4538;g10cd58d34af_2_255"/>
          <p:cNvSpPr txBox="1"/>
          <p:nvPr>
            <p:ph idx="1" type="subTitle"/>
          </p:nvPr>
        </p:nvSpPr>
        <p:spPr>
          <a:xfrm>
            <a:off x="311700" y="3819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/>
          </a:p>
        </p:txBody>
      </p:sp>
      <p:pic>
        <p:nvPicPr>
          <p:cNvPr id="4539" name="Google Shape;4539;g10cd58d34af_2_2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540" name="Google Shape;4540;g10cd58d34af_2_25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1" name="Google Shape;4541;g10cd58d34af_2_25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 - 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uma instrução de interrupção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Simbologia: return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continue e o break também são instruções de interrupção, mas estão mais atrelados a laços de repetição e o retorno está atrelado a métodos.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545" name="Shape 4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" name="Google Shape;4546;g10cd58d34af_2_26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Funcionamento</a:t>
            </a:r>
            <a:endParaRPr/>
          </a:p>
        </p:txBody>
      </p:sp>
      <p:pic>
        <p:nvPicPr>
          <p:cNvPr id="4547" name="Google Shape;4547;g10cd58d34af_2_2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548" name="Google Shape;4548;g10cd58d34af_2_26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9" name="Google Shape;4549;g10cd58d34af_2_26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método executa seu retorno quando: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Completa todas suas instruções internas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Chega a uma declaração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explícita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retorno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Lança uma exceção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que ocorrer primero deste tres casos, faz o método finalizar. Assim, a execução do programa volta para o ponto onde o método foi chamado, ou seja, foi passada uma mensagem para ele.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553" name="Shape 4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4" name="Google Shape;4554;g10cd58d34af_2_26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</a:t>
            </a:r>
            <a:endParaRPr/>
          </a:p>
        </p:txBody>
      </p:sp>
      <p:pic>
        <p:nvPicPr>
          <p:cNvPr id="4555" name="Google Shape;4555;g10cd58d34af_2_2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556" name="Google Shape;4556;g10cd58d34af_2_26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7" name="Google Shape;4557;g10cd58d34af_2_269"/>
          <p:cNvSpPr txBox="1"/>
          <p:nvPr/>
        </p:nvSpPr>
        <p:spPr>
          <a:xfrm>
            <a:off x="354275" y="1318701"/>
            <a:ext cx="8478000" cy="3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retorno do método é definido na sua criação e pode ser um tipo primitivo ou objeto;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dado do return deve ser compatível com o do método;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o método for sem retorno(void), pode ou não ter um "return" para encerrar sua execução.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•"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Se precisar, o método pode não retornar nada. Usa-se o void. Mas se ainda precisar, pode usar o "return puro e sem valor" para abortar no momento desejado a execução do método.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561" name="Shape 4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2" name="Google Shape;4562;g10cd58d34af_2_27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563" name="Google Shape;4563;g10cd58d34af_2_2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564" name="Google Shape;4564;g10cd58d34af_2_27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5" name="Google Shape;4565;g10cd58d34af_2_276"/>
          <p:cNvSpPr txBox="1"/>
          <p:nvPr/>
        </p:nvSpPr>
        <p:spPr>
          <a:xfrm>
            <a:off x="428625" y="1331070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getMensagem() {       public void setIdade()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"Ola!";                                      return 10;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 }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getJuros() {                public void executar()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2.36;                                      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   return;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getParcelas() {                    ….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1.36f;                                     }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4566" name="Google Shape;4566;g10cd58d34af_2_276"/>
          <p:cNvSpPr txBox="1"/>
          <p:nvPr/>
        </p:nvSpPr>
        <p:spPr>
          <a:xfrm>
            <a:off x="697325" y="4378475"/>
            <a:ext cx="334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Vai dar erro de compilação pq um float não é compátivel com um int</a:t>
            </a:r>
            <a:endParaRPr/>
          </a:p>
        </p:txBody>
      </p:sp>
      <p:sp>
        <p:nvSpPr>
          <p:cNvPr id="4567" name="Google Shape;4567;g10cd58d34af_2_276"/>
          <p:cNvSpPr txBox="1"/>
          <p:nvPr/>
        </p:nvSpPr>
        <p:spPr>
          <a:xfrm>
            <a:off x="4960275" y="2060175"/>
            <a:ext cx="356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Vai dar erro de compilação pq void  não retorna nada. Deveria ser return;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571" name="Shape 4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2" name="Google Shape;4572;g10cd58d34af_2_28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4573" name="Google Shape;4573;g10cd58d34af_2_2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574" name="Google Shape;4574;g10cd58d34af_2_28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5" name="Google Shape;4575;g10cd58d34af_2_28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Recrie a aplicação que calcula a área dos 3 quadriláteros notáveis. Agora faça os métodos retornarem valores.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579" name="Shape 4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0" name="Google Shape;4580;g1091b3ca1af_0_4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1" name="Google Shape;4581;g1091b3ca1af_0_49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 * lado;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lado2)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 * lado2;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baseMaior,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baseMenor,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altura)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((baseMaior+baseMenor)*altura) /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xpto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"Antes"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long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Esse método está retornando um double e não um log. isso dá um erro.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2e935a282d_16_35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94" name="Google Shape;494;g12e935a282d_16_3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g12e935a282d_16_35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g12e935a282d_16_358"/>
          <p:cNvSpPr txBox="1"/>
          <p:nvPr/>
        </p:nvSpPr>
        <p:spPr>
          <a:xfrm>
            <a:off x="354275" y="897001"/>
            <a:ext cx="8478000" cy="3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Alterar a assinatura do método: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Ass = nome + parâmetros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g12e935a282d_16_358"/>
          <p:cNvSpPr txBox="1"/>
          <p:nvPr/>
        </p:nvSpPr>
        <p:spPr>
          <a:xfrm>
            <a:off x="30202" y="2343157"/>
            <a:ext cx="595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f);</a:t>
            </a:r>
            <a:endParaRPr/>
          </a:p>
        </p:txBody>
      </p:sp>
      <p:sp>
        <p:nvSpPr>
          <p:cNvPr id="498" name="Google Shape;498;g12e935a282d_16_358"/>
          <p:cNvSpPr txBox="1"/>
          <p:nvPr/>
        </p:nvSpPr>
        <p:spPr>
          <a:xfrm>
            <a:off x="30191" y="2655857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d);</a:t>
            </a:r>
            <a:endParaRPr/>
          </a:p>
        </p:txBody>
      </p:sp>
      <p:sp>
        <p:nvSpPr>
          <p:cNvPr id="499" name="Google Shape;499;g12e935a282d_16_358"/>
          <p:cNvSpPr txBox="1"/>
          <p:nvPr/>
        </p:nvSpPr>
        <p:spPr>
          <a:xfrm>
            <a:off x="30191" y="2957782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s);</a:t>
            </a:r>
            <a:endParaRPr/>
          </a:p>
        </p:txBody>
      </p:sp>
      <p:sp>
        <p:nvSpPr>
          <p:cNvPr id="500" name="Google Shape;500;g12e935a282d_16_358"/>
          <p:cNvSpPr txBox="1"/>
          <p:nvPr/>
        </p:nvSpPr>
        <p:spPr>
          <a:xfrm>
            <a:off x="30192" y="3270489"/>
            <a:ext cx="595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f, RoundType rd); </a:t>
            </a:r>
            <a:endParaRPr/>
          </a:p>
        </p:txBody>
      </p:sp>
      <p:sp>
        <p:nvSpPr>
          <p:cNvPr id="501" name="Google Shape;501;g12e935a282d_16_358"/>
          <p:cNvSpPr txBox="1"/>
          <p:nvPr/>
        </p:nvSpPr>
        <p:spPr>
          <a:xfrm>
            <a:off x="30191" y="3583197"/>
            <a:ext cx="605358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d, RoundType rd);</a:t>
            </a:r>
            <a:endParaRPr/>
          </a:p>
        </p:txBody>
      </p:sp>
      <p:sp>
        <p:nvSpPr>
          <p:cNvPr id="502" name="Google Shape;502;g12e935a282d_16_358"/>
          <p:cNvSpPr txBox="1"/>
          <p:nvPr/>
        </p:nvSpPr>
        <p:spPr>
          <a:xfrm>
            <a:off x="30191" y="3895904"/>
            <a:ext cx="6096718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s, RoundType rd);</a:t>
            </a:r>
            <a:endParaRPr/>
          </a:p>
        </p:txBody>
      </p:sp>
      <p:sp>
        <p:nvSpPr>
          <p:cNvPr id="503" name="Google Shape;503;g12e935a282d_16_358"/>
          <p:cNvSpPr txBox="1"/>
          <p:nvPr/>
        </p:nvSpPr>
        <p:spPr>
          <a:xfrm>
            <a:off x="30191" y="4370357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converterParaInteiro(RoundType rd, String s);</a:t>
            </a:r>
            <a:endParaRPr/>
          </a:p>
        </p:txBody>
      </p:sp>
      <p:sp>
        <p:nvSpPr>
          <p:cNvPr id="504" name="Google Shape;504;g12e935a282d_16_358"/>
          <p:cNvSpPr txBox="1"/>
          <p:nvPr/>
        </p:nvSpPr>
        <p:spPr>
          <a:xfrm>
            <a:off x="30204" y="4672275"/>
            <a:ext cx="8802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converterParaInteiro(); </a:t>
            </a:r>
            <a:endParaRPr/>
          </a:p>
        </p:txBody>
      </p:sp>
      <p:sp>
        <p:nvSpPr>
          <p:cNvPr id="505" name="Google Shape;505;g12e935a282d_16_358"/>
          <p:cNvSpPr txBox="1"/>
          <p:nvPr/>
        </p:nvSpPr>
        <p:spPr>
          <a:xfrm>
            <a:off x="459575" y="1758150"/>
            <a:ext cx="73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Sobrecarga é Mudar a lista de parâmetros e manter o nome do método</a:t>
            </a: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585" name="Shape 4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6" name="Google Shape;4586;g1091b3ca1af_0_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7" name="Google Shape;4587;g1091b3ca1af_0_56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Retornos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retornos"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areaQuadrado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quadrado:"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areaQuadrado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areaRetangulo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retângulo:"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areaRetangulo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areaTrapezio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trapézio:"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areaTrapezio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1" name="Shape 4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2" name="Google Shape;4592;g10cd58d34af_2_290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93" name="Google Shape;4593;g10cd58d34af_2_290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94" name="Google Shape;4594;g10cd58d34af_2_290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95" name="Google Shape;4595;g10cd58d34af_2_29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6" name="Google Shape;4596;g10cd58d34af_2_290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7" name="Google Shape;4597;g10cd58d34af_2_29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98" name="Google Shape;4598;g10cd58d34af_2_2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4599" name="Google Shape;4599;g10cd58d34af_2_29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0" name="Google Shape;4600;g10cd58d34af_2_290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01" name="Google Shape;4601;g10cd58d34af_2_290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02" name="Google Shape;4602;g10cd58d34af_2_290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606" name="Shape 4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7" name="Google Shape;4607;g10cd58d34af_2_30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608" name="Google Shape;4608;g10cd58d34af_2_3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609" name="Google Shape;4609;g10cd58d34af_2_30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0" name="Google Shape;4610;g10cd58d34af_2_30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https://www.casadocodigo.com.br/products/livro-oo-conceitos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https://docs.oracle.com/javase/tutorial/java/javaOO/methods.html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614" name="Shape 4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5" name="Google Shape;4615;g10cd58d34af_2_31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616" name="Google Shape;4616;g10cd58d34af_2_3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617" name="Google Shape;4617;g10cd58d34af_2_31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8" name="Google Shape;4618;g10cd58d34af_2_31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https://docs.oracle.com/javase/tutorial/java/javaOO/returnvalue.html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https://docs.oracle.com/javase/tutorial/java/javaOO/arguments.html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622" name="Shape 4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3" name="Google Shape;4623;p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624" name="Google Shape;462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625" name="Google Shape;4625;p3"/>
          <p:cNvSpPr txBox="1"/>
          <p:nvPr>
            <p:ph idx="1" type="subTitle"/>
          </p:nvPr>
        </p:nvSpPr>
        <p:spPr>
          <a:xfrm>
            <a:off x="311700" y="1333492"/>
            <a:ext cx="8525888" cy="2174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Possibilitar que o aluno compreenda o que é um método, como criá-lo e utilizá-lo. </a:t>
            </a:r>
            <a:endParaRPr/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6" name="Google Shape;4626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630" name="Shape 4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1" name="Google Shape;4631;p1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632" name="Google Shape;463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633" name="Google Shape;4633;p17"/>
          <p:cNvSpPr txBox="1"/>
          <p:nvPr>
            <p:ph idx="1" type="subTitle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4634" name="Google Shape;4634;p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5" name="Google Shape;4635;p17"/>
          <p:cNvSpPr/>
          <p:nvPr/>
        </p:nvSpPr>
        <p:spPr>
          <a:xfrm>
            <a:off x="2287116" y="1548830"/>
            <a:ext cx="493598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6" name="Google Shape;4636;p17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7" name="Google Shape;4637;p17"/>
          <p:cNvSpPr/>
          <p:nvPr/>
        </p:nvSpPr>
        <p:spPr>
          <a:xfrm>
            <a:off x="2286179" y="2340918"/>
            <a:ext cx="3131419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8" name="Google Shape;4638;p17"/>
          <p:cNvSpPr/>
          <p:nvPr/>
        </p:nvSpPr>
        <p:spPr>
          <a:xfrm>
            <a:off x="2287116" y="3133006"/>
            <a:ext cx="4441501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9" name="Google Shape;4639;p17"/>
          <p:cNvSpPr txBox="1"/>
          <p:nvPr/>
        </p:nvSpPr>
        <p:spPr>
          <a:xfrm>
            <a:off x="683568" y="307087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643" name="Shape 4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4" name="Google Shape;4644;p8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645" name="Google Shape;464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646" name="Google Shape;4646;p8"/>
          <p:cNvSpPr txBox="1"/>
          <p:nvPr>
            <p:ph idx="1" type="subTitle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Lógica de Programação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IntelliJ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7" name="Google Shape;4647;p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1" name="Shape 4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2" name="Google Shape;4652;p14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53" name="Google Shape;4653;p14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54" name="Google Shape;4654;p14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55" name="Google Shape;4655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6" name="Google Shape;4656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7" name="Google Shape;4657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58" name="Google Shape;465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4659" name="Google Shape;4659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0" name="Google Shape;4660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61" name="Google Shape;4661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62" name="Google Shape;4662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6" name="Shape 4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7" name="Google Shape;4667;p5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68" name="Google Shape;4668;p5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69" name="Google Shape;4669;p5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70" name="Google Shape;4670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1" name="Google Shape;4671;p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2" name="Google Shape;4672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73" name="Google Shape;467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4674" name="Google Shape;4674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5" name="Google Shape;4675;p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Criação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76" name="Google Shape;4676;p5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680" name="Shape 4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1" name="Google Shape;4681;p1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682" name="Google Shape;468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683" name="Google Shape;4683;p18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Entender o que é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Saber como definir e utilizar métodos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Aplicar boas práticas em sua criação e uso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4" name="Google Shape;4684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6f630a1ee_3_36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5" name="Google Shape;75;g126f630a1ee_3_36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6" name="Google Shape;76;g126f630a1ee_3_36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7" name="Google Shape;77;g126f630a1ee_3_36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g126f630a1ee_3_36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g126f630a1ee_3_36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g126f630a1ee_3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g126f630a1ee_3_36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126f630a1ee_3_36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Criação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3" name="Google Shape;83;g126f630a1ee_3_36"/>
          <p:cNvSpPr txBox="1"/>
          <p:nvPr/>
        </p:nvSpPr>
        <p:spPr>
          <a:xfrm>
            <a:off x="3190540" y="4839757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2e935a282d_16_37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11" name="Google Shape;511;g12e935a282d_16_3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g12e935a282d_16_37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g12e935a282d_16_374"/>
          <p:cNvSpPr txBox="1"/>
          <p:nvPr/>
        </p:nvSpPr>
        <p:spPr>
          <a:xfrm>
            <a:off x="354300" y="896996"/>
            <a:ext cx="84780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https://docs.oracle.com/javase/7/docs/api/java/io/PrintStream.html</a:t>
            </a:r>
            <a:endParaRPr sz="23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ela&#10;&#10;Descrição gerada automaticamente" id="514" name="Google Shape;514;g12e935a282d_16_3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6300" y="1354075"/>
            <a:ext cx="6672275" cy="35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688" name="Shape 4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" name="Google Shape;4689;p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690" name="Google Shape;469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691" name="Google Shape;4691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2" name="Google Shape;4692;p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uma porção de código (sub-rotina) que é disponibilizada por uma classe. Este é executado quando é feita uma requisição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a ele. São responsáveis por definir e realizar 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determinado comportamento."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696" name="Shape 4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7" name="Google Shape;4697;p1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698" name="Google Shape;469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699" name="Google Shape;4699;p1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0" name="Google Shape;4700;p1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 de definição: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&lt;?visibilidade?&gt; &lt;?tipo?&gt; &lt;?modificador?&gt; retorno nome (&lt;?parâmetros?&gt;) &lt;?exceções?&gt; corpo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704" name="Shape 4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5" name="Google Shape;4705;p1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706" name="Google Shape;470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707" name="Google Shape;4707;p1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8" name="Google Shape;4708;p1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"public", "protected" ou "private"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T: concreto ou abstrato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M: "static" ou "final"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tipo de dado ou "void" // nao retorna nada só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nome que é fornecido ao método//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padrao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parâmetros que pode receber // se o metodo for usado deficar dendro do parame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tro ou paramenrtro vasio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E: exceções que pode lançar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código que possui ou vazio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712" name="Shape 4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3" name="Google Shape;4713;p1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714" name="Google Shape;471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715" name="Google Shape;4715;p1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6" name="Google Shape;4716;p1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getNome() { … }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// retorna um Nome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calcularTotalNota() {…}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verificarDistancia(int cordenada1, int cordenada2) {…} 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abstract void executar() ; // c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orpo vasio do metodo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void alterarFabricante(Fabricante fabricante) { … }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Relatorio gerarDadosAnaliticos(Cliente cliente, List&lt;Compra&gt; compras) {…} // como passar mais de um paramentro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static R N(P) {…}</a:t>
            </a:r>
            <a:endParaRPr b="1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720" name="Shape 4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1" name="Google Shape;4721;p1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722" name="Google Shape;472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723" name="Google Shape;4723;p1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4" name="Google Shape;4724;p1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Passa-se uma mensagem através de uma classe ou objeto.</a:t>
            </a:r>
            <a:endParaRPr/>
          </a:p>
        </p:txBody>
      </p:sp>
      <p:sp>
        <p:nvSpPr>
          <p:cNvPr id="4725" name="Google Shape;4725;p13"/>
          <p:cNvSpPr txBox="1"/>
          <p:nvPr/>
        </p:nvSpPr>
        <p:spPr>
          <a:xfrm>
            <a:off x="191938" y="2127490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nome_da_classe.nome_do_metodo(); ou  nome_da_classe.nome_do_metodo(...);</a:t>
            </a:r>
            <a:endParaRPr/>
          </a:p>
        </p:txBody>
      </p:sp>
      <p:sp>
        <p:nvSpPr>
          <p:cNvPr id="4726" name="Google Shape;4726;p13"/>
          <p:cNvSpPr txBox="1"/>
          <p:nvPr/>
        </p:nvSpPr>
        <p:spPr>
          <a:xfrm>
            <a:off x="191937" y="2612725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nome_do_objeto.nome_do_metodo(); ou nome_do_objeto.nome_do_metodo(...);</a:t>
            </a:r>
            <a:endParaRPr/>
          </a:p>
        </p:txBody>
      </p:sp>
      <p:sp>
        <p:nvSpPr>
          <p:cNvPr id="4727" name="Google Shape;4727;p13"/>
          <p:cNvSpPr txBox="1"/>
          <p:nvPr/>
        </p:nvSpPr>
        <p:spPr>
          <a:xfrm>
            <a:off x="-250166" y="3669462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Math.random(); ou  Math.sqrt(4);</a:t>
            </a:r>
            <a:endParaRPr/>
          </a:p>
        </p:txBody>
      </p:sp>
      <p:sp>
        <p:nvSpPr>
          <p:cNvPr id="4728" name="Google Shape;4728;p13"/>
          <p:cNvSpPr txBox="1"/>
          <p:nvPr/>
        </p:nvSpPr>
        <p:spPr>
          <a:xfrm>
            <a:off x="-250167" y="4165480"/>
            <a:ext cx="880325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usuario.getEmail(); ou usuario.alterarEndereco(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endereco);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732" name="Shape 4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3" name="Google Shape;4733;p2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734" name="Google Shape;473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735" name="Google Shape;4735;p2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6" name="Google Shape;4736;p2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 é a forma de identificar unicamente 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      Ass = nome + parâmetros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7" name="Google Shape;4737;p26"/>
          <p:cNvSpPr txBox="1"/>
          <p:nvPr/>
        </p:nvSpPr>
        <p:spPr>
          <a:xfrm>
            <a:off x="1154322" y="2647770"/>
            <a:ext cx="790826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calcularTotalVenda(double precoItem1, double precoItem2, double precoItem3) {...}</a:t>
            </a:r>
            <a:endParaRPr/>
          </a:p>
        </p:txBody>
      </p:sp>
      <p:sp>
        <p:nvSpPr>
          <p:cNvPr id="4738" name="Google Shape;4738;p26"/>
          <p:cNvSpPr txBox="1"/>
          <p:nvPr/>
        </p:nvSpPr>
        <p:spPr>
          <a:xfrm>
            <a:off x="1154322" y="4092695"/>
            <a:ext cx="790826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calcularTotalVenda(double precoItem1,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precoItem2, double precoItem3)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9" name="Google Shape;4739;p26"/>
          <p:cNvSpPr txBox="1"/>
          <p:nvPr/>
        </p:nvSpPr>
        <p:spPr>
          <a:xfrm>
            <a:off x="1154322" y="2270364"/>
            <a:ext cx="14600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Método:</a:t>
            </a:r>
            <a:endParaRPr/>
          </a:p>
        </p:txBody>
      </p:sp>
      <p:sp>
        <p:nvSpPr>
          <p:cNvPr id="4740" name="Google Shape;4740;p26"/>
          <p:cNvSpPr txBox="1"/>
          <p:nvPr/>
        </p:nvSpPr>
        <p:spPr>
          <a:xfrm>
            <a:off x="1154322" y="3682939"/>
            <a:ext cx="22040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744" name="Shape 4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5" name="Google Shape;4745;p2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746" name="Google Shape;474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747" name="Google Shape;4747;p2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8" name="Google Shape;4748;p2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Construtor e Destrutor: são métodos especiais usados na Orientação a Objetos.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Mensagem: é o ato de solicitar ao método que o mesmo execute. Esta pode ser direcionada a um objeto ou a uma classe.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752" name="Shape 4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3" name="Google Shape;4753;p4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754" name="Google Shape;4754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755" name="Google Shape;4755;p4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6" name="Google Shape;4756;p4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Nomes devem ser descritivos, mas curtos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Notação camelo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Deve possuir entre 80 e 120 linhas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Evite lista de parâmetros longas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Visibilidades adequadas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7" name="Google Shape;4757;p47"/>
          <p:cNvSpPr txBox="1"/>
          <p:nvPr/>
        </p:nvSpPr>
        <p:spPr>
          <a:xfrm>
            <a:off x="148807" y="2149056"/>
            <a:ext cx="9040481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verificarSaldo(); executarTranferencia(...); existeDebito(); 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761" name="Shape 4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2" name="Google Shape;4762;p4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4763" name="Google Shape;476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764" name="Google Shape;4764;p4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5" name="Google Shape;4765;p4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resolva as seguintes situações: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as 4 operações básicas: soma, subtração, multiplicação e divisão. Sempre 2 valores devem ser passados.</a:t>
            </a:r>
            <a:endParaRPr/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partir da hora do dia, informe a mensagem adequada: Bom dia, Boa tarde e Boa noite.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o valor final de um empréstimo, a partir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do valor solicitado. Taxas e parcelas influenciam.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Defina arbitrariamente as faixas que influenciam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nos valores.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769" name="Shape 4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0" name="Google Shape;4770;p4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4771" name="Google Shape;4771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772" name="Google Shape;4772;p4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3" name="Google Shape;4773;p4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Observações: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Tente ao máximo criar métodos que trabalhem sozinhos ou em conjunto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chamar um método dentro de outro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passar como parâmetro, a chamada de um outro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2e935a282d_16_38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20" name="Google Shape;520;g12e935a282d_16_3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g12e935a282d_16_38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g12e935a282d_16_38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https://docs.oracle.com/javase/7/docs/api/java/lang/String.html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ela&#10;&#10;Descrição gerada automaticamente" id="523" name="Google Shape;523;g12e935a282d_16_3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5371" y="1850711"/>
            <a:ext cx="7002491" cy="2885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7" name="Shape 4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8" name="Google Shape;4778;p50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79" name="Google Shape;4779;p50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80" name="Google Shape;4780;p50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81" name="Google Shape;4781;p5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2" name="Google Shape;4782;p50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3" name="Google Shape;4783;p5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84" name="Google Shape;4784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4785" name="Google Shape;4785;p5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6" name="Google Shape;4786;p50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Sobrecarga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87" name="Google Shape;4787;p50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791" name="Shape 4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" name="Google Shape;4792;p5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793" name="Google Shape;4793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794" name="Google Shape;4794;p51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 que é sobrecarregar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Saber como criar sobrecargas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5" name="Google Shape;4795;p5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799" name="Shape 4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0" name="Google Shape;4800;p5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801" name="Google Shape;4801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802" name="Google Shape;4802;p5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3" name="Google Shape;4803;p5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a capacidade de definir métodos para diferentes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contextos, mas preservando seu nome. 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807" name="Shape 4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8" name="Google Shape;4808;p5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809" name="Google Shape;4809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810" name="Google Shape;4810;p5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1" name="Google Shape;4811;p5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Alterar a assinatura do método: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Ass = nome + parâmetros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2" name="Google Shape;4812;p53"/>
          <p:cNvSpPr txBox="1"/>
          <p:nvPr/>
        </p:nvSpPr>
        <p:spPr>
          <a:xfrm>
            <a:off x="30192" y="2343149"/>
            <a:ext cx="478119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f);</a:t>
            </a:r>
            <a:endParaRPr/>
          </a:p>
        </p:txBody>
      </p:sp>
      <p:sp>
        <p:nvSpPr>
          <p:cNvPr id="4813" name="Google Shape;4813;p53"/>
          <p:cNvSpPr txBox="1"/>
          <p:nvPr/>
        </p:nvSpPr>
        <p:spPr>
          <a:xfrm>
            <a:off x="30191" y="2655857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d);</a:t>
            </a:r>
            <a:endParaRPr/>
          </a:p>
        </p:txBody>
      </p:sp>
      <p:sp>
        <p:nvSpPr>
          <p:cNvPr id="4814" name="Google Shape;4814;p53"/>
          <p:cNvSpPr txBox="1"/>
          <p:nvPr/>
        </p:nvSpPr>
        <p:spPr>
          <a:xfrm>
            <a:off x="30191" y="2957782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s);</a:t>
            </a:r>
            <a:endParaRPr/>
          </a:p>
        </p:txBody>
      </p:sp>
      <p:sp>
        <p:nvSpPr>
          <p:cNvPr id="4815" name="Google Shape;4815;p53"/>
          <p:cNvSpPr txBox="1"/>
          <p:nvPr/>
        </p:nvSpPr>
        <p:spPr>
          <a:xfrm>
            <a:off x="30192" y="3270489"/>
            <a:ext cx="595654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f, RoundType rd);</a:t>
            </a:r>
            <a:endParaRPr/>
          </a:p>
        </p:txBody>
      </p:sp>
      <p:sp>
        <p:nvSpPr>
          <p:cNvPr id="4816" name="Google Shape;4816;p53"/>
          <p:cNvSpPr txBox="1"/>
          <p:nvPr/>
        </p:nvSpPr>
        <p:spPr>
          <a:xfrm>
            <a:off x="30191" y="3583197"/>
            <a:ext cx="605358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d, RoundType rd);</a:t>
            </a:r>
            <a:endParaRPr/>
          </a:p>
        </p:txBody>
      </p:sp>
      <p:sp>
        <p:nvSpPr>
          <p:cNvPr id="4817" name="Google Shape;4817;p53"/>
          <p:cNvSpPr txBox="1"/>
          <p:nvPr/>
        </p:nvSpPr>
        <p:spPr>
          <a:xfrm>
            <a:off x="30191" y="3895904"/>
            <a:ext cx="6096718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s, RoundType rd);</a:t>
            </a:r>
            <a:endParaRPr/>
          </a:p>
        </p:txBody>
      </p:sp>
      <p:sp>
        <p:nvSpPr>
          <p:cNvPr id="4818" name="Google Shape;4818;p53"/>
          <p:cNvSpPr txBox="1"/>
          <p:nvPr/>
        </p:nvSpPr>
        <p:spPr>
          <a:xfrm>
            <a:off x="30191" y="4370357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converterParaInteiro(RoundType rd, String s);</a:t>
            </a:r>
            <a:endParaRPr/>
          </a:p>
        </p:txBody>
      </p:sp>
      <p:sp>
        <p:nvSpPr>
          <p:cNvPr id="4819" name="Google Shape;4819;p53"/>
          <p:cNvSpPr txBox="1"/>
          <p:nvPr/>
        </p:nvSpPr>
        <p:spPr>
          <a:xfrm>
            <a:off x="30191" y="4672281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converterParaInteiro();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823" name="Shape 4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4" name="Google Shape;4824;p5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825" name="Google Shape;4825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826" name="Google Shape;4826;p5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7" name="Google Shape;4827;p5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https://docs.oracle.com/javase/7/docs/api/java/io/PrintStream.html</a:t>
            </a:r>
            <a:endParaRPr/>
          </a:p>
        </p:txBody>
      </p:sp>
      <p:pic>
        <p:nvPicPr>
          <p:cNvPr descr="Tabela&#10;&#10;Descrição gerada automaticamente" id="4828" name="Google Shape;4828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7466" y="1796128"/>
            <a:ext cx="6129067" cy="316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832" name="Shape 4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" name="Google Shape;4833;p5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834" name="Google Shape;4834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835" name="Google Shape;4835;p5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6" name="Google Shape;4836;p5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https://docs.oracle.com/javase/7/docs/api/java/lang/String.html​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ela&#10;&#10;Descrição gerada automaticamente" id="4837" name="Google Shape;4837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70758" y="1961286"/>
            <a:ext cx="7002491" cy="2885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841" name="Shape 4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2" name="Google Shape;4842;p5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843" name="Google Shape;4843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844" name="Google Shape;4844;p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5" name="Google Shape;4845;p5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 x Sobrescrita</a:t>
            </a:r>
            <a:endParaRPr b="0" i="0" sz="32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849" name="Shape 4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0" name="Google Shape;4850;p5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4851" name="Google Shape;4851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852" name="Google Shape;4852;p5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3" name="Google Shape;4853;p5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calcula a área dos 3 quadriláteros notáveis: quadrado, retângulo e trapézio.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Obs: Use sobrecarga.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7" name="Shape 4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8" name="Google Shape;4858;p58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59" name="Google Shape;4859;p58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60" name="Google Shape;4860;p58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61" name="Google Shape;4861;p58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2" name="Google Shape;4862;p58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3" name="Google Shape;4863;p58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64" name="Google Shape;4864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4865" name="Google Shape;4865;p58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6" name="Google Shape;4866;p58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Retornos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67" name="Google Shape;4867;p58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871" name="Shape 4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2" name="Google Shape;4872;p5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873" name="Google Shape;4873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874" name="Google Shape;4874;p59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como funcioname</a:t>
            </a:r>
            <a:endParaRPr/>
          </a:p>
        </p:txBody>
      </p:sp>
      <p:sp>
        <p:nvSpPr>
          <p:cNvPr id="4875" name="Google Shape;4875;p5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2e935a282d_16_39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29" name="Google Shape;529;g12e935a282d_16_3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g12e935a282d_16_39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g12e935a282d_16_390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 x Sobrescrita</a:t>
            </a:r>
            <a:endParaRPr b="0" i="0" sz="32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g12e935a282d_16_390"/>
          <p:cNvSpPr txBox="1"/>
          <p:nvPr/>
        </p:nvSpPr>
        <p:spPr>
          <a:xfrm>
            <a:off x="443725" y="2060175"/>
            <a:ext cx="8037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Embora sejam dois conceitos relacionados á métodos, estas são completamente diferentes. O sobrecarga, como disse tem relação ao mesmo método com parâmetros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 sz="19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879" name="Shape 4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0" name="Google Shape;4880;p6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/>
          </a:p>
        </p:txBody>
      </p:sp>
      <p:pic>
        <p:nvPicPr>
          <p:cNvPr id="4881" name="Google Shape;4881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882" name="Google Shape;4882;p6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3" name="Google Shape;4883;p6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uma instrução de interrupção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Simbologia: return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887" name="Shape 4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8" name="Google Shape;4888;p6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Funcionamento</a:t>
            </a:r>
            <a:endParaRPr/>
          </a:p>
        </p:txBody>
      </p:sp>
      <p:pic>
        <p:nvPicPr>
          <p:cNvPr id="4889" name="Google Shape;4889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890" name="Google Shape;4890;p6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1" name="Google Shape;4891;p6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método executa seu retorno quando: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Completa todas suas instruções internas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Chega a uma declaração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explícita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retorno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Lança uma exceção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895" name="Shape 4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6" name="Google Shape;4896;p6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</a:t>
            </a:r>
            <a:endParaRPr/>
          </a:p>
        </p:txBody>
      </p:sp>
      <p:pic>
        <p:nvPicPr>
          <p:cNvPr id="4897" name="Google Shape;4897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898" name="Google Shape;4898;p6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9" name="Google Shape;4899;p6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retorno do método é definido na sua criação e pode ser um tipo primitivo ou objeto;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dado do return deve ser compatível com o do método;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o método for sem retorno(void), pode ou não ter um "return" para encerrar sua execução.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903" name="Shape 4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" name="Google Shape;4904;p6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905" name="Google Shape;4905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906" name="Google Shape;4906;p6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7" name="Google Shape;4907;p6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getMensagem() {       public void setIdade(...)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"Ola!";                                      return 10;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 }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getJuros() {                public void executar()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2.36;                                      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   return;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getParcelas() {                    ….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1.36f;                                     }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911" name="Shape 4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2" name="Google Shape;4912;p6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4913" name="Google Shape;4913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914" name="Google Shape;4914;p6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5" name="Google Shape;4915;p6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Recrie a aplicação que calcula a área dos 3 quadriláteros notáveis. Agora faça os métodos retornarem valores.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919" name="Shape 4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0" name="Google Shape;4920;p6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921" name="Google Shape;4921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922" name="Google Shape;4922;p6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3" name="Google Shape;4923;p65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https://www.casadocodigo.com.br/products/livro-oo-conceitos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u="sng">
                <a:hlinkClick r:id="rId5"/>
              </a:rPr>
              <a:t>https://docs.oracle.com/javase/tutorial/java/javaOO/methods.html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927" name="Shape 4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8" name="Google Shape;4928;p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929" name="Google Shape;492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930" name="Google Shape;4930;p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1" name="Google Shape;4931;p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https://docs.oracle.com/javase/tutorial/java/javaOO/returnvalue.html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https://docs.oracle.com/javase/tutorial/java/javaOO/arguments.html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2e935a282d_16_39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538" name="Google Shape;538;g12e935a282d_16_3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g12e935a282d_16_39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g12e935a282d_16_39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calcula a área dos 3 quadriláteros notáveis: quadrado, retângulo e trapézio.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Obs: Use sobrecarga.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12e935a282d_16_40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g12e935a282d_16_405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//Assinatura = Nome + Parâmetros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quadrado:"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lado * lado);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lado2)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retângulo:"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lado1 * lado2);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baseMaior,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baseMenor,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altura)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trapézio:"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((baseMaior+baseMenor)*altura) /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diagonal1,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diagonal2)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losango:"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(diagonal1 * diagonal2)/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2e935a282d_16_41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g12e935a282d_16_410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ublic class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3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Quadrilátero</a:t>
            </a:r>
            <a:endParaRPr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quadrilátero"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5d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5d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5f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5f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//Classe.nome(parâmetro) - Isso para chamar a classe ou melhor passar uma mensagem.</a:t>
            </a:r>
            <a:endParaRPr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2e935a282d_16_415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8" name="Google Shape;558;g12e935a282d_16_415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9" name="Google Shape;559;g12e935a282d_16_415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0" name="Google Shape;560;g12e935a282d_16_41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g12e935a282d_16_41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g12e935a282d_16_41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3" name="Google Shape;563;g12e935a282d_16_4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g12e935a282d_16_41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g12e935a282d_16_41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Retornos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6" name="Google Shape;566;g12e935a282d_16_415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2e935a282d_16_428"/>
          <p:cNvSpPr txBox="1"/>
          <p:nvPr>
            <p:ph idx="1" type="subTitle"/>
          </p:nvPr>
        </p:nvSpPr>
        <p:spPr>
          <a:xfrm>
            <a:off x="311700" y="3819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/>
          </a:p>
        </p:txBody>
      </p:sp>
      <p:pic>
        <p:nvPicPr>
          <p:cNvPr id="572" name="Google Shape;572;g12e935a282d_16_4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g12e935a282d_16_42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g12e935a282d_16_42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 - 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uma instrução de interrupção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Simbologia: return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continue e o break também são instruções de interrupção, mas estão mais atrelados a laços de repetição e o retorno está atrelado a métodos.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2e935a282d_16_43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80" name="Google Shape;580;g12e935a282d_16_4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g12e935a282d_16_435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como funcionam</a:t>
            </a:r>
            <a:endParaRPr/>
          </a:p>
        </p:txBody>
      </p:sp>
      <p:sp>
        <p:nvSpPr>
          <p:cNvPr id="582" name="Google Shape;582;g12e935a282d_16_43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2e935a282d_16_44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Funcionamento</a:t>
            </a:r>
            <a:endParaRPr/>
          </a:p>
        </p:txBody>
      </p:sp>
      <p:pic>
        <p:nvPicPr>
          <p:cNvPr id="588" name="Google Shape;588;g12e935a282d_16_4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g12e935a282d_16_44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g12e935a282d_16_44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método executa seu retorno quando: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Completa todas suas instruções internas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Chega a uma declaração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explícita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retorno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Lança uma exceção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que ocorrer primero deste tres casos, faz o método finalizar. Assim, a execução do programa volta para o ponto onde o método foi chamado, ou seja, foi passada uma mensagem para ele.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6f630a1ee_3_4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g126f630a1ee_3_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g126f630a1ee_3_49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Entender o que é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Saber como definir e utilizar métodos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Aplicar boas práticas em sua criação e uso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g126f630a1ee_3_4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2e935a282d_16_44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</a:t>
            </a:r>
            <a:endParaRPr/>
          </a:p>
        </p:txBody>
      </p:sp>
      <p:pic>
        <p:nvPicPr>
          <p:cNvPr id="596" name="Google Shape;596;g12e935a282d_16_4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g12e935a282d_16_44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g12e935a282d_16_449"/>
          <p:cNvSpPr txBox="1"/>
          <p:nvPr/>
        </p:nvSpPr>
        <p:spPr>
          <a:xfrm>
            <a:off x="354275" y="1318701"/>
            <a:ext cx="8478000" cy="3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retorno do método é definido na sua criação e pode ser um tipo primitivo ou objeto;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dado do return deve ser compatível com o do método;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o método for sem retorno(void), pode ou não ter um "return" para encerrar sua execução.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•"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Se precisar, o método pode não retornar nada. Usa-se o void. Mas se ainda precisar, pode usar o "return puro e sem valor" para abortar no momento desejado a execução do método.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2e935a282d_16_45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04" name="Google Shape;604;g12e935a282d_16_4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g12e935a282d_16_4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g12e935a282d_16_456"/>
          <p:cNvSpPr txBox="1"/>
          <p:nvPr/>
        </p:nvSpPr>
        <p:spPr>
          <a:xfrm>
            <a:off x="428625" y="1331070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getMensagem() {       public void setIdade()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"Ola!";                                      return 10;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 }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getJuros() {                public void executar()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2.36;                                      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   return;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getParcelas() {                    ….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1.36f;                                     }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607" name="Google Shape;607;g12e935a282d_16_456"/>
          <p:cNvSpPr txBox="1"/>
          <p:nvPr/>
        </p:nvSpPr>
        <p:spPr>
          <a:xfrm>
            <a:off x="697325" y="4378475"/>
            <a:ext cx="334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Vai dar erro de compilação pq um float não é compátivel com um int</a:t>
            </a:r>
            <a:endParaRPr/>
          </a:p>
        </p:txBody>
      </p:sp>
      <p:sp>
        <p:nvSpPr>
          <p:cNvPr id="608" name="Google Shape;608;g12e935a282d_16_456"/>
          <p:cNvSpPr txBox="1"/>
          <p:nvPr/>
        </p:nvSpPr>
        <p:spPr>
          <a:xfrm>
            <a:off x="4960275" y="2060175"/>
            <a:ext cx="356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Vai dar erro de compilação pq void  não retorna nada. Deveria ser return;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12e935a282d_16_46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614" name="Google Shape;614;g12e935a282d_16_4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g12e935a282d_16_46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g12e935a282d_16_46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Recrie a aplicação que calcula a área dos 3 quadriláteros notáveis. Agora faça os métodos retornarem valores.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2e935a282d_16_47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g12e935a282d_16_472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 * lado;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lado2)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 * lado2;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baseMaior,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baseMenor,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altura)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((baseMaior+baseMenor)*altura) /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xpto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"Antes"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long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Esse método está retornando um double e não um log. isso dá um erro.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12e935a282d_16_47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g12e935a282d_16_477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Retornos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retornos"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areaQuadrado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quadrado:"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areaQuadrado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areaRetangulo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retângulo:"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areaRetangulo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areaTrapezio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trapézio:"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areaTrapezio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135a776cc8f_1_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g135a776cc8f_1_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12e935a282d_16_482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40" name="Google Shape;640;g12e935a282d_16_482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41" name="Google Shape;641;g12e935a282d_16_482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42" name="Google Shape;642;g12e935a282d_16_48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g12e935a282d_16_482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g12e935a282d_16_48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5" name="Google Shape;645;g12e935a282d_16_4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g12e935a282d_16_48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g12e935a282d_16_482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48" name="Google Shape;648;g12e935a282d_16_482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49" name="Google Shape;649;g12e935a282d_16_482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12e935a282d_16_49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55" name="Google Shape;655;g12e935a282d_16_4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Google Shape;656;g12e935a282d_16_49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g12e935a282d_16_49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https://www.casadocodigo.com.br/products/livro-oo-conceitos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https://docs.oracle.com/javase/tutorial/java/javaOO/methods.html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12e935a282d_16_50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63" name="Google Shape;663;g12e935a282d_16_5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64" name="Google Shape;664;g12e935a282d_16_50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g12e935a282d_16_50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https://docs.oracle.com/javase/tutorial/java/javaOO/returnvalue.html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https://docs.oracle.com/javase/tutorial/java/javaOO/arguments.html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12e935a282d_16_51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71" name="Google Shape;671;g12e935a282d_16_5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Google Shape;672;g12e935a282d_16_510"/>
          <p:cNvSpPr txBox="1"/>
          <p:nvPr>
            <p:ph idx="1" type="subTitle"/>
          </p:nvPr>
        </p:nvSpPr>
        <p:spPr>
          <a:xfrm>
            <a:off x="311700" y="1333492"/>
            <a:ext cx="8525888" cy="2174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Possibilitar que o aluno compreenda o que é um método, como criá-lo e utilizá-lo. </a:t>
            </a:r>
            <a:endParaRPr/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g12e935a282d_16_51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6f630a1ee_3_56"/>
          <p:cNvSpPr txBox="1"/>
          <p:nvPr>
            <p:ph idx="1" type="subTitle"/>
          </p:nvPr>
        </p:nvSpPr>
        <p:spPr>
          <a:xfrm>
            <a:off x="332988" y="3181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7" name="Google Shape;97;g126f630a1ee_3_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126f630a1ee_3_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126f630a1ee_3_56"/>
          <p:cNvSpPr txBox="1"/>
          <p:nvPr/>
        </p:nvSpPr>
        <p:spPr>
          <a:xfrm>
            <a:off x="311700" y="1348300"/>
            <a:ext cx="84657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uma porção de código (sub-rotina) que é disponibilizada por uma classe. Este é executado quando é feita uma requisição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a ele. São responsáveis por definir e realizar 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determinado comportamento."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126f630a1ee_3_56"/>
          <p:cNvSpPr txBox="1"/>
          <p:nvPr/>
        </p:nvSpPr>
        <p:spPr>
          <a:xfrm>
            <a:off x="1060925" y="3693125"/>
            <a:ext cx="73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126f630a1ee_3_56"/>
          <p:cNvSpPr txBox="1"/>
          <p:nvPr/>
        </p:nvSpPr>
        <p:spPr>
          <a:xfrm>
            <a:off x="792350" y="3612525"/>
            <a:ext cx="7338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Ou seja, é método  que é responsável por realmente fazer a aplicação funcionar. É nele que iremos definir os códigos que irão manipular os dados. Como dito, um método deve ser chamado para executar, pois não funciona sozinho. Esta chamada é através de uma classe ou objetos.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12e935a282d_16_51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79" name="Google Shape;679;g12e935a282d_16_5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g12e935a282d_16_517"/>
          <p:cNvSpPr txBox="1"/>
          <p:nvPr>
            <p:ph idx="1" type="subTitle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681" name="Google Shape;681;g12e935a282d_16_5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g12e935a282d_16_517"/>
          <p:cNvSpPr/>
          <p:nvPr/>
        </p:nvSpPr>
        <p:spPr>
          <a:xfrm>
            <a:off x="2287116" y="1548830"/>
            <a:ext cx="493598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g12e935a282d_16_517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g12e935a282d_16_517"/>
          <p:cNvSpPr/>
          <p:nvPr/>
        </p:nvSpPr>
        <p:spPr>
          <a:xfrm>
            <a:off x="2286179" y="2340918"/>
            <a:ext cx="3131419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g12e935a282d_16_517"/>
          <p:cNvSpPr/>
          <p:nvPr/>
        </p:nvSpPr>
        <p:spPr>
          <a:xfrm>
            <a:off x="2287116" y="3133006"/>
            <a:ext cx="4441501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g12e935a282d_16_517"/>
          <p:cNvSpPr txBox="1"/>
          <p:nvPr/>
        </p:nvSpPr>
        <p:spPr>
          <a:xfrm>
            <a:off x="683568" y="307087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12e935a282d_16_529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92" name="Google Shape;692;g12e935a282d_16_5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Google Shape;693;g12e935a282d_16_529"/>
          <p:cNvSpPr txBox="1"/>
          <p:nvPr>
            <p:ph idx="1" type="subTitle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Lógica de Programação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IntelliJ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g12e935a282d_16_52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12e935a282d_16_536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00" name="Google Shape;700;g12e935a282d_16_536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01" name="Google Shape;701;g12e935a282d_16_536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02" name="Google Shape;702;g12e935a282d_16_536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g12e935a282d_16_536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g12e935a282d_16_536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5" name="Google Shape;705;g12e935a282d_16_5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706" name="Google Shape;706;g12e935a282d_16_536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g12e935a282d_16_536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08" name="Google Shape;708;g12e935a282d_16_536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9" name="Google Shape;709;g12e935a282d_16_536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12e935a282d_16_550"/>
          <p:cNvSpPr txBox="1"/>
          <p:nvPr>
            <p:ph idx="1" type="subTitle"/>
          </p:nvPr>
        </p:nvSpPr>
        <p:spPr>
          <a:xfrm>
            <a:off x="311700" y="3819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/>
          </a:p>
        </p:txBody>
      </p:sp>
      <p:pic>
        <p:nvPicPr>
          <p:cNvPr id="715" name="Google Shape;715;g12e935a282d_16_5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16" name="Google Shape;716;g12e935a282d_16_55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g12e935a282d_16_55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 - 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uma instrução de interrupção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Simbologia: return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continue e o break também são instruções de interrupção, mas estão mais atrelados a laços de repetição e o retorno está atrelado a métodos.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12e935a282d_16_55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Funcionamento</a:t>
            </a:r>
            <a:endParaRPr/>
          </a:p>
        </p:txBody>
      </p:sp>
      <p:pic>
        <p:nvPicPr>
          <p:cNvPr id="723" name="Google Shape;723;g12e935a282d_16_5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24" name="Google Shape;724;g12e935a282d_16_55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g12e935a282d_16_55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método executa seu retorno quando: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Completa todas suas instruções internas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Chega a uma declaração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explícita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retorno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Lança uma exceção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que ocorrer primero deste tres casos, faz o método finalizar. Assim, a execução do programa volta para o ponto onde o método foi chamado, ou seja, foi passada uma mensagem para ele.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12e935a282d_16_56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</a:t>
            </a:r>
            <a:endParaRPr/>
          </a:p>
        </p:txBody>
      </p:sp>
      <p:pic>
        <p:nvPicPr>
          <p:cNvPr id="731" name="Google Shape;731;g12e935a282d_16_5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Google Shape;732;g12e935a282d_16_56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g12e935a282d_16_564"/>
          <p:cNvSpPr txBox="1"/>
          <p:nvPr/>
        </p:nvSpPr>
        <p:spPr>
          <a:xfrm>
            <a:off x="354275" y="1318701"/>
            <a:ext cx="8478000" cy="3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retorno do método é definido na sua criação e pode ser um tipo primitivo ou objeto;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dado do return deve ser compatível com o do método;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o método for sem retorno(void), pode ou não ter um "return" para encerrar sua execução.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•"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Se precisar, o método pode não retornar nada. Usa-se o void. Mas se ainda precisar, pode usar o "return puro e sem valor" para abortar no momento desejado a execução do método.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12e935a282d_16_57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39" name="Google Shape;739;g12e935a282d_16_5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40" name="Google Shape;740;g12e935a282d_16_57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g12e935a282d_16_571"/>
          <p:cNvSpPr txBox="1"/>
          <p:nvPr/>
        </p:nvSpPr>
        <p:spPr>
          <a:xfrm>
            <a:off x="428625" y="1331070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getMensagem() {       public void setIdade()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"Ola!";                                      return 10;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 }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getJuros() {                public void executar()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2.36;                                      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   return;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getParcelas() {                    ….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1.36f;                                     }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742" name="Google Shape;742;g12e935a282d_16_571"/>
          <p:cNvSpPr txBox="1"/>
          <p:nvPr/>
        </p:nvSpPr>
        <p:spPr>
          <a:xfrm>
            <a:off x="697325" y="4378475"/>
            <a:ext cx="334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Vai dar erro de compilação pq um float não é compátivel com um int</a:t>
            </a:r>
            <a:endParaRPr/>
          </a:p>
        </p:txBody>
      </p:sp>
      <p:sp>
        <p:nvSpPr>
          <p:cNvPr id="743" name="Google Shape;743;g12e935a282d_16_571"/>
          <p:cNvSpPr txBox="1"/>
          <p:nvPr/>
        </p:nvSpPr>
        <p:spPr>
          <a:xfrm>
            <a:off x="4960275" y="2060175"/>
            <a:ext cx="356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Vai dar erro de compilação pq void  não retorna nada. Deveria ser return;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12e935a282d_16_58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749" name="Google Shape;749;g12e935a282d_16_5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g12e935a282d_16_58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g12e935a282d_16_58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Recrie a aplicação que calcula a área dos 3 quadriláteros notáveis. Agora faça os métodos retornarem valores.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12e935a282d_16_58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g12e935a282d_16_587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 * lado;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lado2)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 * lado2;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baseMaior,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baseMenor,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altura)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((baseMaior+baseMenor)*altura) /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xpto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"Antes"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long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Esse método está retornando um double e não um log. isso dá um erro.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12e935a282d_16_59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g12e935a282d_16_592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Retornos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retornos"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areaQuadrado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quadrado:"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areaQuadrado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areaRetangulo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retângulo:"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areaRetangulo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areaTrapezio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trapézio:"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areaTrapezio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6f630a1ee_3_6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7" name="Google Shape;107;g126f630a1ee_3_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126f630a1ee_3_6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126f630a1ee_3_6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 de definição: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&lt;?visibilidade?&gt; &lt;?tipo?&gt; &lt;?modificador?&gt; retorno nome (&lt;?parâmetros?&gt;) &lt;?exceções?&gt; corpo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26f630a1ee_3_65"/>
          <p:cNvSpPr txBox="1"/>
          <p:nvPr/>
        </p:nvSpPr>
        <p:spPr>
          <a:xfrm>
            <a:off x="817625" y="3398150"/>
            <a:ext cx="7338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A criação de um método deve seguir o seu padrão de definição. A regra acima determina o que um método deve ter minimamente e o qué opcional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Neste caso, &lt;??&gt; indicam a opcionalidade.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retorno, nome , os parênteses () e o corpo são obrigatórios.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2e935a282d_16_597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69" name="Google Shape;769;g12e935a282d_16_597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70" name="Google Shape;770;g12e935a282d_16_597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71" name="Google Shape;771;g12e935a282d_16_597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g12e935a282d_16_597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g12e935a282d_16_597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4" name="Google Shape;774;g12e935a282d_16_5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775" name="Google Shape;775;g12e935a282d_16_597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g12e935a282d_16_597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77" name="Google Shape;777;g12e935a282d_16_597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8" name="Google Shape;778;g12e935a282d_16_597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12e935a282d_16_61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84" name="Google Shape;784;g12e935a282d_16_6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85" name="Google Shape;785;g12e935a282d_16_61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g12e935a282d_16_61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https://www.casadocodigo.com.br/products/livro-oo-conceitos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https://docs.oracle.com/javase/tutorial/java/javaOO/methods.html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2e935a282d_16_61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92" name="Google Shape;792;g12e935a282d_16_6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93" name="Google Shape;793;g12e935a282d_16_6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g12e935a282d_16_61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https://docs.oracle.com/javase/tutorial/java/javaOO/returnvalue.html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https://docs.oracle.com/javase/tutorial/java/javaOO/arguments.html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12e935a282d_16_62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00" name="Google Shape;800;g12e935a282d_16_6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01" name="Google Shape;801;g12e935a282d_16_625"/>
          <p:cNvSpPr txBox="1"/>
          <p:nvPr>
            <p:ph idx="1" type="subTitle"/>
          </p:nvPr>
        </p:nvSpPr>
        <p:spPr>
          <a:xfrm>
            <a:off x="311700" y="1333492"/>
            <a:ext cx="8525888" cy="2174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Possibilitar que o aluno compreenda o que é um método, como criá-lo e utilizá-lo. </a:t>
            </a:r>
            <a:endParaRPr/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802;g12e935a282d_16_62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12e935a282d_16_63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08" name="Google Shape;808;g12e935a282d_16_6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09" name="Google Shape;809;g12e935a282d_16_632"/>
          <p:cNvSpPr txBox="1"/>
          <p:nvPr>
            <p:ph idx="1" type="subTitle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810" name="Google Shape;810;g12e935a282d_16_63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g12e935a282d_16_632"/>
          <p:cNvSpPr/>
          <p:nvPr/>
        </p:nvSpPr>
        <p:spPr>
          <a:xfrm>
            <a:off x="2287116" y="1548830"/>
            <a:ext cx="493598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g12e935a282d_16_632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g12e935a282d_16_632"/>
          <p:cNvSpPr/>
          <p:nvPr/>
        </p:nvSpPr>
        <p:spPr>
          <a:xfrm>
            <a:off x="2286179" y="2340918"/>
            <a:ext cx="3131419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g12e935a282d_16_632"/>
          <p:cNvSpPr/>
          <p:nvPr/>
        </p:nvSpPr>
        <p:spPr>
          <a:xfrm>
            <a:off x="2287116" y="3133006"/>
            <a:ext cx="4441501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Google Shape;815;g12e935a282d_16_632"/>
          <p:cNvSpPr txBox="1"/>
          <p:nvPr/>
        </p:nvSpPr>
        <p:spPr>
          <a:xfrm>
            <a:off x="683568" y="307087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12e935a282d_16_644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21" name="Google Shape;821;g12e935a282d_16_6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22" name="Google Shape;822;g12e935a282d_16_644"/>
          <p:cNvSpPr txBox="1"/>
          <p:nvPr>
            <p:ph idx="1" type="subTitle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Lógica de Programação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IntelliJ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3" name="Google Shape;823;g12e935a282d_16_64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12e935a282d_16_651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29" name="Google Shape;829;g12e935a282d_16_651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30" name="Google Shape;830;g12e935a282d_16_651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31" name="Google Shape;831;g12e935a282d_16_651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g12e935a282d_16_651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g12e935a282d_16_651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4" name="Google Shape;834;g12e935a282d_16_6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835" name="Google Shape;835;g12e935a282d_16_651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g12e935a282d_16_651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37" name="Google Shape;837;g12e935a282d_16_651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8" name="Google Shape;838;g12e935a282d_16_651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12e935a282d_16_665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44" name="Google Shape;844;g12e935a282d_16_665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45" name="Google Shape;845;g12e935a282d_16_665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46" name="Google Shape;846;g12e935a282d_16_66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g12e935a282d_16_66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g12e935a282d_16_66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9" name="Google Shape;849;g12e935a282d_16_6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850" name="Google Shape;850;g12e935a282d_16_66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g12e935a282d_16_66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Criação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52" name="Google Shape;852;g12e935a282d_16_665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12e935a282d_16_67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58" name="Google Shape;858;g12e935a282d_16_6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59" name="Google Shape;859;g12e935a282d_16_678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Entender o que é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Saber como definir e utilizar métodos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Aplicar boas práticas em sua criação e uso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0" name="Google Shape;860;g12e935a282d_16_67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12e935a282d_16_68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66" name="Google Shape;866;g12e935a282d_16_6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67" name="Google Shape;867;g12e935a282d_16_68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g12e935a282d_16_68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uma porção de código (sub-rotina) que é disponibilizada por uma classe. Este é executado quando é feita uma requisição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a ele. São responsáveis por definir e realizar 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determinado comportamento."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6f630a1ee_3_7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6" name="Google Shape;116;g126f630a1ee_3_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126f630a1ee_3_7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126f630a1ee_3_73"/>
          <p:cNvSpPr txBox="1"/>
          <p:nvPr/>
        </p:nvSpPr>
        <p:spPr>
          <a:xfrm>
            <a:off x="354275" y="953500"/>
            <a:ext cx="8478000" cy="40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"public", "protected" ou "private" 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T: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oncreto ou abstrato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M: "static" ou "final"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tipo de dado ou "void" // nao retorna nada s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ó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tipo de dado ou "void" // nao retorna nada só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parâmetros que pode receber // se o metodo for usado de ficar den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ro do parame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tro ou parametro vasio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E: exceções que pode lançar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código que possui ou vazio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12e935a282d_16_69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74" name="Google Shape;874;g12e935a282d_16_6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75" name="Google Shape;875;g12e935a282d_16_69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g12e935a282d_16_69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 de definição: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&lt;?visibilidade?&gt; &lt;?tipo?&gt; &lt;?modificador?&gt; retorno nome (&lt;?parâmetros?&gt;) &lt;?exceções?&gt; corpo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12e935a282d_16_69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82" name="Google Shape;882;g12e935a282d_16_6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83" name="Google Shape;883;g12e935a282d_16_69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g12e935a282d_16_699"/>
          <p:cNvSpPr txBox="1"/>
          <p:nvPr/>
        </p:nvSpPr>
        <p:spPr>
          <a:xfrm>
            <a:off x="332988" y="1048108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"public", "protected" ou "private"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T: concreto ou abstrato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M: "static" ou "final"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tipo de dado ou "void" //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não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retorna nada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nome que é fornecido ao método//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parâmetros que pode receber // se 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for usado deficar den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ro do parame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tro ou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parâmetro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vazio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E: exceções que pode lançar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código que possui ou vazio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12e935a282d_16_70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0" name="Google Shape;890;g12e935a282d_16_7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91" name="Google Shape;891;g12e935a282d_16_70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g12e935a282d_16_70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getNome() { … }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// retorna um Nome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calcularTotalNota() {…}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verificarDistancia(int cordenada1, int cordenada2) {…} 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abstract void executar() ; // c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orpo vasio do metodo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void alterarFabricante(Fabricante fabricante) { … }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Relatorio gerarDadosAnaliticos(Cliente cliente, List&lt;Compra&gt; compras) {…} // como passar mais de um paramentro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static R N(P) {…}</a:t>
            </a:r>
            <a:endParaRPr b="1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12e935a282d_16_71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8" name="Google Shape;898;g12e935a282d_16_7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99" name="Google Shape;899;g12e935a282d_16_71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g12e935a282d_16_71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Passa-se uma mensagem através de uma classe ou objeto.</a:t>
            </a:r>
            <a:endParaRPr/>
          </a:p>
        </p:txBody>
      </p:sp>
      <p:sp>
        <p:nvSpPr>
          <p:cNvPr id="901" name="Google Shape;901;g12e935a282d_16_713"/>
          <p:cNvSpPr txBox="1"/>
          <p:nvPr/>
        </p:nvSpPr>
        <p:spPr>
          <a:xfrm>
            <a:off x="191938" y="2127490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nome_da_classe.nome_do_metodo(); ou  nome_da_classe.nome_do_metodo(...);</a:t>
            </a:r>
            <a:endParaRPr/>
          </a:p>
        </p:txBody>
      </p:sp>
      <p:sp>
        <p:nvSpPr>
          <p:cNvPr id="902" name="Google Shape;902;g12e935a282d_16_713"/>
          <p:cNvSpPr txBox="1"/>
          <p:nvPr/>
        </p:nvSpPr>
        <p:spPr>
          <a:xfrm>
            <a:off x="191937" y="2612725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nome_do_objeto.nome_do_metodo(); ou nome_do_objeto.nome_do_metodo(...);</a:t>
            </a:r>
            <a:endParaRPr/>
          </a:p>
        </p:txBody>
      </p:sp>
      <p:sp>
        <p:nvSpPr>
          <p:cNvPr id="903" name="Google Shape;903;g12e935a282d_16_713"/>
          <p:cNvSpPr txBox="1"/>
          <p:nvPr/>
        </p:nvSpPr>
        <p:spPr>
          <a:xfrm>
            <a:off x="-250166" y="3669462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Math.random(); ou  Math.sqrt(4);</a:t>
            </a:r>
            <a:endParaRPr/>
          </a:p>
        </p:txBody>
      </p:sp>
      <p:sp>
        <p:nvSpPr>
          <p:cNvPr id="904" name="Google Shape;904;g12e935a282d_16_713"/>
          <p:cNvSpPr txBox="1"/>
          <p:nvPr/>
        </p:nvSpPr>
        <p:spPr>
          <a:xfrm>
            <a:off x="-250167" y="4165480"/>
            <a:ext cx="880325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usuario.getEmail(); ou usuario.alterarEndereco(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endereco);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12e935a282d_16_72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0" name="Google Shape;910;g12e935a282d_16_7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11" name="Google Shape;911;g12e935a282d_16_72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g12e935a282d_16_72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 é a forma de identificar unicamente 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      Ass = nome + parâmetros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3" name="Google Shape;913;g12e935a282d_16_724"/>
          <p:cNvSpPr txBox="1"/>
          <p:nvPr/>
        </p:nvSpPr>
        <p:spPr>
          <a:xfrm>
            <a:off x="1154322" y="2647770"/>
            <a:ext cx="790826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calcularTotalVenda(double precoItem1, double precoItem2, double precoItem3) {...}</a:t>
            </a:r>
            <a:endParaRPr/>
          </a:p>
        </p:txBody>
      </p:sp>
      <p:sp>
        <p:nvSpPr>
          <p:cNvPr id="914" name="Google Shape;914;g12e935a282d_16_724"/>
          <p:cNvSpPr txBox="1"/>
          <p:nvPr/>
        </p:nvSpPr>
        <p:spPr>
          <a:xfrm>
            <a:off x="1154322" y="4092695"/>
            <a:ext cx="790826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calcularTotalVenda(double precoItem1,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precoItem2, double precoItem3)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g12e935a282d_16_724"/>
          <p:cNvSpPr txBox="1"/>
          <p:nvPr/>
        </p:nvSpPr>
        <p:spPr>
          <a:xfrm>
            <a:off x="1154322" y="2270364"/>
            <a:ext cx="14600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Método:</a:t>
            </a:r>
            <a:endParaRPr/>
          </a:p>
        </p:txBody>
      </p:sp>
      <p:sp>
        <p:nvSpPr>
          <p:cNvPr id="916" name="Google Shape;916;g12e935a282d_16_724"/>
          <p:cNvSpPr txBox="1"/>
          <p:nvPr/>
        </p:nvSpPr>
        <p:spPr>
          <a:xfrm>
            <a:off x="1154322" y="3682939"/>
            <a:ext cx="22040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12e935a282d_16_73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22" name="Google Shape;922;g12e935a282d_16_7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23" name="Google Shape;923;g12e935a282d_16_73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g12e935a282d_16_73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Construtor e Destrutor: são métodos especiais usados na Orientação a Objetos.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Mensagem: é o ato de solicitar ao método que o mesmo execute. Esta pode ser direcionada a um objeto ou a uma classe.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12e935a282d_16_74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0" name="Google Shape;930;g12e935a282d_16_7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31" name="Google Shape;931;g12e935a282d_16_74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g12e935a282d_16_74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Nomes devem ser descritivos, mas curtos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Notação camelo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Deve possuir entre 80 e 120 linhas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Evite lista de parâmetros longas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Visibilidades adequadas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3" name="Google Shape;933;g12e935a282d_16_742"/>
          <p:cNvSpPr txBox="1"/>
          <p:nvPr/>
        </p:nvSpPr>
        <p:spPr>
          <a:xfrm>
            <a:off x="148807" y="2149056"/>
            <a:ext cx="9040481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verificarSaldo(); executarTranferencia(...); existeDebito(); 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12e935a282d_16_75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939" name="Google Shape;939;g12e935a282d_16_7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40" name="Google Shape;940;g12e935a282d_16_75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g12e935a282d_16_75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resolva as seguintes situações: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as 4 operações básicas: soma, subtração, multiplicação e divisão. Sempre 2 valores devem ser passados.</a:t>
            </a:r>
            <a:endParaRPr/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partir da hora do dia, informe a mensagem adequada: Bom dia, Boa tarde e Boa noite.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o valor final de um empréstimo, a partir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do valor solicitado. Taxas e parcelas influenciam.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Defina arbitrariamente as faixas que influenciam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nos valores.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12e935a282d_16_75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947" name="Google Shape;947;g12e935a282d_16_7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48" name="Google Shape;948;g12e935a282d_16_75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9" name="Google Shape;949;g12e935a282d_16_75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Observações: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Tente ao máximo criar métodos que trabalhem sozinhos ou em conjunto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chamar um método dentro de outro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passar como parâmetro, a chamada de um outro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12e935a282d_16_764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55" name="Google Shape;955;g12e935a282d_16_764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56" name="Google Shape;956;g12e935a282d_16_764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57" name="Google Shape;957;g12e935a282d_16_76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8" name="Google Shape;958;g12e935a282d_16_76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9" name="Google Shape;959;g12e935a282d_16_76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0" name="Google Shape;960;g12e935a282d_16_7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961" name="Google Shape;961;g12e935a282d_16_76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2" name="Google Shape;962;g12e935a282d_16_764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Sobrecarga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3" name="Google Shape;963;g12e935a282d_16_764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