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83" r:id="rId6"/>
    <p:sldId id="284" r:id="rId7"/>
    <p:sldId id="285" r:id="rId8"/>
    <p:sldId id="258" r:id="rId9"/>
    <p:sldId id="286" r:id="rId10"/>
    <p:sldId id="260" r:id="rId11"/>
    <p:sldId id="287" r:id="rId12"/>
    <p:sldId id="261" r:id="rId13"/>
    <p:sldId id="262" r:id="rId14"/>
    <p:sldId id="269" r:id="rId15"/>
    <p:sldId id="263" r:id="rId16"/>
    <p:sldId id="272"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986"/>
    <p:restoredTop sz="94681"/>
  </p:normalViewPr>
  <p:slideViewPr>
    <p:cSldViewPr snapToGrid="0" snapToObjects="1" showGuides="1">
      <p:cViewPr varScale="1">
        <p:scale>
          <a:sx n="97" d="100"/>
          <a:sy n="97" d="100"/>
        </p:scale>
        <p:origin x="224" y="83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11/14/23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11/14/23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11/14/23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11/14/23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11/14/23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11/14/23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11/14/23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11/14/23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11/14/23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11/14/23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11/14/23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11/14/23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‹Nº›</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3647152"/>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Jorge Alberto Jaramillo Bermudez</a:t>
            </a:r>
          </a:p>
          <a:p>
            <a:r>
              <a:rPr lang="en-US" sz="2500" dirty="0">
                <a:solidFill>
                  <a:srgbClr val="FF6600"/>
                </a:solidFill>
              </a:rPr>
              <a:t>Data Science</a:t>
            </a:r>
          </a:p>
          <a:p>
            <a:r>
              <a:rPr lang="en-US" sz="2500" dirty="0">
                <a:solidFill>
                  <a:srgbClr val="FF6600"/>
                </a:solidFill>
              </a:rPr>
              <a:t>14 November 2024</a:t>
            </a:r>
          </a:p>
          <a:p>
            <a:r>
              <a:rPr lang="en-US" sz="2500" dirty="0">
                <a:solidFill>
                  <a:srgbClr val="FF6600"/>
                </a:solidFill>
              </a:rPr>
              <a:t>México</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p>
        </p:txBody>
      </p:sp>
      <p:pic>
        <p:nvPicPr>
          <p:cNvPr id="6" name="Imagen 5">
            <a:extLst>
              <a:ext uri="{FF2B5EF4-FFF2-40B4-BE49-F238E27FC236}">
                <a16:creationId xmlns:a16="http://schemas.microsoft.com/office/drawing/2014/main" id="{E6B0078D-E049-5DED-0A34-B2B20F22ABE9}"/>
              </a:ext>
            </a:extLst>
          </p:cNvPr>
          <p:cNvPicPr>
            <a:picLocks noChangeAspect="1"/>
          </p:cNvPicPr>
          <p:nvPr/>
        </p:nvPicPr>
        <p:blipFill rotWithShape="1">
          <a:blip r:embed="rId2"/>
          <a:srcRect l="6215" t="26627" r="1582" b="30060"/>
          <a:stretch/>
        </p:blipFill>
        <p:spPr>
          <a:xfrm>
            <a:off x="106017" y="1563757"/>
            <a:ext cx="11940209" cy="5294243"/>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p>
        </p:txBody>
      </p:sp>
      <p:pic>
        <p:nvPicPr>
          <p:cNvPr id="3" name="Imagen 2">
            <a:extLst>
              <a:ext uri="{FF2B5EF4-FFF2-40B4-BE49-F238E27FC236}">
                <a16:creationId xmlns:a16="http://schemas.microsoft.com/office/drawing/2014/main" id="{9549A895-579E-D235-DA27-014DB0F0345F}"/>
              </a:ext>
            </a:extLst>
          </p:cNvPr>
          <p:cNvPicPr>
            <a:picLocks noChangeAspect="1"/>
          </p:cNvPicPr>
          <p:nvPr/>
        </p:nvPicPr>
        <p:blipFill rotWithShape="1">
          <a:blip r:embed="rId2"/>
          <a:srcRect l="5797" t="32600" b="18568"/>
          <a:stretch/>
        </p:blipFill>
        <p:spPr>
          <a:xfrm>
            <a:off x="172278" y="1371599"/>
            <a:ext cx="12019722" cy="5691809"/>
          </a:xfrm>
          <a:prstGeom prst="rect">
            <a:avLst/>
          </a:prstGeom>
        </p:spPr>
      </p:pic>
    </p:spTree>
    <p:extLst>
      <p:ext uri="{BB962C8B-B14F-4D97-AF65-F5344CB8AC3E}">
        <p14:creationId xmlns:p14="http://schemas.microsoft.com/office/powerpoint/2010/main" val="19340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6406821" y="1663148"/>
            <a:ext cx="1902292" cy="2031325"/>
          </a:xfrm>
          <a:prstGeom prst="rect">
            <a:avLst/>
          </a:prstGeom>
          <a:solidFill>
            <a:schemeClr val="tx1">
              <a:lumMod val="65000"/>
              <a:lumOff val="35000"/>
            </a:schemeClr>
          </a:solidFill>
        </p:spPr>
        <p:txBody>
          <a:bodyPr wrap="square" rtlCol="0">
            <a:spAutoFit/>
          </a:bodyPr>
          <a:lstStyle/>
          <a:p>
            <a:endParaRPr lang="en-US" dirty="0"/>
          </a:p>
          <a:p>
            <a:r>
              <a:rPr lang="en-US" dirty="0"/>
              <a:t>There is almost equal distribution of gender in the</a:t>
            </a:r>
          </a:p>
          <a:p>
            <a:r>
              <a:rPr lang="en-US" dirty="0"/>
              <a:t>Profit and customer base of both the cabs.</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and customer base Analysis Gender wise       </a:t>
            </a:r>
            <a:endParaRPr lang="en-US" sz="4400" dirty="0">
              <a:solidFill>
                <a:schemeClr val="accent2"/>
              </a:solidFill>
              <a:latin typeface="+mj-lt"/>
            </a:endParaRPr>
          </a:p>
        </p:txBody>
      </p:sp>
      <p:pic>
        <p:nvPicPr>
          <p:cNvPr id="3" name="Imagen 2">
            <a:extLst>
              <a:ext uri="{FF2B5EF4-FFF2-40B4-BE49-F238E27FC236}">
                <a16:creationId xmlns:a16="http://schemas.microsoft.com/office/drawing/2014/main" id="{1BD2A0CB-7CFB-2654-7FFE-64F13DC772DB}"/>
              </a:ext>
            </a:extLst>
          </p:cNvPr>
          <p:cNvPicPr>
            <a:picLocks noChangeAspect="1"/>
          </p:cNvPicPr>
          <p:nvPr/>
        </p:nvPicPr>
        <p:blipFill rotWithShape="1">
          <a:blip r:embed="rId2"/>
          <a:srcRect l="1534" t="26548" r="45439" b="15617"/>
          <a:stretch/>
        </p:blipFill>
        <p:spPr>
          <a:xfrm>
            <a:off x="172278" y="1371599"/>
            <a:ext cx="5923722" cy="5903843"/>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Income Monthly Profit by Company Analysis</a:t>
            </a:r>
            <a:endParaRPr lang="en-US" sz="4200" dirty="0">
              <a:solidFill>
                <a:schemeClr val="accent2"/>
              </a:solidFill>
              <a:latin typeface="+mj-lt"/>
            </a:endParaRPr>
          </a:p>
        </p:txBody>
      </p:sp>
      <p:sp>
        <p:nvSpPr>
          <p:cNvPr id="2" name="CuadroTexto 1">
            <a:extLst>
              <a:ext uri="{FF2B5EF4-FFF2-40B4-BE49-F238E27FC236}">
                <a16:creationId xmlns:a16="http://schemas.microsoft.com/office/drawing/2014/main" id="{26E29CAA-FAFC-2964-9973-0410B3825024}"/>
              </a:ext>
            </a:extLst>
          </p:cNvPr>
          <p:cNvSpPr txBox="1"/>
          <p:nvPr/>
        </p:nvSpPr>
        <p:spPr>
          <a:xfrm>
            <a:off x="251792" y="1532270"/>
            <a:ext cx="2663687" cy="1754326"/>
          </a:xfrm>
          <a:prstGeom prst="rect">
            <a:avLst/>
          </a:prstGeom>
          <a:solidFill>
            <a:schemeClr val="tx1">
              <a:lumMod val="65000"/>
              <a:lumOff val="35000"/>
            </a:schemeClr>
          </a:solidFill>
        </p:spPr>
        <p:txBody>
          <a:bodyPr wrap="square" rtlCol="0">
            <a:spAutoFit/>
          </a:bodyPr>
          <a:lstStyle/>
          <a:p>
            <a:r>
              <a:rPr lang="es-MX" b="0" i="0" dirty="0">
                <a:solidFill>
                  <a:srgbClr val="212121"/>
                </a:solidFill>
                <a:effectLst/>
              </a:rPr>
              <a:t>Total Incomes: Company Income (USD/Month)  Pink Cab : </a:t>
            </a:r>
          </a:p>
          <a:p>
            <a:r>
              <a:rPr lang="es-MX" b="0" i="0" dirty="0">
                <a:solidFill>
                  <a:srgbClr val="212121"/>
                </a:solidFill>
                <a:effectLst/>
              </a:rPr>
              <a:t>15059.047137  </a:t>
            </a:r>
          </a:p>
          <a:p>
            <a:r>
              <a:rPr lang="es-MX" b="0" i="0" dirty="0">
                <a:solidFill>
                  <a:srgbClr val="212121"/>
                </a:solidFill>
                <a:effectLst/>
              </a:rPr>
              <a:t>Yellow Cab : 15045.669817</a:t>
            </a:r>
            <a:endParaRPr lang="es-MX" dirty="0"/>
          </a:p>
        </p:txBody>
      </p:sp>
      <p:pic>
        <p:nvPicPr>
          <p:cNvPr id="10" name="Imagen 9">
            <a:extLst>
              <a:ext uri="{FF2B5EF4-FFF2-40B4-BE49-F238E27FC236}">
                <a16:creationId xmlns:a16="http://schemas.microsoft.com/office/drawing/2014/main" id="{9C98172D-C2F9-615B-9B79-E6C31AAE28B9}"/>
              </a:ext>
            </a:extLst>
          </p:cNvPr>
          <p:cNvPicPr>
            <a:picLocks noChangeAspect="1"/>
          </p:cNvPicPr>
          <p:nvPr/>
        </p:nvPicPr>
        <p:blipFill rotWithShape="1">
          <a:blip r:embed="rId2"/>
          <a:srcRect l="4987" t="27923" r="47954" b="20412"/>
          <a:stretch/>
        </p:blipFill>
        <p:spPr>
          <a:xfrm>
            <a:off x="2597426" y="1373852"/>
            <a:ext cx="9342782" cy="5484148"/>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9310815" y="1574213"/>
            <a:ext cx="2750517" cy="1169551"/>
          </a:xfrm>
          <a:prstGeom prst="rect">
            <a:avLst/>
          </a:prstGeom>
          <a:solidFill>
            <a:schemeClr val="tx1">
              <a:lumMod val="65000"/>
              <a:lumOff val="35000"/>
            </a:schemeClr>
          </a:solidFill>
        </p:spPr>
        <p:txBody>
          <a:bodyPr wrap="square" rtlCol="0">
            <a:spAutoFit/>
          </a:bodyPr>
          <a:lstStyle/>
          <a:p>
            <a:r>
              <a:rPr lang="es-MX" b="0" i="0" dirty="0">
                <a:solidFill>
                  <a:srgbClr val="212121"/>
                </a:solidFill>
                <a:effectLst/>
              </a:rPr>
              <a:t>Company Projected Profit  Pink Cab: 62.652174 1 Yellow Cab: 160.259986</a:t>
            </a:r>
            <a:endParaRPr lang="en-US" dirty="0"/>
          </a:p>
          <a:p>
            <a:r>
              <a:rPr lang="en-US" sz="1600" dirty="0"/>
              <a:t>      </a:t>
            </a:r>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Mean Profits by Company</a:t>
            </a:r>
          </a:p>
        </p:txBody>
      </p:sp>
      <p:pic>
        <p:nvPicPr>
          <p:cNvPr id="3" name="Imagen 2">
            <a:extLst>
              <a:ext uri="{FF2B5EF4-FFF2-40B4-BE49-F238E27FC236}">
                <a16:creationId xmlns:a16="http://schemas.microsoft.com/office/drawing/2014/main" id="{84AF88AE-0B4B-8456-4B23-176297D2C7B4}"/>
              </a:ext>
            </a:extLst>
          </p:cNvPr>
          <p:cNvPicPr>
            <a:picLocks noChangeAspect="1"/>
          </p:cNvPicPr>
          <p:nvPr/>
        </p:nvPicPr>
        <p:blipFill rotWithShape="1">
          <a:blip r:embed="rId2"/>
          <a:srcRect l="6042" t="34477" r="1664" b="22858"/>
          <a:stretch/>
        </p:blipFill>
        <p:spPr>
          <a:xfrm>
            <a:off x="0" y="2491409"/>
            <a:ext cx="12192000" cy="4366591"/>
          </a:xfrm>
          <a:prstGeom prst="rect">
            <a:avLst/>
          </a:prstGeom>
        </p:spPr>
      </p:pic>
    </p:spTree>
    <p:extLst>
      <p:ext uri="{BB962C8B-B14F-4D97-AF65-F5344CB8AC3E}">
        <p14:creationId xmlns:p14="http://schemas.microsoft.com/office/powerpoint/2010/main" val="303664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Total Profits Distribution by Company analysis</a:t>
            </a:r>
            <a:endParaRPr lang="en-US" sz="4300" dirty="0">
              <a:solidFill>
                <a:schemeClr val="accent2"/>
              </a:solidFill>
              <a:latin typeface="+mj-lt"/>
            </a:endParaRPr>
          </a:p>
        </p:txBody>
      </p:sp>
      <p:sp>
        <p:nvSpPr>
          <p:cNvPr id="2" name="CuadroTexto 1">
            <a:extLst>
              <a:ext uri="{FF2B5EF4-FFF2-40B4-BE49-F238E27FC236}">
                <a16:creationId xmlns:a16="http://schemas.microsoft.com/office/drawing/2014/main" id="{6D3BCCC0-2B56-C07F-8F91-215927CEE031}"/>
              </a:ext>
            </a:extLst>
          </p:cNvPr>
          <p:cNvSpPr txBox="1"/>
          <p:nvPr/>
        </p:nvSpPr>
        <p:spPr>
          <a:xfrm>
            <a:off x="132520" y="1696278"/>
            <a:ext cx="3286539" cy="923330"/>
          </a:xfrm>
          <a:prstGeom prst="rect">
            <a:avLst/>
          </a:prstGeom>
          <a:solidFill>
            <a:schemeClr val="tx1">
              <a:lumMod val="65000"/>
              <a:lumOff val="35000"/>
            </a:schemeClr>
          </a:solidFill>
        </p:spPr>
        <p:txBody>
          <a:bodyPr wrap="square" rtlCol="0">
            <a:spAutoFit/>
          </a:bodyPr>
          <a:lstStyle/>
          <a:p>
            <a:r>
              <a:rPr lang="es-MX" b="0" i="0" dirty="0">
                <a:solidFill>
                  <a:srgbClr val="212121"/>
                </a:solidFill>
                <a:effectLst/>
              </a:rPr>
              <a:t>Company Projected Profit </a:t>
            </a:r>
          </a:p>
          <a:p>
            <a:r>
              <a:rPr lang="es-MX" b="0" i="0" dirty="0">
                <a:solidFill>
                  <a:srgbClr val="212121"/>
                </a:solidFill>
                <a:effectLst/>
              </a:rPr>
              <a:t>Pink Cab: 5.307328e+06 </a:t>
            </a:r>
          </a:p>
          <a:p>
            <a:r>
              <a:rPr lang="es-MX" b="0" i="0" dirty="0">
                <a:solidFill>
                  <a:srgbClr val="212121"/>
                </a:solidFill>
                <a:effectLst/>
              </a:rPr>
              <a:t> Yellow Cab : 4.402037e+07</a:t>
            </a:r>
            <a:endParaRPr lang="es-MX" dirty="0"/>
          </a:p>
        </p:txBody>
      </p:sp>
      <p:pic>
        <p:nvPicPr>
          <p:cNvPr id="8" name="Imagen 7">
            <a:extLst>
              <a:ext uri="{FF2B5EF4-FFF2-40B4-BE49-F238E27FC236}">
                <a16:creationId xmlns:a16="http://schemas.microsoft.com/office/drawing/2014/main" id="{250B78AE-C560-2CC1-452F-8226E275270A}"/>
              </a:ext>
            </a:extLst>
          </p:cNvPr>
          <p:cNvPicPr>
            <a:picLocks noChangeAspect="1"/>
          </p:cNvPicPr>
          <p:nvPr/>
        </p:nvPicPr>
        <p:blipFill rotWithShape="1">
          <a:blip r:embed="rId2"/>
          <a:srcRect l="4945" t="23206" b="27417"/>
          <a:stretch/>
        </p:blipFill>
        <p:spPr>
          <a:xfrm>
            <a:off x="371062" y="2478157"/>
            <a:ext cx="11814408" cy="4280451"/>
          </a:xfrm>
          <a:prstGeom prst="rect">
            <a:avLst/>
          </a:prstGeom>
        </p:spPr>
      </p:pic>
    </p:spTree>
    <p:extLst>
      <p:ext uri="{BB962C8B-B14F-4D97-AF65-F5344CB8AC3E}">
        <p14:creationId xmlns:p14="http://schemas.microsoft.com/office/powerpoint/2010/main" val="2578989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Conclusions</a:t>
            </a:r>
          </a:p>
        </p:txBody>
      </p:sp>
      <p:sp>
        <p:nvSpPr>
          <p:cNvPr id="3" name="CuadroTexto 2">
            <a:extLst>
              <a:ext uri="{FF2B5EF4-FFF2-40B4-BE49-F238E27FC236}">
                <a16:creationId xmlns:a16="http://schemas.microsoft.com/office/drawing/2014/main" id="{9A5E78F5-7704-0643-0D0E-204AB7491A30}"/>
              </a:ext>
            </a:extLst>
          </p:cNvPr>
          <p:cNvSpPr txBox="1"/>
          <p:nvPr/>
        </p:nvSpPr>
        <p:spPr>
          <a:xfrm>
            <a:off x="374374" y="1787820"/>
            <a:ext cx="11645348" cy="1200329"/>
          </a:xfrm>
          <a:prstGeom prst="rect">
            <a:avLst/>
          </a:prstGeom>
          <a:noFill/>
        </p:spPr>
        <p:txBody>
          <a:bodyPr wrap="square">
            <a:spAutoFit/>
          </a:bodyPr>
          <a:lstStyle/>
          <a:p>
            <a:pPr algn="l"/>
            <a:r>
              <a:rPr lang="es-MX" b="0" i="0" dirty="0">
                <a:solidFill>
                  <a:srgbClr val="212121"/>
                </a:solidFill>
                <a:effectLst/>
              </a:rPr>
              <a:t>After conducting Exploratory Data Analysis (EDA), we have clearly identified significant differences between the two taxi companies. It is evident that the company with higher profits is Yellow Cab as compared to Pink Cab, based on the distribution of various factors visualized in the statistics. Considering these findings, it would be advisable to explore investment opportunities in Yellow Cab.</a:t>
            </a:r>
          </a:p>
        </p:txBody>
      </p:sp>
    </p:spTree>
    <p:extLst>
      <p:ext uri="{BB962C8B-B14F-4D97-AF65-F5344CB8AC3E}">
        <p14:creationId xmlns:p14="http://schemas.microsoft.com/office/powerpoint/2010/main" val="354447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algn="l"/>
            <a:r>
              <a:rPr lang="es-MX" sz="1800" b="1" i="0" dirty="0">
                <a:effectLst/>
                <a:latin typeface="Arial" panose="020B0604020202020204" pitchFamily="34" charset="0"/>
                <a:cs typeface="Arial" panose="020B0604020202020204" pitchFamily="34" charset="0"/>
              </a:rPr>
              <a:t>What is the business problem?</a:t>
            </a:r>
          </a:p>
          <a:p>
            <a:pPr algn="l"/>
            <a:r>
              <a:rPr lang="es-MX" sz="1800" b="0" i="0" dirty="0">
                <a:effectLst/>
                <a:latin typeface="Arial" panose="020B0604020202020204" pitchFamily="34" charset="0"/>
                <a:cs typeface="Arial" panose="020B0604020202020204" pitchFamily="34" charset="0"/>
              </a:rPr>
              <a:t>XYZ is a private firm based in the US. Due to the remarkable growth in the cab industry over the last few years and the presence of multiple key players in the market, XYZ is considering an investment in the cab industry. Following their Go-to-Market (G2M) strategy, they aim to thoroughly understand the market before making a final decision.</a:t>
            </a:r>
          </a:p>
          <a:p>
            <a:pPr algn="l"/>
            <a:r>
              <a:rPr lang="es-MX" sz="1800" b="1" i="0" dirty="0">
                <a:effectLst/>
                <a:latin typeface="Arial" panose="020B0604020202020204" pitchFamily="34" charset="0"/>
                <a:cs typeface="Arial" panose="020B0604020202020204" pitchFamily="34" charset="0"/>
              </a:rPr>
              <a:t>What are the characteristics of the provided data (data intake report)? What steps did you take to create a relevant dataset?</a:t>
            </a:r>
          </a:p>
          <a:p>
            <a:pPr algn="l"/>
            <a:endParaRPr lang="es-MX" sz="1800" b="0" i="0" dirty="0">
              <a:effectLst/>
              <a:latin typeface="Arial" panose="020B0604020202020204" pitchFamily="34" charset="0"/>
              <a:cs typeface="Arial" panose="020B0604020202020204" pitchFamily="34" charset="0"/>
            </a:endParaRPr>
          </a:p>
          <a:p>
            <a:pPr algn="l"/>
            <a:r>
              <a:rPr lang="es-MX" sz="1800" b="0" i="0" dirty="0">
                <a:effectLst/>
                <a:latin typeface="Arial" panose="020B0604020202020204" pitchFamily="34" charset="0"/>
                <a:cs typeface="Arial" panose="020B0604020202020204" pitchFamily="34" charset="0"/>
              </a:rPr>
              <a:t>The analysis is divided into four parts:</a:t>
            </a:r>
          </a:p>
          <a:p>
            <a:pPr algn="l">
              <a:buFont typeface="+mj-lt"/>
              <a:buAutoNum type="arabicPeriod"/>
            </a:pPr>
            <a:r>
              <a:rPr lang="es-MX" sz="1800" b="0" i="0" dirty="0">
                <a:effectLst/>
                <a:latin typeface="Arial" panose="020B0604020202020204" pitchFamily="34" charset="0"/>
                <a:cs typeface="Arial" panose="020B0604020202020204" pitchFamily="34" charset="0"/>
              </a:rPr>
              <a:t>Data Understanding</a:t>
            </a:r>
          </a:p>
          <a:p>
            <a:pPr algn="l">
              <a:buFont typeface="+mj-lt"/>
              <a:buAutoNum type="arabicPeriod"/>
            </a:pPr>
            <a:r>
              <a:rPr lang="es-MX" sz="1800" b="0" i="0" dirty="0">
                <a:effectLst/>
                <a:latin typeface="Arial" panose="020B0604020202020204" pitchFamily="34" charset="0"/>
                <a:cs typeface="Arial" panose="020B0604020202020204" pitchFamily="34" charset="0"/>
              </a:rPr>
              <a:t>Forecasting profits and the number of rides for each cab type</a:t>
            </a:r>
          </a:p>
          <a:p>
            <a:pPr algn="l">
              <a:buFont typeface="+mj-lt"/>
              <a:buAutoNum type="arabicPeriod"/>
            </a:pPr>
            <a:r>
              <a:rPr lang="es-MX" sz="1800" b="0" i="0" dirty="0">
                <a:effectLst/>
                <a:latin typeface="Arial" panose="020B0604020202020204" pitchFamily="34" charset="0"/>
                <a:cs typeface="Arial" panose="020B0604020202020204" pitchFamily="34" charset="0"/>
              </a:rPr>
              <a:t>Identifying the most profitable cab company</a:t>
            </a:r>
          </a:p>
          <a:p>
            <a:pPr algn="l">
              <a:buFont typeface="+mj-lt"/>
              <a:buAutoNum type="arabicPeriod"/>
            </a:pPr>
            <a:r>
              <a:rPr lang="es-MX" sz="1800" b="0" i="0" dirty="0">
                <a:effectLst/>
                <a:latin typeface="Arial" panose="020B0604020202020204" pitchFamily="34" charset="0"/>
                <a:cs typeface="Arial" panose="020B0604020202020204" pitchFamily="34" charset="0"/>
              </a:rPr>
              <a:t>Providing recommendations for investment</a:t>
            </a:r>
          </a:p>
          <a:p>
            <a:pPr algn="l"/>
            <a:endParaRPr lang="es-MX" sz="1800" b="0" i="0" dirty="0">
              <a:effectLst/>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242300" y="1364465"/>
            <a:ext cx="5762155" cy="3416320"/>
          </a:xfrm>
          <a:prstGeom prst="rect">
            <a:avLst/>
          </a:prstGeom>
          <a:noFill/>
        </p:spPr>
        <p:txBody>
          <a:bodyPr wrap="none" rtlCol="0">
            <a:spAutoFit/>
          </a:bodyPr>
          <a:lstStyle/>
          <a:p>
            <a:pPr marL="285750" indent="-285750">
              <a:buFont typeface="Arial" panose="020B0604020202020204" pitchFamily="34" charset="0"/>
              <a:buChar char="•"/>
            </a:pPr>
            <a:endParaRPr lang="en-US" dirty="0"/>
          </a:p>
          <a:p>
            <a:r>
              <a:rPr lang="es-MX" b="1" i="0" dirty="0">
                <a:solidFill>
                  <a:srgbClr val="374151"/>
                </a:solidFill>
                <a:effectLst/>
                <a:latin typeface="Arial" panose="020B0604020202020204" pitchFamily="34" charset="0"/>
                <a:cs typeface="Arial" panose="020B0604020202020204" pitchFamily="34" charset="0"/>
              </a:rPr>
              <a:t>Data Overview:</a:t>
            </a:r>
            <a:endParaRPr lang="es-MX" b="0" i="0" dirty="0">
              <a:solidFill>
                <a:srgbClr val="374151"/>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s-MX" b="1" i="0" dirty="0">
                <a:solidFill>
                  <a:srgbClr val="374151"/>
                </a:solidFill>
                <a:effectLst/>
                <a:latin typeface="Arial" panose="020B0604020202020204" pitchFamily="34" charset="0"/>
                <a:cs typeface="Arial" panose="020B0604020202020204" pitchFamily="34" charset="0"/>
              </a:rPr>
              <a:t>Features:</a:t>
            </a:r>
            <a:r>
              <a:rPr lang="es-MX" b="0" i="0" dirty="0">
                <a:solidFill>
                  <a:srgbClr val="374151"/>
                </a:solidFill>
                <a:effectLst/>
                <a:latin typeface="Arial" panose="020B0604020202020204" pitchFamily="34" charset="0"/>
                <a:cs typeface="Arial" panose="020B0604020202020204" pitchFamily="34" charset="0"/>
              </a:rPr>
              <a:t> 24 (including 9 derived features)</a:t>
            </a:r>
          </a:p>
          <a:p>
            <a:pPr>
              <a:buFont typeface="Arial" panose="020B0604020202020204" pitchFamily="34" charset="0"/>
              <a:buChar char="•"/>
            </a:pPr>
            <a:r>
              <a:rPr lang="es-MX" b="1" i="0" dirty="0">
                <a:solidFill>
                  <a:srgbClr val="374151"/>
                </a:solidFill>
                <a:effectLst/>
                <a:latin typeface="Arial" panose="020B0604020202020204" pitchFamily="34" charset="0"/>
                <a:cs typeface="Arial" panose="020B0604020202020204" pitchFamily="34" charset="0"/>
              </a:rPr>
              <a:t>Timeframe:</a:t>
            </a:r>
            <a:r>
              <a:rPr lang="es-MX" b="0" i="0" dirty="0">
                <a:solidFill>
                  <a:srgbClr val="374151"/>
                </a:solidFill>
                <a:effectLst/>
                <a:latin typeface="Arial" panose="020B0604020202020204" pitchFamily="34" charset="0"/>
                <a:cs typeface="Arial" panose="020B0604020202020204" pitchFamily="34" charset="0"/>
              </a:rPr>
              <a:t> January 31, 2016, to December 31, 2018</a:t>
            </a:r>
          </a:p>
          <a:p>
            <a:pPr>
              <a:buFont typeface="Arial" panose="020B0604020202020204" pitchFamily="34" charset="0"/>
              <a:buChar char="•"/>
            </a:pPr>
            <a:r>
              <a:rPr lang="es-MX" b="1" i="0" dirty="0">
                <a:solidFill>
                  <a:srgbClr val="374151"/>
                </a:solidFill>
                <a:effectLst/>
                <a:latin typeface="Arial" panose="020B0604020202020204" pitchFamily="34" charset="0"/>
                <a:cs typeface="Arial" panose="020B0604020202020204" pitchFamily="34" charset="0"/>
              </a:rPr>
              <a:t>Total Data Points:</a:t>
            </a:r>
            <a:r>
              <a:rPr lang="es-MX" b="0" i="0" dirty="0">
                <a:solidFill>
                  <a:srgbClr val="374151"/>
                </a:solidFill>
                <a:effectLst/>
                <a:latin typeface="Arial" panose="020B0604020202020204" pitchFamily="34" charset="0"/>
                <a:cs typeface="Arial" panose="020B0604020202020204" pitchFamily="34" charset="0"/>
              </a:rPr>
              <a:t> 355,032</a:t>
            </a:r>
          </a:p>
          <a:p>
            <a:r>
              <a:rPr lang="es-MX" b="1" i="0" dirty="0">
                <a:solidFill>
                  <a:srgbClr val="374151"/>
                </a:solidFill>
                <a:effectLst/>
                <a:latin typeface="Arial" panose="020B0604020202020204" pitchFamily="34" charset="0"/>
                <a:cs typeface="Arial" panose="020B0604020202020204" pitchFamily="34" charset="0"/>
              </a:rPr>
              <a:t>Assumptions:</a:t>
            </a:r>
            <a:endParaRPr lang="es-MX" b="0" i="0" dirty="0">
              <a:solidFill>
                <a:srgbClr val="374151"/>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s-MX" b="1" i="0" dirty="0">
                <a:solidFill>
                  <a:srgbClr val="374151"/>
                </a:solidFill>
                <a:effectLst/>
                <a:latin typeface="Arial" panose="020B0604020202020204" pitchFamily="34" charset="0"/>
                <a:cs typeface="Arial" panose="020B0604020202020204" pitchFamily="34" charset="0"/>
              </a:rPr>
              <a:t>Data Sources:</a:t>
            </a:r>
            <a:endParaRPr lang="es-MX" b="0" i="0" dirty="0">
              <a:solidFill>
                <a:srgbClr val="374151"/>
              </a:solidFill>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s-MX" b="0" i="0" dirty="0">
                <a:solidFill>
                  <a:srgbClr val="374151"/>
                </a:solidFill>
                <a:effectLst/>
                <a:latin typeface="Arial" panose="020B0604020202020204" pitchFamily="34" charset="0"/>
                <a:cs typeface="Arial" panose="020B0604020202020204" pitchFamily="34" charset="0"/>
              </a:rPr>
              <a:t>Cab_Data.csv</a:t>
            </a:r>
          </a:p>
          <a:p>
            <a:pPr marL="742950" lvl="1" indent="-285750">
              <a:buFont typeface="Arial" panose="020B0604020202020204" pitchFamily="34" charset="0"/>
              <a:buChar char="•"/>
            </a:pPr>
            <a:r>
              <a:rPr lang="es-MX" b="0" i="0" dirty="0">
                <a:solidFill>
                  <a:srgbClr val="374151"/>
                </a:solidFill>
                <a:effectLst/>
                <a:latin typeface="Arial" panose="020B0604020202020204" pitchFamily="34" charset="0"/>
                <a:cs typeface="Arial" panose="020B0604020202020204" pitchFamily="34" charset="0"/>
              </a:rPr>
              <a:t>Customer_ID.csv</a:t>
            </a:r>
          </a:p>
          <a:p>
            <a:pPr marL="742950" lvl="1" indent="-285750">
              <a:buFont typeface="Arial" panose="020B0604020202020204" pitchFamily="34" charset="0"/>
              <a:buChar char="•"/>
            </a:pPr>
            <a:r>
              <a:rPr lang="es-MX" b="0" i="0" dirty="0">
                <a:solidFill>
                  <a:srgbClr val="374151"/>
                </a:solidFill>
                <a:effectLst/>
                <a:latin typeface="Arial" panose="020B0604020202020204" pitchFamily="34" charset="0"/>
                <a:cs typeface="Arial" panose="020B0604020202020204" pitchFamily="34" charset="0"/>
              </a:rPr>
              <a:t>Transaction_ID.csv</a:t>
            </a:r>
          </a:p>
          <a:p>
            <a:pPr marL="742950" lvl="1" indent="-285750">
              <a:buFont typeface="Arial" panose="020B0604020202020204" pitchFamily="34" charset="0"/>
              <a:buChar char="•"/>
            </a:pPr>
            <a:r>
              <a:rPr lang="es-MX" b="0" i="0" dirty="0">
                <a:solidFill>
                  <a:srgbClr val="374151"/>
                </a:solidFill>
                <a:effectLst/>
                <a:latin typeface="Arial" panose="020B0604020202020204" pitchFamily="34" charset="0"/>
                <a:cs typeface="Arial" panose="020B0604020202020204" pitchFamily="34" charset="0"/>
              </a:rPr>
              <a:t>City.csv</a:t>
            </a:r>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800602" y="3817097"/>
            <a:ext cx="5990072" cy="2545492"/>
            <a:chOff x="5536376" y="1858363"/>
            <a:chExt cx="6407827" cy="3381431"/>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381431"/>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242300" y="1364465"/>
            <a:ext cx="11585287" cy="4247317"/>
          </a:xfrm>
          <a:prstGeom prst="rect">
            <a:avLst/>
          </a:prstGeom>
          <a:noFill/>
        </p:spPr>
        <p:txBody>
          <a:bodyPr wrap="none" rtlCol="0">
            <a:spAutoFit/>
          </a:bodyPr>
          <a:lstStyle/>
          <a:p>
            <a:pPr>
              <a:buFont typeface="Arial" panose="020B0604020202020204" pitchFamily="34" charset="0"/>
              <a:buChar char="•"/>
            </a:pPr>
            <a:r>
              <a:rPr lang="es-MX" b="1" i="0" dirty="0">
                <a:solidFill>
                  <a:srgbClr val="374151"/>
                </a:solidFill>
                <a:effectLst/>
                <a:latin typeface="Arial" panose="020B0604020202020204" pitchFamily="34" charset="0"/>
                <a:cs typeface="Arial" panose="020B0604020202020204" pitchFamily="34" charset="0"/>
              </a:rPr>
              <a:t>Outliers:</a:t>
            </a:r>
            <a:endParaRPr lang="es-MX" dirty="0">
              <a:solidFill>
                <a:srgbClr val="374151"/>
              </a:solidFill>
              <a:latin typeface="Arial" panose="020B0604020202020204" pitchFamily="34" charset="0"/>
              <a:cs typeface="Arial" panose="020B0604020202020204" pitchFamily="34" charset="0"/>
            </a:endParaRPr>
          </a:p>
          <a:p>
            <a:pPr>
              <a:buFont typeface="Arial" panose="020B0604020202020204" pitchFamily="34" charset="0"/>
              <a:buChar char="•"/>
            </a:pPr>
            <a:r>
              <a:rPr lang="es-MX" b="0" i="0" dirty="0">
                <a:solidFill>
                  <a:srgbClr val="374151"/>
                </a:solidFill>
                <a:effectLst/>
                <a:latin typeface="Arial" panose="020B0604020202020204" pitchFamily="34" charset="0"/>
                <a:cs typeface="Arial" panose="020B0604020202020204" pitchFamily="34" charset="0"/>
              </a:rPr>
              <a:t>Outliers are identified in the "Price_Charged" feature. However, due to the unavailability of trip duration details, </a:t>
            </a:r>
          </a:p>
          <a:p>
            <a:r>
              <a:rPr lang="es-MX" b="0" i="0" dirty="0">
                <a:solidFill>
                  <a:srgbClr val="374151"/>
                </a:solidFill>
                <a:effectLst/>
                <a:latin typeface="Arial" panose="020B0604020202020204" pitchFamily="34" charset="0"/>
                <a:cs typeface="Arial" panose="020B0604020202020204" pitchFamily="34" charset="0"/>
              </a:rPr>
              <a:t>they are not treated as outliers.</a:t>
            </a:r>
          </a:p>
          <a:p>
            <a:pPr>
              <a:buFont typeface="Arial" panose="020B0604020202020204" pitchFamily="34" charset="0"/>
              <a:buChar char="•"/>
            </a:pPr>
            <a:endParaRPr lang="es-MX" dirty="0">
              <a:solidFill>
                <a:srgbClr val="374151"/>
              </a:solidFill>
              <a:latin typeface="Arial" panose="020B0604020202020204" pitchFamily="34" charset="0"/>
              <a:cs typeface="Arial" panose="020B0604020202020204" pitchFamily="34" charset="0"/>
            </a:endParaRPr>
          </a:p>
          <a:p>
            <a:pPr>
              <a:buFont typeface="Arial" panose="020B0604020202020204" pitchFamily="34" charset="0"/>
              <a:buChar char="•"/>
            </a:pPr>
            <a:endParaRPr lang="es-MX" b="0" i="0" dirty="0">
              <a:solidFill>
                <a:srgbClr val="374151"/>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s-MX" b="1" i="0" dirty="0">
                <a:solidFill>
                  <a:srgbClr val="374151"/>
                </a:solidFill>
                <a:effectLst/>
                <a:latin typeface="Arial" panose="020B0604020202020204" pitchFamily="34" charset="0"/>
                <a:cs typeface="Arial" panose="020B0604020202020204" pitchFamily="34" charset="0"/>
              </a:rPr>
              <a:t>Profit Calculation:</a:t>
            </a:r>
            <a:endParaRPr lang="es-MX" dirty="0">
              <a:solidFill>
                <a:srgbClr val="374151"/>
              </a:solidFill>
              <a:latin typeface="Arial" panose="020B0604020202020204" pitchFamily="34" charset="0"/>
              <a:cs typeface="Arial" panose="020B0604020202020204" pitchFamily="34" charset="0"/>
            </a:endParaRPr>
          </a:p>
          <a:p>
            <a:pPr>
              <a:buFont typeface="Arial" panose="020B0604020202020204" pitchFamily="34" charset="0"/>
              <a:buChar char="•"/>
            </a:pPr>
            <a:r>
              <a:rPr lang="es-MX" b="0" i="0" dirty="0">
                <a:solidFill>
                  <a:srgbClr val="374151"/>
                </a:solidFill>
                <a:effectLst/>
                <a:latin typeface="Arial" panose="020B0604020202020204" pitchFamily="34" charset="0"/>
                <a:cs typeface="Arial" panose="020B0604020202020204" pitchFamily="34" charset="0"/>
              </a:rPr>
              <a:t>Profit for rides is calculated, assuming other factors remain constant.</a:t>
            </a:r>
          </a:p>
          <a:p>
            <a:r>
              <a:rPr lang="es-MX" b="0" i="0" dirty="0">
                <a:solidFill>
                  <a:srgbClr val="374151"/>
                </a:solidFill>
                <a:effectLst/>
                <a:latin typeface="Arial" panose="020B0604020202020204" pitchFamily="34" charset="0"/>
                <a:cs typeface="Arial" panose="020B0604020202020204" pitchFamily="34" charset="0"/>
              </a:rPr>
              <a:t>The calculation utilizes only the "Price_Charged" and "Cost_of_Trip" features.</a:t>
            </a:r>
          </a:p>
          <a:p>
            <a:pPr>
              <a:buFont typeface="Arial" panose="020B0604020202020204" pitchFamily="34" charset="0"/>
              <a:buChar char="•"/>
            </a:pPr>
            <a:endParaRPr lang="es-MX" b="1" i="0" dirty="0">
              <a:solidFill>
                <a:srgbClr val="374151"/>
              </a:solidFill>
              <a:effectLst/>
              <a:latin typeface="Arial" panose="020B0604020202020204" pitchFamily="34" charset="0"/>
              <a:cs typeface="Arial" panose="020B0604020202020204" pitchFamily="34" charset="0"/>
            </a:endParaRPr>
          </a:p>
          <a:p>
            <a:pPr>
              <a:buFont typeface="Arial" panose="020B0604020202020204" pitchFamily="34" charset="0"/>
              <a:buChar char="•"/>
            </a:pPr>
            <a:endParaRPr lang="es-MX" b="1" dirty="0">
              <a:solidFill>
                <a:srgbClr val="374151"/>
              </a:solidFill>
              <a:latin typeface="Arial" panose="020B0604020202020204" pitchFamily="34" charset="0"/>
              <a:cs typeface="Arial" panose="020B0604020202020204" pitchFamily="34" charset="0"/>
            </a:endParaRPr>
          </a:p>
          <a:p>
            <a:pPr>
              <a:buFont typeface="Arial" panose="020B0604020202020204" pitchFamily="34" charset="0"/>
              <a:buChar char="•"/>
            </a:pPr>
            <a:endParaRPr lang="es-MX" b="1" i="0" dirty="0">
              <a:solidFill>
                <a:srgbClr val="374151"/>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s-MX" b="1" i="0" dirty="0">
                <a:solidFill>
                  <a:srgbClr val="374151"/>
                </a:solidFill>
                <a:effectLst/>
                <a:latin typeface="Arial" panose="020B0604020202020204" pitchFamily="34" charset="0"/>
                <a:cs typeface="Arial" panose="020B0604020202020204" pitchFamily="34" charset="0"/>
              </a:rPr>
              <a:t>Users Feature:</a:t>
            </a:r>
            <a:endParaRPr lang="es-MX" dirty="0">
              <a:solidFill>
                <a:srgbClr val="374151"/>
              </a:solidFill>
              <a:latin typeface="Arial" panose="020B0604020202020204" pitchFamily="34" charset="0"/>
              <a:cs typeface="Arial" panose="020B0604020202020204" pitchFamily="34" charset="0"/>
            </a:endParaRPr>
          </a:p>
          <a:p>
            <a:pPr>
              <a:buFont typeface="Arial" panose="020B0604020202020204" pitchFamily="34" charset="0"/>
              <a:buChar char="•"/>
            </a:pPr>
            <a:r>
              <a:rPr lang="es-MX" b="0" i="0" dirty="0">
                <a:solidFill>
                  <a:srgbClr val="374151"/>
                </a:solidFill>
                <a:effectLst/>
                <a:latin typeface="Arial" panose="020B0604020202020204" pitchFamily="34" charset="0"/>
                <a:cs typeface="Arial" panose="020B0604020202020204" pitchFamily="34" charset="0"/>
              </a:rPr>
              <a:t>The "Users" feature in the city dataset is interpreted as the number of cab users in the city.</a:t>
            </a:r>
          </a:p>
          <a:p>
            <a:pPr>
              <a:buFont typeface="Arial" panose="020B0604020202020204" pitchFamily="34" charset="0"/>
              <a:buChar char="•"/>
            </a:pPr>
            <a:r>
              <a:rPr lang="es-MX" b="0" i="0" dirty="0">
                <a:solidFill>
                  <a:srgbClr val="374151"/>
                </a:solidFill>
                <a:effectLst/>
                <a:latin typeface="Arial" panose="020B0604020202020204" pitchFamily="34" charset="0"/>
                <a:cs typeface="Arial" panose="020B0604020202020204" pitchFamily="34" charset="0"/>
              </a:rPr>
              <a:t> It is assumed that this may include users of other cab types as well, encompassing both Yellow and Pink cabs.</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406550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6B05565-0FEE-AA8A-D025-C92C0B8686E2}"/>
              </a:ext>
            </a:extLst>
          </p:cNvPr>
          <p:cNvSpPr txBox="1"/>
          <p:nvPr/>
        </p:nvSpPr>
        <p:spPr>
          <a:xfrm>
            <a:off x="0" y="0"/>
            <a:ext cx="12192000" cy="769441"/>
          </a:xfrm>
          <a:prstGeom prst="rect">
            <a:avLst/>
          </a:prstGeom>
          <a:solidFill>
            <a:schemeClr val="tx1"/>
          </a:solidFill>
        </p:spPr>
        <p:txBody>
          <a:bodyPr wrap="square">
            <a:spAutoFit/>
          </a:bodyPr>
          <a:lstStyle/>
          <a:p>
            <a:r>
              <a:rPr lang="en-US" sz="4400" dirty="0">
                <a:solidFill>
                  <a:schemeClr val="accent2"/>
                </a:solidFill>
                <a:latin typeface="Calibri Light" panose="020F0302020204030204" pitchFamily="34" charset="0"/>
                <a:cs typeface="Calibri Light" panose="020F0302020204030204" pitchFamily="34" charset="0"/>
              </a:rPr>
              <a:t>Data Exploration</a:t>
            </a:r>
            <a:endParaRPr lang="es-MX" sz="4400" dirty="0">
              <a:latin typeface="Calibri Light" panose="020F0302020204030204" pitchFamily="34" charset="0"/>
              <a:cs typeface="Calibri Light" panose="020F0302020204030204" pitchFamily="34" charset="0"/>
            </a:endParaRPr>
          </a:p>
        </p:txBody>
      </p:sp>
      <p:pic>
        <p:nvPicPr>
          <p:cNvPr id="9" name="Imagen 8">
            <a:extLst>
              <a:ext uri="{FF2B5EF4-FFF2-40B4-BE49-F238E27FC236}">
                <a16:creationId xmlns:a16="http://schemas.microsoft.com/office/drawing/2014/main" id="{86A4E2D5-B85A-E952-B3C5-8D1366259300}"/>
              </a:ext>
            </a:extLst>
          </p:cNvPr>
          <p:cNvPicPr>
            <a:picLocks noChangeAspect="1"/>
          </p:cNvPicPr>
          <p:nvPr/>
        </p:nvPicPr>
        <p:blipFill>
          <a:blip r:embed="rId2"/>
          <a:stretch>
            <a:fillRect/>
          </a:stretch>
        </p:blipFill>
        <p:spPr>
          <a:xfrm>
            <a:off x="689112" y="1000124"/>
            <a:ext cx="9819861" cy="6010275"/>
          </a:xfrm>
          <a:prstGeom prst="rect">
            <a:avLst/>
          </a:prstGeom>
        </p:spPr>
      </p:pic>
    </p:spTree>
    <p:extLst>
      <p:ext uri="{BB962C8B-B14F-4D97-AF65-F5344CB8AC3E}">
        <p14:creationId xmlns:p14="http://schemas.microsoft.com/office/powerpoint/2010/main" val="3670238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6B05565-0FEE-AA8A-D025-C92C0B8686E2}"/>
              </a:ext>
            </a:extLst>
          </p:cNvPr>
          <p:cNvSpPr txBox="1"/>
          <p:nvPr/>
        </p:nvSpPr>
        <p:spPr>
          <a:xfrm>
            <a:off x="0" y="0"/>
            <a:ext cx="12192000" cy="769441"/>
          </a:xfrm>
          <a:prstGeom prst="rect">
            <a:avLst/>
          </a:prstGeom>
          <a:solidFill>
            <a:schemeClr val="tx1"/>
          </a:solidFill>
        </p:spPr>
        <p:txBody>
          <a:bodyPr wrap="square">
            <a:spAutoFit/>
          </a:bodyPr>
          <a:lstStyle/>
          <a:p>
            <a:r>
              <a:rPr lang="en-US" sz="4400" dirty="0">
                <a:solidFill>
                  <a:schemeClr val="accent2"/>
                </a:solidFill>
                <a:latin typeface="Calibri Light" panose="020F0302020204030204" pitchFamily="34" charset="0"/>
                <a:cs typeface="Calibri Light" panose="020F0302020204030204" pitchFamily="34" charset="0"/>
              </a:rPr>
              <a:t>Data Exploration</a:t>
            </a:r>
            <a:endParaRPr lang="es-MX" sz="4400" dirty="0">
              <a:latin typeface="Calibri Light" panose="020F0302020204030204" pitchFamily="34" charset="0"/>
              <a:cs typeface="Calibri Light" panose="020F0302020204030204" pitchFamily="34" charset="0"/>
            </a:endParaRPr>
          </a:p>
        </p:txBody>
      </p:sp>
      <p:sp>
        <p:nvSpPr>
          <p:cNvPr id="2" name="CuadroTexto 1">
            <a:extLst>
              <a:ext uri="{FF2B5EF4-FFF2-40B4-BE49-F238E27FC236}">
                <a16:creationId xmlns:a16="http://schemas.microsoft.com/office/drawing/2014/main" id="{B274AD01-2897-7ED3-3322-3B232455D9AA}"/>
              </a:ext>
            </a:extLst>
          </p:cNvPr>
          <p:cNvSpPr txBox="1"/>
          <p:nvPr/>
        </p:nvSpPr>
        <p:spPr>
          <a:xfrm>
            <a:off x="728870" y="1285461"/>
            <a:ext cx="2213113" cy="923330"/>
          </a:xfrm>
          <a:prstGeom prst="rect">
            <a:avLst/>
          </a:prstGeom>
          <a:noFill/>
        </p:spPr>
        <p:txBody>
          <a:bodyPr wrap="square" rtlCol="0">
            <a:spAutoFit/>
          </a:bodyPr>
          <a:lstStyle/>
          <a:p>
            <a:r>
              <a:rPr lang="es-MX" dirty="0"/>
              <a:t>Similarities :</a:t>
            </a:r>
          </a:p>
          <a:p>
            <a:r>
              <a:rPr lang="es-MX" dirty="0"/>
              <a:t>- Transaction ID</a:t>
            </a:r>
          </a:p>
          <a:p>
            <a:r>
              <a:rPr lang="es-MX" dirty="0"/>
              <a:t>- Customer ID </a:t>
            </a:r>
          </a:p>
        </p:txBody>
      </p:sp>
      <p:pic>
        <p:nvPicPr>
          <p:cNvPr id="4" name="Imagen 3">
            <a:extLst>
              <a:ext uri="{FF2B5EF4-FFF2-40B4-BE49-F238E27FC236}">
                <a16:creationId xmlns:a16="http://schemas.microsoft.com/office/drawing/2014/main" id="{0CFC7315-7895-F8A6-830A-661AB8BF9E2C}"/>
              </a:ext>
            </a:extLst>
          </p:cNvPr>
          <p:cNvPicPr>
            <a:picLocks noChangeAspect="1"/>
          </p:cNvPicPr>
          <p:nvPr/>
        </p:nvPicPr>
        <p:blipFill rotWithShape="1">
          <a:blip r:embed="rId2"/>
          <a:srcRect t="32881" r="33490" b="19650"/>
          <a:stretch/>
        </p:blipFill>
        <p:spPr>
          <a:xfrm>
            <a:off x="-142461" y="2967671"/>
            <a:ext cx="5579166" cy="3723862"/>
          </a:xfrm>
          <a:prstGeom prst="rect">
            <a:avLst/>
          </a:prstGeom>
        </p:spPr>
      </p:pic>
      <p:pic>
        <p:nvPicPr>
          <p:cNvPr id="6" name="Imagen 5">
            <a:extLst>
              <a:ext uri="{FF2B5EF4-FFF2-40B4-BE49-F238E27FC236}">
                <a16:creationId xmlns:a16="http://schemas.microsoft.com/office/drawing/2014/main" id="{CC332D3C-833B-AC57-B736-E195CDB41C45}"/>
              </a:ext>
            </a:extLst>
          </p:cNvPr>
          <p:cNvPicPr>
            <a:picLocks noChangeAspect="1"/>
          </p:cNvPicPr>
          <p:nvPr/>
        </p:nvPicPr>
        <p:blipFill rotWithShape="1">
          <a:blip r:embed="rId3"/>
          <a:srcRect l="2823" t="12295" r="50706" b="1690"/>
          <a:stretch/>
        </p:blipFill>
        <p:spPr>
          <a:xfrm>
            <a:off x="5294243" y="1285461"/>
            <a:ext cx="5890592" cy="4890051"/>
          </a:xfrm>
          <a:prstGeom prst="rect">
            <a:avLst/>
          </a:prstGeom>
        </p:spPr>
      </p:pic>
    </p:spTree>
    <p:extLst>
      <p:ext uri="{BB962C8B-B14F-4D97-AF65-F5344CB8AC3E}">
        <p14:creationId xmlns:p14="http://schemas.microsoft.com/office/powerpoint/2010/main" val="102196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6B05565-0FEE-AA8A-D025-C92C0B8686E2}"/>
              </a:ext>
            </a:extLst>
          </p:cNvPr>
          <p:cNvSpPr txBox="1"/>
          <p:nvPr/>
        </p:nvSpPr>
        <p:spPr>
          <a:xfrm>
            <a:off x="0" y="0"/>
            <a:ext cx="12192000" cy="769441"/>
          </a:xfrm>
          <a:prstGeom prst="rect">
            <a:avLst/>
          </a:prstGeom>
          <a:solidFill>
            <a:schemeClr val="tx1"/>
          </a:solidFill>
        </p:spPr>
        <p:txBody>
          <a:bodyPr wrap="square">
            <a:spAutoFit/>
          </a:bodyPr>
          <a:lstStyle/>
          <a:p>
            <a:r>
              <a:rPr lang="en-US" sz="4400" dirty="0">
                <a:solidFill>
                  <a:schemeClr val="accent2"/>
                </a:solidFill>
                <a:latin typeface="Calibri Light" panose="020F0302020204030204" pitchFamily="34" charset="0"/>
                <a:cs typeface="Calibri Light" panose="020F0302020204030204" pitchFamily="34" charset="0"/>
              </a:rPr>
              <a:t>Data Exploration</a:t>
            </a:r>
            <a:endParaRPr lang="es-MX" sz="4400" dirty="0">
              <a:latin typeface="Calibri Light" panose="020F0302020204030204" pitchFamily="34" charset="0"/>
              <a:cs typeface="Calibri Light" panose="020F0302020204030204" pitchFamily="34" charset="0"/>
            </a:endParaRPr>
          </a:p>
        </p:txBody>
      </p:sp>
      <p:pic>
        <p:nvPicPr>
          <p:cNvPr id="3" name="Imagen 2">
            <a:extLst>
              <a:ext uri="{FF2B5EF4-FFF2-40B4-BE49-F238E27FC236}">
                <a16:creationId xmlns:a16="http://schemas.microsoft.com/office/drawing/2014/main" id="{B9210519-8609-BBCC-8AF8-57167490FE1F}"/>
              </a:ext>
            </a:extLst>
          </p:cNvPr>
          <p:cNvPicPr>
            <a:picLocks noChangeAspect="1"/>
          </p:cNvPicPr>
          <p:nvPr/>
        </p:nvPicPr>
        <p:blipFill>
          <a:blip r:embed="rId2"/>
          <a:stretch>
            <a:fillRect/>
          </a:stretch>
        </p:blipFill>
        <p:spPr>
          <a:xfrm>
            <a:off x="-344558" y="649357"/>
            <a:ext cx="12536557" cy="7036904"/>
          </a:xfrm>
          <a:prstGeom prst="rect">
            <a:avLst/>
          </a:prstGeom>
        </p:spPr>
      </p:pic>
      <p:sp>
        <p:nvSpPr>
          <p:cNvPr id="4" name="CuadroTexto 3">
            <a:extLst>
              <a:ext uri="{FF2B5EF4-FFF2-40B4-BE49-F238E27FC236}">
                <a16:creationId xmlns:a16="http://schemas.microsoft.com/office/drawing/2014/main" id="{AA9488F0-74FB-1E11-8402-A349FFC48E12}"/>
              </a:ext>
            </a:extLst>
          </p:cNvPr>
          <p:cNvSpPr txBox="1"/>
          <p:nvPr/>
        </p:nvSpPr>
        <p:spPr>
          <a:xfrm>
            <a:off x="437322" y="1285461"/>
            <a:ext cx="5009321" cy="369332"/>
          </a:xfrm>
          <a:prstGeom prst="rect">
            <a:avLst/>
          </a:prstGeom>
          <a:noFill/>
        </p:spPr>
        <p:txBody>
          <a:bodyPr wrap="square" rtlCol="0">
            <a:spAutoFit/>
          </a:bodyPr>
          <a:lstStyle/>
          <a:p>
            <a:r>
              <a:rPr lang="es-MX" dirty="0"/>
              <a:t>Merged data = data_final</a:t>
            </a:r>
          </a:p>
        </p:txBody>
      </p:sp>
    </p:spTree>
    <p:extLst>
      <p:ext uri="{BB962C8B-B14F-4D97-AF65-F5344CB8AC3E}">
        <p14:creationId xmlns:p14="http://schemas.microsoft.com/office/powerpoint/2010/main" val="387626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sp>
        <p:nvSpPr>
          <p:cNvPr id="5" name="CuadroTexto 4">
            <a:extLst>
              <a:ext uri="{FF2B5EF4-FFF2-40B4-BE49-F238E27FC236}">
                <a16:creationId xmlns:a16="http://schemas.microsoft.com/office/drawing/2014/main" id="{9966A03F-BD70-ACB4-B76F-83436A4368D8}"/>
              </a:ext>
            </a:extLst>
          </p:cNvPr>
          <p:cNvSpPr txBox="1"/>
          <p:nvPr/>
        </p:nvSpPr>
        <p:spPr>
          <a:xfrm>
            <a:off x="100995" y="1551563"/>
            <a:ext cx="5729962" cy="5047536"/>
          </a:xfrm>
          <a:prstGeom prst="rect">
            <a:avLst/>
          </a:prstGeom>
          <a:solidFill>
            <a:schemeClr val="tx1">
              <a:lumMod val="65000"/>
              <a:lumOff val="35000"/>
            </a:schemeClr>
          </a:solidFill>
        </p:spPr>
        <p:txBody>
          <a:bodyPr wrap="square" rtlCol="0">
            <a:spAutoFit/>
          </a:bodyPr>
          <a:lstStyle/>
          <a:p>
            <a:r>
              <a:rPr lang="es-MX" sz="1400" b="0" dirty="0">
                <a:solidFill>
                  <a:srgbClr val="0000FF"/>
                </a:solidFill>
                <a:effectLst/>
              </a:rPr>
              <a:t>- </a:t>
            </a:r>
            <a:r>
              <a:rPr lang="es-MX" sz="1400" b="0" dirty="0">
                <a:solidFill>
                  <a:srgbClr val="000000"/>
                </a:solidFill>
                <a:effectLst/>
              </a:rPr>
              <a:t>KM Travelled and Price Charged:</a:t>
            </a:r>
          </a:p>
          <a:p>
            <a:r>
              <a:rPr lang="es-MX" sz="1400" b="0" dirty="0">
                <a:solidFill>
                  <a:srgbClr val="000000"/>
                </a:solidFill>
                <a:effectLst/>
              </a:rPr>
              <a:t>There is a strong positive correlation of 0.84 between "KM Travelled" and "Price Charged". This suggests that as the distance traveled increases, so does the price charged for the trip.</a:t>
            </a:r>
          </a:p>
          <a:p>
            <a:br>
              <a:rPr lang="es-MX" sz="1400" b="0" dirty="0">
                <a:solidFill>
                  <a:srgbClr val="000000"/>
                </a:solidFill>
                <a:effectLst/>
              </a:rPr>
            </a:br>
            <a:r>
              <a:rPr lang="es-MX" sz="1400" b="0" dirty="0">
                <a:solidFill>
                  <a:srgbClr val="0000FF"/>
                </a:solidFill>
                <a:effectLst/>
              </a:rPr>
              <a:t>- </a:t>
            </a:r>
            <a:r>
              <a:rPr lang="es-MX" sz="1400" b="0" dirty="0">
                <a:solidFill>
                  <a:srgbClr val="000000"/>
                </a:solidFill>
                <a:effectLst/>
              </a:rPr>
              <a:t>KM Travelled and Cost of Trip:</a:t>
            </a:r>
          </a:p>
          <a:p>
            <a:r>
              <a:rPr lang="es-MX" sz="1400" b="0" dirty="0">
                <a:solidFill>
                  <a:srgbClr val="000000"/>
                </a:solidFill>
                <a:effectLst/>
              </a:rPr>
              <a:t>There is a strong positive correlation of 0.98 between "KM Travelled" and "Cost of Trip". This indicates that as the distance traveled increases, the cost of trip also tends to increase.</a:t>
            </a:r>
          </a:p>
          <a:p>
            <a:br>
              <a:rPr lang="es-MX" sz="1400" b="0" dirty="0">
                <a:solidFill>
                  <a:srgbClr val="000000"/>
                </a:solidFill>
                <a:effectLst/>
              </a:rPr>
            </a:br>
            <a:r>
              <a:rPr lang="es-MX" sz="1400" b="0" dirty="0">
                <a:solidFill>
                  <a:srgbClr val="0000FF"/>
                </a:solidFill>
                <a:effectLst/>
              </a:rPr>
              <a:t>- </a:t>
            </a:r>
            <a:r>
              <a:rPr lang="es-MX" sz="1400" b="0" dirty="0">
                <a:solidFill>
                  <a:srgbClr val="000000"/>
                </a:solidFill>
                <a:effectLst/>
              </a:rPr>
              <a:t>Price Charged and Cost of Trip:</a:t>
            </a:r>
          </a:p>
          <a:p>
            <a:r>
              <a:rPr lang="es-MX" sz="1400" b="0" dirty="0">
                <a:solidFill>
                  <a:srgbClr val="000000"/>
                </a:solidFill>
                <a:effectLst/>
              </a:rPr>
              <a:t>"Price Charged" and "Cost of Trip" have a positive correlation of 0.86, suggesting that there is a positive relationship between the price charged and the cost of trip.</a:t>
            </a:r>
          </a:p>
          <a:p>
            <a:br>
              <a:rPr lang="es-MX" sz="1400" b="0" dirty="0">
                <a:solidFill>
                  <a:srgbClr val="000000"/>
                </a:solidFill>
                <a:effectLst/>
              </a:rPr>
            </a:br>
            <a:r>
              <a:rPr lang="es-MX" sz="1400" b="0" dirty="0">
                <a:solidFill>
                  <a:srgbClr val="0000FF"/>
                </a:solidFill>
                <a:effectLst/>
              </a:rPr>
              <a:t>- </a:t>
            </a:r>
            <a:r>
              <a:rPr lang="es-MX" sz="1400" b="0" dirty="0">
                <a:solidFill>
                  <a:srgbClr val="000000"/>
                </a:solidFill>
                <a:effectLst/>
              </a:rPr>
              <a:t>Income (USD/Month) and other variables:</a:t>
            </a:r>
          </a:p>
          <a:p>
            <a:r>
              <a:rPr lang="es-MX" sz="1400" b="0" dirty="0">
                <a:solidFill>
                  <a:srgbClr val="000000"/>
                </a:solidFill>
                <a:effectLst/>
              </a:rPr>
              <a:t>The correlation close to zero between "Income (USD/Month)" and the other variables indicates a weak or non-existent relationship in linear terms.</a:t>
            </a:r>
          </a:p>
          <a:p>
            <a:br>
              <a:rPr lang="es-MX" sz="1400" b="0" dirty="0">
                <a:solidFill>
                  <a:srgbClr val="000000"/>
                </a:solidFill>
                <a:effectLst/>
              </a:rPr>
            </a:br>
            <a:r>
              <a:rPr lang="es-MX" sz="1400" b="0" dirty="0">
                <a:solidFill>
                  <a:srgbClr val="0000FF"/>
                </a:solidFill>
                <a:effectLst/>
              </a:rPr>
              <a:t>- </a:t>
            </a:r>
            <a:r>
              <a:rPr lang="es-MX" sz="1400" b="0" dirty="0">
                <a:solidFill>
                  <a:srgbClr val="000000"/>
                </a:solidFill>
                <a:effectLst/>
              </a:rPr>
              <a:t>Population and Users:</a:t>
            </a:r>
          </a:p>
          <a:p>
            <a:r>
              <a:rPr lang="es-MX" sz="1400" b="0" dirty="0">
                <a:solidFill>
                  <a:srgbClr val="000000"/>
                </a:solidFill>
                <a:effectLst/>
              </a:rPr>
              <a:t>There is a very strong correlation of 0.92 between "Population" and "Users". This could suggest that in more densely populated areas, there are more cab users.</a:t>
            </a:r>
          </a:p>
        </p:txBody>
      </p:sp>
      <p:pic>
        <p:nvPicPr>
          <p:cNvPr id="9" name="Imagen 8">
            <a:extLst>
              <a:ext uri="{FF2B5EF4-FFF2-40B4-BE49-F238E27FC236}">
                <a16:creationId xmlns:a16="http://schemas.microsoft.com/office/drawing/2014/main" id="{C5F51C05-A440-3707-820A-A60577868AF3}"/>
              </a:ext>
            </a:extLst>
          </p:cNvPr>
          <p:cNvPicPr>
            <a:picLocks noChangeAspect="1"/>
          </p:cNvPicPr>
          <p:nvPr/>
        </p:nvPicPr>
        <p:blipFill rotWithShape="1">
          <a:blip r:embed="rId2"/>
          <a:srcRect l="5243" t="15552" r="36296" b="4000"/>
          <a:stretch/>
        </p:blipFill>
        <p:spPr>
          <a:xfrm>
            <a:off x="5738191" y="1391020"/>
            <a:ext cx="6352814" cy="5208080"/>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4" name="Imagen 3">
            <a:extLst>
              <a:ext uri="{FF2B5EF4-FFF2-40B4-BE49-F238E27FC236}">
                <a16:creationId xmlns:a16="http://schemas.microsoft.com/office/drawing/2014/main" id="{13223CD1-CE97-2C7B-E49C-2F2A80CFB254}"/>
              </a:ext>
            </a:extLst>
          </p:cNvPr>
          <p:cNvPicPr>
            <a:picLocks noChangeAspect="1"/>
          </p:cNvPicPr>
          <p:nvPr/>
        </p:nvPicPr>
        <p:blipFill rotWithShape="1">
          <a:blip r:embed="rId2"/>
          <a:srcRect l="9245" t="22010" r="15273" b="24327"/>
          <a:stretch/>
        </p:blipFill>
        <p:spPr>
          <a:xfrm>
            <a:off x="145773" y="1537252"/>
            <a:ext cx="7222435" cy="5168348"/>
          </a:xfrm>
          <a:prstGeom prst="rect">
            <a:avLst/>
          </a:prstGeom>
        </p:spPr>
      </p:pic>
      <p:pic>
        <p:nvPicPr>
          <p:cNvPr id="10" name="Imagen 9">
            <a:extLst>
              <a:ext uri="{FF2B5EF4-FFF2-40B4-BE49-F238E27FC236}">
                <a16:creationId xmlns:a16="http://schemas.microsoft.com/office/drawing/2014/main" id="{69F6E49D-8CDD-5FCD-6361-CD53BD302CC0}"/>
              </a:ext>
            </a:extLst>
          </p:cNvPr>
          <p:cNvPicPr>
            <a:picLocks noChangeAspect="1"/>
          </p:cNvPicPr>
          <p:nvPr/>
        </p:nvPicPr>
        <p:blipFill rotWithShape="1">
          <a:blip r:embed="rId3"/>
          <a:srcRect l="1687" t="34584" r="44330" b="13546"/>
          <a:stretch/>
        </p:blipFill>
        <p:spPr>
          <a:xfrm>
            <a:off x="5883964" y="1391019"/>
            <a:ext cx="6308035" cy="5459874"/>
          </a:xfrm>
          <a:prstGeom prst="rect">
            <a:avLst/>
          </a:prstGeom>
        </p:spPr>
      </p:pic>
    </p:spTree>
    <p:extLst>
      <p:ext uri="{BB962C8B-B14F-4D97-AF65-F5344CB8AC3E}">
        <p14:creationId xmlns:p14="http://schemas.microsoft.com/office/powerpoint/2010/main" val="3194615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2740</TotalTime>
  <Words>753</Words>
  <Application>Microsoft Macintosh PowerPoint</Application>
  <PresentationFormat>Panorámica</PresentationFormat>
  <Paragraphs>91</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Office Theme</vt:lpstr>
      <vt:lpstr>Presentación de PowerPoint</vt:lpstr>
      <vt:lpstr>Background –G2M(cab industry) case study</vt:lpstr>
      <vt:lpstr>Data Exploration</vt:lpstr>
      <vt:lpstr>Data Exploration</vt:lpstr>
      <vt:lpstr>Presentación de PowerPoint</vt:lpstr>
      <vt:lpstr>Presentación de PowerPoint</vt:lpstr>
      <vt:lpstr>Presentación de PowerPoint</vt:lpstr>
      <vt:lpstr>Profit Analysis</vt:lpstr>
      <vt:lpstr>Profit Analysis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Microsoft Office User</cp:lastModifiedBy>
  <cp:revision>146</cp:revision>
  <cp:lastPrinted>2019-08-24T08:13:50Z</cp:lastPrinted>
  <dcterms:created xsi:type="dcterms:W3CDTF">2019-08-19T15:39:24Z</dcterms:created>
  <dcterms:modified xsi:type="dcterms:W3CDTF">2023-11-14T18:10:46Z</dcterms:modified>
</cp:coreProperties>
</file>