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75"/>
  </p:notesMasterIdLst>
  <p:handoutMasterIdLst>
    <p:handoutMasterId r:id="rId76"/>
  </p:handoutMasterIdLst>
  <p:sldIdLst>
    <p:sldId id="267" r:id="rId2"/>
    <p:sldId id="579" r:id="rId3"/>
    <p:sldId id="509" r:id="rId4"/>
    <p:sldId id="574" r:id="rId5"/>
    <p:sldId id="576" r:id="rId6"/>
    <p:sldId id="580" r:id="rId7"/>
    <p:sldId id="578" r:id="rId8"/>
    <p:sldId id="632" r:id="rId9"/>
    <p:sldId id="633" r:id="rId10"/>
    <p:sldId id="634" r:id="rId11"/>
    <p:sldId id="581" r:id="rId12"/>
    <p:sldId id="582" r:id="rId13"/>
    <p:sldId id="583" r:id="rId14"/>
    <p:sldId id="584" r:id="rId15"/>
    <p:sldId id="573" r:id="rId16"/>
    <p:sldId id="586" r:id="rId17"/>
    <p:sldId id="588" r:id="rId18"/>
    <p:sldId id="585" r:id="rId19"/>
    <p:sldId id="589" r:id="rId20"/>
    <p:sldId id="590" r:id="rId21"/>
    <p:sldId id="592" r:id="rId22"/>
    <p:sldId id="639" r:id="rId23"/>
    <p:sldId id="641" r:id="rId24"/>
    <p:sldId id="642" r:id="rId25"/>
    <p:sldId id="643" r:id="rId26"/>
    <p:sldId id="645" r:id="rId27"/>
    <p:sldId id="593" r:id="rId28"/>
    <p:sldId id="594" r:id="rId29"/>
    <p:sldId id="595" r:id="rId30"/>
    <p:sldId id="596" r:id="rId31"/>
    <p:sldId id="597" r:id="rId32"/>
    <p:sldId id="598" r:id="rId33"/>
    <p:sldId id="600" r:id="rId34"/>
    <p:sldId id="599" r:id="rId35"/>
    <p:sldId id="601" r:id="rId36"/>
    <p:sldId id="602" r:id="rId37"/>
    <p:sldId id="612" r:id="rId38"/>
    <p:sldId id="638" r:id="rId39"/>
    <p:sldId id="611" r:id="rId40"/>
    <p:sldId id="613" r:id="rId41"/>
    <p:sldId id="614" r:id="rId42"/>
    <p:sldId id="621" r:id="rId43"/>
    <p:sldId id="622" r:id="rId44"/>
    <p:sldId id="603" r:id="rId45"/>
    <p:sldId id="616" r:id="rId46"/>
    <p:sldId id="617" r:id="rId47"/>
    <p:sldId id="604" r:id="rId48"/>
    <p:sldId id="648" r:id="rId49"/>
    <p:sldId id="649" r:id="rId50"/>
    <p:sldId id="619" r:id="rId51"/>
    <p:sldId id="640" r:id="rId52"/>
    <p:sldId id="647" r:id="rId53"/>
    <p:sldId id="620" r:id="rId54"/>
    <p:sldId id="646" r:id="rId55"/>
    <p:sldId id="623" r:id="rId56"/>
    <p:sldId id="618" r:id="rId57"/>
    <p:sldId id="624" r:id="rId58"/>
    <p:sldId id="607" r:id="rId59"/>
    <p:sldId id="625" r:id="rId60"/>
    <p:sldId id="626" r:id="rId61"/>
    <p:sldId id="605" r:id="rId62"/>
    <p:sldId id="651" r:id="rId63"/>
    <p:sldId id="652" r:id="rId64"/>
    <p:sldId id="653" r:id="rId65"/>
    <p:sldId id="650" r:id="rId66"/>
    <p:sldId id="608" r:id="rId67"/>
    <p:sldId id="635" r:id="rId68"/>
    <p:sldId id="636" r:id="rId69"/>
    <p:sldId id="591" r:id="rId70"/>
    <p:sldId id="637" r:id="rId71"/>
    <p:sldId id="610" r:id="rId72"/>
    <p:sldId id="262" r:id="rId73"/>
    <p:sldId id="343" r:id="rId74"/>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FF0000"/>
    <a:srgbClr val="FF1414"/>
    <a:srgbClr val="00B050"/>
    <a:srgbClr val="FFB500"/>
    <a:srgbClr val="7A7A7A"/>
    <a:srgbClr val="B3B3B3"/>
    <a:srgbClr val="F3F3F3"/>
    <a:srgbClr val="8BAAC3"/>
    <a:srgbClr val="D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88068" autoAdjust="0"/>
  </p:normalViewPr>
  <p:slideViewPr>
    <p:cSldViewPr snapToGrid="0">
      <p:cViewPr>
        <p:scale>
          <a:sx n="110" d="100"/>
          <a:sy n="110" d="100"/>
        </p:scale>
        <p:origin x="-1572" y="-450"/>
      </p:cViewPr>
      <p:guideLst>
        <p:guide orient="horz" pos="1492"/>
        <p:guide orient="horz" pos="842"/>
        <p:guide orient="horz" pos="540"/>
        <p:guide orient="horz" pos="2281"/>
        <p:guide orient="horz" pos="2776"/>
        <p:guide orient="horz" pos="648"/>
        <p:guide orient="horz" pos="1739"/>
        <p:guide pos="2880"/>
        <p:guide pos="5480"/>
        <p:guide pos="3091"/>
        <p:guide pos="291"/>
        <p:guide pos="2327"/>
      </p:guideLst>
    </p:cSldViewPr>
  </p:slideViewPr>
  <p:outlineViewPr>
    <p:cViewPr>
      <p:scale>
        <a:sx n="33" d="100"/>
        <a:sy n="33" d="100"/>
      </p:scale>
      <p:origin x="0" y="26304"/>
    </p:cViewPr>
  </p:outlineViewPr>
  <p:notesTextViewPr>
    <p:cViewPr>
      <p:scale>
        <a:sx n="1" d="1"/>
        <a:sy n="1" d="1"/>
      </p:scale>
      <p:origin x="0" y="0"/>
    </p:cViewPr>
  </p:notesTextViewPr>
  <p:sorterViewPr>
    <p:cViewPr>
      <p:scale>
        <a:sx n="201" d="100"/>
        <a:sy n="201" d="100"/>
      </p:scale>
      <p:origin x="0" y="34614"/>
    </p:cViewPr>
  </p:sorterViewPr>
  <p:notesViewPr>
    <p:cSldViewPr snapToGrid="0" snapToObjects="1">
      <p:cViewPr varScale="1">
        <p:scale>
          <a:sx n="90" d="100"/>
          <a:sy n="90" d="100"/>
        </p:scale>
        <p:origin x="-2094" y="-102"/>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pPr/>
              <a:t>10/4/2013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pPr/>
              <a:t>‹#›</a:t>
            </a:fld>
            <a:endParaRPr lang="en-US"/>
          </a:p>
        </p:txBody>
      </p:sp>
    </p:spTree>
    <p:extLst>
      <p:ext uri="{BB962C8B-B14F-4D97-AF65-F5344CB8AC3E}">
        <p14:creationId xmlns=""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pPr/>
              <a:t>10/4/2013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pPr/>
              <a:t>‹#›</a:t>
            </a:fld>
            <a:endParaRPr lang="en-US"/>
          </a:p>
        </p:txBody>
      </p:sp>
    </p:spTree>
    <p:extLst>
      <p:ext uri="{BB962C8B-B14F-4D97-AF65-F5344CB8AC3E}">
        <p14:creationId xmlns=""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 xmlns:p14="http://schemas.microsoft.com/office/powerpoint/2010/main" val="20144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10</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D3.js</a:t>
            </a:r>
            <a:r>
              <a:rPr lang="en-US" baseline="0" dirty="0" smtClean="0"/>
              <a:t> author works in </a:t>
            </a:r>
            <a:r>
              <a:rPr lang="en-US" baseline="0" dirty="0" err="1" smtClean="0"/>
              <a:t>NYTimes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12</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D3 .</a:t>
            </a:r>
            <a:r>
              <a:rPr lang="en-US" dirty="0" err="1" smtClean="0"/>
              <a:t>js</a:t>
            </a:r>
            <a:r>
              <a:rPr lang="en-US" dirty="0" smtClean="0"/>
              <a:t> is one of the 10 most</a:t>
            </a:r>
            <a:r>
              <a:rPr lang="en-US" baseline="0" dirty="0" smtClean="0"/>
              <a:t> active Open Source projects in </a:t>
            </a:r>
            <a:r>
              <a:rPr lang="en-US" baseline="0" dirty="0" err="1" smtClean="0"/>
              <a:t>GitHub</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13</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14</a:t>
            </a:fld>
            <a:endParaRPr lang="en-US"/>
          </a:p>
        </p:txBody>
      </p:sp>
    </p:spTree>
    <p:extLst>
      <p:ext uri="{BB962C8B-B14F-4D97-AF65-F5344CB8AC3E}">
        <p14:creationId xmlns="" xmlns:p14="http://schemas.microsoft.com/office/powerpoint/2010/main" val="1147147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16</a:t>
            </a:fld>
            <a:endParaRPr lang="en-US"/>
          </a:p>
        </p:txBody>
      </p:sp>
    </p:spTree>
    <p:extLst>
      <p:ext uri="{BB962C8B-B14F-4D97-AF65-F5344CB8AC3E}">
        <p14:creationId xmlns="" xmlns:p14="http://schemas.microsoft.com/office/powerpoint/2010/main" val="1147147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82501-53DA-4152-84B0-51135B15EEA8}" type="slidenum">
              <a:rPr lang="en-US" smtClean="0"/>
              <a:pPr/>
              <a:t>17</a:t>
            </a:fld>
            <a:endParaRPr lang="en-US"/>
          </a:p>
        </p:txBody>
      </p:sp>
    </p:spTree>
    <p:extLst>
      <p:ext uri="{BB962C8B-B14F-4D97-AF65-F5344CB8AC3E}">
        <p14:creationId xmlns="" xmlns:p14="http://schemas.microsoft.com/office/powerpoint/2010/main" val="115275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18</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F2970312-9885-42E2-AE3A-3C45022583E2}"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20</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21</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22</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23</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24</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25</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26</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28</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d3.select("body").append("p").html("Hello");</a:t>
            </a:r>
            <a:endParaRPr lang="en-US"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29</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30</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With the default join-by-index, the first element in the data array is passed to the first node in the selection, the second element to the second node, and so on.</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32</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33</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34</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35</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37</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38</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39</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40</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41</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42</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43</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45</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46</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50</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51</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52</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53</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54</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55</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57</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59</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60</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a:t>
            </a:fld>
            <a:endParaRPr lang="en-US"/>
          </a:p>
        </p:txBody>
      </p:sp>
    </p:spTree>
    <p:extLst>
      <p:ext uri="{BB962C8B-B14F-4D97-AF65-F5344CB8AC3E}">
        <p14:creationId xmlns="" xmlns:p14="http://schemas.microsoft.com/office/powerpoint/2010/main" val="11471474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62</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63</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layer_1 = [ {“x”:1, “y”: 2}, {“x”:1, “y”: 2} ];</a:t>
            </a:r>
          </a:p>
          <a:p>
            <a:pPr marL="0" indent="0">
              <a:buFontTx/>
              <a:buNone/>
            </a:pPr>
            <a:r>
              <a:rPr lang="en-US" dirty="0" smtClean="0"/>
              <a:t>layer_2 = [ {“x”:1, “y”: 4}, {“x”:4, “y”: 15} ];</a:t>
            </a:r>
          </a:p>
          <a:p>
            <a:pPr marL="0" indent="0">
              <a:buFontTx/>
              <a:buNone/>
            </a:pPr>
            <a:r>
              <a:rPr lang="en-US" dirty="0" smtClean="0"/>
              <a:t>layers = [ layer_1, layer_2]; d3.layoutstack()(layers); </a:t>
            </a:r>
          </a:p>
        </p:txBody>
      </p:sp>
      <p:sp>
        <p:nvSpPr>
          <p:cNvPr id="4" name="Slide Number Placeholder 3"/>
          <p:cNvSpPr>
            <a:spLocks noGrp="1"/>
          </p:cNvSpPr>
          <p:nvPr>
            <p:ph type="sldNum" sz="quarter" idx="10"/>
          </p:nvPr>
        </p:nvSpPr>
        <p:spPr/>
        <p:txBody>
          <a:bodyPr/>
          <a:lstStyle/>
          <a:p>
            <a:fld id="{36E82501-53DA-4152-84B0-51135B15EEA8}" type="slidenum">
              <a:rPr lang="en-US" smtClean="0"/>
              <a:pPr/>
              <a:t>64</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65</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66</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67</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68</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69</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70</a:t>
            </a:fld>
            <a:endParaRPr lang="en-US"/>
          </a:p>
        </p:txBody>
      </p:sp>
    </p:spTree>
    <p:extLst>
      <p:ext uri="{BB962C8B-B14F-4D97-AF65-F5344CB8AC3E}">
        <p14:creationId xmlns="" xmlns:p14="http://schemas.microsoft.com/office/powerpoint/2010/main" val="34235009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71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82501-53DA-4152-84B0-51135B15EEA8}" type="slidenum">
              <a:rPr lang="en-US" smtClean="0"/>
              <a:pPr/>
              <a:t>72</a:t>
            </a:fld>
            <a:endParaRPr lang="en-US"/>
          </a:p>
        </p:txBody>
      </p:sp>
    </p:spTree>
    <p:extLst>
      <p:ext uri="{BB962C8B-B14F-4D97-AF65-F5344CB8AC3E}">
        <p14:creationId xmlns="" xmlns:p14="http://schemas.microsoft.com/office/powerpoint/2010/main" val="2485513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82501-53DA-4152-84B0-51135B15EEA8}" type="slidenum">
              <a:rPr lang="en-US" smtClean="0"/>
              <a:pPr/>
              <a:t>73</a:t>
            </a:fld>
            <a:endParaRPr lang="en-US"/>
          </a:p>
        </p:txBody>
      </p:sp>
    </p:spTree>
    <p:extLst>
      <p:ext uri="{BB962C8B-B14F-4D97-AF65-F5344CB8AC3E}">
        <p14:creationId xmlns="" xmlns:p14="http://schemas.microsoft.com/office/powerpoint/2010/main" val="112010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36E82501-53DA-4152-84B0-51135B15EEA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9</a:t>
            </a:fld>
            <a:endParaRPr lang="en-US"/>
          </a:p>
        </p:txBody>
      </p:sp>
    </p:spTree>
    <p:extLst>
      <p:ext uri="{BB962C8B-B14F-4D97-AF65-F5344CB8AC3E}">
        <p14:creationId xmlns="" xmlns:p14="http://schemas.microsoft.com/office/powerpoint/2010/main" val="342350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 xmlns:p14="http://schemas.microsoft.com/office/powerpoint/2010/main" val="7790599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latin typeface="Arial" pitchFamily="-106" charset="0"/>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 xmlns:p14="http://schemas.microsoft.com/office/powerpoint/2010/main" val="12227172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AA0000"/>
              </a:gs>
              <a:gs pos="10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 xmlns:p14="http://schemas.microsoft.com/office/powerpoint/2010/main" val="37082943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26067"/>
            <a:ext cx="2607406" cy="3149600"/>
          </a:xfrm>
          <a:noFill/>
        </p:spPr>
        <p:txBody>
          <a:bodyPr lIns="0" tIns="0" rIns="0" bIns="0" anchor="ctr" anchorCtr="0">
            <a:noAutofit/>
          </a:bodyPr>
          <a:lstStyle>
            <a:lvl1pPr marL="0" marR="0" indent="0" algn="l" defTabSz="228600" rtl="0" eaLnBrk="1" fontAlgn="auto" latinLnBrk="0" hangingPunct="1">
              <a:lnSpc>
                <a:spcPct val="100000"/>
              </a:lnSpc>
              <a:spcBef>
                <a:spcPts val="0"/>
              </a:spcBef>
              <a:spcAft>
                <a:spcPts val="600"/>
              </a:spcAft>
              <a:buClr>
                <a:srgbClr val="FF0000"/>
              </a:buClr>
              <a:buSzPct val="85000"/>
              <a:buFont typeface="Arial" pitchFamily="34" charset="0"/>
              <a:buNone/>
              <a:tabLst/>
              <a:defRPr sz="1800" b="0" cap="none" baseline="0">
                <a:solidFill>
                  <a:schemeClr val="tx1"/>
                </a:solidFill>
              </a:defRPr>
            </a:lvl1pPr>
            <a:lvl2pPr marL="169863" indent="-169863">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51717"/>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lvl="0"/>
            <a:endParaRPr lang="en-US" dirty="0"/>
          </a:p>
        </p:txBody>
      </p:sp>
    </p:spTree>
    <p:extLst>
      <p:ext uri="{BB962C8B-B14F-4D97-AF65-F5344CB8AC3E}">
        <p14:creationId xmlns="" xmlns:p14="http://schemas.microsoft.com/office/powerpoint/2010/main" val="39645581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orp Tagline">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4"/>
          <p:cNvGrpSpPr/>
          <p:nvPr userDrawn="1"/>
        </p:nvGrpSpPr>
        <p:grpSpPr>
          <a:xfrm>
            <a:off x="2103807" y="1774228"/>
            <a:ext cx="4936386" cy="1595045"/>
            <a:chOff x="2113332" y="1464413"/>
            <a:chExt cx="4936386" cy="1595045"/>
          </a:xfrm>
        </p:grpSpPr>
        <p:pic>
          <p:nvPicPr>
            <p:cNvPr id="6" name="Picture 10"/>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13332" y="1464413"/>
              <a:ext cx="4936386" cy="15950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034" descr="HSET_clr_rgb"/>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81263" y="1700213"/>
              <a:ext cx="4179887" cy="1198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 xmlns:p14="http://schemas.microsoft.com/office/powerpoint/2010/main" val="234562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O_signature_clr_rgb.jp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55133" y="1329097"/>
            <a:ext cx="7315200" cy="2249424"/>
          </a:xfrm>
          <a:prstGeom prst="rect">
            <a:avLst/>
          </a:prstGeom>
        </p:spPr>
      </p:pic>
    </p:spTree>
    <p:extLst>
      <p:ext uri="{BB962C8B-B14F-4D97-AF65-F5344CB8AC3E}">
        <p14:creationId xmlns="" xmlns:p14="http://schemas.microsoft.com/office/powerpoint/2010/main" val="78210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481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 xmlns:p14="http://schemas.microsoft.com/office/powerpoint/2010/main" val="27513852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481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 xmlns:p14="http://schemas.microsoft.com/office/powerpoint/2010/main" val="35206512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481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 xmlns:p14="http://schemas.microsoft.com/office/powerpoint/2010/main" val="11614974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 xmlns:p14="http://schemas.microsoft.com/office/powerpoint/2010/main" val="27722042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715000" y="0"/>
            <a:ext cx="3429000" cy="51435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8" name="Picture 7" descr="O_signature_wht_rgb.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61432" y="253995"/>
            <a:ext cx="2148840" cy="662559"/>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spTree>
    <p:extLst>
      <p:ext uri="{BB962C8B-B14F-4D97-AF65-F5344CB8AC3E}">
        <p14:creationId xmlns="" xmlns:p14="http://schemas.microsoft.com/office/powerpoint/2010/main" val="34111327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O_signature_wht_rgb.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61432" y="253995"/>
            <a:ext cx="2148840" cy="662559"/>
          </a:xfrm>
          <a:prstGeom prst="rect">
            <a:avLst/>
          </a:prstGeom>
        </p:spPr>
      </p:pic>
      <p:sp>
        <p:nvSpPr>
          <p:cNvPr id="11" name="Rectangle 10"/>
          <p:cNvSpPr/>
          <p:nvPr userDrawn="1"/>
        </p:nvSpPr>
        <p:spPr>
          <a:xfrm>
            <a:off x="5715000" y="-24964"/>
            <a:ext cx="3429000" cy="4157107"/>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spTree>
    <p:extLst>
      <p:ext uri="{BB962C8B-B14F-4D97-AF65-F5344CB8AC3E}">
        <p14:creationId xmlns="" xmlns:p14="http://schemas.microsoft.com/office/powerpoint/2010/main" val="21335883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23838" indent="-223838">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 xmlns:p14="http://schemas.microsoft.com/office/powerpoint/2010/main" val="3682148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4631267"/>
          </a:xfrm>
          <a:prstGeom prst="rect">
            <a:avLst/>
          </a:prstGeom>
          <a:gradFill flip="none" rotWithShape="1">
            <a:gsLst>
              <a:gs pos="100000">
                <a:srgbClr val="FF1414"/>
              </a:gs>
              <a:gs pos="0">
                <a:srgbClr val="AA0000"/>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0" y="4629150"/>
            <a:ext cx="9144000" cy="168275"/>
            <a:chOff x="0" y="4629150"/>
            <a:chExt cx="9144000" cy="168275"/>
          </a:xfrm>
        </p:grpSpPr>
        <p:pic>
          <p:nvPicPr>
            <p:cNvPr id="7" name="Picture 25" descr="Red Ba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4629150"/>
              <a:ext cx="9144000" cy="168275"/>
            </a:xfrm>
            <a:prstGeom prst="rect">
              <a:avLst/>
            </a:prstGeom>
            <a:solidFill>
              <a:schemeClr val="accent1"/>
            </a:solidFill>
            <a:ln>
              <a:noFill/>
            </a:ln>
            <a:extLst/>
          </p:spPr>
        </p:pic>
        <p:pic>
          <p:nvPicPr>
            <p:cNvPr id="8"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Tree>
    <p:extLst>
      <p:ext uri="{BB962C8B-B14F-4D97-AF65-F5344CB8AC3E}">
        <p14:creationId xmlns="" xmlns:p14="http://schemas.microsoft.com/office/powerpoint/2010/main" val="39345575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6" name="Rectangle 15"/>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grpSp>
        <p:nvGrpSpPr>
          <p:cNvPr id="6" name="Group 5"/>
          <p:cNvGrpSpPr/>
          <p:nvPr userDrawn="1"/>
        </p:nvGrpSpPr>
        <p:grpSpPr>
          <a:xfrm>
            <a:off x="0" y="4629150"/>
            <a:ext cx="9144000" cy="168275"/>
            <a:chOff x="0" y="4629150"/>
            <a:chExt cx="9144000" cy="168275"/>
          </a:xfrm>
        </p:grpSpPr>
        <p:pic>
          <p:nvPicPr>
            <p:cNvPr id="7" name="Picture 25" descr="Red Ba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4629150"/>
              <a:ext cx="9144000" cy="168275"/>
            </a:xfrm>
            <a:prstGeom prst="rect">
              <a:avLst/>
            </a:prstGeom>
            <a:solidFill>
              <a:schemeClr val="accent1"/>
            </a:solidFill>
            <a:ln>
              <a:noFill/>
            </a:ln>
            <a:extLst/>
          </p:spPr>
        </p:pic>
        <p:pic>
          <p:nvPicPr>
            <p:cNvPr id="8"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Tree>
    <p:extLst>
      <p:ext uri="{BB962C8B-B14F-4D97-AF65-F5344CB8AC3E}">
        <p14:creationId xmlns="" xmlns:p14="http://schemas.microsoft.com/office/powerpoint/2010/main" val="42399771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sp>
        <p:nvSpPr>
          <p:cNvPr id="12" name="Picture Placeholder 11"/>
          <p:cNvSpPr>
            <a:spLocks noGrp="1"/>
          </p:cNvSpPr>
          <p:nvPr>
            <p:ph type="pic" sz="quarter" idx="12" hasCustomPrompt="1"/>
          </p:nvPr>
        </p:nvSpPr>
        <p:spPr>
          <a:xfrm>
            <a:off x="5941222" y="0"/>
            <a:ext cx="3064933" cy="4629150"/>
          </a:xfrm>
          <a:ln>
            <a:noFill/>
          </a:ln>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grpSp>
        <p:nvGrpSpPr>
          <p:cNvPr id="9" name="Group 8"/>
          <p:cNvGrpSpPr/>
          <p:nvPr userDrawn="1"/>
        </p:nvGrpSpPr>
        <p:grpSpPr>
          <a:xfrm>
            <a:off x="0" y="4629150"/>
            <a:ext cx="9144000" cy="168275"/>
            <a:chOff x="0" y="4629150"/>
            <a:chExt cx="9144000" cy="168275"/>
          </a:xfrm>
        </p:grpSpPr>
        <p:pic>
          <p:nvPicPr>
            <p:cNvPr id="11" name="Picture 25" descr="Red Ba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4629150"/>
              <a:ext cx="9144000" cy="168275"/>
            </a:xfrm>
            <a:prstGeom prst="rect">
              <a:avLst/>
            </a:prstGeom>
            <a:solidFill>
              <a:schemeClr val="accent1"/>
            </a:solidFill>
            <a:ln>
              <a:noFill/>
            </a:ln>
            <a:extLst/>
          </p:spPr>
        </p:pic>
        <p:pic>
          <p:nvPicPr>
            <p:cNvPr id="13"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Tree>
    <p:extLst>
      <p:ext uri="{BB962C8B-B14F-4D97-AF65-F5344CB8AC3E}">
        <p14:creationId xmlns="" xmlns:p14="http://schemas.microsoft.com/office/powerpoint/2010/main" val="26411974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 xmlns:p14="http://schemas.microsoft.com/office/powerpoint/2010/main" val="3713435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9" cstate="print"/>
          <a:srcRect/>
          <a:stretch>
            <a:fillRect/>
          </a:stretch>
        </p:blipFill>
        <p:spPr bwMode="auto">
          <a:xfrm>
            <a:off x="8015479" y="4668926"/>
            <a:ext cx="704056" cy="88722"/>
          </a:xfrm>
          <a:prstGeom prst="rect">
            <a:avLst/>
          </a:prstGeom>
          <a:noFill/>
          <a:ln w="9525">
            <a:noFill/>
            <a:miter lim="800000"/>
            <a:headEnd/>
            <a:tailEnd/>
          </a:ln>
        </p:spPr>
      </p:pic>
      <p:grpSp>
        <p:nvGrpSpPr>
          <p:cNvPr id="5" name="Group 4"/>
          <p:cNvGrpSpPr/>
          <p:nvPr/>
        </p:nvGrpSpPr>
        <p:grpSpPr>
          <a:xfrm>
            <a:off x="0" y="4629150"/>
            <a:ext cx="9144000" cy="168275"/>
            <a:chOff x="0" y="4629150"/>
            <a:chExt cx="9144000" cy="168275"/>
          </a:xfrm>
        </p:grpSpPr>
        <p:pic>
          <p:nvPicPr>
            <p:cNvPr id="9" name="Picture 25" descr="Red Bar"/>
            <p:cNvPicPr>
              <a:picLocks noChangeAspect="1" noChangeArrowheads="1"/>
            </p:cNvPicPr>
            <p:nvPr/>
          </p:nvPicPr>
          <p:blipFill>
            <a:blip r:embed="rId20" cstate="print">
              <a:extLst>
                <a:ext uri="{28A0092B-C50C-407E-A947-70E740481C1C}">
                  <a14:useLocalDpi xmlns="" xmlns:a14="http://schemas.microsoft.com/office/drawing/2010/main" val="0"/>
                </a:ext>
              </a:extLst>
            </a:blip>
            <a:srcRect/>
            <a:stretch>
              <a:fillRect/>
            </a:stretch>
          </p:blipFill>
          <p:spPr bwMode="auto">
            <a:xfrm>
              <a:off x="0" y="4629150"/>
              <a:ext cx="9144000" cy="168275"/>
            </a:xfrm>
            <a:prstGeom prst="rect">
              <a:avLst/>
            </a:prstGeom>
            <a:solidFill>
              <a:schemeClr val="accent1"/>
            </a:solidFill>
            <a:ln>
              <a:noFill/>
            </a:ln>
            <a:extLst/>
          </p:spPr>
        </p:pic>
        <p:pic>
          <p:nvPicPr>
            <p:cNvPr id="18" name="Picture 20" descr="Oracle WHITE"/>
            <p:cNvPicPr>
              <a:picLocks noChangeArrowheads="1"/>
            </p:cNvPicPr>
            <p:nvPr userDrawn="1"/>
          </p:nvPicPr>
          <p:blipFill>
            <a:blip r:embed="rId19" cstate="print"/>
            <a:srcRect/>
            <a:stretch>
              <a:fillRect/>
            </a:stretch>
          </p:blipFill>
          <p:spPr bwMode="auto">
            <a:xfrm>
              <a:off x="8015479" y="4668926"/>
              <a:ext cx="704056" cy="88722"/>
            </a:xfrm>
            <a:prstGeom prst="rect">
              <a:avLst/>
            </a:prstGeom>
            <a:noFill/>
            <a:ln w="9525">
              <a:noFill/>
              <a:miter lim="800000"/>
              <a:headEnd/>
              <a:tailEnd/>
            </a:ln>
          </p:spPr>
        </p:pic>
      </p:grpSp>
      <p:grpSp>
        <p:nvGrpSpPr>
          <p:cNvPr id="14" name="Group 13"/>
          <p:cNvGrpSpPr/>
          <p:nvPr/>
        </p:nvGrpSpPr>
        <p:grpSpPr>
          <a:xfrm>
            <a:off x="597807" y="4913790"/>
            <a:ext cx="4584912" cy="219168"/>
            <a:chOff x="597807" y="4913790"/>
            <a:chExt cx="4584912" cy="219168"/>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chemeClr val="tx1"/>
                  </a:solidFill>
                </a:rPr>
                <a:t>Copyright</a:t>
              </a:r>
              <a:r>
                <a:rPr lang="en-US" sz="600" baseline="0" dirty="0" smtClean="0">
                  <a:solidFill>
                    <a:schemeClr val="tx1"/>
                  </a:solidFill>
                </a:rPr>
                <a:t> </a:t>
              </a:r>
              <a:r>
                <a:rPr lang="en-US" sz="600" dirty="0" smtClean="0">
                  <a:solidFill>
                    <a:schemeClr val="tx1"/>
                  </a:solidFill>
                </a:rPr>
                <a:t>©</a:t>
              </a:r>
              <a:r>
                <a:rPr lang="en-US" sz="600" baseline="0" dirty="0" smtClean="0">
                  <a:solidFill>
                    <a:schemeClr val="tx1"/>
                  </a:solidFill>
                </a:rPr>
                <a:t> 2013, Oracle and/or its affiliates. All rights reserved.</a:t>
              </a:r>
              <a:endParaRPr lang="en-US" sz="600" dirty="0" smtClean="0">
                <a:solidFill>
                  <a:schemeClr val="tx1"/>
                </a:solidFill>
              </a:endParaRP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sp>
          <p:nvSpPr>
            <p:cNvPr id="17" name="Text Box 14"/>
            <p:cNvSpPr txBox="1">
              <a:spLocks noChangeArrowheads="1"/>
            </p:cNvSpPr>
            <p:nvPr userDrawn="1"/>
          </p:nvSpPr>
          <p:spPr bwMode="auto">
            <a:xfrm>
              <a:off x="2923362" y="4913790"/>
              <a:ext cx="2259357" cy="219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endParaRPr lang="en-US" sz="800" dirty="0" smtClean="0">
                <a:solidFill>
                  <a:schemeClr val="tx1"/>
                </a:solidFill>
              </a:endParaRPr>
            </a:p>
          </p:txBody>
        </p: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chemeClr val="tx1"/>
                </a:solidFill>
              </a:rPr>
              <a:pPr algn="r"/>
              <a:t>‹#›</a:t>
            </a:fld>
            <a:endParaRPr lang="en-US" sz="600" dirty="0">
              <a:solidFill>
                <a:schemeClr val="tx1"/>
              </a:solidFill>
            </a:endParaRPr>
          </a:p>
        </p:txBody>
      </p:sp>
      <p:sp>
        <p:nvSpPr>
          <p:cNvPr id="21" name="Rectangle 20"/>
          <p:cNvSpPr/>
          <p:nvPr/>
        </p:nvSpPr>
        <p:spPr>
          <a:xfrm>
            <a:off x="0" y="0"/>
            <a:ext cx="576072" cy="557784"/>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7983677"/>
      </p:ext>
    </p:extLst>
  </p:cSld>
  <p:clrMap bg1="lt1" tx1="dk1" bg2="lt2" tx2="dk2" accent1="accent1" accent2="accent2" accent3="accent3" accent4="accent4" accent5="accent5" accent6="accent6" hlink="hlink" folHlink="folHlink"/>
  <p:sldLayoutIdLst>
    <p:sldLayoutId id="2147483725" r:id="rId1"/>
    <p:sldLayoutId id="2147483748" r:id="rId2"/>
    <p:sldLayoutId id="2147483740" r:id="rId3"/>
    <p:sldLayoutId id="2147483741" r:id="rId4"/>
    <p:sldLayoutId id="2147483747" r:id="rId5"/>
    <p:sldLayoutId id="2147483733" r:id="rId6"/>
    <p:sldLayoutId id="2147483744" r:id="rId7"/>
    <p:sldLayoutId id="2147483694" r:id="rId8"/>
    <p:sldLayoutId id="2147483695" r:id="rId9"/>
    <p:sldLayoutId id="2147483701" r:id="rId10"/>
    <p:sldLayoutId id="2147483719" r:id="rId11"/>
    <p:sldLayoutId id="2147483700" r:id="rId12"/>
    <p:sldLayoutId id="2147483707" r:id="rId13"/>
    <p:sldLayoutId id="2147483746" r:id="rId14"/>
    <p:sldLayoutId id="2147483745" r:id="rId15"/>
    <p:sldLayoutId id="2147483685" r:id="rId16"/>
    <p:sldLayoutId id="2147483686"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rgbClr val="FF0000"/>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rgbClr val="FF0000"/>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bl.ocks.org/mbostock/406326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rbspd3.herokuapp.com/"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d3js.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bostock/d3/wiki/API-Referenc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3.org/TR/css3-selector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mbostock.github.io/d3/tutorial/circle.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blog.visual.ly/creating-animations-and-transitions-with-d3-js/"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bl.ocks.org/mbostock/3943967"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8" Type="http://schemas.openxmlformats.org/officeDocument/2006/relationships/hyperlink" Target="http://www.jeromecukier.net/blog/2011/08/11/d3-scales-and-color/" TargetMode="External"/><Relationship Id="rId3" Type="http://schemas.openxmlformats.org/officeDocument/2006/relationships/hyperlink" Target="https://github.com/mbostock/d3/wiki/Gallery" TargetMode="External"/><Relationship Id="rId7" Type="http://schemas.openxmlformats.org/officeDocument/2006/relationships/hyperlink" Target="http://chimera.labs.oreilly.com/books/1230000000345/ch07.html"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election.datavisualization.ch/" TargetMode="External"/><Relationship Id="rId5" Type="http://schemas.openxmlformats.org/officeDocument/2006/relationships/hyperlink" Target="http://bost.ocks.org/mike/join/" TargetMode="External"/><Relationship Id="rId10" Type="http://schemas.openxmlformats.org/officeDocument/2006/relationships/hyperlink" Target="http://pothibo.com/2013/09/d3-js-how-to-handle-dynamic-json-data/" TargetMode="External"/><Relationship Id="rId4" Type="http://schemas.openxmlformats.org/officeDocument/2006/relationships/hyperlink" Target="http://blog.visual.ly/why-d3-js-is-so-great-for-data-visualization/" TargetMode="External"/><Relationship Id="rId9" Type="http://schemas.openxmlformats.org/officeDocument/2006/relationships/hyperlink" Target="https://www.dashingd3js.com/table-of-content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hyperlink" Target="http://www.w3schools.com/json/" TargetMode="External"/><Relationship Id="rId7" Type="http://schemas.openxmlformats.org/officeDocument/2006/relationships/hyperlink" Target="http://developers.google.com/chrome-developer-tools/"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developer.mozilla.org/en-US/docs/Web/SVG" TargetMode="External"/><Relationship Id="rId5" Type="http://schemas.openxmlformats.org/officeDocument/2006/relationships/hyperlink" Target="http://www.w3schools.com/svg/" TargetMode="External"/><Relationship Id="rId4" Type="http://schemas.openxmlformats.org/officeDocument/2006/relationships/hyperlink" Target="https://developer.mozilla.org/en-US/docs/JSON"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balder.prio.no/armsglobe2/index.ph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jasondavies.com/coffee-wheel/"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23843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Live Examples</a:t>
            </a:r>
            <a:endParaRPr lang="en-US" dirty="0"/>
          </a:p>
        </p:txBody>
      </p:sp>
      <p:pic>
        <p:nvPicPr>
          <p:cNvPr id="162818" name="Picture 2">
            <a:hlinkClick r:id="rId3"/>
          </p:cNvPr>
          <p:cNvPicPr>
            <a:picLocks noChangeAspect="1" noChangeArrowheads="1"/>
          </p:cNvPicPr>
          <p:nvPr/>
        </p:nvPicPr>
        <p:blipFill>
          <a:blip r:embed="rId4" cstate="print"/>
          <a:srcRect/>
          <a:stretch>
            <a:fillRect/>
          </a:stretch>
        </p:blipFill>
        <p:spPr bwMode="auto">
          <a:xfrm>
            <a:off x="198208" y="1130061"/>
            <a:ext cx="3970688" cy="3290718"/>
          </a:xfrm>
          <a:prstGeom prst="rect">
            <a:avLst/>
          </a:prstGeom>
          <a:noFill/>
          <a:ln w="9525">
            <a:noFill/>
            <a:miter lim="800000"/>
            <a:headEnd/>
            <a:tailEnd/>
          </a:ln>
        </p:spPr>
      </p:pic>
      <p:pic>
        <p:nvPicPr>
          <p:cNvPr id="162820" name="Picture 4">
            <a:hlinkClick r:id="rId5"/>
          </p:cNvPr>
          <p:cNvPicPr>
            <a:picLocks noChangeAspect="1" noChangeArrowheads="1"/>
          </p:cNvPicPr>
          <p:nvPr/>
        </p:nvPicPr>
        <p:blipFill>
          <a:blip r:embed="rId6" cstate="print"/>
          <a:srcRect/>
          <a:stretch>
            <a:fillRect/>
          </a:stretch>
        </p:blipFill>
        <p:spPr bwMode="auto">
          <a:xfrm>
            <a:off x="4442603" y="1194010"/>
            <a:ext cx="3994569" cy="3122881"/>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D3.js?</a:t>
            </a:r>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What is D3.js?</a:t>
            </a:r>
            <a:endParaRPr lang="en-US" dirty="0"/>
          </a:p>
        </p:txBody>
      </p:sp>
      <p:sp>
        <p:nvSpPr>
          <p:cNvPr id="2" name="Content Placeholder 1"/>
          <p:cNvSpPr>
            <a:spLocks noGrp="1"/>
          </p:cNvSpPr>
          <p:nvPr>
            <p:ph sz="quarter" idx="12"/>
          </p:nvPr>
        </p:nvSpPr>
        <p:spPr>
          <a:xfrm>
            <a:off x="787094" y="1030395"/>
            <a:ext cx="8123993" cy="3062606"/>
          </a:xfrm>
        </p:spPr>
        <p:txBody>
          <a:bodyPr/>
          <a:lstStyle/>
          <a:p>
            <a:r>
              <a:rPr lang="en-US" b="1" dirty="0" smtClean="0"/>
              <a:t>D3.js</a:t>
            </a:r>
            <a:r>
              <a:rPr lang="en-US" dirty="0" smtClean="0"/>
              <a:t> is a JavaScript library for generating visualizations based on data.</a:t>
            </a:r>
          </a:p>
          <a:p>
            <a:r>
              <a:rPr lang="en-US" b="1" dirty="0" smtClean="0"/>
              <a:t>D3</a:t>
            </a:r>
            <a:r>
              <a:rPr lang="en-US" dirty="0" smtClean="0"/>
              <a:t> brings data to life using HTML, JavaScript, SVG and CSS.</a:t>
            </a:r>
          </a:p>
          <a:p>
            <a:r>
              <a:rPr lang="en-US" b="1" dirty="0" smtClean="0"/>
              <a:t>D3</a:t>
            </a:r>
            <a:r>
              <a:rPr lang="en-US" dirty="0" smtClean="0"/>
              <a:t> allows you to bind arbitrary data to a Document Object Model (DOM), and then apply data-driven transformations it. </a:t>
            </a:r>
          </a:p>
          <a:p>
            <a:r>
              <a:rPr lang="en-US" dirty="0" smtClean="0">
                <a:hlinkClick r:id="rId3"/>
              </a:rPr>
              <a:t>http://d3js.org/</a:t>
            </a:r>
            <a:endParaRPr lang="en-US" dirty="0" smtClean="0"/>
          </a:p>
        </p:txBody>
      </p:sp>
      <p:sp>
        <p:nvSpPr>
          <p:cNvPr id="5" name="Text Placeholder 4"/>
          <p:cNvSpPr>
            <a:spLocks noGrp="1"/>
          </p:cNvSpPr>
          <p:nvPr>
            <p:ph type="body" sz="quarter" idx="13"/>
          </p:nvPr>
        </p:nvSpPr>
        <p:spPr/>
        <p:txBody>
          <a:bodyPr/>
          <a:lstStyle/>
          <a:p>
            <a:r>
              <a:rPr lang="en-US" dirty="0" smtClean="0"/>
              <a:t>Data-Driven Documents</a:t>
            </a:r>
            <a:endParaRPr lang="en-US" dirty="0"/>
          </a:p>
        </p:txBody>
      </p:sp>
      <p:pic>
        <p:nvPicPr>
          <p:cNvPr id="3074" name="Picture 2"/>
          <p:cNvPicPr>
            <a:picLocks noChangeAspect="1" noChangeArrowheads="1"/>
          </p:cNvPicPr>
          <p:nvPr/>
        </p:nvPicPr>
        <p:blipFill>
          <a:blip r:embed="rId4" cstate="print"/>
          <a:srcRect/>
          <a:stretch>
            <a:fillRect/>
          </a:stretch>
        </p:blipFill>
        <p:spPr bwMode="auto">
          <a:xfrm>
            <a:off x="3027805" y="3178081"/>
            <a:ext cx="5615796" cy="1148425"/>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What is D3.js?</a:t>
            </a:r>
            <a:endParaRPr lang="en-US" dirty="0"/>
          </a:p>
        </p:txBody>
      </p:sp>
      <p:sp>
        <p:nvSpPr>
          <p:cNvPr id="2" name="Content Placeholder 1"/>
          <p:cNvSpPr>
            <a:spLocks noGrp="1"/>
          </p:cNvSpPr>
          <p:nvPr>
            <p:ph sz="quarter" idx="12"/>
          </p:nvPr>
        </p:nvSpPr>
        <p:spPr>
          <a:xfrm>
            <a:off x="778467" y="1280562"/>
            <a:ext cx="8123993" cy="3062606"/>
          </a:xfrm>
        </p:spPr>
        <p:txBody>
          <a:bodyPr/>
          <a:lstStyle/>
          <a:p>
            <a:r>
              <a:rPr lang="en-US" sz="1800" dirty="0" smtClean="0"/>
              <a:t>Uses Web Technologies</a:t>
            </a:r>
          </a:p>
          <a:p>
            <a:r>
              <a:rPr lang="en-US" sz="1800" dirty="0" smtClean="0"/>
              <a:t>Easy to debug</a:t>
            </a:r>
          </a:p>
          <a:p>
            <a:r>
              <a:rPr lang="en-US" sz="1800" dirty="0" smtClean="0"/>
              <a:t>Runs fast</a:t>
            </a:r>
          </a:p>
          <a:p>
            <a:r>
              <a:rPr lang="en-US" sz="1800" dirty="0" smtClean="0"/>
              <a:t>Supports large datasets</a:t>
            </a:r>
          </a:p>
          <a:p>
            <a:r>
              <a:rPr lang="en-US" sz="1800" dirty="0" smtClean="0"/>
              <a:t>Dynamic behaviors for interaction and animation</a:t>
            </a:r>
          </a:p>
          <a:p>
            <a:r>
              <a:rPr lang="en-US" sz="1800" dirty="0" smtClean="0"/>
              <a:t>Components and Plug-ins</a:t>
            </a:r>
          </a:p>
          <a:p>
            <a:r>
              <a:rPr lang="en-US" sz="1800" dirty="0" smtClean="0"/>
              <a:t>Documentation</a:t>
            </a:r>
          </a:p>
          <a:p>
            <a:r>
              <a:rPr lang="en-US" sz="1800" dirty="0" smtClean="0"/>
              <a:t>Examples</a:t>
            </a:r>
          </a:p>
          <a:p>
            <a:r>
              <a:rPr lang="en-US" sz="1800" dirty="0" smtClean="0"/>
              <a:t>Large community</a:t>
            </a:r>
          </a:p>
          <a:p>
            <a:endParaRPr lang="en-US" dirty="0" smtClean="0"/>
          </a:p>
          <a:p>
            <a:endParaRPr lang="en-US" dirty="0" smtClean="0"/>
          </a:p>
          <a:p>
            <a:pPr>
              <a:buNone/>
            </a:pPr>
            <a:endParaRPr lang="en-US" dirty="0" smtClean="0"/>
          </a:p>
        </p:txBody>
      </p:sp>
      <p:sp>
        <p:nvSpPr>
          <p:cNvPr id="5" name="Text Placeholder 4"/>
          <p:cNvSpPr>
            <a:spLocks noGrp="1"/>
          </p:cNvSpPr>
          <p:nvPr>
            <p:ph type="body" sz="quarter" idx="13"/>
          </p:nvPr>
        </p:nvSpPr>
        <p:spPr/>
        <p:txBody>
          <a:bodyPr/>
          <a:lstStyle/>
          <a:p>
            <a:r>
              <a:rPr lang="en-US" dirty="0" smtClean="0"/>
              <a:t>Advantages</a:t>
            </a:r>
            <a:endParaRPr lang="en-US" dirty="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Processing.js</a:t>
            </a:r>
          </a:p>
          <a:p>
            <a:r>
              <a:rPr lang="en-US" dirty="0" smtClean="0"/>
              <a:t>Raphael.js</a:t>
            </a:r>
          </a:p>
          <a:p>
            <a:r>
              <a:rPr lang="en-US" dirty="0" smtClean="0"/>
              <a:t>Protovis.js</a:t>
            </a:r>
          </a:p>
          <a:p>
            <a:r>
              <a:rPr lang="en-US" dirty="0" smtClean="0"/>
              <a:t>Paper.js</a:t>
            </a:r>
          </a:p>
          <a:p>
            <a:endParaRPr lang="en-US" dirty="0"/>
          </a:p>
          <a:p>
            <a:endParaRPr lang="en-US" dirty="0"/>
          </a:p>
        </p:txBody>
      </p:sp>
      <p:sp>
        <p:nvSpPr>
          <p:cNvPr id="79" name="Title 78"/>
          <p:cNvSpPr>
            <a:spLocks noGrp="1"/>
          </p:cNvSpPr>
          <p:nvPr>
            <p:ph type="title"/>
          </p:nvPr>
        </p:nvSpPr>
        <p:spPr/>
        <p:txBody>
          <a:bodyPr/>
          <a:lstStyle/>
          <a:p>
            <a:r>
              <a:rPr lang="en-US" dirty="0" smtClean="0"/>
              <a:t>What is D3.js?</a:t>
            </a:r>
            <a:endParaRPr lang="en-US" dirty="0"/>
          </a:p>
        </p:txBody>
      </p:sp>
      <p:sp>
        <p:nvSpPr>
          <p:cNvPr id="9" name="Text Placeholder 8"/>
          <p:cNvSpPr>
            <a:spLocks noGrp="1"/>
          </p:cNvSpPr>
          <p:nvPr>
            <p:ph type="body" sz="quarter" idx="14"/>
          </p:nvPr>
        </p:nvSpPr>
        <p:spPr/>
        <p:txBody>
          <a:bodyPr/>
          <a:lstStyle/>
          <a:p>
            <a:r>
              <a:rPr lang="en-US" dirty="0" smtClean="0"/>
              <a:t>Alternatives</a:t>
            </a:r>
            <a:endParaRPr lang="en-US" dirty="0"/>
          </a:p>
        </p:txBody>
      </p:sp>
      <p:pic>
        <p:nvPicPr>
          <p:cNvPr id="114690" name="Picture 2" descr="http://www.pixelboy.fr/wp-content/uploads/2011/01/raphael.gif"/>
          <p:cNvPicPr>
            <a:picLocks noChangeAspect="1" noChangeArrowheads="1"/>
          </p:cNvPicPr>
          <p:nvPr/>
        </p:nvPicPr>
        <p:blipFill>
          <a:blip r:embed="rId3" cstate="print"/>
          <a:srcRect/>
          <a:stretch>
            <a:fillRect/>
          </a:stretch>
        </p:blipFill>
        <p:spPr bwMode="auto">
          <a:xfrm>
            <a:off x="5028063" y="2229900"/>
            <a:ext cx="1381662" cy="1410447"/>
          </a:xfrm>
          <a:prstGeom prst="rect">
            <a:avLst/>
          </a:prstGeom>
          <a:noFill/>
        </p:spPr>
      </p:pic>
      <p:pic>
        <p:nvPicPr>
          <p:cNvPr id="114692" name="Picture 4" descr="http://dailyjs.com/images/posts/processing-logo.png"/>
          <p:cNvPicPr>
            <a:picLocks noChangeAspect="1" noChangeArrowheads="1"/>
          </p:cNvPicPr>
          <p:nvPr/>
        </p:nvPicPr>
        <p:blipFill>
          <a:blip r:embed="rId4" cstate="print"/>
          <a:srcRect/>
          <a:stretch>
            <a:fillRect/>
          </a:stretch>
        </p:blipFill>
        <p:spPr bwMode="auto">
          <a:xfrm>
            <a:off x="6659892" y="1397479"/>
            <a:ext cx="952500" cy="952500"/>
          </a:xfrm>
          <a:prstGeom prst="rect">
            <a:avLst/>
          </a:prstGeom>
          <a:noFill/>
        </p:spPr>
      </p:pic>
      <p:pic>
        <p:nvPicPr>
          <p:cNvPr id="114693" name="Picture 5"/>
          <p:cNvPicPr>
            <a:picLocks noChangeAspect="1" noChangeArrowheads="1"/>
          </p:cNvPicPr>
          <p:nvPr/>
        </p:nvPicPr>
        <p:blipFill>
          <a:blip r:embed="rId5" cstate="print"/>
          <a:srcRect/>
          <a:stretch>
            <a:fillRect/>
          </a:stretch>
        </p:blipFill>
        <p:spPr bwMode="auto">
          <a:xfrm>
            <a:off x="6912005" y="3100416"/>
            <a:ext cx="1323975" cy="371475"/>
          </a:xfrm>
          <a:prstGeom prst="rect">
            <a:avLst/>
          </a:prstGeom>
          <a:noFill/>
          <a:ln w="9525">
            <a:noFill/>
            <a:miter lim="800000"/>
            <a:headEnd/>
            <a:tailEnd/>
          </a:ln>
          <a:effectLst/>
        </p:spPr>
      </p:pic>
    </p:spTree>
    <p:extLst>
      <p:ext uri="{BB962C8B-B14F-4D97-AF65-F5344CB8AC3E}">
        <p14:creationId xmlns="" xmlns:p14="http://schemas.microsoft.com/office/powerpoint/2010/main" val="27540546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Building Blocks</a:t>
            </a:r>
            <a:br>
              <a:rPr lang="en-US" dirty="0" smtClean="0"/>
            </a:br>
            <a:endParaRPr lang="en-US" dirty="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Google Chrome (</a:t>
            </a:r>
            <a:r>
              <a:rPr lang="en-US" dirty="0" err="1" smtClean="0"/>
              <a:t>Webkit</a:t>
            </a:r>
            <a:r>
              <a:rPr lang="en-US" dirty="0" smtClean="0"/>
              <a:t>/Blink)</a:t>
            </a:r>
          </a:p>
          <a:p>
            <a:r>
              <a:rPr lang="en-US" dirty="0" smtClean="0"/>
              <a:t>Firefox (Gecko)</a:t>
            </a:r>
          </a:p>
          <a:p>
            <a:r>
              <a:rPr lang="en-US" dirty="0" smtClean="0"/>
              <a:t>Safari (</a:t>
            </a:r>
            <a:r>
              <a:rPr lang="en-US" dirty="0" err="1" smtClean="0"/>
              <a:t>Webkit</a:t>
            </a:r>
            <a:r>
              <a:rPr lang="en-US" dirty="0" smtClean="0"/>
              <a:t>)</a:t>
            </a:r>
          </a:p>
          <a:p>
            <a:r>
              <a:rPr lang="en-US" dirty="0" smtClean="0"/>
              <a:t>Opera (Presto/</a:t>
            </a:r>
            <a:r>
              <a:rPr lang="en-US" dirty="0" err="1" smtClean="0"/>
              <a:t>Webkit</a:t>
            </a:r>
            <a:r>
              <a:rPr lang="en-US" dirty="0" smtClean="0"/>
              <a:t>/Blink)</a:t>
            </a:r>
          </a:p>
          <a:p>
            <a:r>
              <a:rPr lang="en-US" dirty="0" smtClean="0"/>
              <a:t>Internet Explorer (Trident)</a:t>
            </a:r>
            <a:endParaRPr lang="en-US" dirty="0"/>
          </a:p>
          <a:p>
            <a:endParaRPr lang="en-US" dirty="0"/>
          </a:p>
        </p:txBody>
      </p:sp>
      <p:sp>
        <p:nvSpPr>
          <p:cNvPr id="79" name="Title 78"/>
          <p:cNvSpPr>
            <a:spLocks noGrp="1"/>
          </p:cNvSpPr>
          <p:nvPr>
            <p:ph type="title"/>
          </p:nvPr>
        </p:nvSpPr>
        <p:spPr/>
        <p:txBody>
          <a:bodyPr/>
          <a:lstStyle/>
          <a:p>
            <a:r>
              <a:rPr lang="en-US" dirty="0" smtClean="0"/>
              <a:t>Basic Building Blocks</a:t>
            </a:r>
            <a:br>
              <a:rPr lang="en-US" dirty="0" smtClean="0"/>
            </a:br>
            <a:endParaRPr lang="en-US" dirty="0"/>
          </a:p>
        </p:txBody>
      </p:sp>
      <p:sp>
        <p:nvSpPr>
          <p:cNvPr id="2" name="Text Placeholder 1"/>
          <p:cNvSpPr>
            <a:spLocks noGrp="1"/>
          </p:cNvSpPr>
          <p:nvPr>
            <p:ph type="body" sz="quarter" idx="14"/>
          </p:nvPr>
        </p:nvSpPr>
        <p:spPr/>
        <p:txBody>
          <a:bodyPr/>
          <a:lstStyle/>
          <a:p>
            <a:r>
              <a:rPr lang="en-US" dirty="0" smtClean="0"/>
              <a:t>Modern Browsers</a:t>
            </a:r>
            <a:endParaRPr lang="en-US" dirty="0"/>
          </a:p>
        </p:txBody>
      </p:sp>
      <p:pic>
        <p:nvPicPr>
          <p:cNvPr id="6146" name="Picture 2" descr="http://www.chirp.com.au/images/large/1586.jpg"/>
          <p:cNvPicPr>
            <a:picLocks noChangeAspect="1" noChangeArrowheads="1"/>
          </p:cNvPicPr>
          <p:nvPr/>
        </p:nvPicPr>
        <p:blipFill>
          <a:blip r:embed="rId3" cstate="print"/>
          <a:srcRect/>
          <a:stretch>
            <a:fillRect/>
          </a:stretch>
        </p:blipFill>
        <p:spPr bwMode="auto">
          <a:xfrm>
            <a:off x="5046752" y="1319050"/>
            <a:ext cx="3493399" cy="2680281"/>
          </a:xfrm>
          <a:prstGeom prst="rect">
            <a:avLst/>
          </a:prstGeom>
          <a:noFill/>
        </p:spPr>
      </p:pic>
    </p:spTree>
    <p:extLst>
      <p:ext uri="{BB962C8B-B14F-4D97-AF65-F5344CB8AC3E}">
        <p14:creationId xmlns="" xmlns:p14="http://schemas.microsoft.com/office/powerpoint/2010/main" val="27540546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Building Blocks</a:t>
            </a:r>
            <a:endParaRPr lang="en-US" dirty="0"/>
          </a:p>
        </p:txBody>
      </p:sp>
      <p:sp>
        <p:nvSpPr>
          <p:cNvPr id="4" name="Text Placeholder 3"/>
          <p:cNvSpPr>
            <a:spLocks noGrp="1"/>
          </p:cNvSpPr>
          <p:nvPr>
            <p:ph type="body" sz="quarter" idx="13"/>
          </p:nvPr>
        </p:nvSpPr>
        <p:spPr/>
        <p:txBody>
          <a:bodyPr/>
          <a:lstStyle/>
          <a:p>
            <a:r>
              <a:rPr lang="en-US" dirty="0" smtClean="0"/>
              <a:t>Technologies</a:t>
            </a:r>
            <a:endParaRPr lang="en-US" dirty="0"/>
          </a:p>
        </p:txBody>
      </p:sp>
      <p:grpSp>
        <p:nvGrpSpPr>
          <p:cNvPr id="3" name="Group 17"/>
          <p:cNvGrpSpPr/>
          <p:nvPr/>
        </p:nvGrpSpPr>
        <p:grpSpPr>
          <a:xfrm>
            <a:off x="2868310" y="1056311"/>
            <a:ext cx="3407380" cy="3407378"/>
            <a:chOff x="2211388" y="1747838"/>
            <a:chExt cx="4721225" cy="4721225"/>
          </a:xfrm>
        </p:grpSpPr>
        <p:sp>
          <p:nvSpPr>
            <p:cNvPr id="5" name="Freeform 2"/>
            <p:cNvSpPr>
              <a:spLocks noEditPoints="1"/>
            </p:cNvSpPr>
            <p:nvPr/>
          </p:nvSpPr>
          <p:spPr bwMode="gray">
            <a:xfrm>
              <a:off x="2211388" y="1747838"/>
              <a:ext cx="4721225" cy="4721225"/>
            </a:xfrm>
            <a:custGeom>
              <a:avLst/>
              <a:gdLst>
                <a:gd name="T0" fmla="*/ 2147483647 w 1486"/>
                <a:gd name="T1" fmla="*/ 0 h 1486"/>
                <a:gd name="T2" fmla="*/ 0 w 1486"/>
                <a:gd name="T3" fmla="*/ 2147483647 h 1486"/>
                <a:gd name="T4" fmla="*/ 2147483647 w 1486"/>
                <a:gd name="T5" fmla="*/ 2147483647 h 1486"/>
                <a:gd name="T6" fmla="*/ 2147483647 w 1486"/>
                <a:gd name="T7" fmla="*/ 2147483647 h 1486"/>
                <a:gd name="T8" fmla="*/ 2147483647 w 1486"/>
                <a:gd name="T9" fmla="*/ 0 h 1486"/>
                <a:gd name="T10" fmla="*/ 2147483647 w 1486"/>
                <a:gd name="T11" fmla="*/ 2147483647 h 1486"/>
                <a:gd name="T12" fmla="*/ 2147483647 w 1486"/>
                <a:gd name="T13" fmla="*/ 2147483647 h 1486"/>
                <a:gd name="T14" fmla="*/ 2147483647 w 1486"/>
                <a:gd name="T15" fmla="*/ 2147483647 h 1486"/>
                <a:gd name="T16" fmla="*/ 2147483647 w 1486"/>
                <a:gd name="T17" fmla="*/ 2147483647 h 1486"/>
                <a:gd name="T18" fmla="*/ 2147483647 w 1486"/>
                <a:gd name="T19" fmla="*/ 2147483647 h 14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6"/>
                <a:gd name="T31" fmla="*/ 0 h 1486"/>
                <a:gd name="T32" fmla="*/ 1486 w 1486"/>
                <a:gd name="T33" fmla="*/ 1486 h 14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6" h="1486">
                  <a:moveTo>
                    <a:pt x="743" y="0"/>
                  </a:moveTo>
                  <a:cubicBezTo>
                    <a:pt x="333" y="0"/>
                    <a:pt x="0" y="333"/>
                    <a:pt x="0" y="743"/>
                  </a:cubicBezTo>
                  <a:cubicBezTo>
                    <a:pt x="0" y="1154"/>
                    <a:pt x="333" y="1486"/>
                    <a:pt x="743" y="1486"/>
                  </a:cubicBezTo>
                  <a:cubicBezTo>
                    <a:pt x="1154" y="1486"/>
                    <a:pt x="1486" y="1154"/>
                    <a:pt x="1486" y="743"/>
                  </a:cubicBezTo>
                  <a:cubicBezTo>
                    <a:pt x="1486" y="333"/>
                    <a:pt x="1154" y="0"/>
                    <a:pt x="743" y="0"/>
                  </a:cubicBezTo>
                  <a:close/>
                  <a:moveTo>
                    <a:pt x="743" y="974"/>
                  </a:moveTo>
                  <a:cubicBezTo>
                    <a:pt x="616" y="974"/>
                    <a:pt x="512" y="871"/>
                    <a:pt x="512" y="743"/>
                  </a:cubicBezTo>
                  <a:cubicBezTo>
                    <a:pt x="512" y="616"/>
                    <a:pt x="616" y="512"/>
                    <a:pt x="743" y="512"/>
                  </a:cubicBezTo>
                  <a:cubicBezTo>
                    <a:pt x="871" y="512"/>
                    <a:pt x="974" y="616"/>
                    <a:pt x="974" y="743"/>
                  </a:cubicBezTo>
                  <a:cubicBezTo>
                    <a:pt x="974" y="871"/>
                    <a:pt x="871" y="974"/>
                    <a:pt x="743" y="974"/>
                  </a:cubicBezTo>
                  <a:close/>
                </a:path>
              </a:pathLst>
            </a:custGeom>
            <a:solidFill>
              <a:schemeClr val="bg2">
                <a:lumMod val="40000"/>
                <a:lumOff val="60000"/>
              </a:schemeClr>
            </a:solidFill>
            <a:ln w="19050">
              <a:noFill/>
              <a:round/>
              <a:headEnd/>
              <a:tailEnd/>
            </a:ln>
          </p:spPr>
          <p:txBody>
            <a:bodyPr wrap="none" anchor="ctr"/>
            <a:lstStyle/>
            <a:p>
              <a:pPr algn="ctr"/>
              <a:endParaRPr lang="en-US" sz="1400"/>
            </a:p>
          </p:txBody>
        </p:sp>
        <p:sp>
          <p:nvSpPr>
            <p:cNvPr id="6" name="Freeform 3"/>
            <p:cNvSpPr>
              <a:spLocks/>
            </p:cNvSpPr>
            <p:nvPr/>
          </p:nvSpPr>
          <p:spPr bwMode="gray">
            <a:xfrm>
              <a:off x="4572000" y="1835150"/>
              <a:ext cx="1973263" cy="1927225"/>
            </a:xfrm>
            <a:custGeom>
              <a:avLst/>
              <a:gdLst>
                <a:gd name="T0" fmla="*/ 2147483647 w 738"/>
                <a:gd name="T1" fmla="*/ 2147483647 h 721"/>
                <a:gd name="T2" fmla="*/ 2147483647 w 738"/>
                <a:gd name="T3" fmla="*/ 2147483647 h 721"/>
                <a:gd name="T4" fmla="*/ 2147483647 w 738"/>
                <a:gd name="T5" fmla="*/ 2147483647 h 721"/>
                <a:gd name="T6" fmla="*/ 0 w 738"/>
                <a:gd name="T7" fmla="*/ 2147483647 h 721"/>
                <a:gd name="T8" fmla="*/ 0 w 738"/>
                <a:gd name="T9" fmla="*/ 2147483647 h 721"/>
                <a:gd name="T10" fmla="*/ 2147483647 w 738"/>
                <a:gd name="T11" fmla="*/ 2147483647 h 721"/>
                <a:gd name="T12" fmla="*/ 2147483647 w 738"/>
                <a:gd name="T13" fmla="*/ 2147483647 h 721"/>
                <a:gd name="T14" fmla="*/ 2147483647 w 738"/>
                <a:gd name="T15" fmla="*/ 2147483647 h 721"/>
                <a:gd name="T16" fmla="*/ 2147483647 w 738"/>
                <a:gd name="T17" fmla="*/ 2147483647 h 721"/>
                <a:gd name="T18" fmla="*/ 2147483647 w 738"/>
                <a:gd name="T19" fmla="*/ 2147483647 h 721"/>
                <a:gd name="T20" fmla="*/ 2147483647 w 738"/>
                <a:gd name="T21" fmla="*/ 2147483647 h 721"/>
                <a:gd name="T22" fmla="*/ 2147483647 w 738"/>
                <a:gd name="T23" fmla="*/ 2147483647 h 721"/>
                <a:gd name="T24" fmla="*/ 0 w 738"/>
                <a:gd name="T25" fmla="*/ 0 h 721"/>
                <a:gd name="T26" fmla="*/ 0 w 738"/>
                <a:gd name="T27" fmla="*/ 2147483647 h 721"/>
                <a:gd name="T28" fmla="*/ 2147483647 w 738"/>
                <a:gd name="T29" fmla="*/ 2147483647 h 7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721"/>
                <a:gd name="T47" fmla="*/ 738 w 738"/>
                <a:gd name="T48" fmla="*/ 721 h 7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721">
                  <a:moveTo>
                    <a:pt x="66" y="190"/>
                  </a:moveTo>
                  <a:cubicBezTo>
                    <a:pt x="114" y="190"/>
                    <a:pt x="153" y="229"/>
                    <a:pt x="153" y="277"/>
                  </a:cubicBezTo>
                  <a:cubicBezTo>
                    <a:pt x="153" y="325"/>
                    <a:pt x="114" y="364"/>
                    <a:pt x="66" y="364"/>
                  </a:cubicBezTo>
                  <a:cubicBezTo>
                    <a:pt x="39" y="364"/>
                    <a:pt x="16" y="352"/>
                    <a:pt x="0" y="334"/>
                  </a:cubicBezTo>
                  <a:cubicBezTo>
                    <a:pt x="0" y="546"/>
                    <a:pt x="0" y="546"/>
                    <a:pt x="0" y="546"/>
                  </a:cubicBezTo>
                  <a:cubicBezTo>
                    <a:pt x="114" y="546"/>
                    <a:pt x="213" y="608"/>
                    <a:pt x="265" y="700"/>
                  </a:cubicBezTo>
                  <a:cubicBezTo>
                    <a:pt x="450" y="594"/>
                    <a:pt x="450" y="594"/>
                    <a:pt x="450" y="594"/>
                  </a:cubicBezTo>
                  <a:cubicBezTo>
                    <a:pt x="442" y="616"/>
                    <a:pt x="443" y="642"/>
                    <a:pt x="456" y="665"/>
                  </a:cubicBezTo>
                  <a:cubicBezTo>
                    <a:pt x="480" y="707"/>
                    <a:pt x="534" y="721"/>
                    <a:pt x="575" y="697"/>
                  </a:cubicBezTo>
                  <a:cubicBezTo>
                    <a:pt x="617" y="673"/>
                    <a:pt x="631" y="620"/>
                    <a:pt x="607" y="578"/>
                  </a:cubicBezTo>
                  <a:cubicBezTo>
                    <a:pt x="594" y="555"/>
                    <a:pt x="572" y="541"/>
                    <a:pt x="548" y="537"/>
                  </a:cubicBezTo>
                  <a:cubicBezTo>
                    <a:pt x="738" y="427"/>
                    <a:pt x="738" y="427"/>
                    <a:pt x="738" y="427"/>
                  </a:cubicBezTo>
                  <a:cubicBezTo>
                    <a:pt x="591" y="172"/>
                    <a:pt x="316" y="0"/>
                    <a:pt x="0" y="0"/>
                  </a:cubicBezTo>
                  <a:cubicBezTo>
                    <a:pt x="0" y="220"/>
                    <a:pt x="0" y="220"/>
                    <a:pt x="0" y="220"/>
                  </a:cubicBezTo>
                  <a:cubicBezTo>
                    <a:pt x="16" y="202"/>
                    <a:pt x="39" y="190"/>
                    <a:pt x="66" y="190"/>
                  </a:cubicBezTo>
                  <a:close/>
                </a:path>
              </a:pathLst>
            </a:custGeom>
            <a:gradFill flip="none" rotWithShape="1">
              <a:gsLst>
                <a:gs pos="0">
                  <a:srgbClr val="C80000"/>
                </a:gs>
                <a:gs pos="100000">
                  <a:schemeClr val="accent1"/>
                </a:gs>
              </a:gsLst>
              <a:lin ang="16200000" scaled="1"/>
              <a:tileRect/>
            </a:gradFill>
            <a:ln>
              <a:noFill/>
            </a:ln>
          </p:spPr>
          <p:txBody>
            <a:bodyPr wrap="square" rIns="0" anchor="b"/>
            <a:lstStyle/>
            <a:p>
              <a:endParaRPr lang="en-US" sz="700" kern="0" dirty="0">
                <a:solidFill>
                  <a:srgbClr val="FFFFFF"/>
                </a:solidFill>
                <a:ea typeface="ヒラギノ角ゴ Pro W3"/>
                <a:cs typeface="ヒラギノ角ゴ Pro W3"/>
              </a:endParaRPr>
            </a:p>
          </p:txBody>
        </p:sp>
        <p:sp>
          <p:nvSpPr>
            <p:cNvPr id="7" name="Freeform 4"/>
            <p:cNvSpPr>
              <a:spLocks/>
            </p:cNvSpPr>
            <p:nvPr/>
          </p:nvSpPr>
          <p:spPr bwMode="gray">
            <a:xfrm>
              <a:off x="2298700" y="2935288"/>
              <a:ext cx="1573213" cy="2314575"/>
            </a:xfrm>
            <a:custGeom>
              <a:avLst/>
              <a:gdLst>
                <a:gd name="T0" fmla="*/ 2147483647 w 588"/>
                <a:gd name="T1" fmla="*/ 2147483647 h 866"/>
                <a:gd name="T2" fmla="*/ 2147483647 w 588"/>
                <a:gd name="T3" fmla="*/ 2147483647 h 866"/>
                <a:gd name="T4" fmla="*/ 2147483647 w 588"/>
                <a:gd name="T5" fmla="*/ 2147483647 h 866"/>
                <a:gd name="T6" fmla="*/ 2147483647 w 588"/>
                <a:gd name="T7" fmla="*/ 2147483647 h 866"/>
                <a:gd name="T8" fmla="*/ 2147483647 w 588"/>
                <a:gd name="T9" fmla="*/ 2147483647 h 866"/>
                <a:gd name="T10" fmla="*/ 2147483647 w 588"/>
                <a:gd name="T11" fmla="*/ 2147483647 h 866"/>
                <a:gd name="T12" fmla="*/ 2147483647 w 588"/>
                <a:gd name="T13" fmla="*/ 2147483647 h 866"/>
                <a:gd name="T14" fmla="*/ 2147483647 w 588"/>
                <a:gd name="T15" fmla="*/ 2147483647 h 866"/>
                <a:gd name="T16" fmla="*/ 2147483647 w 588"/>
                <a:gd name="T17" fmla="*/ 2147483647 h 866"/>
                <a:gd name="T18" fmla="*/ 2147483647 w 588"/>
                <a:gd name="T19" fmla="*/ 2147483647 h 866"/>
                <a:gd name="T20" fmla="*/ 2147483647 w 588"/>
                <a:gd name="T21" fmla="*/ 2147483647 h 866"/>
                <a:gd name="T22" fmla="*/ 2147483647 w 588"/>
                <a:gd name="T23" fmla="*/ 2147483647 h 866"/>
                <a:gd name="T24" fmla="*/ 2147483647 w 588"/>
                <a:gd name="T25" fmla="*/ 2147483647 h 866"/>
                <a:gd name="T26" fmla="*/ 0 w 588"/>
                <a:gd name="T27" fmla="*/ 2147483647 h 866"/>
                <a:gd name="T28" fmla="*/ 2147483647 w 588"/>
                <a:gd name="T29" fmla="*/ 2147483647 h 866"/>
                <a:gd name="T30" fmla="*/ 2147483647 w 588"/>
                <a:gd name="T31" fmla="*/ 2147483647 h 866"/>
                <a:gd name="T32" fmla="*/ 2147483647 w 588"/>
                <a:gd name="T33" fmla="*/ 2147483647 h 8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8"/>
                <a:gd name="T52" fmla="*/ 0 h 866"/>
                <a:gd name="T53" fmla="*/ 588 w 588"/>
                <a:gd name="T54" fmla="*/ 866 h 8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8" h="866">
                  <a:moveTo>
                    <a:pt x="241" y="718"/>
                  </a:moveTo>
                  <a:cubicBezTo>
                    <a:pt x="217" y="677"/>
                    <a:pt x="231" y="623"/>
                    <a:pt x="273" y="599"/>
                  </a:cubicBezTo>
                  <a:cubicBezTo>
                    <a:pt x="314" y="575"/>
                    <a:pt x="367" y="590"/>
                    <a:pt x="391" y="631"/>
                  </a:cubicBezTo>
                  <a:cubicBezTo>
                    <a:pt x="404" y="654"/>
                    <a:pt x="406" y="680"/>
                    <a:pt x="398" y="703"/>
                  </a:cubicBezTo>
                  <a:cubicBezTo>
                    <a:pt x="588" y="593"/>
                    <a:pt x="588" y="593"/>
                    <a:pt x="588" y="593"/>
                  </a:cubicBezTo>
                  <a:cubicBezTo>
                    <a:pt x="562" y="548"/>
                    <a:pt x="546" y="495"/>
                    <a:pt x="546" y="439"/>
                  </a:cubicBezTo>
                  <a:cubicBezTo>
                    <a:pt x="546" y="385"/>
                    <a:pt x="560" y="335"/>
                    <a:pt x="585" y="291"/>
                  </a:cubicBezTo>
                  <a:cubicBezTo>
                    <a:pt x="396" y="184"/>
                    <a:pt x="396" y="184"/>
                    <a:pt x="396" y="184"/>
                  </a:cubicBezTo>
                  <a:cubicBezTo>
                    <a:pt x="420" y="179"/>
                    <a:pt x="442" y="165"/>
                    <a:pt x="455" y="142"/>
                  </a:cubicBezTo>
                  <a:cubicBezTo>
                    <a:pt x="479" y="100"/>
                    <a:pt x="464" y="47"/>
                    <a:pt x="422" y="23"/>
                  </a:cubicBezTo>
                  <a:cubicBezTo>
                    <a:pt x="380" y="0"/>
                    <a:pt x="327" y="14"/>
                    <a:pt x="304" y="56"/>
                  </a:cubicBezTo>
                  <a:cubicBezTo>
                    <a:pt x="291" y="79"/>
                    <a:pt x="289" y="105"/>
                    <a:pt x="297" y="128"/>
                  </a:cubicBezTo>
                  <a:cubicBezTo>
                    <a:pt x="110" y="21"/>
                    <a:pt x="110" y="21"/>
                    <a:pt x="110" y="21"/>
                  </a:cubicBezTo>
                  <a:cubicBezTo>
                    <a:pt x="40" y="144"/>
                    <a:pt x="0" y="287"/>
                    <a:pt x="0" y="439"/>
                  </a:cubicBezTo>
                  <a:cubicBezTo>
                    <a:pt x="0" y="595"/>
                    <a:pt x="42" y="740"/>
                    <a:pt x="115" y="866"/>
                  </a:cubicBezTo>
                  <a:cubicBezTo>
                    <a:pt x="299" y="760"/>
                    <a:pt x="299" y="760"/>
                    <a:pt x="299" y="760"/>
                  </a:cubicBezTo>
                  <a:cubicBezTo>
                    <a:pt x="276" y="755"/>
                    <a:pt x="254" y="741"/>
                    <a:pt x="241" y="718"/>
                  </a:cubicBezTo>
                  <a:close/>
                </a:path>
              </a:pathLst>
            </a:custGeom>
            <a:solidFill>
              <a:srgbClr val="A3A3A3"/>
            </a:solidFill>
            <a:ln w="19050">
              <a:solidFill>
                <a:srgbClr val="FFFFFF"/>
              </a:solidFill>
              <a:miter lim="800000"/>
              <a:headEnd/>
              <a:tailEnd/>
            </a:ln>
          </p:spPr>
          <p:txBody>
            <a:bodyPr wrap="none" anchor="ctr"/>
            <a:lstStyle/>
            <a:p>
              <a:pPr algn="ctr"/>
              <a:endParaRPr lang="en-US" sz="1400"/>
            </a:p>
          </p:txBody>
        </p:sp>
        <p:sp>
          <p:nvSpPr>
            <p:cNvPr id="8" name="Freeform 5"/>
            <p:cNvSpPr>
              <a:spLocks/>
            </p:cNvSpPr>
            <p:nvPr/>
          </p:nvSpPr>
          <p:spPr bwMode="gray">
            <a:xfrm>
              <a:off x="2592388" y="1835150"/>
              <a:ext cx="2389187" cy="1878013"/>
            </a:xfrm>
            <a:custGeom>
              <a:avLst/>
              <a:gdLst>
                <a:gd name="T0" fmla="*/ 2147483647 w 893"/>
                <a:gd name="T1" fmla="*/ 2147483647 h 702"/>
                <a:gd name="T2" fmla="*/ 2147483647 w 893"/>
                <a:gd name="T3" fmla="*/ 2147483647 h 702"/>
                <a:gd name="T4" fmla="*/ 2147483647 w 893"/>
                <a:gd name="T5" fmla="*/ 2147483647 h 702"/>
                <a:gd name="T6" fmla="*/ 2147483647 w 893"/>
                <a:gd name="T7" fmla="*/ 2147483647 h 702"/>
                <a:gd name="T8" fmla="*/ 2147483647 w 893"/>
                <a:gd name="T9" fmla="*/ 2147483647 h 702"/>
                <a:gd name="T10" fmla="*/ 2147483647 w 893"/>
                <a:gd name="T11" fmla="*/ 2147483647 h 702"/>
                <a:gd name="T12" fmla="*/ 2147483647 w 893"/>
                <a:gd name="T13" fmla="*/ 2147483647 h 702"/>
                <a:gd name="T14" fmla="*/ 2147483647 w 893"/>
                <a:gd name="T15" fmla="*/ 2147483647 h 702"/>
                <a:gd name="T16" fmla="*/ 2147483647 w 893"/>
                <a:gd name="T17" fmla="*/ 2147483647 h 702"/>
                <a:gd name="T18" fmla="*/ 2147483647 w 893"/>
                <a:gd name="T19" fmla="*/ 2147483647 h 702"/>
                <a:gd name="T20" fmla="*/ 2147483647 w 893"/>
                <a:gd name="T21" fmla="*/ 2147483647 h 702"/>
                <a:gd name="T22" fmla="*/ 2147483647 w 893"/>
                <a:gd name="T23" fmla="*/ 0 h 702"/>
                <a:gd name="T24" fmla="*/ 0 w 893"/>
                <a:gd name="T25" fmla="*/ 2147483647 h 702"/>
                <a:gd name="T26" fmla="*/ 2147483647 w 893"/>
                <a:gd name="T27" fmla="*/ 2147483647 h 702"/>
                <a:gd name="T28" fmla="*/ 2147483647 w 893"/>
                <a:gd name="T29" fmla="*/ 2147483647 h 7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3"/>
                <a:gd name="T46" fmla="*/ 0 h 702"/>
                <a:gd name="T47" fmla="*/ 893 w 893"/>
                <a:gd name="T48" fmla="*/ 702 h 7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3" h="702">
                  <a:moveTo>
                    <a:pt x="194" y="467"/>
                  </a:moveTo>
                  <a:cubicBezTo>
                    <a:pt x="217" y="425"/>
                    <a:pt x="270" y="411"/>
                    <a:pt x="312" y="434"/>
                  </a:cubicBezTo>
                  <a:cubicBezTo>
                    <a:pt x="354" y="458"/>
                    <a:pt x="369" y="511"/>
                    <a:pt x="345" y="553"/>
                  </a:cubicBezTo>
                  <a:cubicBezTo>
                    <a:pt x="332" y="576"/>
                    <a:pt x="310" y="590"/>
                    <a:pt x="286" y="595"/>
                  </a:cubicBezTo>
                  <a:cubicBezTo>
                    <a:pt x="475" y="702"/>
                    <a:pt x="475" y="702"/>
                    <a:pt x="475" y="702"/>
                  </a:cubicBezTo>
                  <a:cubicBezTo>
                    <a:pt x="527" y="609"/>
                    <a:pt x="626" y="546"/>
                    <a:pt x="740" y="546"/>
                  </a:cubicBezTo>
                  <a:cubicBezTo>
                    <a:pt x="740" y="334"/>
                    <a:pt x="740" y="334"/>
                    <a:pt x="740" y="334"/>
                  </a:cubicBezTo>
                  <a:cubicBezTo>
                    <a:pt x="756" y="352"/>
                    <a:pt x="779" y="364"/>
                    <a:pt x="806" y="364"/>
                  </a:cubicBezTo>
                  <a:cubicBezTo>
                    <a:pt x="854" y="364"/>
                    <a:pt x="893" y="325"/>
                    <a:pt x="893" y="277"/>
                  </a:cubicBezTo>
                  <a:cubicBezTo>
                    <a:pt x="893" y="229"/>
                    <a:pt x="854" y="190"/>
                    <a:pt x="806" y="190"/>
                  </a:cubicBezTo>
                  <a:cubicBezTo>
                    <a:pt x="779" y="190"/>
                    <a:pt x="756" y="202"/>
                    <a:pt x="740" y="220"/>
                  </a:cubicBezTo>
                  <a:cubicBezTo>
                    <a:pt x="740" y="0"/>
                    <a:pt x="740" y="0"/>
                    <a:pt x="740" y="0"/>
                  </a:cubicBezTo>
                  <a:cubicBezTo>
                    <a:pt x="423" y="0"/>
                    <a:pt x="146" y="174"/>
                    <a:pt x="0" y="432"/>
                  </a:cubicBezTo>
                  <a:cubicBezTo>
                    <a:pt x="187" y="539"/>
                    <a:pt x="187" y="539"/>
                    <a:pt x="187" y="539"/>
                  </a:cubicBezTo>
                  <a:cubicBezTo>
                    <a:pt x="179" y="516"/>
                    <a:pt x="181" y="490"/>
                    <a:pt x="194" y="467"/>
                  </a:cubicBezTo>
                  <a:close/>
                </a:path>
              </a:pathLst>
            </a:custGeom>
            <a:solidFill>
              <a:srgbClr val="A3A3A3"/>
            </a:solidFill>
            <a:ln w="19050">
              <a:solidFill>
                <a:srgbClr val="FFFFFF"/>
              </a:solidFill>
              <a:miter lim="800000"/>
              <a:headEnd/>
              <a:tailEnd/>
            </a:ln>
          </p:spPr>
          <p:txBody>
            <a:bodyPr wrap="none" anchor="ctr"/>
            <a:lstStyle/>
            <a:p>
              <a:pPr algn="ctr"/>
              <a:endParaRPr lang="en-US" sz="1400"/>
            </a:p>
          </p:txBody>
        </p:sp>
        <p:sp>
          <p:nvSpPr>
            <p:cNvPr id="9" name="Freeform 6"/>
            <p:cNvSpPr>
              <a:spLocks/>
            </p:cNvSpPr>
            <p:nvPr/>
          </p:nvSpPr>
          <p:spPr bwMode="gray">
            <a:xfrm>
              <a:off x="5275263" y="2976563"/>
              <a:ext cx="1570037" cy="2319337"/>
            </a:xfrm>
            <a:custGeom>
              <a:avLst/>
              <a:gdLst>
                <a:gd name="T0" fmla="*/ 2147483647 w 587"/>
                <a:gd name="T1" fmla="*/ 0 h 867"/>
                <a:gd name="T2" fmla="*/ 2147483647 w 587"/>
                <a:gd name="T3" fmla="*/ 2147483647 h 867"/>
                <a:gd name="T4" fmla="*/ 2147483647 w 587"/>
                <a:gd name="T5" fmla="*/ 2147483647 h 867"/>
                <a:gd name="T6" fmla="*/ 2147483647 w 587"/>
                <a:gd name="T7" fmla="*/ 2147483647 h 867"/>
                <a:gd name="T8" fmla="*/ 2147483647 w 587"/>
                <a:gd name="T9" fmla="*/ 2147483647 h 867"/>
                <a:gd name="T10" fmla="*/ 2147483647 w 587"/>
                <a:gd name="T11" fmla="*/ 2147483647 h 867"/>
                <a:gd name="T12" fmla="*/ 2147483647 w 587"/>
                <a:gd name="T13" fmla="*/ 2147483647 h 867"/>
                <a:gd name="T14" fmla="*/ 2147483647 w 587"/>
                <a:gd name="T15" fmla="*/ 2147483647 h 867"/>
                <a:gd name="T16" fmla="*/ 0 w 587"/>
                <a:gd name="T17" fmla="*/ 2147483647 h 867"/>
                <a:gd name="T18" fmla="*/ 2147483647 w 587"/>
                <a:gd name="T19" fmla="*/ 2147483647 h 867"/>
                <a:gd name="T20" fmla="*/ 2147483647 w 587"/>
                <a:gd name="T21" fmla="*/ 2147483647 h 867"/>
                <a:gd name="T22" fmla="*/ 2147483647 w 587"/>
                <a:gd name="T23" fmla="*/ 2147483647 h 867"/>
                <a:gd name="T24" fmla="*/ 2147483647 w 587"/>
                <a:gd name="T25" fmla="*/ 2147483647 h 867"/>
                <a:gd name="T26" fmla="*/ 2147483647 w 587"/>
                <a:gd name="T27" fmla="*/ 2147483647 h 867"/>
                <a:gd name="T28" fmla="*/ 2147483647 w 587"/>
                <a:gd name="T29" fmla="*/ 2147483647 h 867"/>
                <a:gd name="T30" fmla="*/ 2147483647 w 587"/>
                <a:gd name="T31" fmla="*/ 2147483647 h 867"/>
                <a:gd name="T32" fmla="*/ 2147483647 w 587"/>
                <a:gd name="T33" fmla="*/ 0 h 8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7"/>
                <a:gd name="T52" fmla="*/ 0 h 867"/>
                <a:gd name="T53" fmla="*/ 587 w 587"/>
                <a:gd name="T54" fmla="*/ 867 h 8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7" h="867">
                  <a:moveTo>
                    <a:pt x="475" y="0"/>
                  </a:moveTo>
                  <a:cubicBezTo>
                    <a:pt x="285" y="110"/>
                    <a:pt x="285" y="110"/>
                    <a:pt x="285" y="110"/>
                  </a:cubicBezTo>
                  <a:cubicBezTo>
                    <a:pt x="309" y="114"/>
                    <a:pt x="331" y="128"/>
                    <a:pt x="344" y="151"/>
                  </a:cubicBezTo>
                  <a:cubicBezTo>
                    <a:pt x="368" y="193"/>
                    <a:pt x="354" y="246"/>
                    <a:pt x="312" y="270"/>
                  </a:cubicBezTo>
                  <a:cubicBezTo>
                    <a:pt x="271" y="294"/>
                    <a:pt x="217" y="280"/>
                    <a:pt x="193" y="238"/>
                  </a:cubicBezTo>
                  <a:cubicBezTo>
                    <a:pt x="180" y="215"/>
                    <a:pt x="179" y="189"/>
                    <a:pt x="187" y="167"/>
                  </a:cubicBezTo>
                  <a:cubicBezTo>
                    <a:pt x="2" y="273"/>
                    <a:pt x="2" y="273"/>
                    <a:pt x="2" y="273"/>
                  </a:cubicBezTo>
                  <a:cubicBezTo>
                    <a:pt x="27" y="317"/>
                    <a:pt x="41" y="368"/>
                    <a:pt x="41" y="423"/>
                  </a:cubicBezTo>
                  <a:cubicBezTo>
                    <a:pt x="41" y="478"/>
                    <a:pt x="26" y="531"/>
                    <a:pt x="0" y="575"/>
                  </a:cubicBezTo>
                  <a:cubicBezTo>
                    <a:pt x="188" y="683"/>
                    <a:pt x="188" y="683"/>
                    <a:pt x="188" y="683"/>
                  </a:cubicBezTo>
                  <a:cubicBezTo>
                    <a:pt x="165" y="687"/>
                    <a:pt x="143" y="702"/>
                    <a:pt x="130" y="725"/>
                  </a:cubicBezTo>
                  <a:cubicBezTo>
                    <a:pt x="106" y="766"/>
                    <a:pt x="121" y="819"/>
                    <a:pt x="163" y="843"/>
                  </a:cubicBezTo>
                  <a:cubicBezTo>
                    <a:pt x="204" y="867"/>
                    <a:pt x="257" y="852"/>
                    <a:pt x="281" y="811"/>
                  </a:cubicBezTo>
                  <a:cubicBezTo>
                    <a:pt x="294" y="788"/>
                    <a:pt x="295" y="762"/>
                    <a:pt x="287" y="739"/>
                  </a:cubicBezTo>
                  <a:cubicBezTo>
                    <a:pt x="475" y="845"/>
                    <a:pt x="475" y="845"/>
                    <a:pt x="475" y="845"/>
                  </a:cubicBezTo>
                  <a:cubicBezTo>
                    <a:pt x="546" y="721"/>
                    <a:pt x="587" y="577"/>
                    <a:pt x="587" y="423"/>
                  </a:cubicBezTo>
                  <a:cubicBezTo>
                    <a:pt x="587" y="269"/>
                    <a:pt x="546" y="125"/>
                    <a:pt x="475" y="0"/>
                  </a:cubicBezTo>
                  <a:close/>
                </a:path>
              </a:pathLst>
            </a:custGeom>
            <a:solidFill>
              <a:srgbClr val="A3A3A3"/>
            </a:solidFill>
            <a:ln w="19050">
              <a:solidFill>
                <a:srgbClr val="FFFFFF"/>
              </a:solidFill>
              <a:miter lim="800000"/>
              <a:headEnd/>
              <a:tailEnd/>
            </a:ln>
          </p:spPr>
          <p:txBody>
            <a:bodyPr wrap="none" anchor="ctr"/>
            <a:lstStyle/>
            <a:p>
              <a:pPr algn="ctr"/>
              <a:endParaRPr lang="en-US" sz="1400"/>
            </a:p>
          </p:txBody>
        </p:sp>
        <p:sp>
          <p:nvSpPr>
            <p:cNvPr id="10" name="Freeform 7"/>
            <p:cNvSpPr>
              <a:spLocks/>
            </p:cNvSpPr>
            <p:nvPr/>
          </p:nvSpPr>
          <p:spPr bwMode="gray">
            <a:xfrm>
              <a:off x="2606675" y="4471988"/>
              <a:ext cx="1965325" cy="1908175"/>
            </a:xfrm>
            <a:custGeom>
              <a:avLst/>
              <a:gdLst>
                <a:gd name="T0" fmla="*/ 2147483647 w 735"/>
                <a:gd name="T1" fmla="*/ 2147483647 h 714"/>
                <a:gd name="T2" fmla="*/ 2147483647 w 735"/>
                <a:gd name="T3" fmla="*/ 2147483647 h 714"/>
                <a:gd name="T4" fmla="*/ 2147483647 w 735"/>
                <a:gd name="T5" fmla="*/ 2147483647 h 714"/>
                <a:gd name="T6" fmla="*/ 2147483647 w 735"/>
                <a:gd name="T7" fmla="*/ 2147483647 h 714"/>
                <a:gd name="T8" fmla="*/ 2147483647 w 735"/>
                <a:gd name="T9" fmla="*/ 2147483647 h 714"/>
                <a:gd name="T10" fmla="*/ 2147483647 w 735"/>
                <a:gd name="T11" fmla="*/ 2147483647 h 714"/>
                <a:gd name="T12" fmla="*/ 2147483647 w 735"/>
                <a:gd name="T13" fmla="*/ 2147483647 h 714"/>
                <a:gd name="T14" fmla="*/ 2147483647 w 735"/>
                <a:gd name="T15" fmla="*/ 2147483647 h 714"/>
                <a:gd name="T16" fmla="*/ 2147483647 w 735"/>
                <a:gd name="T17" fmla="*/ 2147483647 h 714"/>
                <a:gd name="T18" fmla="*/ 2147483647 w 735"/>
                <a:gd name="T19" fmla="*/ 2147483647 h 714"/>
                <a:gd name="T20" fmla="*/ 2147483647 w 735"/>
                <a:gd name="T21" fmla="*/ 2147483647 h 714"/>
                <a:gd name="T22" fmla="*/ 0 w 735"/>
                <a:gd name="T23" fmla="*/ 2147483647 h 714"/>
                <a:gd name="T24" fmla="*/ 2147483647 w 735"/>
                <a:gd name="T25" fmla="*/ 2147483647 h 714"/>
                <a:gd name="T26" fmla="*/ 2147483647 w 735"/>
                <a:gd name="T27" fmla="*/ 2147483647 h 714"/>
                <a:gd name="T28" fmla="*/ 2147483647 w 735"/>
                <a:gd name="T29" fmla="*/ 2147483647 h 7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5"/>
                <a:gd name="T46" fmla="*/ 0 h 714"/>
                <a:gd name="T47" fmla="*/ 735 w 735"/>
                <a:gd name="T48" fmla="*/ 714 h 7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5" h="714">
                  <a:moveTo>
                    <a:pt x="670" y="533"/>
                  </a:moveTo>
                  <a:cubicBezTo>
                    <a:pt x="622" y="533"/>
                    <a:pt x="583" y="494"/>
                    <a:pt x="583" y="446"/>
                  </a:cubicBezTo>
                  <a:cubicBezTo>
                    <a:pt x="583" y="398"/>
                    <a:pt x="622" y="359"/>
                    <a:pt x="670" y="359"/>
                  </a:cubicBezTo>
                  <a:cubicBezTo>
                    <a:pt x="696" y="359"/>
                    <a:pt x="719" y="371"/>
                    <a:pt x="735" y="389"/>
                  </a:cubicBezTo>
                  <a:cubicBezTo>
                    <a:pt x="735" y="168"/>
                    <a:pt x="735" y="168"/>
                    <a:pt x="735" y="168"/>
                  </a:cubicBezTo>
                  <a:cubicBezTo>
                    <a:pt x="624" y="168"/>
                    <a:pt x="526" y="108"/>
                    <a:pt x="473" y="18"/>
                  </a:cubicBezTo>
                  <a:cubicBezTo>
                    <a:pt x="283" y="128"/>
                    <a:pt x="283" y="128"/>
                    <a:pt x="283" y="128"/>
                  </a:cubicBezTo>
                  <a:cubicBezTo>
                    <a:pt x="291" y="105"/>
                    <a:pt x="289" y="79"/>
                    <a:pt x="276" y="56"/>
                  </a:cubicBezTo>
                  <a:cubicBezTo>
                    <a:pt x="252" y="15"/>
                    <a:pt x="199" y="0"/>
                    <a:pt x="158" y="24"/>
                  </a:cubicBezTo>
                  <a:cubicBezTo>
                    <a:pt x="116" y="48"/>
                    <a:pt x="102" y="102"/>
                    <a:pt x="126" y="143"/>
                  </a:cubicBezTo>
                  <a:cubicBezTo>
                    <a:pt x="139" y="166"/>
                    <a:pt x="161" y="180"/>
                    <a:pt x="184" y="185"/>
                  </a:cubicBezTo>
                  <a:cubicBezTo>
                    <a:pt x="0" y="291"/>
                    <a:pt x="0" y="291"/>
                    <a:pt x="0" y="291"/>
                  </a:cubicBezTo>
                  <a:cubicBezTo>
                    <a:pt x="148" y="544"/>
                    <a:pt x="422" y="714"/>
                    <a:pt x="735" y="714"/>
                  </a:cubicBezTo>
                  <a:cubicBezTo>
                    <a:pt x="735" y="503"/>
                    <a:pt x="735" y="503"/>
                    <a:pt x="735" y="503"/>
                  </a:cubicBezTo>
                  <a:cubicBezTo>
                    <a:pt x="719" y="521"/>
                    <a:pt x="696" y="533"/>
                    <a:pt x="670" y="533"/>
                  </a:cubicBezTo>
                  <a:close/>
                </a:path>
              </a:pathLst>
            </a:custGeom>
            <a:solidFill>
              <a:srgbClr val="A3A3A3"/>
            </a:solidFill>
            <a:ln w="19050">
              <a:solidFill>
                <a:srgbClr val="FFFFFF"/>
              </a:solidFill>
              <a:miter lim="800000"/>
              <a:headEnd/>
              <a:tailEnd/>
            </a:ln>
          </p:spPr>
          <p:txBody>
            <a:bodyPr wrap="none" anchor="ctr"/>
            <a:lstStyle/>
            <a:p>
              <a:pPr algn="ctr"/>
              <a:endParaRPr lang="en-US" sz="1400"/>
            </a:p>
          </p:txBody>
        </p:sp>
        <p:sp>
          <p:nvSpPr>
            <p:cNvPr id="11" name="Freeform 8"/>
            <p:cNvSpPr>
              <a:spLocks/>
            </p:cNvSpPr>
            <p:nvPr/>
          </p:nvSpPr>
          <p:spPr bwMode="gray">
            <a:xfrm>
              <a:off x="4167188" y="4513263"/>
              <a:ext cx="2378075" cy="1866900"/>
            </a:xfrm>
            <a:custGeom>
              <a:avLst/>
              <a:gdLst>
                <a:gd name="T0" fmla="*/ 2147483647 w 890"/>
                <a:gd name="T1" fmla="*/ 2147483647 h 698"/>
                <a:gd name="T2" fmla="*/ 2147483647 w 890"/>
                <a:gd name="T3" fmla="*/ 2147483647 h 698"/>
                <a:gd name="T4" fmla="*/ 2147483647 w 890"/>
                <a:gd name="T5" fmla="*/ 2147483647 h 698"/>
                <a:gd name="T6" fmla="*/ 2147483647 w 890"/>
                <a:gd name="T7" fmla="*/ 2147483647 h 698"/>
                <a:gd name="T8" fmla="*/ 2147483647 w 890"/>
                <a:gd name="T9" fmla="*/ 0 h 698"/>
                <a:gd name="T10" fmla="*/ 2147483647 w 890"/>
                <a:gd name="T11" fmla="*/ 2147483647 h 698"/>
                <a:gd name="T12" fmla="*/ 2147483647 w 890"/>
                <a:gd name="T13" fmla="*/ 2147483647 h 698"/>
                <a:gd name="T14" fmla="*/ 2147483647 w 890"/>
                <a:gd name="T15" fmla="*/ 2147483647 h 698"/>
                <a:gd name="T16" fmla="*/ 0 w 890"/>
                <a:gd name="T17" fmla="*/ 2147483647 h 698"/>
                <a:gd name="T18" fmla="*/ 2147483647 w 890"/>
                <a:gd name="T19" fmla="*/ 2147483647 h 698"/>
                <a:gd name="T20" fmla="*/ 2147483647 w 890"/>
                <a:gd name="T21" fmla="*/ 2147483647 h 698"/>
                <a:gd name="T22" fmla="*/ 2147483647 w 890"/>
                <a:gd name="T23" fmla="*/ 2147483647 h 698"/>
                <a:gd name="T24" fmla="*/ 2147483647 w 890"/>
                <a:gd name="T25" fmla="*/ 2147483647 h 698"/>
                <a:gd name="T26" fmla="*/ 2147483647 w 890"/>
                <a:gd name="T27" fmla="*/ 2147483647 h 698"/>
                <a:gd name="T28" fmla="*/ 2147483647 w 890"/>
                <a:gd name="T29" fmla="*/ 2147483647 h 6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0"/>
                <a:gd name="T46" fmla="*/ 0 h 698"/>
                <a:gd name="T47" fmla="*/ 890 w 890"/>
                <a:gd name="T48" fmla="*/ 698 h 6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0" h="698">
                  <a:moveTo>
                    <a:pt x="696" y="236"/>
                  </a:moveTo>
                  <a:cubicBezTo>
                    <a:pt x="672" y="277"/>
                    <a:pt x="619" y="292"/>
                    <a:pt x="578" y="268"/>
                  </a:cubicBezTo>
                  <a:cubicBezTo>
                    <a:pt x="536" y="244"/>
                    <a:pt x="521" y="191"/>
                    <a:pt x="545" y="150"/>
                  </a:cubicBezTo>
                  <a:cubicBezTo>
                    <a:pt x="558" y="127"/>
                    <a:pt x="580" y="112"/>
                    <a:pt x="603" y="108"/>
                  </a:cubicBezTo>
                  <a:cubicBezTo>
                    <a:pt x="415" y="0"/>
                    <a:pt x="415" y="0"/>
                    <a:pt x="415" y="0"/>
                  </a:cubicBezTo>
                  <a:cubicBezTo>
                    <a:pt x="362" y="91"/>
                    <a:pt x="264" y="152"/>
                    <a:pt x="152" y="152"/>
                  </a:cubicBezTo>
                  <a:cubicBezTo>
                    <a:pt x="152" y="373"/>
                    <a:pt x="152" y="373"/>
                    <a:pt x="152" y="373"/>
                  </a:cubicBezTo>
                  <a:cubicBezTo>
                    <a:pt x="136" y="355"/>
                    <a:pt x="113" y="343"/>
                    <a:pt x="87" y="343"/>
                  </a:cubicBezTo>
                  <a:cubicBezTo>
                    <a:pt x="39" y="343"/>
                    <a:pt x="0" y="382"/>
                    <a:pt x="0" y="430"/>
                  </a:cubicBezTo>
                  <a:cubicBezTo>
                    <a:pt x="0" y="478"/>
                    <a:pt x="39" y="517"/>
                    <a:pt x="87" y="517"/>
                  </a:cubicBezTo>
                  <a:cubicBezTo>
                    <a:pt x="113" y="517"/>
                    <a:pt x="136" y="505"/>
                    <a:pt x="152" y="487"/>
                  </a:cubicBezTo>
                  <a:cubicBezTo>
                    <a:pt x="152" y="698"/>
                    <a:pt x="152" y="698"/>
                    <a:pt x="152" y="698"/>
                  </a:cubicBezTo>
                  <a:cubicBezTo>
                    <a:pt x="468" y="698"/>
                    <a:pt x="743" y="526"/>
                    <a:pt x="890" y="270"/>
                  </a:cubicBezTo>
                  <a:cubicBezTo>
                    <a:pt x="702" y="164"/>
                    <a:pt x="702" y="164"/>
                    <a:pt x="702" y="164"/>
                  </a:cubicBezTo>
                  <a:cubicBezTo>
                    <a:pt x="710" y="187"/>
                    <a:pt x="709" y="213"/>
                    <a:pt x="696" y="236"/>
                  </a:cubicBezTo>
                  <a:close/>
                </a:path>
              </a:pathLst>
            </a:custGeom>
            <a:solidFill>
              <a:srgbClr val="A3A3A3"/>
            </a:solidFill>
            <a:ln w="19050">
              <a:solidFill>
                <a:srgbClr val="FFFFFF"/>
              </a:solidFill>
              <a:miter lim="800000"/>
              <a:headEnd/>
              <a:tailEnd/>
            </a:ln>
          </p:spPr>
          <p:txBody>
            <a:bodyPr wrap="none" anchor="ctr"/>
            <a:lstStyle/>
            <a:p>
              <a:pPr algn="ctr"/>
              <a:endParaRPr lang="en-US" sz="1400"/>
            </a:p>
          </p:txBody>
        </p:sp>
        <p:sp>
          <p:nvSpPr>
            <p:cNvPr id="12" name="Text Box 9"/>
            <p:cNvSpPr txBox="1">
              <a:spLocks noChangeArrowheads="1"/>
            </p:cNvSpPr>
            <p:nvPr/>
          </p:nvSpPr>
          <p:spPr bwMode="gray">
            <a:xfrm>
              <a:off x="4872372" y="2605738"/>
              <a:ext cx="1363663" cy="4690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pitchFamily="34" charset="0"/>
                  <a:ea typeface="MS PGothic" pitchFamily="34" charset="-128"/>
                </a:defRPr>
              </a:lvl9pPr>
            </a:lstStyle>
            <a:p>
              <a:pPr algn="ctr" eaLnBrk="1" hangingPunct="1"/>
              <a:r>
                <a:rPr lang="en-US" b="1" dirty="0" smtClean="0">
                  <a:solidFill>
                    <a:srgbClr val="FFFFFF"/>
                  </a:solidFill>
                  <a:ea typeface="Arial Unicode MS" pitchFamily="34" charset="-128"/>
                  <a:cs typeface="Arial Unicode MS" pitchFamily="34" charset="-128"/>
                </a:rPr>
                <a:t>HTML</a:t>
              </a:r>
              <a:endParaRPr lang="en-US" b="1" dirty="0">
                <a:solidFill>
                  <a:srgbClr val="FFFFFF"/>
                </a:solidFill>
                <a:ea typeface="Arial Unicode MS" pitchFamily="34" charset="-128"/>
                <a:cs typeface="Arial Unicode MS" pitchFamily="34" charset="-128"/>
              </a:endParaRPr>
            </a:p>
          </p:txBody>
        </p:sp>
        <p:sp>
          <p:nvSpPr>
            <p:cNvPr id="13" name="Text Box 10"/>
            <p:cNvSpPr txBox="1">
              <a:spLocks noChangeArrowheads="1"/>
            </p:cNvSpPr>
            <p:nvPr/>
          </p:nvSpPr>
          <p:spPr bwMode="gray">
            <a:xfrm>
              <a:off x="5427663" y="4033838"/>
              <a:ext cx="1363663" cy="383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pitchFamily="34" charset="0"/>
                  <a:ea typeface="MS PGothic" pitchFamily="34" charset="-128"/>
                </a:defRPr>
              </a:lvl9pPr>
            </a:lstStyle>
            <a:p>
              <a:pPr algn="ctr" eaLnBrk="1" hangingPunct="1"/>
              <a:r>
                <a:rPr lang="en-US" sz="1200" dirty="0" smtClean="0">
                  <a:ea typeface="Arial Unicode MS" pitchFamily="34" charset="-128"/>
                  <a:cs typeface="Arial Unicode MS" pitchFamily="34" charset="-128"/>
                </a:rPr>
                <a:t>CSS</a:t>
              </a:r>
              <a:endParaRPr lang="en-US" sz="1200" dirty="0">
                <a:ea typeface="Arial Unicode MS" pitchFamily="34" charset="-128"/>
                <a:cs typeface="Arial Unicode MS" pitchFamily="34" charset="-128"/>
              </a:endParaRPr>
            </a:p>
          </p:txBody>
        </p:sp>
        <p:sp>
          <p:nvSpPr>
            <p:cNvPr id="14" name="Text Box 11"/>
            <p:cNvSpPr txBox="1">
              <a:spLocks noChangeArrowheads="1"/>
            </p:cNvSpPr>
            <p:nvPr/>
          </p:nvSpPr>
          <p:spPr bwMode="gray">
            <a:xfrm>
              <a:off x="4625975" y="5356225"/>
              <a:ext cx="1363663" cy="383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pitchFamily="34" charset="0"/>
                  <a:ea typeface="MS PGothic" pitchFamily="34" charset="-128"/>
                </a:defRPr>
              </a:lvl9pPr>
            </a:lstStyle>
            <a:p>
              <a:pPr algn="ctr" eaLnBrk="1" hangingPunct="1"/>
              <a:r>
                <a:rPr lang="en-US" sz="1200" dirty="0" smtClean="0">
                  <a:ea typeface="Arial Unicode MS" pitchFamily="34" charset="-128"/>
                  <a:cs typeface="Arial Unicode MS" pitchFamily="34" charset="-128"/>
                </a:rPr>
                <a:t>JavaScript</a:t>
              </a:r>
              <a:endParaRPr lang="en-US" sz="1200" dirty="0">
                <a:ea typeface="Arial Unicode MS" pitchFamily="34" charset="-128"/>
                <a:cs typeface="Arial Unicode MS" pitchFamily="34" charset="-128"/>
              </a:endParaRPr>
            </a:p>
          </p:txBody>
        </p:sp>
        <p:sp>
          <p:nvSpPr>
            <p:cNvPr id="15" name="Text Box 12"/>
            <p:cNvSpPr txBox="1">
              <a:spLocks noChangeArrowheads="1"/>
            </p:cNvSpPr>
            <p:nvPr/>
          </p:nvSpPr>
          <p:spPr bwMode="gray">
            <a:xfrm>
              <a:off x="2908300" y="5183188"/>
              <a:ext cx="1362075" cy="383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pitchFamily="34" charset="0"/>
                  <a:ea typeface="MS PGothic" pitchFamily="34" charset="-128"/>
                </a:defRPr>
              </a:lvl9pPr>
            </a:lstStyle>
            <a:p>
              <a:pPr algn="ctr" eaLnBrk="1" hangingPunct="1"/>
              <a:r>
                <a:rPr lang="en-US" sz="1200" dirty="0" smtClean="0">
                  <a:ea typeface="Arial Unicode MS" pitchFamily="34" charset="-128"/>
                  <a:cs typeface="Arial Unicode MS" pitchFamily="34" charset="-128"/>
                </a:rPr>
                <a:t>JSON</a:t>
              </a:r>
              <a:endParaRPr lang="en-US" sz="1200" dirty="0">
                <a:ea typeface="Arial Unicode MS" pitchFamily="34" charset="-128"/>
                <a:cs typeface="Arial Unicode MS" pitchFamily="34" charset="-128"/>
              </a:endParaRPr>
            </a:p>
          </p:txBody>
        </p:sp>
        <p:sp>
          <p:nvSpPr>
            <p:cNvPr id="16" name="Text Box 13"/>
            <p:cNvSpPr txBox="1">
              <a:spLocks noChangeArrowheads="1"/>
            </p:cNvSpPr>
            <p:nvPr/>
          </p:nvSpPr>
          <p:spPr bwMode="gray">
            <a:xfrm>
              <a:off x="2349501" y="3876675"/>
              <a:ext cx="1362075" cy="383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pitchFamily="34" charset="0"/>
                  <a:ea typeface="MS PGothic" pitchFamily="34" charset="-128"/>
                </a:defRPr>
              </a:lvl9pPr>
            </a:lstStyle>
            <a:p>
              <a:pPr algn="ctr" eaLnBrk="1" hangingPunct="1"/>
              <a:r>
                <a:rPr lang="en-US" sz="1200" dirty="0" smtClean="0">
                  <a:ea typeface="Arial Unicode MS" pitchFamily="34" charset="-128"/>
                  <a:cs typeface="Arial Unicode MS" pitchFamily="34" charset="-128"/>
                </a:rPr>
                <a:t>DOM</a:t>
              </a:r>
              <a:endParaRPr lang="en-US" sz="1200" dirty="0">
                <a:ea typeface="Arial Unicode MS" pitchFamily="34" charset="-128"/>
                <a:cs typeface="Arial Unicode MS" pitchFamily="34" charset="-128"/>
              </a:endParaRPr>
            </a:p>
          </p:txBody>
        </p:sp>
        <p:sp>
          <p:nvSpPr>
            <p:cNvPr id="17" name="Text Box 14"/>
            <p:cNvSpPr txBox="1">
              <a:spLocks noChangeArrowheads="1"/>
            </p:cNvSpPr>
            <p:nvPr/>
          </p:nvSpPr>
          <p:spPr bwMode="gray">
            <a:xfrm>
              <a:off x="3163888" y="2484438"/>
              <a:ext cx="1362075" cy="383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pitchFamily="34" charset="0"/>
                  <a:ea typeface="MS PGothic" pitchFamily="34" charset="-128"/>
                </a:defRPr>
              </a:lvl9pPr>
            </a:lstStyle>
            <a:p>
              <a:pPr algn="ctr" eaLnBrk="1" hangingPunct="1"/>
              <a:r>
                <a:rPr lang="en-US" sz="1200" dirty="0" smtClean="0">
                  <a:ea typeface="Arial Unicode MS" pitchFamily="34" charset="-128"/>
                  <a:cs typeface="Arial Unicode MS" pitchFamily="34" charset="-128"/>
                </a:rPr>
                <a:t>SVG</a:t>
              </a:r>
              <a:endParaRPr lang="en-US" sz="1200" dirty="0">
                <a:ea typeface="Arial Unicode MS" pitchFamily="34" charset="-128"/>
                <a:cs typeface="Arial Unicode MS" pitchFamily="34" charset="-128"/>
              </a:endParaRPr>
            </a:p>
          </p:txBody>
        </p:sp>
      </p:grpSp>
    </p:spTree>
    <p:extLst>
      <p:ext uri="{BB962C8B-B14F-4D97-AF65-F5344CB8AC3E}">
        <p14:creationId xmlns="" xmlns:p14="http://schemas.microsoft.com/office/powerpoint/2010/main" val="5826955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Basic Building Blocks</a:t>
            </a:r>
            <a:endParaRPr lang="en-US" dirty="0"/>
          </a:p>
        </p:txBody>
      </p:sp>
      <p:sp>
        <p:nvSpPr>
          <p:cNvPr id="5" name="Text Placeholder 4"/>
          <p:cNvSpPr>
            <a:spLocks noGrp="1"/>
          </p:cNvSpPr>
          <p:nvPr>
            <p:ph type="body" sz="quarter" idx="13"/>
          </p:nvPr>
        </p:nvSpPr>
        <p:spPr/>
        <p:txBody>
          <a:bodyPr/>
          <a:lstStyle/>
          <a:p>
            <a:r>
              <a:rPr lang="en-US" dirty="0" smtClean="0"/>
              <a:t>Web Inspectors</a:t>
            </a:r>
            <a:endParaRPr lang="en-US" dirty="0"/>
          </a:p>
        </p:txBody>
      </p:sp>
      <p:sp>
        <p:nvSpPr>
          <p:cNvPr id="6" name="Content Placeholder 5"/>
          <p:cNvSpPr>
            <a:spLocks noGrp="1"/>
          </p:cNvSpPr>
          <p:nvPr>
            <p:ph sz="quarter" idx="12"/>
          </p:nvPr>
        </p:nvSpPr>
        <p:spPr>
          <a:xfrm>
            <a:off x="752587" y="1246056"/>
            <a:ext cx="8229600" cy="660382"/>
          </a:xfrm>
        </p:spPr>
        <p:txBody>
          <a:bodyPr/>
          <a:lstStyle/>
          <a:p>
            <a:r>
              <a:rPr lang="en-US" dirty="0" smtClean="0"/>
              <a:t>Web Inspector allows you to view the page source, live DOM hierarchy, script debugging, profiling and more.</a:t>
            </a:r>
            <a:endParaRPr lang="en-US" dirty="0"/>
          </a:p>
        </p:txBody>
      </p:sp>
      <p:pic>
        <p:nvPicPr>
          <p:cNvPr id="8196" name="Picture 4" descr="https://developers.google.com/chrome-developer-tools/images/image03.png"/>
          <p:cNvPicPr>
            <a:picLocks noChangeAspect="1" noChangeArrowheads="1"/>
          </p:cNvPicPr>
          <p:nvPr/>
        </p:nvPicPr>
        <p:blipFill>
          <a:blip r:embed="rId3" cstate="print"/>
          <a:srcRect/>
          <a:stretch>
            <a:fillRect/>
          </a:stretch>
        </p:blipFill>
        <p:spPr bwMode="auto">
          <a:xfrm>
            <a:off x="457498" y="2070340"/>
            <a:ext cx="5642033" cy="2323591"/>
          </a:xfrm>
          <a:prstGeom prst="rect">
            <a:avLst/>
          </a:prstGeom>
          <a:noFill/>
        </p:spPr>
      </p:pic>
      <p:pic>
        <p:nvPicPr>
          <p:cNvPr id="8198" name="Picture 6" descr="http://getfirebug.com/img/firebug-large.png"/>
          <p:cNvPicPr>
            <a:picLocks noChangeAspect="1" noChangeArrowheads="1"/>
          </p:cNvPicPr>
          <p:nvPr/>
        </p:nvPicPr>
        <p:blipFill>
          <a:blip r:embed="rId4" cstate="print"/>
          <a:srcRect/>
          <a:stretch>
            <a:fillRect/>
          </a:stretch>
        </p:blipFill>
        <p:spPr bwMode="auto">
          <a:xfrm>
            <a:off x="6271704" y="2386611"/>
            <a:ext cx="2514600" cy="2009776"/>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D3.js</a:t>
            </a:r>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3" cstate="print">
            <a:extLst>
              <a:ext uri="{28A0092B-C50C-407E-A947-70E740481C1C}"/>
            </a:extLst>
          </a:blip>
          <a:srcRect l="8487" r="8487"/>
          <a:stretch>
            <a:fillRect/>
          </a:stretch>
        </p:blipFill>
        <p:spPr/>
      </p:pic>
      <p:sp>
        <p:nvSpPr>
          <p:cNvPr id="17411" name="Title 6"/>
          <p:cNvSpPr>
            <a:spLocks noGrp="1"/>
          </p:cNvSpPr>
          <p:nvPr>
            <p:ph type="title"/>
          </p:nvPr>
        </p:nvSpPr>
        <p:spPr>
          <a:xfrm>
            <a:off x="450850" y="1582738"/>
            <a:ext cx="5027613" cy="1231900"/>
          </a:xfrm>
        </p:spPr>
        <p:txBody>
          <a:bodyPr/>
          <a:lstStyle/>
          <a:p>
            <a:r>
              <a:rPr lang="en-US" dirty="0" smtClean="0"/>
              <a:t>Introduction to D3.js</a:t>
            </a:r>
            <a:endParaRPr lang="en-US" dirty="0" smtClean="0">
              <a:latin typeface="Arial" charset="0"/>
              <a:cs typeface="Arial" charset="0"/>
            </a:endParaRPr>
          </a:p>
        </p:txBody>
      </p:sp>
      <p:sp>
        <p:nvSpPr>
          <p:cNvPr id="17412" name="Text Placeholder 7"/>
          <p:cNvSpPr>
            <a:spLocks noGrp="1"/>
          </p:cNvSpPr>
          <p:nvPr>
            <p:ph type="body" sz="quarter" idx="13"/>
          </p:nvPr>
        </p:nvSpPr>
        <p:spPr>
          <a:xfrm>
            <a:off x="450850" y="2914650"/>
            <a:ext cx="5027613" cy="1047750"/>
          </a:xfrm>
        </p:spPr>
        <p:txBody>
          <a:bodyPr/>
          <a:lstStyle/>
          <a:p>
            <a:pPr>
              <a:spcAft>
                <a:spcPct val="0"/>
              </a:spcAft>
            </a:pPr>
            <a:r>
              <a:rPr lang="en-US" dirty="0" smtClean="0"/>
              <a:t>Eduardo </a:t>
            </a:r>
            <a:r>
              <a:rPr lang="en-US" dirty="0" err="1" smtClean="0"/>
              <a:t>López</a:t>
            </a:r>
            <a:r>
              <a:rPr lang="en-US" dirty="0" smtClean="0">
                <a:latin typeface="Arial" charset="0"/>
                <a:cs typeface="Arial" charset="0"/>
              </a:rPr>
              <a:t/>
            </a:r>
            <a:br>
              <a:rPr lang="en-US" dirty="0" smtClean="0">
                <a:latin typeface="Arial" charset="0"/>
                <a:cs typeface="Arial" charset="0"/>
              </a:rPr>
            </a:br>
            <a:endParaRPr lang="en-US" dirty="0" smtClean="0">
              <a:latin typeface="Arial" charset="0"/>
              <a:cs typeface="Arial" charset="0"/>
            </a:endParaRPr>
          </a:p>
          <a:p>
            <a:pPr eaLnBrk="1" hangingPunct="1">
              <a:spcAft>
                <a:spcPct val="0"/>
              </a:spcAft>
            </a:pPr>
            <a:endParaRPr lang="en-US" dirty="0" smtClean="0">
              <a:latin typeface="Arial" charset="0"/>
              <a:cs typeface="Arial"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Getting started with D3.js</a:t>
            </a:r>
            <a:endParaRPr lang="en-US" dirty="0"/>
          </a:p>
        </p:txBody>
      </p:sp>
      <p:sp>
        <p:nvSpPr>
          <p:cNvPr id="2" name="Content Placeholder 1"/>
          <p:cNvSpPr>
            <a:spLocks noGrp="1"/>
          </p:cNvSpPr>
          <p:nvPr>
            <p:ph sz="quarter" idx="12"/>
          </p:nvPr>
        </p:nvSpPr>
        <p:spPr>
          <a:xfrm>
            <a:off x="778467" y="1280562"/>
            <a:ext cx="8123993" cy="1143461"/>
          </a:xfrm>
        </p:spPr>
        <p:txBody>
          <a:bodyPr/>
          <a:lstStyle/>
          <a:p>
            <a:r>
              <a:rPr lang="en-US" dirty="0" smtClean="0"/>
              <a:t>Import the d3.js library:</a:t>
            </a:r>
          </a:p>
          <a:p>
            <a:pPr lvl="1">
              <a:buNone/>
            </a:pPr>
            <a:r>
              <a:rPr lang="en-US" i="1" dirty="0" smtClean="0">
                <a:solidFill>
                  <a:schemeClr val="bg1">
                    <a:lumMod val="50000"/>
                  </a:schemeClr>
                </a:solidFill>
              </a:rPr>
              <a:t>&lt;script </a:t>
            </a:r>
            <a:r>
              <a:rPr lang="en-US" i="1" dirty="0" err="1" smtClean="0">
                <a:solidFill>
                  <a:schemeClr val="bg1">
                    <a:lumMod val="50000"/>
                  </a:schemeClr>
                </a:solidFill>
              </a:rPr>
              <a:t>src</a:t>
            </a:r>
            <a:r>
              <a:rPr lang="en-US" i="1" dirty="0" smtClean="0">
                <a:solidFill>
                  <a:schemeClr val="bg1">
                    <a:lumMod val="50000"/>
                  </a:schemeClr>
                </a:solidFill>
              </a:rPr>
              <a:t>="d3.v3.min.js"&gt;&lt;/script&gt;</a:t>
            </a:r>
          </a:p>
          <a:p>
            <a:pPr lvl="1">
              <a:buNone/>
            </a:pPr>
            <a:r>
              <a:rPr lang="en-US" i="1" dirty="0" smtClean="0">
                <a:solidFill>
                  <a:schemeClr val="bg1">
                    <a:lumMod val="50000"/>
                  </a:schemeClr>
                </a:solidFill>
              </a:rPr>
              <a:t>&lt;script </a:t>
            </a:r>
            <a:r>
              <a:rPr lang="en-US" i="1" dirty="0" err="1" smtClean="0">
                <a:solidFill>
                  <a:schemeClr val="bg1">
                    <a:lumMod val="50000"/>
                  </a:schemeClr>
                </a:solidFill>
              </a:rPr>
              <a:t>src</a:t>
            </a:r>
            <a:r>
              <a:rPr lang="en-US" i="1" dirty="0" smtClean="0">
                <a:solidFill>
                  <a:schemeClr val="bg1">
                    <a:lumMod val="50000"/>
                  </a:schemeClr>
                </a:solidFill>
              </a:rPr>
              <a:t>="http://d3js.org/d3.v3.min.js"&gt;&lt;/script&gt;</a:t>
            </a:r>
            <a:endParaRPr lang="en-US" i="1" dirty="0" smtClean="0"/>
          </a:p>
          <a:p>
            <a:pPr>
              <a:buNone/>
            </a:pPr>
            <a:endParaRPr lang="en-US" dirty="0" smtClean="0"/>
          </a:p>
        </p:txBody>
      </p:sp>
      <p:sp>
        <p:nvSpPr>
          <p:cNvPr id="6" name="Rectangle 20"/>
          <p:cNvSpPr>
            <a:spLocks noChangeArrowheads="1"/>
          </p:cNvSpPr>
          <p:nvPr/>
        </p:nvSpPr>
        <p:spPr bwMode="gray">
          <a:xfrm>
            <a:off x="879204" y="2530777"/>
            <a:ext cx="7669574" cy="1653035"/>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8" name="TextBox 7"/>
          <p:cNvSpPr txBox="1"/>
          <p:nvPr/>
        </p:nvSpPr>
        <p:spPr>
          <a:xfrm>
            <a:off x="1026541" y="2639685"/>
            <a:ext cx="7332453" cy="1446550"/>
          </a:xfrm>
          <a:prstGeom prst="rect">
            <a:avLst/>
          </a:prstGeom>
          <a:noFill/>
        </p:spPr>
        <p:txBody>
          <a:bodyPr wrap="square" rtlCol="0">
            <a:spAutoFit/>
          </a:bodyPr>
          <a:lstStyle/>
          <a:p>
            <a:r>
              <a:rPr lang="en-US" sz="1100" dirty="0" smtClean="0">
                <a:solidFill>
                  <a:srgbClr val="3344BB"/>
                </a:solidFill>
              </a:rPr>
              <a:t>&lt;!DOCTYPE html&gt;</a:t>
            </a:r>
            <a:endParaRPr lang="en-US" sz="1100" dirty="0" smtClean="0"/>
          </a:p>
          <a:p>
            <a:r>
              <a:rPr lang="en-US" sz="1100" dirty="0" smtClean="0">
                <a:solidFill>
                  <a:srgbClr val="007700"/>
                </a:solidFill>
              </a:rPr>
              <a:t>&lt;html&gt;</a:t>
            </a:r>
            <a:endParaRPr lang="en-US" sz="1100" dirty="0" smtClean="0"/>
          </a:p>
          <a:p>
            <a:r>
              <a:rPr lang="en-US" sz="1100" dirty="0" smtClean="0">
                <a:solidFill>
                  <a:srgbClr val="007700"/>
                </a:solidFill>
              </a:rPr>
              <a:t>    &lt;head&gt;&lt;/head&gt;</a:t>
            </a:r>
            <a:endParaRPr lang="en-US" sz="1100" dirty="0" smtClean="0"/>
          </a:p>
          <a:p>
            <a:r>
              <a:rPr lang="en-US" sz="1100" dirty="0" smtClean="0">
                <a:solidFill>
                  <a:srgbClr val="007700"/>
                </a:solidFill>
              </a:rPr>
              <a:t>    &lt;body&gt;</a:t>
            </a:r>
          </a:p>
          <a:p>
            <a:r>
              <a:rPr lang="en-US" sz="1100" dirty="0" smtClean="0">
                <a:solidFill>
                  <a:srgbClr val="007700"/>
                </a:solidFill>
              </a:rPr>
              <a:t>        &lt;script </a:t>
            </a:r>
            <a:r>
              <a:rPr lang="en-US" sz="1100" dirty="0" err="1" smtClean="0">
                <a:solidFill>
                  <a:srgbClr val="007700"/>
                </a:solidFill>
              </a:rPr>
              <a:t>src</a:t>
            </a:r>
            <a:r>
              <a:rPr lang="en-US" sz="1100" dirty="0" smtClean="0">
                <a:solidFill>
                  <a:srgbClr val="007700"/>
                </a:solidFill>
              </a:rPr>
              <a:t>="http://d3js.org/d3.v3.min.js"&gt;&lt;/script&gt;</a:t>
            </a:r>
          </a:p>
          <a:p>
            <a:pPr marL="0" lvl="1"/>
            <a:r>
              <a:rPr lang="en-US" sz="1100" dirty="0" smtClean="0">
                <a:solidFill>
                  <a:srgbClr val="007700"/>
                </a:solidFill>
              </a:rPr>
              <a:t>        &lt;script&gt; </a:t>
            </a:r>
            <a:r>
              <a:rPr lang="en-US" sz="1100" dirty="0" smtClean="0"/>
              <a:t>d3.select("body").append("p").html("Hello World!"); </a:t>
            </a:r>
            <a:r>
              <a:rPr lang="en-US" sz="1100" dirty="0" smtClean="0">
                <a:solidFill>
                  <a:srgbClr val="007700"/>
                </a:solidFill>
              </a:rPr>
              <a:t>&lt;/script&gt;</a:t>
            </a:r>
            <a:endParaRPr lang="en-US" sz="1100" dirty="0" smtClean="0"/>
          </a:p>
          <a:p>
            <a:r>
              <a:rPr lang="en-US" sz="1100" dirty="0" smtClean="0">
                <a:solidFill>
                  <a:srgbClr val="007700"/>
                </a:solidFill>
              </a:rPr>
              <a:t>    &lt;/body&gt;</a:t>
            </a:r>
            <a:endParaRPr lang="en-US" sz="1100" dirty="0" smtClean="0"/>
          </a:p>
          <a:p>
            <a:r>
              <a:rPr lang="en-US" sz="1100" dirty="0" smtClean="0">
                <a:solidFill>
                  <a:srgbClr val="007700"/>
                </a:solidFill>
              </a:rPr>
              <a:t>&lt;/html&gt;</a:t>
            </a:r>
            <a:endParaRPr lang="en-US" sz="1100" dirty="0" smtClean="0">
              <a:solidFill>
                <a:schemeClr val="tx2"/>
              </a:solidFill>
            </a:endParaRP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Getting started with D3.js</a:t>
            </a:r>
            <a:endParaRPr lang="en-US" dirty="0"/>
          </a:p>
        </p:txBody>
      </p:sp>
      <p:sp>
        <p:nvSpPr>
          <p:cNvPr id="2" name="Content Placeholder 1"/>
          <p:cNvSpPr>
            <a:spLocks noGrp="1"/>
          </p:cNvSpPr>
          <p:nvPr>
            <p:ph sz="quarter" idx="12"/>
          </p:nvPr>
        </p:nvSpPr>
        <p:spPr>
          <a:xfrm>
            <a:off x="1105521" y="2345076"/>
            <a:ext cx="6932959" cy="453348"/>
          </a:xfrm>
        </p:spPr>
        <p:txBody>
          <a:bodyPr/>
          <a:lstStyle/>
          <a:p>
            <a:pPr algn="ctr">
              <a:buNone/>
            </a:pPr>
            <a:r>
              <a:rPr lang="en-US" dirty="0" smtClean="0">
                <a:hlinkClick r:id="rId3"/>
              </a:rPr>
              <a:t>https://github.com/mbostock/d3/wiki/API-Reference</a:t>
            </a:r>
            <a:endParaRPr lang="en-US" sz="2400" i="1" dirty="0" smtClean="0"/>
          </a:p>
          <a:p>
            <a:pPr>
              <a:buNone/>
            </a:pPr>
            <a:endParaRPr lang="en-US" sz="2400" dirty="0" smtClean="0"/>
          </a:p>
        </p:txBody>
      </p:sp>
      <p:sp>
        <p:nvSpPr>
          <p:cNvPr id="5" name="Text Placeholder 4"/>
          <p:cNvSpPr>
            <a:spLocks noGrp="1"/>
          </p:cNvSpPr>
          <p:nvPr>
            <p:ph type="body" sz="quarter" idx="13"/>
          </p:nvPr>
        </p:nvSpPr>
        <p:spPr/>
        <p:txBody>
          <a:bodyPr/>
          <a:lstStyle/>
          <a:p>
            <a:r>
              <a:rPr lang="en-US" dirty="0" smtClean="0"/>
              <a:t>API Reference</a:t>
            </a:r>
            <a:endParaRPr lang="en-US" dirty="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Getting started with D3.js</a:t>
            </a:r>
            <a:endParaRPr lang="en-US" dirty="0"/>
          </a:p>
        </p:txBody>
      </p:sp>
      <p:sp>
        <p:nvSpPr>
          <p:cNvPr id="2" name="Content Placeholder 1"/>
          <p:cNvSpPr>
            <a:spLocks noGrp="1"/>
          </p:cNvSpPr>
          <p:nvPr>
            <p:ph sz="quarter" idx="12"/>
          </p:nvPr>
        </p:nvSpPr>
        <p:spPr>
          <a:xfrm>
            <a:off x="778467" y="1280561"/>
            <a:ext cx="8123993" cy="3265559"/>
          </a:xfrm>
        </p:spPr>
        <p:txBody>
          <a:bodyPr/>
          <a:lstStyle/>
          <a:p>
            <a:pPr>
              <a:buNone/>
            </a:pPr>
            <a:r>
              <a:rPr lang="en-US" sz="2400" b="1" dirty="0" smtClean="0"/>
              <a:t>d3 (core)</a:t>
            </a:r>
          </a:p>
          <a:p>
            <a:r>
              <a:rPr lang="en-US" sz="1700" i="1" dirty="0" smtClean="0"/>
              <a:t>Selections</a:t>
            </a:r>
          </a:p>
          <a:p>
            <a:r>
              <a:rPr lang="en-US" sz="1700" i="1" dirty="0" smtClean="0"/>
              <a:t>Transitions</a:t>
            </a:r>
          </a:p>
          <a:p>
            <a:r>
              <a:rPr lang="en-US" sz="1700" i="1" dirty="0" smtClean="0"/>
              <a:t>Working with Arrays</a:t>
            </a:r>
          </a:p>
          <a:p>
            <a:r>
              <a:rPr lang="en-US" sz="1700" i="1" dirty="0" smtClean="0"/>
              <a:t>Math</a:t>
            </a:r>
          </a:p>
          <a:p>
            <a:r>
              <a:rPr lang="en-US" sz="1700" i="1" dirty="0" smtClean="0"/>
              <a:t>Loading External Resources</a:t>
            </a:r>
          </a:p>
          <a:p>
            <a:r>
              <a:rPr lang="en-US" sz="1700" i="1" dirty="0" smtClean="0"/>
              <a:t>String Formatting</a:t>
            </a:r>
          </a:p>
          <a:p>
            <a:r>
              <a:rPr lang="en-US" sz="1700" i="1" dirty="0" smtClean="0"/>
              <a:t>Colors</a:t>
            </a:r>
          </a:p>
          <a:p>
            <a:r>
              <a:rPr lang="en-US" sz="1700" i="1" dirty="0" smtClean="0"/>
              <a:t>etc.</a:t>
            </a:r>
          </a:p>
          <a:p>
            <a:endParaRPr lang="en-US" i="1" dirty="0" smtClean="0"/>
          </a:p>
          <a:p>
            <a:pPr>
              <a:buNone/>
            </a:pPr>
            <a:endParaRPr lang="en-US" i="1" dirty="0" smtClean="0"/>
          </a:p>
          <a:p>
            <a:pPr>
              <a:buNone/>
            </a:pPr>
            <a:endParaRPr lang="en-US" dirty="0" smtClean="0"/>
          </a:p>
        </p:txBody>
      </p:sp>
      <p:sp>
        <p:nvSpPr>
          <p:cNvPr id="5" name="Text Placeholder 4"/>
          <p:cNvSpPr>
            <a:spLocks noGrp="1"/>
          </p:cNvSpPr>
          <p:nvPr>
            <p:ph type="body" sz="quarter" idx="13"/>
          </p:nvPr>
        </p:nvSpPr>
        <p:spPr/>
        <p:txBody>
          <a:bodyPr/>
          <a:lstStyle/>
          <a:p>
            <a:r>
              <a:rPr lang="en-US" dirty="0" smtClean="0"/>
              <a:t>API Reference</a:t>
            </a:r>
            <a:endParaRPr lang="en-US" dirty="0"/>
          </a:p>
        </p:txBody>
      </p:sp>
      <p:pic>
        <p:nvPicPr>
          <p:cNvPr id="98306" name="Picture 2" descr="http://copperegg.wpengine.netdna-cdn.com/wp-content/uploads/2012/08/api-image.png"/>
          <p:cNvPicPr>
            <a:picLocks noChangeAspect="1" noChangeArrowheads="1"/>
          </p:cNvPicPr>
          <p:nvPr/>
        </p:nvPicPr>
        <p:blipFill>
          <a:blip r:embed="rId3" cstate="print"/>
          <a:srcRect/>
          <a:stretch>
            <a:fillRect/>
          </a:stretch>
        </p:blipFill>
        <p:spPr bwMode="auto">
          <a:xfrm>
            <a:off x="5840382" y="1914434"/>
            <a:ext cx="2857500" cy="2971801"/>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Getting started with D3.js</a:t>
            </a:r>
            <a:endParaRPr lang="en-US" dirty="0"/>
          </a:p>
        </p:txBody>
      </p:sp>
      <p:sp>
        <p:nvSpPr>
          <p:cNvPr id="2" name="Content Placeholder 1"/>
          <p:cNvSpPr>
            <a:spLocks noGrp="1"/>
          </p:cNvSpPr>
          <p:nvPr>
            <p:ph sz="quarter" idx="12"/>
          </p:nvPr>
        </p:nvSpPr>
        <p:spPr>
          <a:xfrm>
            <a:off x="778467" y="1280561"/>
            <a:ext cx="8123993" cy="3265559"/>
          </a:xfrm>
        </p:spPr>
        <p:txBody>
          <a:bodyPr/>
          <a:lstStyle/>
          <a:p>
            <a:pPr>
              <a:buNone/>
            </a:pPr>
            <a:r>
              <a:rPr lang="en-US" sz="2400" b="1" dirty="0" smtClean="0"/>
              <a:t>d3.scales (Scales)</a:t>
            </a:r>
          </a:p>
          <a:p>
            <a:r>
              <a:rPr lang="en-US" sz="2400" i="1" dirty="0" smtClean="0"/>
              <a:t>Quantitative</a:t>
            </a:r>
          </a:p>
          <a:p>
            <a:r>
              <a:rPr lang="en-US" sz="2400" i="1" dirty="0" smtClean="0"/>
              <a:t>Ordinal</a:t>
            </a:r>
            <a:endParaRPr lang="en-US" sz="2800" i="1" dirty="0" smtClean="0"/>
          </a:p>
          <a:p>
            <a:pPr>
              <a:buNone/>
            </a:pPr>
            <a:endParaRPr lang="en-US" i="1" dirty="0" smtClean="0"/>
          </a:p>
          <a:p>
            <a:pPr>
              <a:buNone/>
            </a:pPr>
            <a:endParaRPr lang="en-US" dirty="0" smtClean="0"/>
          </a:p>
        </p:txBody>
      </p:sp>
      <p:sp>
        <p:nvSpPr>
          <p:cNvPr id="5" name="Text Placeholder 4"/>
          <p:cNvSpPr>
            <a:spLocks noGrp="1"/>
          </p:cNvSpPr>
          <p:nvPr>
            <p:ph type="body" sz="quarter" idx="13"/>
          </p:nvPr>
        </p:nvSpPr>
        <p:spPr/>
        <p:txBody>
          <a:bodyPr/>
          <a:lstStyle/>
          <a:p>
            <a:r>
              <a:rPr lang="en-US" dirty="0" smtClean="0"/>
              <a:t>API Reference</a:t>
            </a:r>
            <a:endParaRPr lang="en-US" dirty="0"/>
          </a:p>
        </p:txBody>
      </p:sp>
      <p:pic>
        <p:nvPicPr>
          <p:cNvPr id="98306" name="Picture 2" descr="http://copperegg.wpengine.netdna-cdn.com/wp-content/uploads/2012/08/api-image.png"/>
          <p:cNvPicPr>
            <a:picLocks noChangeAspect="1" noChangeArrowheads="1"/>
          </p:cNvPicPr>
          <p:nvPr/>
        </p:nvPicPr>
        <p:blipFill>
          <a:blip r:embed="rId3" cstate="print"/>
          <a:srcRect/>
          <a:stretch>
            <a:fillRect/>
          </a:stretch>
        </p:blipFill>
        <p:spPr bwMode="auto">
          <a:xfrm>
            <a:off x="5840382" y="1914434"/>
            <a:ext cx="2857500" cy="2971801"/>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Getting started with D3.js</a:t>
            </a:r>
            <a:endParaRPr lang="en-US" dirty="0"/>
          </a:p>
        </p:txBody>
      </p:sp>
      <p:sp>
        <p:nvSpPr>
          <p:cNvPr id="2" name="Content Placeholder 1"/>
          <p:cNvSpPr>
            <a:spLocks noGrp="1"/>
          </p:cNvSpPr>
          <p:nvPr>
            <p:ph sz="quarter" idx="12"/>
          </p:nvPr>
        </p:nvSpPr>
        <p:spPr>
          <a:xfrm>
            <a:off x="778467" y="1280561"/>
            <a:ext cx="8123993" cy="3265559"/>
          </a:xfrm>
        </p:spPr>
        <p:txBody>
          <a:bodyPr/>
          <a:lstStyle/>
          <a:p>
            <a:pPr>
              <a:buNone/>
            </a:pPr>
            <a:r>
              <a:rPr lang="en-US" sz="2400" b="1" dirty="0" smtClean="0"/>
              <a:t>d3.svg (SVG)</a:t>
            </a:r>
          </a:p>
          <a:p>
            <a:r>
              <a:rPr lang="en-US" sz="2400" i="1" dirty="0" smtClean="0"/>
              <a:t>Shapes</a:t>
            </a:r>
          </a:p>
          <a:p>
            <a:r>
              <a:rPr lang="en-US" sz="2400" i="1" dirty="0" smtClean="0"/>
              <a:t>Axes</a:t>
            </a:r>
          </a:p>
          <a:p>
            <a:r>
              <a:rPr lang="en-US" sz="2400" i="1" dirty="0" smtClean="0"/>
              <a:t>Controls</a:t>
            </a:r>
            <a:endParaRPr lang="en-US" sz="2800" i="1" dirty="0" smtClean="0"/>
          </a:p>
          <a:p>
            <a:pPr>
              <a:buNone/>
            </a:pPr>
            <a:endParaRPr lang="en-US" dirty="0" smtClean="0"/>
          </a:p>
        </p:txBody>
      </p:sp>
      <p:sp>
        <p:nvSpPr>
          <p:cNvPr id="5" name="Text Placeholder 4"/>
          <p:cNvSpPr>
            <a:spLocks noGrp="1"/>
          </p:cNvSpPr>
          <p:nvPr>
            <p:ph type="body" sz="quarter" idx="13"/>
          </p:nvPr>
        </p:nvSpPr>
        <p:spPr/>
        <p:txBody>
          <a:bodyPr/>
          <a:lstStyle/>
          <a:p>
            <a:r>
              <a:rPr lang="en-US" dirty="0" smtClean="0"/>
              <a:t>API Reference</a:t>
            </a:r>
            <a:endParaRPr lang="en-US" dirty="0"/>
          </a:p>
        </p:txBody>
      </p:sp>
      <p:pic>
        <p:nvPicPr>
          <p:cNvPr id="98306" name="Picture 2" descr="http://copperegg.wpengine.netdna-cdn.com/wp-content/uploads/2012/08/api-image.png"/>
          <p:cNvPicPr>
            <a:picLocks noChangeAspect="1" noChangeArrowheads="1"/>
          </p:cNvPicPr>
          <p:nvPr/>
        </p:nvPicPr>
        <p:blipFill>
          <a:blip r:embed="rId3" cstate="print"/>
          <a:srcRect/>
          <a:stretch>
            <a:fillRect/>
          </a:stretch>
        </p:blipFill>
        <p:spPr bwMode="auto">
          <a:xfrm>
            <a:off x="5840382" y="1914434"/>
            <a:ext cx="2857500" cy="2971801"/>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Getting started with D3.js</a:t>
            </a:r>
            <a:endParaRPr lang="en-US" dirty="0"/>
          </a:p>
        </p:txBody>
      </p:sp>
      <p:sp>
        <p:nvSpPr>
          <p:cNvPr id="2" name="Content Placeholder 1"/>
          <p:cNvSpPr>
            <a:spLocks noGrp="1"/>
          </p:cNvSpPr>
          <p:nvPr>
            <p:ph sz="quarter" idx="12"/>
          </p:nvPr>
        </p:nvSpPr>
        <p:spPr>
          <a:xfrm>
            <a:off x="778467" y="1280561"/>
            <a:ext cx="8123993" cy="3265559"/>
          </a:xfrm>
        </p:spPr>
        <p:txBody>
          <a:bodyPr/>
          <a:lstStyle/>
          <a:p>
            <a:pPr>
              <a:buNone/>
            </a:pPr>
            <a:r>
              <a:rPr lang="en-US" sz="2400" b="1" dirty="0" smtClean="0"/>
              <a:t>d3.layout (Layouts)</a:t>
            </a:r>
          </a:p>
          <a:p>
            <a:r>
              <a:rPr lang="en-US" sz="1600" i="1" dirty="0" smtClean="0"/>
              <a:t>Hierarchy</a:t>
            </a:r>
          </a:p>
          <a:p>
            <a:r>
              <a:rPr lang="en-US" sz="1600" i="1" dirty="0" smtClean="0"/>
              <a:t>Partition</a:t>
            </a:r>
          </a:p>
          <a:p>
            <a:r>
              <a:rPr lang="en-US" sz="1600" i="1" dirty="0" smtClean="0"/>
              <a:t>Pie</a:t>
            </a:r>
          </a:p>
          <a:p>
            <a:r>
              <a:rPr lang="en-US" sz="1600" i="1" dirty="0" smtClean="0"/>
              <a:t>Stack</a:t>
            </a:r>
          </a:p>
          <a:p>
            <a:r>
              <a:rPr lang="en-US" sz="1600" i="1" dirty="0" smtClean="0"/>
              <a:t>Tree</a:t>
            </a:r>
          </a:p>
          <a:p>
            <a:r>
              <a:rPr lang="en-US" sz="1600" i="1" dirty="0" err="1" smtClean="0"/>
              <a:t>Treemap</a:t>
            </a:r>
            <a:endParaRPr lang="en-US" sz="1600" i="1" dirty="0" smtClean="0"/>
          </a:p>
          <a:p>
            <a:r>
              <a:rPr lang="en-US" sz="1600" i="1" dirty="0" smtClean="0"/>
              <a:t>etc.</a:t>
            </a:r>
          </a:p>
          <a:p>
            <a:endParaRPr lang="en-US" sz="2400" i="1" dirty="0" smtClean="0"/>
          </a:p>
          <a:p>
            <a:pPr>
              <a:buNone/>
            </a:pPr>
            <a:endParaRPr lang="en-US" dirty="0" smtClean="0"/>
          </a:p>
        </p:txBody>
      </p:sp>
      <p:sp>
        <p:nvSpPr>
          <p:cNvPr id="5" name="Text Placeholder 4"/>
          <p:cNvSpPr>
            <a:spLocks noGrp="1"/>
          </p:cNvSpPr>
          <p:nvPr>
            <p:ph type="body" sz="quarter" idx="13"/>
          </p:nvPr>
        </p:nvSpPr>
        <p:spPr/>
        <p:txBody>
          <a:bodyPr/>
          <a:lstStyle/>
          <a:p>
            <a:r>
              <a:rPr lang="en-US" dirty="0" smtClean="0"/>
              <a:t>API Reference</a:t>
            </a:r>
            <a:endParaRPr lang="en-US" dirty="0"/>
          </a:p>
        </p:txBody>
      </p:sp>
      <p:pic>
        <p:nvPicPr>
          <p:cNvPr id="98306" name="Picture 2" descr="http://copperegg.wpengine.netdna-cdn.com/wp-content/uploads/2012/08/api-image.png"/>
          <p:cNvPicPr>
            <a:picLocks noChangeAspect="1" noChangeArrowheads="1"/>
          </p:cNvPicPr>
          <p:nvPr/>
        </p:nvPicPr>
        <p:blipFill>
          <a:blip r:embed="rId3" cstate="print"/>
          <a:srcRect/>
          <a:stretch>
            <a:fillRect/>
          </a:stretch>
        </p:blipFill>
        <p:spPr bwMode="auto">
          <a:xfrm>
            <a:off x="5840382" y="1914434"/>
            <a:ext cx="2857500" cy="2971801"/>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Getting started with D3.js</a:t>
            </a:r>
            <a:endParaRPr lang="en-US" dirty="0"/>
          </a:p>
        </p:txBody>
      </p:sp>
      <p:sp>
        <p:nvSpPr>
          <p:cNvPr id="2" name="Content Placeholder 1"/>
          <p:cNvSpPr>
            <a:spLocks noGrp="1"/>
          </p:cNvSpPr>
          <p:nvPr>
            <p:ph sz="quarter" idx="12"/>
          </p:nvPr>
        </p:nvSpPr>
        <p:spPr>
          <a:xfrm>
            <a:off x="778467" y="1280561"/>
            <a:ext cx="8123993" cy="3265559"/>
          </a:xfrm>
        </p:spPr>
        <p:txBody>
          <a:bodyPr/>
          <a:lstStyle/>
          <a:p>
            <a:pPr>
              <a:buNone/>
            </a:pPr>
            <a:r>
              <a:rPr lang="en-US" sz="2400" b="1" dirty="0" smtClean="0"/>
              <a:t>d3.behavior (Behaviors)</a:t>
            </a:r>
          </a:p>
          <a:p>
            <a:r>
              <a:rPr lang="en-US" sz="2400" i="1" dirty="0" smtClean="0"/>
              <a:t>Drag</a:t>
            </a:r>
          </a:p>
          <a:p>
            <a:r>
              <a:rPr lang="en-US" sz="2400" i="1" dirty="0" smtClean="0"/>
              <a:t>Zoom</a:t>
            </a:r>
          </a:p>
        </p:txBody>
      </p:sp>
      <p:sp>
        <p:nvSpPr>
          <p:cNvPr id="5" name="Text Placeholder 4"/>
          <p:cNvSpPr>
            <a:spLocks noGrp="1"/>
          </p:cNvSpPr>
          <p:nvPr>
            <p:ph type="body" sz="quarter" idx="13"/>
          </p:nvPr>
        </p:nvSpPr>
        <p:spPr/>
        <p:txBody>
          <a:bodyPr/>
          <a:lstStyle/>
          <a:p>
            <a:r>
              <a:rPr lang="en-US" dirty="0" smtClean="0"/>
              <a:t>API Reference</a:t>
            </a:r>
            <a:endParaRPr lang="en-US" dirty="0"/>
          </a:p>
        </p:txBody>
      </p:sp>
      <p:pic>
        <p:nvPicPr>
          <p:cNvPr id="98306" name="Picture 2" descr="http://copperegg.wpengine.netdna-cdn.com/wp-content/uploads/2012/08/api-image.png"/>
          <p:cNvPicPr>
            <a:picLocks noChangeAspect="1" noChangeArrowheads="1"/>
          </p:cNvPicPr>
          <p:nvPr/>
        </p:nvPicPr>
        <p:blipFill>
          <a:blip r:embed="rId3" cstate="print"/>
          <a:srcRect/>
          <a:stretch>
            <a:fillRect/>
          </a:stretch>
        </p:blipFill>
        <p:spPr bwMode="auto">
          <a:xfrm>
            <a:off x="5840382" y="1914434"/>
            <a:ext cx="2857500" cy="2971801"/>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Manipulation (Selectors)</a:t>
            </a:r>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DOM Manipulation (Selectors)</a:t>
            </a:r>
            <a:endParaRPr lang="en-US" dirty="0"/>
          </a:p>
        </p:txBody>
      </p:sp>
      <p:sp>
        <p:nvSpPr>
          <p:cNvPr id="2" name="Content Placeholder 1"/>
          <p:cNvSpPr>
            <a:spLocks noGrp="1"/>
          </p:cNvSpPr>
          <p:nvPr>
            <p:ph sz="quarter" idx="12"/>
          </p:nvPr>
        </p:nvSpPr>
        <p:spPr>
          <a:xfrm>
            <a:off x="778467" y="1280562"/>
            <a:ext cx="8123993" cy="461974"/>
          </a:xfrm>
        </p:spPr>
        <p:txBody>
          <a:bodyPr/>
          <a:lstStyle/>
          <a:p>
            <a:r>
              <a:rPr lang="en-US" dirty="0" smtClean="0"/>
              <a:t>Using JavaScript</a:t>
            </a:r>
            <a:endParaRPr lang="en-US" i="1" dirty="0" smtClean="0"/>
          </a:p>
          <a:p>
            <a:endParaRPr lang="en-US" i="1" dirty="0" smtClean="0"/>
          </a:p>
          <a:p>
            <a:pPr>
              <a:buNone/>
            </a:pPr>
            <a:endParaRPr lang="en-US" dirty="0" smtClean="0"/>
          </a:p>
        </p:txBody>
      </p:sp>
      <p:sp>
        <p:nvSpPr>
          <p:cNvPr id="5" name="Text Placeholder 4"/>
          <p:cNvSpPr>
            <a:spLocks noGrp="1"/>
          </p:cNvSpPr>
          <p:nvPr>
            <p:ph type="body" sz="quarter" idx="13"/>
          </p:nvPr>
        </p:nvSpPr>
        <p:spPr/>
        <p:txBody>
          <a:bodyPr/>
          <a:lstStyle/>
          <a:p>
            <a:r>
              <a:rPr lang="en-US" dirty="0" smtClean="0"/>
              <a:t>Selectors</a:t>
            </a:r>
            <a:endParaRPr lang="en-US" dirty="0"/>
          </a:p>
        </p:txBody>
      </p:sp>
      <p:sp>
        <p:nvSpPr>
          <p:cNvPr id="6" name="Rectangle 20"/>
          <p:cNvSpPr>
            <a:spLocks noChangeArrowheads="1"/>
          </p:cNvSpPr>
          <p:nvPr/>
        </p:nvSpPr>
        <p:spPr bwMode="gray">
          <a:xfrm>
            <a:off x="887830" y="1668194"/>
            <a:ext cx="7669574" cy="1100943"/>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8" name="TextBox 7"/>
          <p:cNvSpPr txBox="1"/>
          <p:nvPr/>
        </p:nvSpPr>
        <p:spPr>
          <a:xfrm>
            <a:off x="992038" y="1811606"/>
            <a:ext cx="7332453" cy="938719"/>
          </a:xfrm>
          <a:prstGeom prst="rect">
            <a:avLst/>
          </a:prstGeom>
          <a:noFill/>
        </p:spPr>
        <p:txBody>
          <a:bodyPr wrap="square" rtlCol="0">
            <a:spAutoFit/>
          </a:bodyPr>
          <a:lstStyle/>
          <a:p>
            <a:r>
              <a:rPr lang="en-US" sz="1100" dirty="0" err="1" smtClean="0">
                <a:solidFill>
                  <a:srgbClr val="3182BD"/>
                </a:solidFill>
              </a:rPr>
              <a:t>var</a:t>
            </a:r>
            <a:r>
              <a:rPr lang="en-US" sz="1100" dirty="0" smtClean="0"/>
              <a:t> paragraphs = </a:t>
            </a:r>
            <a:r>
              <a:rPr lang="en-US" sz="1100" dirty="0" err="1" smtClean="0"/>
              <a:t>document.getElementsByTagName</a:t>
            </a:r>
            <a:r>
              <a:rPr lang="en-US" sz="1100" dirty="0" smtClean="0"/>
              <a:t>(</a:t>
            </a:r>
            <a:r>
              <a:rPr lang="en-US" sz="1100" dirty="0" smtClean="0">
                <a:solidFill>
                  <a:srgbClr val="756BB1"/>
                </a:solidFill>
              </a:rPr>
              <a:t>"p"</a:t>
            </a:r>
            <a:r>
              <a:rPr lang="en-US" sz="1100" dirty="0" smtClean="0"/>
              <a:t>); </a:t>
            </a:r>
          </a:p>
          <a:p>
            <a:r>
              <a:rPr lang="en-US" sz="1100" dirty="0" smtClean="0">
                <a:solidFill>
                  <a:srgbClr val="3182BD"/>
                </a:solidFill>
              </a:rPr>
              <a:t>for</a:t>
            </a:r>
            <a:r>
              <a:rPr lang="en-US" sz="1100" dirty="0" smtClean="0"/>
              <a:t> (</a:t>
            </a:r>
            <a:r>
              <a:rPr lang="en-US" sz="1100" dirty="0" err="1" smtClean="0">
                <a:solidFill>
                  <a:srgbClr val="3182BD"/>
                </a:solidFill>
              </a:rPr>
              <a:t>var</a:t>
            </a:r>
            <a:r>
              <a:rPr lang="en-US" sz="1100" dirty="0" smtClean="0"/>
              <a:t> </a:t>
            </a:r>
            <a:r>
              <a:rPr lang="en-US" sz="1100" dirty="0" err="1" smtClean="0"/>
              <a:t>i</a:t>
            </a:r>
            <a:r>
              <a:rPr lang="en-US" sz="1100" dirty="0" smtClean="0"/>
              <a:t> = </a:t>
            </a:r>
            <a:r>
              <a:rPr lang="en-US" sz="1100" dirty="0" smtClean="0">
                <a:solidFill>
                  <a:srgbClr val="31A354"/>
                </a:solidFill>
              </a:rPr>
              <a:t>0</a:t>
            </a:r>
            <a:r>
              <a:rPr lang="en-US" sz="1100" dirty="0" smtClean="0"/>
              <a:t>; </a:t>
            </a:r>
            <a:r>
              <a:rPr lang="en-US" sz="1100" dirty="0" err="1" smtClean="0"/>
              <a:t>i</a:t>
            </a:r>
            <a:r>
              <a:rPr lang="en-US" sz="1100" dirty="0" smtClean="0"/>
              <a:t> &lt; </a:t>
            </a:r>
            <a:r>
              <a:rPr lang="en-US" sz="1100" dirty="0" err="1" smtClean="0"/>
              <a:t>paragraphs.length</a:t>
            </a:r>
            <a:r>
              <a:rPr lang="en-US" sz="1100" dirty="0" smtClean="0"/>
              <a:t>; </a:t>
            </a:r>
            <a:r>
              <a:rPr lang="en-US" sz="1100" dirty="0" err="1" smtClean="0"/>
              <a:t>i</a:t>
            </a:r>
            <a:r>
              <a:rPr lang="en-US" sz="1100" dirty="0" smtClean="0"/>
              <a:t>++) { </a:t>
            </a:r>
          </a:p>
          <a:p>
            <a:r>
              <a:rPr lang="en-US" sz="1100" dirty="0" smtClean="0">
                <a:solidFill>
                  <a:srgbClr val="3182BD"/>
                </a:solidFill>
              </a:rPr>
              <a:t>    </a:t>
            </a:r>
            <a:r>
              <a:rPr lang="en-US" sz="1100" dirty="0" err="1" smtClean="0">
                <a:solidFill>
                  <a:srgbClr val="3182BD"/>
                </a:solidFill>
              </a:rPr>
              <a:t>var</a:t>
            </a:r>
            <a:r>
              <a:rPr lang="en-US" sz="1100" dirty="0" smtClean="0"/>
              <a:t> paragraph = </a:t>
            </a:r>
            <a:r>
              <a:rPr lang="en-US" sz="1100" dirty="0" err="1" smtClean="0"/>
              <a:t>paragraphs.item</a:t>
            </a:r>
            <a:r>
              <a:rPr lang="en-US" sz="1100" dirty="0" smtClean="0"/>
              <a:t>(</a:t>
            </a:r>
            <a:r>
              <a:rPr lang="en-US" sz="1100" dirty="0" err="1" smtClean="0"/>
              <a:t>i</a:t>
            </a:r>
            <a:r>
              <a:rPr lang="en-US" sz="1100" dirty="0" smtClean="0"/>
              <a:t>);</a:t>
            </a:r>
          </a:p>
          <a:p>
            <a:r>
              <a:rPr lang="en-US" sz="1100" dirty="0" smtClean="0"/>
              <a:t>    </a:t>
            </a:r>
            <a:r>
              <a:rPr lang="en-US" sz="1100" dirty="0" err="1" smtClean="0"/>
              <a:t>paragraph.style.setProperty</a:t>
            </a:r>
            <a:r>
              <a:rPr lang="en-US" sz="1100" dirty="0" smtClean="0"/>
              <a:t>(</a:t>
            </a:r>
            <a:r>
              <a:rPr lang="en-US" sz="1100" dirty="0" smtClean="0">
                <a:solidFill>
                  <a:srgbClr val="756BB1"/>
                </a:solidFill>
              </a:rPr>
              <a:t>"color"</a:t>
            </a:r>
            <a:r>
              <a:rPr lang="en-US" sz="1100" dirty="0" smtClean="0"/>
              <a:t>, </a:t>
            </a:r>
            <a:r>
              <a:rPr lang="en-US" sz="1100" dirty="0" smtClean="0">
                <a:solidFill>
                  <a:srgbClr val="756BB1"/>
                </a:solidFill>
              </a:rPr>
              <a:t>"white"</a:t>
            </a:r>
            <a:r>
              <a:rPr lang="en-US" sz="1100" dirty="0" smtClean="0"/>
              <a:t>, null); </a:t>
            </a:r>
          </a:p>
          <a:p>
            <a:r>
              <a:rPr lang="en-US" sz="1100" dirty="0" smtClean="0"/>
              <a:t>}</a:t>
            </a:r>
            <a:endParaRPr lang="en-US" sz="1100" dirty="0" smtClean="0">
              <a:solidFill>
                <a:schemeClr val="tx2"/>
              </a:solidFill>
            </a:endParaRPr>
          </a:p>
        </p:txBody>
      </p:sp>
      <p:sp>
        <p:nvSpPr>
          <p:cNvPr id="7" name="Content Placeholder 1"/>
          <p:cNvSpPr txBox="1">
            <a:spLocks/>
          </p:cNvSpPr>
          <p:nvPr/>
        </p:nvSpPr>
        <p:spPr>
          <a:xfrm>
            <a:off x="784225" y="2985642"/>
            <a:ext cx="8123993" cy="461974"/>
          </a:xfrm>
          <a:prstGeom prst="rect">
            <a:avLst/>
          </a:prstGeom>
        </p:spPr>
        <p:txBody>
          <a:bodyPr vert="horz" lIns="0" tIns="0" rIns="0" bIns="0" rtlCol="0">
            <a:noAutofit/>
          </a:bodyPr>
          <a:lstStyle/>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Char char="§"/>
              <a:tabLst/>
              <a:defRPr/>
            </a:pPr>
            <a:r>
              <a:rPr lang="en-US" sz="2000" dirty="0" smtClean="0">
                <a:latin typeface="Arial" pitchFamily="34" charset="0"/>
                <a:cs typeface="Arial" pitchFamily="34" charset="0"/>
              </a:rPr>
              <a:t>Using d3.js</a:t>
            </a:r>
            <a:endParaRPr kumimoji="0" lang="en-US" sz="20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Char char="§"/>
              <a:tabLst/>
              <a:defRPr/>
            </a:pPr>
            <a:endParaRPr kumimoji="0" lang="en-US" sz="20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None/>
              <a:tabLst/>
              <a:defRPr/>
            </a:pP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9" name="Rectangle 20"/>
          <p:cNvSpPr>
            <a:spLocks noChangeArrowheads="1"/>
          </p:cNvSpPr>
          <p:nvPr/>
        </p:nvSpPr>
        <p:spPr bwMode="gray">
          <a:xfrm>
            <a:off x="884961" y="3330142"/>
            <a:ext cx="7669574" cy="568992"/>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1" name="TextBox 10"/>
          <p:cNvSpPr txBox="1"/>
          <p:nvPr/>
        </p:nvSpPr>
        <p:spPr>
          <a:xfrm>
            <a:off x="997796" y="3516686"/>
            <a:ext cx="7332453" cy="261610"/>
          </a:xfrm>
          <a:prstGeom prst="rect">
            <a:avLst/>
          </a:prstGeom>
          <a:noFill/>
        </p:spPr>
        <p:txBody>
          <a:bodyPr wrap="square" rtlCol="0">
            <a:spAutoFit/>
          </a:bodyPr>
          <a:lstStyle/>
          <a:p>
            <a:r>
              <a:rPr lang="en-US" sz="1100" dirty="0" smtClean="0"/>
              <a:t>d3.selectAll(</a:t>
            </a:r>
            <a:r>
              <a:rPr lang="en-US" sz="1100" dirty="0" smtClean="0">
                <a:solidFill>
                  <a:srgbClr val="756BB1"/>
                </a:solidFill>
              </a:rPr>
              <a:t>"p"</a:t>
            </a:r>
            <a:r>
              <a:rPr lang="en-US" sz="1100" dirty="0" smtClean="0"/>
              <a:t>).style(</a:t>
            </a:r>
            <a:r>
              <a:rPr lang="en-US" sz="1100" dirty="0" smtClean="0">
                <a:solidFill>
                  <a:srgbClr val="756BB1"/>
                </a:solidFill>
              </a:rPr>
              <a:t>"color"</a:t>
            </a:r>
            <a:r>
              <a:rPr lang="en-US" sz="1100" dirty="0" smtClean="0"/>
              <a:t>, </a:t>
            </a:r>
            <a:r>
              <a:rPr lang="en-US" sz="1100" dirty="0" smtClean="0">
                <a:solidFill>
                  <a:srgbClr val="756BB1"/>
                </a:solidFill>
              </a:rPr>
              <a:t>"white"</a:t>
            </a:r>
            <a:r>
              <a:rPr lang="en-US" sz="1100" dirty="0" smtClean="0"/>
              <a:t>);</a:t>
            </a:r>
            <a:endParaRPr lang="en-US" sz="1100" dirty="0" smtClean="0">
              <a:solidFill>
                <a:schemeClr val="tx2"/>
              </a:solidFill>
            </a:endParaRP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DOM Manipulation (Selectors)</a:t>
            </a:r>
            <a:endParaRPr lang="en-US" dirty="0"/>
          </a:p>
        </p:txBody>
      </p:sp>
      <p:sp>
        <p:nvSpPr>
          <p:cNvPr id="2" name="Content Placeholder 1"/>
          <p:cNvSpPr>
            <a:spLocks noGrp="1"/>
          </p:cNvSpPr>
          <p:nvPr>
            <p:ph sz="quarter" idx="12"/>
          </p:nvPr>
        </p:nvSpPr>
        <p:spPr>
          <a:xfrm>
            <a:off x="778467" y="1280561"/>
            <a:ext cx="8167125" cy="2221764"/>
          </a:xfrm>
        </p:spPr>
        <p:txBody>
          <a:bodyPr/>
          <a:lstStyle/>
          <a:p>
            <a:r>
              <a:rPr lang="en-US" sz="1800" dirty="0" smtClean="0"/>
              <a:t>D3.js select method uses CSS3 selectors to grab DOM elements.</a:t>
            </a:r>
          </a:p>
          <a:p>
            <a:r>
              <a:rPr lang="en-US" sz="1800" dirty="0" smtClean="0"/>
              <a:t>d3.select(</a:t>
            </a:r>
            <a:r>
              <a:rPr lang="en-US" sz="1800" dirty="0" smtClean="0">
                <a:solidFill>
                  <a:srgbClr val="756BB1"/>
                </a:solidFill>
              </a:rPr>
              <a:t>“body"</a:t>
            </a:r>
            <a:r>
              <a:rPr lang="en-US" sz="1800" dirty="0" smtClean="0"/>
              <a:t>); </a:t>
            </a:r>
            <a:r>
              <a:rPr lang="en-US" sz="1800" dirty="0" smtClean="0">
                <a:solidFill>
                  <a:schemeClr val="bg1">
                    <a:lumMod val="65000"/>
                  </a:schemeClr>
                </a:solidFill>
              </a:rPr>
              <a:t>// By tag</a:t>
            </a:r>
          </a:p>
          <a:p>
            <a:r>
              <a:rPr lang="en-US" sz="1800" dirty="0" smtClean="0"/>
              <a:t>d3.select(</a:t>
            </a:r>
            <a:r>
              <a:rPr lang="en-US" sz="1800" dirty="0" smtClean="0">
                <a:solidFill>
                  <a:srgbClr val="756BB1"/>
                </a:solidFill>
              </a:rPr>
              <a:t>“#id"</a:t>
            </a:r>
            <a:r>
              <a:rPr lang="en-US" sz="1800" dirty="0" smtClean="0"/>
              <a:t>); </a:t>
            </a:r>
            <a:r>
              <a:rPr lang="en-US" sz="1800" dirty="0" smtClean="0">
                <a:solidFill>
                  <a:schemeClr val="bg1">
                    <a:lumMod val="65000"/>
                  </a:schemeClr>
                </a:solidFill>
              </a:rPr>
              <a:t>// By id</a:t>
            </a:r>
          </a:p>
          <a:p>
            <a:r>
              <a:rPr lang="en-US" sz="1800" dirty="0" smtClean="0"/>
              <a:t>d3.select(</a:t>
            </a:r>
            <a:r>
              <a:rPr lang="en-US" sz="1800" dirty="0" smtClean="0">
                <a:solidFill>
                  <a:srgbClr val="756BB1"/>
                </a:solidFill>
              </a:rPr>
              <a:t>“.class"</a:t>
            </a:r>
            <a:r>
              <a:rPr lang="en-US" sz="1800" dirty="0" smtClean="0"/>
              <a:t>); </a:t>
            </a:r>
            <a:r>
              <a:rPr lang="en-US" sz="1800" dirty="0" smtClean="0">
                <a:solidFill>
                  <a:schemeClr val="bg1">
                    <a:lumMod val="65000"/>
                  </a:schemeClr>
                </a:solidFill>
              </a:rPr>
              <a:t>// By class</a:t>
            </a:r>
          </a:p>
          <a:p>
            <a:r>
              <a:rPr lang="en-US" sz="1800" dirty="0" smtClean="0">
                <a:hlinkClick r:id="rId3"/>
              </a:rPr>
              <a:t>http://www.w3.org/TR/css3-selectors/#selectors</a:t>
            </a:r>
            <a:endParaRPr lang="en-US" sz="1800" dirty="0" smtClean="0"/>
          </a:p>
          <a:p>
            <a:r>
              <a:rPr lang="en-US" sz="1800" dirty="0" smtClean="0"/>
              <a:t>The selection returns an array with elements</a:t>
            </a:r>
            <a:endParaRPr lang="en-US" sz="2400" dirty="0" smtClean="0"/>
          </a:p>
          <a:p>
            <a:pPr>
              <a:buNone/>
            </a:pPr>
            <a:endParaRPr lang="en-US" dirty="0" smtClean="0"/>
          </a:p>
        </p:txBody>
      </p:sp>
      <p:sp>
        <p:nvSpPr>
          <p:cNvPr id="5" name="Text Placeholder 4"/>
          <p:cNvSpPr>
            <a:spLocks noGrp="1"/>
          </p:cNvSpPr>
          <p:nvPr>
            <p:ph type="body" sz="quarter" idx="13"/>
          </p:nvPr>
        </p:nvSpPr>
        <p:spPr/>
        <p:txBody>
          <a:bodyPr/>
          <a:lstStyle/>
          <a:p>
            <a:r>
              <a:rPr lang="en-US" dirty="0" smtClean="0"/>
              <a:t>Selectors</a:t>
            </a:r>
            <a:endParaRPr lang="en-US" dirty="0"/>
          </a:p>
        </p:txBody>
      </p:sp>
      <p:sp>
        <p:nvSpPr>
          <p:cNvPr id="13" name="Rectangle 20"/>
          <p:cNvSpPr>
            <a:spLocks noChangeArrowheads="1"/>
          </p:cNvSpPr>
          <p:nvPr/>
        </p:nvSpPr>
        <p:spPr bwMode="gray">
          <a:xfrm>
            <a:off x="810192" y="3609118"/>
            <a:ext cx="7669574" cy="80760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4" name="TextBox 13"/>
          <p:cNvSpPr txBox="1"/>
          <p:nvPr/>
        </p:nvSpPr>
        <p:spPr>
          <a:xfrm>
            <a:off x="948906" y="3735278"/>
            <a:ext cx="7332453" cy="600164"/>
          </a:xfrm>
          <a:prstGeom prst="rect">
            <a:avLst/>
          </a:prstGeom>
          <a:noFill/>
        </p:spPr>
        <p:txBody>
          <a:bodyPr wrap="square" rtlCol="0">
            <a:spAutoFit/>
          </a:bodyPr>
          <a:lstStyle/>
          <a:p>
            <a:r>
              <a:rPr lang="en-US" sz="1100" dirty="0" err="1" smtClean="0">
                <a:solidFill>
                  <a:srgbClr val="0080FF"/>
                </a:solidFill>
                <a:latin typeface="Consolas"/>
              </a:rPr>
              <a:t>var</a:t>
            </a:r>
            <a:r>
              <a:rPr lang="en-US" sz="1100" dirty="0" smtClean="0">
                <a:solidFill>
                  <a:srgbClr val="0080FF"/>
                </a:solidFill>
                <a:latin typeface="Consolas"/>
              </a:rPr>
              <a:t> </a:t>
            </a:r>
            <a:r>
              <a:rPr lang="en-US" sz="1100" dirty="0" err="1" smtClean="0">
                <a:solidFill>
                  <a:srgbClr val="0080FF"/>
                </a:solidFill>
                <a:latin typeface="Consolas"/>
              </a:rPr>
              <a:t>parentElement</a:t>
            </a:r>
            <a:r>
              <a:rPr lang="en-US" sz="1100" dirty="0" smtClean="0">
                <a:solidFill>
                  <a:srgbClr val="0080FF"/>
                </a:solidFill>
                <a:latin typeface="Consolas"/>
              </a:rPr>
              <a:t> = d3.select("body");</a:t>
            </a:r>
          </a:p>
          <a:p>
            <a:r>
              <a:rPr lang="en-US" sz="1100" dirty="0" err="1" smtClean="0">
                <a:solidFill>
                  <a:srgbClr val="0080FF"/>
                </a:solidFill>
                <a:latin typeface="Consolas"/>
              </a:rPr>
              <a:t>parentElement</a:t>
            </a:r>
            <a:r>
              <a:rPr lang="en-US" sz="1100" dirty="0" smtClean="0">
                <a:solidFill>
                  <a:srgbClr val="0080FF"/>
                </a:solidFill>
                <a:latin typeface="Consolas"/>
              </a:rPr>
              <a:t>;</a:t>
            </a:r>
          </a:p>
          <a:p>
            <a:r>
              <a:rPr lang="en-US" sz="1100" dirty="0" err="1" smtClean="0">
                <a:solidFill>
                  <a:srgbClr val="0080FF"/>
                </a:solidFill>
                <a:latin typeface="Consolas"/>
              </a:rPr>
              <a:t>parentElement.select</a:t>
            </a:r>
            <a:r>
              <a:rPr lang="en-US" sz="1100" dirty="0" smtClean="0">
                <a:solidFill>
                  <a:srgbClr val="0080FF"/>
                </a:solidFill>
                <a:latin typeface="Consolas"/>
              </a:rPr>
              <a:t>("p");</a:t>
            </a:r>
            <a:endParaRPr lang="en-US" sz="1100" dirty="0" smtClean="0">
              <a:solidFill>
                <a:schemeClr val="tx2"/>
              </a:solidFill>
            </a:endParaRP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3"/>
          </p:nvPr>
        </p:nvSpPr>
        <p:spPr>
          <a:xfrm>
            <a:off x="796354" y="1268241"/>
            <a:ext cx="7771752" cy="2786174"/>
          </a:xfrm>
        </p:spPr>
        <p:txBody>
          <a:bodyPr/>
          <a:lstStyle/>
          <a:p>
            <a:r>
              <a:rPr lang="en-US" sz="1800" dirty="0" smtClean="0"/>
              <a:t>Data Visualizations</a:t>
            </a:r>
          </a:p>
          <a:p>
            <a:r>
              <a:rPr lang="en-US" sz="1800" dirty="0" smtClean="0"/>
              <a:t>Live Examples</a:t>
            </a:r>
          </a:p>
          <a:p>
            <a:r>
              <a:rPr lang="en-US" sz="1800" dirty="0" smtClean="0"/>
              <a:t>What is D3.js?</a:t>
            </a:r>
          </a:p>
          <a:p>
            <a:r>
              <a:rPr lang="en-US" sz="1800" dirty="0" smtClean="0"/>
              <a:t>Basic Building Blocks</a:t>
            </a:r>
          </a:p>
          <a:p>
            <a:r>
              <a:rPr lang="en-US" sz="1800" dirty="0" smtClean="0"/>
              <a:t>Getting started with D3.js</a:t>
            </a:r>
          </a:p>
          <a:p>
            <a:r>
              <a:rPr lang="en-US" sz="1800" dirty="0" smtClean="0"/>
              <a:t>DOM Manipulation (Selectors)</a:t>
            </a:r>
          </a:p>
          <a:p>
            <a:r>
              <a:rPr lang="en-US" sz="1800" dirty="0" smtClean="0"/>
              <a:t>Binding Data to DOM Elements (D3 States)</a:t>
            </a:r>
          </a:p>
        </p:txBody>
      </p:sp>
    </p:spTree>
    <p:extLst>
      <p:ext uri="{BB962C8B-B14F-4D97-AF65-F5344CB8AC3E}">
        <p14:creationId xmlns="" xmlns:p14="http://schemas.microsoft.com/office/powerpoint/2010/main" val="7224187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DOM Manipulation (Selectors)</a:t>
            </a:r>
            <a:endParaRPr lang="en-US" dirty="0"/>
          </a:p>
        </p:txBody>
      </p:sp>
      <p:sp>
        <p:nvSpPr>
          <p:cNvPr id="2" name="Content Placeholder 1"/>
          <p:cNvSpPr>
            <a:spLocks noGrp="1"/>
          </p:cNvSpPr>
          <p:nvPr>
            <p:ph sz="quarter" idx="12"/>
          </p:nvPr>
        </p:nvSpPr>
        <p:spPr>
          <a:xfrm>
            <a:off x="778467" y="1280561"/>
            <a:ext cx="8149873" cy="720767"/>
          </a:xfrm>
        </p:spPr>
        <p:txBody>
          <a:bodyPr/>
          <a:lstStyle/>
          <a:p>
            <a:r>
              <a:rPr lang="en-US" dirty="0" smtClean="0"/>
              <a:t>Styles, attributes, and other properties can be specified as </a:t>
            </a:r>
            <a:r>
              <a:rPr lang="en-US" i="1" dirty="0" smtClean="0"/>
              <a:t>functions of data</a:t>
            </a:r>
            <a:r>
              <a:rPr lang="en-US" dirty="0" smtClean="0"/>
              <a:t> in D3, not just simple constants.</a:t>
            </a:r>
          </a:p>
        </p:txBody>
      </p:sp>
      <p:sp>
        <p:nvSpPr>
          <p:cNvPr id="5" name="Text Placeholder 4"/>
          <p:cNvSpPr>
            <a:spLocks noGrp="1"/>
          </p:cNvSpPr>
          <p:nvPr>
            <p:ph type="body" sz="quarter" idx="13"/>
          </p:nvPr>
        </p:nvSpPr>
        <p:spPr/>
        <p:txBody>
          <a:bodyPr/>
          <a:lstStyle/>
          <a:p>
            <a:r>
              <a:rPr lang="en-US" dirty="0" smtClean="0"/>
              <a:t>Dynamic Properties</a:t>
            </a:r>
            <a:endParaRPr lang="en-US" dirty="0"/>
          </a:p>
        </p:txBody>
      </p:sp>
      <p:sp>
        <p:nvSpPr>
          <p:cNvPr id="6" name="Rectangle 20"/>
          <p:cNvSpPr>
            <a:spLocks noChangeArrowheads="1"/>
          </p:cNvSpPr>
          <p:nvPr/>
        </p:nvSpPr>
        <p:spPr bwMode="gray">
          <a:xfrm>
            <a:off x="887830" y="2082242"/>
            <a:ext cx="7669574" cy="80760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7" name="TextBox 6"/>
          <p:cNvSpPr txBox="1"/>
          <p:nvPr/>
        </p:nvSpPr>
        <p:spPr>
          <a:xfrm>
            <a:off x="992038" y="2208402"/>
            <a:ext cx="7332453" cy="600164"/>
          </a:xfrm>
          <a:prstGeom prst="rect">
            <a:avLst/>
          </a:prstGeom>
          <a:noFill/>
        </p:spPr>
        <p:txBody>
          <a:bodyPr wrap="square" rtlCol="0">
            <a:spAutoFit/>
          </a:bodyPr>
          <a:lstStyle/>
          <a:p>
            <a:r>
              <a:rPr lang="en-US" sz="1100" dirty="0" smtClean="0"/>
              <a:t>d3.selectAll(</a:t>
            </a:r>
            <a:r>
              <a:rPr lang="en-US" sz="1100" dirty="0" smtClean="0">
                <a:solidFill>
                  <a:srgbClr val="756BB1"/>
                </a:solidFill>
              </a:rPr>
              <a:t>"p"</a:t>
            </a:r>
            <a:r>
              <a:rPr lang="en-US" sz="1100" dirty="0" smtClean="0"/>
              <a:t>).style(</a:t>
            </a:r>
            <a:r>
              <a:rPr lang="en-US" sz="1100" dirty="0" smtClean="0">
                <a:solidFill>
                  <a:srgbClr val="756BB1"/>
                </a:solidFill>
              </a:rPr>
              <a:t>"color"</a:t>
            </a:r>
            <a:r>
              <a:rPr lang="en-US" sz="1100" dirty="0" smtClean="0"/>
              <a:t>, </a:t>
            </a:r>
            <a:r>
              <a:rPr lang="en-US" sz="1100" dirty="0" smtClean="0">
                <a:solidFill>
                  <a:srgbClr val="3182BD"/>
                </a:solidFill>
              </a:rPr>
              <a:t>function</a:t>
            </a:r>
            <a:r>
              <a:rPr lang="en-US" sz="1100" dirty="0" smtClean="0"/>
              <a:t>(d, </a:t>
            </a:r>
            <a:r>
              <a:rPr lang="en-US" sz="1100" dirty="0" err="1" smtClean="0"/>
              <a:t>i</a:t>
            </a:r>
            <a:r>
              <a:rPr lang="en-US" sz="1100" dirty="0" smtClean="0"/>
              <a:t>) { </a:t>
            </a:r>
          </a:p>
          <a:p>
            <a:r>
              <a:rPr lang="en-US" sz="1100" dirty="0" smtClean="0">
                <a:solidFill>
                  <a:srgbClr val="3182BD"/>
                </a:solidFill>
              </a:rPr>
              <a:t>    return</a:t>
            </a:r>
            <a:r>
              <a:rPr lang="en-US" sz="1100" dirty="0" smtClean="0"/>
              <a:t> </a:t>
            </a:r>
            <a:r>
              <a:rPr lang="en-US" sz="1100" dirty="0" err="1" smtClean="0"/>
              <a:t>i</a:t>
            </a:r>
            <a:r>
              <a:rPr lang="en-US" sz="1100" dirty="0" smtClean="0"/>
              <a:t> % </a:t>
            </a:r>
            <a:r>
              <a:rPr lang="en-US" sz="1100" dirty="0" smtClean="0">
                <a:solidFill>
                  <a:srgbClr val="31A354"/>
                </a:solidFill>
              </a:rPr>
              <a:t>2</a:t>
            </a:r>
            <a:r>
              <a:rPr lang="en-US" sz="1100" dirty="0" smtClean="0"/>
              <a:t> ? </a:t>
            </a:r>
            <a:r>
              <a:rPr lang="en-US" sz="1100" dirty="0" smtClean="0">
                <a:solidFill>
                  <a:srgbClr val="756BB1"/>
                </a:solidFill>
              </a:rPr>
              <a:t>"#ff0000"</a:t>
            </a:r>
            <a:r>
              <a:rPr lang="en-US" sz="1100" dirty="0" smtClean="0"/>
              <a:t> : </a:t>
            </a:r>
            <a:r>
              <a:rPr lang="en-US" sz="1100" dirty="0" smtClean="0">
                <a:solidFill>
                  <a:srgbClr val="756BB1"/>
                </a:solidFill>
              </a:rPr>
              <a:t>"#0000ff"</a:t>
            </a:r>
            <a:r>
              <a:rPr lang="en-US" sz="1100" dirty="0" smtClean="0"/>
              <a:t>; </a:t>
            </a:r>
          </a:p>
          <a:p>
            <a:r>
              <a:rPr lang="en-US" sz="1100" dirty="0" smtClean="0"/>
              <a:t>});</a:t>
            </a:r>
            <a:endParaRPr lang="en-US" sz="1100" dirty="0" smtClean="0">
              <a:solidFill>
                <a:schemeClr val="tx2"/>
              </a:solidFill>
            </a:endParaRPr>
          </a:p>
        </p:txBody>
      </p:sp>
      <p:sp>
        <p:nvSpPr>
          <p:cNvPr id="8" name="Content Placeholder 1"/>
          <p:cNvSpPr txBox="1">
            <a:spLocks/>
          </p:cNvSpPr>
          <p:nvPr/>
        </p:nvSpPr>
        <p:spPr>
          <a:xfrm>
            <a:off x="792851" y="3028771"/>
            <a:ext cx="8149873" cy="1172293"/>
          </a:xfrm>
          <a:prstGeom prst="rect">
            <a:avLst/>
          </a:prstGeom>
        </p:spPr>
        <p:txBody>
          <a:bodyPr vert="horz" lIns="0" tIns="0" rIns="0" bIns="0" rtlCol="0">
            <a:noAutofit/>
          </a:bodyPr>
          <a:lstStyle/>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Char char="§"/>
              <a:tabLst/>
              <a:defRPr/>
            </a:pPr>
            <a:r>
              <a:rPr lang="en-US" sz="2000" dirty="0" smtClean="0">
                <a:latin typeface="Arial" pitchFamily="34" charset="0"/>
                <a:cs typeface="Arial" pitchFamily="34" charset="0"/>
              </a:rPr>
              <a:t>d = data of each element</a:t>
            </a:r>
          </a:p>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Char char="§"/>
              <a:tabLst/>
              <a:defRPr/>
            </a:pP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index of each element</a:t>
            </a:r>
          </a:p>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Char char="§"/>
              <a:tabLst/>
              <a:defRPr/>
            </a:pPr>
            <a:r>
              <a:rPr lang="en-US" sz="2000" dirty="0" smtClean="0">
                <a:latin typeface="Arial" pitchFamily="34" charset="0"/>
                <a:cs typeface="Arial" pitchFamily="34" charset="0"/>
              </a:rPr>
              <a:t>t</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his = current DOM element</a:t>
            </a: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Data to DOM Elements (D3 States)</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Binding Data to DOM Elements (D3 States)</a:t>
            </a:r>
            <a:endParaRPr lang="en-US" dirty="0"/>
          </a:p>
        </p:txBody>
      </p:sp>
      <p:sp>
        <p:nvSpPr>
          <p:cNvPr id="2" name="Content Placeholder 1"/>
          <p:cNvSpPr>
            <a:spLocks noGrp="1"/>
          </p:cNvSpPr>
          <p:nvPr>
            <p:ph sz="quarter" idx="12"/>
          </p:nvPr>
        </p:nvSpPr>
        <p:spPr>
          <a:xfrm>
            <a:off x="778467" y="1280562"/>
            <a:ext cx="8149873" cy="729394"/>
          </a:xfrm>
        </p:spPr>
        <p:txBody>
          <a:bodyPr/>
          <a:lstStyle/>
          <a:p>
            <a:r>
              <a:rPr lang="en-US" dirty="0" smtClean="0"/>
              <a:t>Data is specified as an array of values, and each value is passed as the first argument (d) to  the selection functions.</a:t>
            </a:r>
          </a:p>
        </p:txBody>
      </p:sp>
      <p:sp>
        <p:nvSpPr>
          <p:cNvPr id="5" name="Text Placeholder 4"/>
          <p:cNvSpPr>
            <a:spLocks noGrp="1"/>
          </p:cNvSpPr>
          <p:nvPr>
            <p:ph type="body" sz="quarter" idx="13"/>
          </p:nvPr>
        </p:nvSpPr>
        <p:spPr/>
        <p:txBody>
          <a:bodyPr/>
          <a:lstStyle/>
          <a:p>
            <a:r>
              <a:rPr lang="en-US" dirty="0" smtClean="0"/>
              <a:t>Data</a:t>
            </a:r>
            <a:endParaRPr lang="en-US" dirty="0"/>
          </a:p>
        </p:txBody>
      </p:sp>
      <p:sp>
        <p:nvSpPr>
          <p:cNvPr id="6" name="Rectangle 20"/>
          <p:cNvSpPr>
            <a:spLocks noChangeArrowheads="1"/>
          </p:cNvSpPr>
          <p:nvPr/>
        </p:nvSpPr>
        <p:spPr bwMode="gray">
          <a:xfrm>
            <a:off x="887830" y="2254741"/>
            <a:ext cx="7669574" cy="1083681"/>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7" name="TextBox 6"/>
          <p:cNvSpPr txBox="1"/>
          <p:nvPr/>
        </p:nvSpPr>
        <p:spPr>
          <a:xfrm>
            <a:off x="983411" y="2337771"/>
            <a:ext cx="7332453" cy="938719"/>
          </a:xfrm>
          <a:prstGeom prst="rect">
            <a:avLst/>
          </a:prstGeom>
          <a:noFill/>
        </p:spPr>
        <p:txBody>
          <a:bodyPr wrap="square" rtlCol="0">
            <a:spAutoFit/>
          </a:bodyPr>
          <a:lstStyle/>
          <a:p>
            <a:r>
              <a:rPr lang="en-US" sz="1100" dirty="0" smtClean="0"/>
              <a:t>d3.selectAll(</a:t>
            </a:r>
            <a:r>
              <a:rPr lang="en-US" sz="1100" dirty="0" smtClean="0">
                <a:solidFill>
                  <a:srgbClr val="756BB1"/>
                </a:solidFill>
              </a:rPr>
              <a:t>"p“</a:t>
            </a:r>
            <a:r>
              <a:rPr lang="en-US" sz="1100" dirty="0" smtClean="0"/>
              <a:t>)</a:t>
            </a:r>
          </a:p>
          <a:p>
            <a:r>
              <a:rPr lang="en-US" sz="1100" dirty="0" smtClean="0"/>
              <a:t>    .data([</a:t>
            </a:r>
            <a:r>
              <a:rPr lang="en-US" sz="1100" dirty="0" smtClean="0">
                <a:solidFill>
                  <a:srgbClr val="31A354"/>
                </a:solidFill>
              </a:rPr>
              <a:t>4</a:t>
            </a:r>
            <a:r>
              <a:rPr lang="en-US" sz="1100" dirty="0" smtClean="0"/>
              <a:t>, </a:t>
            </a:r>
            <a:r>
              <a:rPr lang="en-US" sz="1100" dirty="0" smtClean="0">
                <a:solidFill>
                  <a:srgbClr val="31A354"/>
                </a:solidFill>
              </a:rPr>
              <a:t>8</a:t>
            </a:r>
            <a:r>
              <a:rPr lang="en-US" sz="1100" dirty="0" smtClean="0"/>
              <a:t>, </a:t>
            </a:r>
            <a:r>
              <a:rPr lang="en-US" sz="1100" dirty="0" smtClean="0">
                <a:solidFill>
                  <a:srgbClr val="31A354"/>
                </a:solidFill>
              </a:rPr>
              <a:t>15</a:t>
            </a:r>
            <a:r>
              <a:rPr lang="en-US" sz="1100" dirty="0" smtClean="0"/>
              <a:t>, </a:t>
            </a:r>
            <a:r>
              <a:rPr lang="en-US" sz="1100" dirty="0" smtClean="0">
                <a:solidFill>
                  <a:srgbClr val="31A354"/>
                </a:solidFill>
              </a:rPr>
              <a:t>16</a:t>
            </a:r>
            <a:r>
              <a:rPr lang="en-US" sz="1100" dirty="0" smtClean="0"/>
              <a:t>, </a:t>
            </a:r>
            <a:r>
              <a:rPr lang="en-US" sz="1100" dirty="0" smtClean="0">
                <a:solidFill>
                  <a:srgbClr val="31A354"/>
                </a:solidFill>
              </a:rPr>
              <a:t>23</a:t>
            </a:r>
            <a:r>
              <a:rPr lang="en-US" sz="1100" dirty="0" smtClean="0"/>
              <a:t>, </a:t>
            </a:r>
            <a:r>
              <a:rPr lang="en-US" sz="1100" dirty="0" smtClean="0">
                <a:solidFill>
                  <a:srgbClr val="31A354"/>
                </a:solidFill>
              </a:rPr>
              <a:t>42</a:t>
            </a:r>
            <a:r>
              <a:rPr lang="en-US" sz="1100" dirty="0" smtClean="0"/>
              <a:t>]) </a:t>
            </a:r>
          </a:p>
          <a:p>
            <a:r>
              <a:rPr lang="en-US" sz="1100" dirty="0" smtClean="0"/>
              <a:t>    .style(</a:t>
            </a:r>
            <a:r>
              <a:rPr lang="en-US" sz="1100" dirty="0" smtClean="0">
                <a:solidFill>
                  <a:srgbClr val="756BB1"/>
                </a:solidFill>
              </a:rPr>
              <a:t>"font-size"</a:t>
            </a:r>
            <a:r>
              <a:rPr lang="en-US" sz="1100" dirty="0" smtClean="0"/>
              <a:t>, </a:t>
            </a:r>
            <a:r>
              <a:rPr lang="en-US" sz="1100" dirty="0" smtClean="0">
                <a:solidFill>
                  <a:srgbClr val="3182BD"/>
                </a:solidFill>
              </a:rPr>
              <a:t>function</a:t>
            </a:r>
            <a:r>
              <a:rPr lang="en-US" sz="1100" dirty="0" smtClean="0"/>
              <a:t>(d) { </a:t>
            </a:r>
          </a:p>
          <a:p>
            <a:r>
              <a:rPr lang="en-US" sz="1100" dirty="0" smtClean="0">
                <a:solidFill>
                  <a:srgbClr val="3182BD"/>
                </a:solidFill>
              </a:rPr>
              <a:t>        return</a:t>
            </a:r>
            <a:r>
              <a:rPr lang="en-US" sz="1100" dirty="0" smtClean="0"/>
              <a:t> d + </a:t>
            </a:r>
            <a:r>
              <a:rPr lang="en-US" sz="1100" dirty="0" smtClean="0">
                <a:solidFill>
                  <a:srgbClr val="756BB1"/>
                </a:solidFill>
              </a:rPr>
              <a:t>"</a:t>
            </a:r>
            <a:r>
              <a:rPr lang="en-US" sz="1100" dirty="0" err="1" smtClean="0">
                <a:solidFill>
                  <a:srgbClr val="756BB1"/>
                </a:solidFill>
              </a:rPr>
              <a:t>px</a:t>
            </a:r>
            <a:r>
              <a:rPr lang="en-US" sz="1100" dirty="0" smtClean="0">
                <a:solidFill>
                  <a:srgbClr val="756BB1"/>
                </a:solidFill>
              </a:rPr>
              <a:t>"</a:t>
            </a:r>
            <a:r>
              <a:rPr lang="en-US" sz="1100" dirty="0" smtClean="0"/>
              <a:t>; </a:t>
            </a:r>
          </a:p>
          <a:p>
            <a:r>
              <a:rPr lang="en-US" sz="1100" dirty="0" smtClean="0"/>
              <a:t>    });</a:t>
            </a:r>
            <a:endParaRPr lang="en-US" sz="1100" dirty="0" smtClean="0">
              <a:solidFill>
                <a:schemeClr val="tx2"/>
              </a:solidFill>
            </a:endParaRPr>
          </a:p>
        </p:txBody>
      </p:sp>
      <p:sp>
        <p:nvSpPr>
          <p:cNvPr id="9" name="Content Placeholder 1"/>
          <p:cNvSpPr txBox="1">
            <a:spLocks/>
          </p:cNvSpPr>
          <p:nvPr/>
        </p:nvSpPr>
        <p:spPr>
          <a:xfrm>
            <a:off x="792851" y="3632579"/>
            <a:ext cx="8149873" cy="680629"/>
          </a:xfrm>
          <a:prstGeom prst="rect">
            <a:avLst/>
          </a:prstGeom>
        </p:spPr>
        <p:txBody>
          <a:bodyPr vert="horz" lIns="0" tIns="0" rIns="0" bIns="0" rtlCol="0">
            <a:noAutofit/>
          </a:bodyPr>
          <a:lstStyle/>
          <a:p>
            <a:pPr marL="228600" lvl="0" indent="-168275" defTabSz="228600">
              <a:spcAft>
                <a:spcPts val="600"/>
              </a:spcAft>
              <a:buClr>
                <a:srgbClr val="FF0000"/>
              </a:buClr>
              <a:buSzPct val="85000"/>
              <a:buFont typeface="Wingdings" pitchFamily="2" charset="2"/>
              <a:buChar char="§"/>
            </a:pPr>
            <a:r>
              <a:rPr lang="en-US" sz="2000" dirty="0" smtClean="0"/>
              <a:t>Once data has been bound to the document, you can omit the data operator; D3 will retrieve the previously-bound data. </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Binding Data to DOM Elements (D3 States)</a:t>
            </a:r>
            <a:endParaRPr lang="en-US" dirty="0"/>
          </a:p>
        </p:txBody>
      </p:sp>
      <p:sp>
        <p:nvSpPr>
          <p:cNvPr id="2" name="Content Placeholder 1"/>
          <p:cNvSpPr>
            <a:spLocks noGrp="1"/>
          </p:cNvSpPr>
          <p:nvPr>
            <p:ph sz="quarter" idx="12"/>
          </p:nvPr>
        </p:nvSpPr>
        <p:spPr>
          <a:xfrm>
            <a:off x="4841460" y="1608364"/>
            <a:ext cx="3776280" cy="2722096"/>
          </a:xfrm>
        </p:spPr>
        <p:txBody>
          <a:bodyPr/>
          <a:lstStyle/>
          <a:p>
            <a:r>
              <a:rPr lang="en-US" sz="1800" dirty="0" smtClean="0"/>
              <a:t>This Venn diagram illustrates the data-join.</a:t>
            </a:r>
          </a:p>
          <a:p>
            <a:r>
              <a:rPr lang="en-US" sz="1800" dirty="0" smtClean="0"/>
              <a:t>Data bound to existing elements produce the </a:t>
            </a:r>
            <a:r>
              <a:rPr lang="en-US" sz="1800" i="1" dirty="0" smtClean="0"/>
              <a:t>update </a:t>
            </a:r>
            <a:r>
              <a:rPr lang="en-US" sz="1800" dirty="0" smtClean="0"/>
              <a:t>(inner) selection.</a:t>
            </a:r>
          </a:p>
          <a:p>
            <a:r>
              <a:rPr lang="en-US" sz="1800" dirty="0" smtClean="0"/>
              <a:t>Unbound data produce the </a:t>
            </a:r>
            <a:r>
              <a:rPr lang="en-US" sz="1800" i="1" dirty="0" smtClean="0"/>
              <a:t>enter</a:t>
            </a:r>
            <a:r>
              <a:rPr lang="en-US" sz="1800" dirty="0" smtClean="0"/>
              <a:t> selection (left), and unbound elements produce the </a:t>
            </a:r>
            <a:r>
              <a:rPr lang="en-US" sz="1800" i="1" dirty="0" smtClean="0"/>
              <a:t>exit</a:t>
            </a:r>
            <a:r>
              <a:rPr lang="en-US" sz="1800" dirty="0" smtClean="0"/>
              <a:t> selection (right).</a:t>
            </a:r>
          </a:p>
        </p:txBody>
      </p:sp>
      <p:sp>
        <p:nvSpPr>
          <p:cNvPr id="5" name="Text Placeholder 4"/>
          <p:cNvSpPr>
            <a:spLocks noGrp="1"/>
          </p:cNvSpPr>
          <p:nvPr>
            <p:ph type="body" sz="quarter" idx="13"/>
          </p:nvPr>
        </p:nvSpPr>
        <p:spPr/>
        <p:txBody>
          <a:bodyPr/>
          <a:lstStyle/>
          <a:p>
            <a:r>
              <a:rPr lang="en-US" dirty="0" smtClean="0"/>
              <a:t>Enter, Update and Exit selections</a:t>
            </a:r>
            <a:endParaRPr lang="en-US" dirty="0"/>
          </a:p>
        </p:txBody>
      </p:sp>
      <p:pic>
        <p:nvPicPr>
          <p:cNvPr id="104450" name="Picture 2"/>
          <p:cNvPicPr>
            <a:picLocks noChangeAspect="1" noChangeArrowheads="1"/>
          </p:cNvPicPr>
          <p:nvPr/>
        </p:nvPicPr>
        <p:blipFill>
          <a:blip r:embed="rId3" cstate="print"/>
          <a:srcRect/>
          <a:stretch>
            <a:fillRect/>
          </a:stretch>
        </p:blipFill>
        <p:spPr bwMode="auto">
          <a:xfrm>
            <a:off x="480922" y="1447440"/>
            <a:ext cx="4196111" cy="2632854"/>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Binding Data to DOM Elements (D3 States)</a:t>
            </a:r>
            <a:endParaRPr lang="en-US" dirty="0"/>
          </a:p>
        </p:txBody>
      </p:sp>
      <p:sp>
        <p:nvSpPr>
          <p:cNvPr id="2" name="Content Placeholder 1"/>
          <p:cNvSpPr>
            <a:spLocks noGrp="1"/>
          </p:cNvSpPr>
          <p:nvPr>
            <p:ph sz="quarter" idx="12"/>
          </p:nvPr>
        </p:nvSpPr>
        <p:spPr>
          <a:xfrm>
            <a:off x="778467" y="1280561"/>
            <a:ext cx="8149873" cy="1246979"/>
          </a:xfrm>
        </p:spPr>
        <p:txBody>
          <a:bodyPr/>
          <a:lstStyle/>
          <a:p>
            <a:r>
              <a:rPr lang="en-US" sz="1800" dirty="0" smtClean="0"/>
              <a:t>You can create/update nodes for incoming data and remove outgoing nodes that are no longer needed.</a:t>
            </a:r>
          </a:p>
          <a:p>
            <a:r>
              <a:rPr lang="en-US" sz="1800" dirty="0" smtClean="0"/>
              <a:t>When data is bound to a selection, each element in the data array is paired with the corresponding node in the selection.</a:t>
            </a:r>
          </a:p>
        </p:txBody>
      </p:sp>
      <p:sp>
        <p:nvSpPr>
          <p:cNvPr id="5" name="Text Placeholder 4"/>
          <p:cNvSpPr>
            <a:spLocks noGrp="1"/>
          </p:cNvSpPr>
          <p:nvPr>
            <p:ph type="body" sz="quarter" idx="13"/>
          </p:nvPr>
        </p:nvSpPr>
        <p:spPr/>
        <p:txBody>
          <a:bodyPr/>
          <a:lstStyle/>
          <a:p>
            <a:r>
              <a:rPr lang="en-US" dirty="0" smtClean="0"/>
              <a:t>Enter, Update and Exit selections</a:t>
            </a:r>
            <a:endParaRPr lang="en-US" dirty="0"/>
          </a:p>
        </p:txBody>
      </p:sp>
      <p:sp>
        <p:nvSpPr>
          <p:cNvPr id="6" name="Rectangle 20"/>
          <p:cNvSpPr>
            <a:spLocks noChangeArrowheads="1"/>
          </p:cNvSpPr>
          <p:nvPr/>
        </p:nvSpPr>
        <p:spPr bwMode="gray">
          <a:xfrm>
            <a:off x="887830" y="2513542"/>
            <a:ext cx="7669574" cy="2023952"/>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7" name="TextBox 6"/>
          <p:cNvSpPr txBox="1"/>
          <p:nvPr/>
        </p:nvSpPr>
        <p:spPr>
          <a:xfrm>
            <a:off x="992038" y="2544816"/>
            <a:ext cx="7332453" cy="1785104"/>
          </a:xfrm>
          <a:prstGeom prst="rect">
            <a:avLst/>
          </a:prstGeom>
          <a:noFill/>
        </p:spPr>
        <p:txBody>
          <a:bodyPr wrap="square" rtlCol="0">
            <a:spAutoFit/>
          </a:bodyPr>
          <a:lstStyle/>
          <a:p>
            <a:r>
              <a:rPr lang="en-US" sz="1100" dirty="0" smtClean="0">
                <a:solidFill>
                  <a:srgbClr val="636363"/>
                </a:solidFill>
              </a:rPr>
              <a:t>// Update…</a:t>
            </a:r>
            <a:r>
              <a:rPr lang="en-US" sz="1100" dirty="0" smtClean="0"/>
              <a:t> </a:t>
            </a:r>
          </a:p>
          <a:p>
            <a:r>
              <a:rPr lang="en-US" sz="1100" dirty="0" err="1" smtClean="0">
                <a:solidFill>
                  <a:srgbClr val="3182BD"/>
                </a:solidFill>
              </a:rPr>
              <a:t>var</a:t>
            </a:r>
            <a:r>
              <a:rPr lang="en-US" sz="1100" dirty="0" smtClean="0"/>
              <a:t> p = d3.select(</a:t>
            </a:r>
            <a:r>
              <a:rPr lang="en-US" sz="1100" dirty="0" smtClean="0">
                <a:solidFill>
                  <a:srgbClr val="756BB1"/>
                </a:solidFill>
              </a:rPr>
              <a:t>"body"</a:t>
            </a:r>
            <a:r>
              <a:rPr lang="en-US" sz="1100" dirty="0" smtClean="0"/>
              <a:t>).</a:t>
            </a:r>
            <a:r>
              <a:rPr lang="en-US" sz="1100" dirty="0" err="1" smtClean="0"/>
              <a:t>selectAll</a:t>
            </a:r>
            <a:r>
              <a:rPr lang="en-US" sz="1100" dirty="0" smtClean="0"/>
              <a:t>(</a:t>
            </a:r>
            <a:r>
              <a:rPr lang="en-US" sz="1100" dirty="0" smtClean="0">
                <a:solidFill>
                  <a:srgbClr val="756BB1"/>
                </a:solidFill>
              </a:rPr>
              <a:t>"p"</a:t>
            </a:r>
            <a:r>
              <a:rPr lang="en-US" sz="1100" dirty="0" smtClean="0"/>
              <a:t>)</a:t>
            </a:r>
          </a:p>
          <a:p>
            <a:r>
              <a:rPr lang="en-US" sz="1100" dirty="0" smtClean="0"/>
              <a:t>    .data([</a:t>
            </a:r>
            <a:r>
              <a:rPr lang="en-US" sz="1100" dirty="0" smtClean="0">
                <a:solidFill>
                  <a:srgbClr val="31A354"/>
                </a:solidFill>
              </a:rPr>
              <a:t>4</a:t>
            </a:r>
            <a:r>
              <a:rPr lang="en-US" sz="1100" dirty="0" smtClean="0"/>
              <a:t>, </a:t>
            </a:r>
            <a:r>
              <a:rPr lang="en-US" sz="1100" dirty="0" smtClean="0">
                <a:solidFill>
                  <a:srgbClr val="31A354"/>
                </a:solidFill>
              </a:rPr>
              <a:t>8</a:t>
            </a:r>
            <a:r>
              <a:rPr lang="en-US" sz="1100" dirty="0" smtClean="0"/>
              <a:t>, </a:t>
            </a:r>
            <a:r>
              <a:rPr lang="en-US" sz="1100" dirty="0" smtClean="0">
                <a:solidFill>
                  <a:srgbClr val="31A354"/>
                </a:solidFill>
              </a:rPr>
              <a:t>15</a:t>
            </a:r>
            <a:r>
              <a:rPr lang="en-US" sz="1100" dirty="0" smtClean="0"/>
              <a:t>, </a:t>
            </a:r>
            <a:r>
              <a:rPr lang="en-US" sz="1100" dirty="0" smtClean="0">
                <a:solidFill>
                  <a:srgbClr val="31A354"/>
                </a:solidFill>
              </a:rPr>
              <a:t>16</a:t>
            </a:r>
            <a:r>
              <a:rPr lang="en-US" sz="1100" dirty="0" smtClean="0"/>
              <a:t>, </a:t>
            </a:r>
            <a:r>
              <a:rPr lang="en-US" sz="1100" dirty="0" smtClean="0">
                <a:solidFill>
                  <a:srgbClr val="31A354"/>
                </a:solidFill>
              </a:rPr>
              <a:t>23</a:t>
            </a:r>
            <a:r>
              <a:rPr lang="en-US" sz="1100" dirty="0" smtClean="0"/>
              <a:t>, </a:t>
            </a:r>
            <a:r>
              <a:rPr lang="en-US" sz="1100" dirty="0" smtClean="0">
                <a:solidFill>
                  <a:srgbClr val="31A354"/>
                </a:solidFill>
              </a:rPr>
              <a:t>42</a:t>
            </a:r>
            <a:r>
              <a:rPr lang="en-US" sz="1100" dirty="0" smtClean="0"/>
              <a:t>]).html(</a:t>
            </a:r>
            <a:r>
              <a:rPr lang="en-US" sz="1100" dirty="0" smtClean="0">
                <a:solidFill>
                  <a:srgbClr val="3182BD"/>
                </a:solidFill>
              </a:rPr>
              <a:t>String</a:t>
            </a:r>
            <a:r>
              <a:rPr lang="en-US" sz="1100" dirty="0" smtClean="0"/>
              <a:t>);</a:t>
            </a:r>
            <a:endParaRPr lang="en-US" sz="1100" dirty="0" smtClean="0">
              <a:solidFill>
                <a:srgbClr val="636363"/>
              </a:solidFill>
            </a:endParaRPr>
          </a:p>
          <a:p>
            <a:endParaRPr lang="en-US" sz="1100" dirty="0" smtClean="0">
              <a:solidFill>
                <a:srgbClr val="636363"/>
              </a:solidFill>
            </a:endParaRPr>
          </a:p>
          <a:p>
            <a:r>
              <a:rPr lang="en-US" sz="1100" dirty="0" smtClean="0">
                <a:solidFill>
                  <a:srgbClr val="636363"/>
                </a:solidFill>
              </a:rPr>
              <a:t>// Enter…</a:t>
            </a:r>
            <a:r>
              <a:rPr lang="en-US" sz="1100" dirty="0" smtClean="0"/>
              <a:t> </a:t>
            </a:r>
          </a:p>
          <a:p>
            <a:r>
              <a:rPr lang="en-US" sz="1100" dirty="0" err="1" smtClean="0"/>
              <a:t>p.enter</a:t>
            </a:r>
            <a:r>
              <a:rPr lang="en-US" sz="1100" dirty="0" smtClean="0"/>
              <a:t>().append(</a:t>
            </a:r>
            <a:r>
              <a:rPr lang="en-US" sz="1100" dirty="0" smtClean="0">
                <a:solidFill>
                  <a:srgbClr val="756BB1"/>
                </a:solidFill>
              </a:rPr>
              <a:t>"p"</a:t>
            </a:r>
            <a:r>
              <a:rPr lang="en-US" sz="1100" dirty="0" smtClean="0"/>
              <a:t>)</a:t>
            </a:r>
          </a:p>
          <a:p>
            <a:r>
              <a:rPr lang="en-US" sz="1100" dirty="0" smtClean="0"/>
              <a:t>    .html(</a:t>
            </a:r>
            <a:r>
              <a:rPr lang="en-US" sz="1100" dirty="0" smtClean="0">
                <a:solidFill>
                  <a:srgbClr val="3182BD"/>
                </a:solidFill>
              </a:rPr>
              <a:t>String</a:t>
            </a:r>
            <a:r>
              <a:rPr lang="en-US" sz="1100" dirty="0" smtClean="0"/>
              <a:t>);</a:t>
            </a:r>
          </a:p>
          <a:p>
            <a:endParaRPr lang="en-US" sz="1100" dirty="0" smtClean="0"/>
          </a:p>
          <a:p>
            <a:r>
              <a:rPr lang="en-US" sz="1100" dirty="0" smtClean="0">
                <a:solidFill>
                  <a:srgbClr val="636363"/>
                </a:solidFill>
              </a:rPr>
              <a:t>// Exit…</a:t>
            </a:r>
            <a:r>
              <a:rPr lang="en-US" sz="1100" dirty="0" smtClean="0"/>
              <a:t> </a:t>
            </a:r>
          </a:p>
          <a:p>
            <a:r>
              <a:rPr lang="en-US" sz="1100" dirty="0" err="1" smtClean="0"/>
              <a:t>p.exit</a:t>
            </a:r>
            <a:r>
              <a:rPr lang="en-US" sz="1100" dirty="0" smtClean="0"/>
              <a:t>().remove();</a:t>
            </a: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Binding Data to DOM Elements (D3 States)</a:t>
            </a:r>
            <a:endParaRPr lang="en-US" dirty="0"/>
          </a:p>
        </p:txBody>
      </p:sp>
      <p:sp>
        <p:nvSpPr>
          <p:cNvPr id="2" name="Content Placeholder 1"/>
          <p:cNvSpPr>
            <a:spLocks noGrp="1"/>
          </p:cNvSpPr>
          <p:nvPr>
            <p:ph sz="quarter" idx="12"/>
          </p:nvPr>
        </p:nvSpPr>
        <p:spPr>
          <a:xfrm>
            <a:off x="778467" y="1280561"/>
            <a:ext cx="8149873" cy="3222428"/>
          </a:xfrm>
        </p:spPr>
        <p:txBody>
          <a:bodyPr/>
          <a:lstStyle/>
          <a:p>
            <a:r>
              <a:rPr lang="en-US" sz="1800" dirty="0" smtClean="0">
                <a:hlinkClick r:id="rId3"/>
              </a:rPr>
              <a:t>http://mbostock.github.io/d3/tutorial/circle.html</a:t>
            </a:r>
            <a:endParaRPr lang="en-US" sz="1800" dirty="0" smtClean="0"/>
          </a:p>
          <a:p>
            <a:r>
              <a:rPr lang="en-US" sz="1800" dirty="0" smtClean="0"/>
              <a:t>Selecting Elements</a:t>
            </a:r>
          </a:p>
          <a:p>
            <a:r>
              <a:rPr lang="en-US" sz="1800" dirty="0" smtClean="0"/>
              <a:t>Binding Data</a:t>
            </a:r>
          </a:p>
          <a:p>
            <a:r>
              <a:rPr lang="en-US" sz="1800" dirty="0" smtClean="0"/>
              <a:t>Creating Elements</a:t>
            </a:r>
          </a:p>
          <a:p>
            <a:r>
              <a:rPr lang="en-US" sz="1800" dirty="0" smtClean="0"/>
              <a:t>Destroying Elements</a:t>
            </a:r>
          </a:p>
          <a:p>
            <a:r>
              <a:rPr lang="en-US" sz="1800" dirty="0" smtClean="0"/>
              <a:t>All Together Now</a:t>
            </a:r>
          </a:p>
          <a:p>
            <a:endParaRPr lang="en-US" sz="1800" dirty="0" smtClean="0"/>
          </a:p>
          <a:p>
            <a:endParaRPr lang="en-US" sz="1800" dirty="0" smtClean="0"/>
          </a:p>
        </p:txBody>
      </p:sp>
      <p:sp>
        <p:nvSpPr>
          <p:cNvPr id="5" name="Text Placeholder 4"/>
          <p:cNvSpPr>
            <a:spLocks noGrp="1"/>
          </p:cNvSpPr>
          <p:nvPr>
            <p:ph type="body" sz="quarter" idx="13"/>
          </p:nvPr>
        </p:nvSpPr>
        <p:spPr/>
        <p:txBody>
          <a:bodyPr/>
          <a:lstStyle/>
          <a:p>
            <a:r>
              <a:rPr lang="en-US" dirty="0" smtClean="0"/>
              <a:t>Three Little Circles</a:t>
            </a:r>
            <a:endParaRPr lang="en-US" dirty="0"/>
          </a:p>
        </p:txBody>
      </p:sp>
      <p:sp>
        <p:nvSpPr>
          <p:cNvPr id="8" name="Oval 7"/>
          <p:cNvSpPr/>
          <p:nvPr/>
        </p:nvSpPr>
        <p:spPr>
          <a:xfrm>
            <a:off x="5917721" y="1984071"/>
            <a:ext cx="491706" cy="491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86442" y="1946692"/>
            <a:ext cx="491706" cy="491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639465" y="2826585"/>
            <a:ext cx="491706" cy="491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Elements</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SVG Elements</a:t>
            </a:r>
            <a:endParaRPr lang="en-US" dirty="0"/>
          </a:p>
        </p:txBody>
      </p:sp>
      <p:sp>
        <p:nvSpPr>
          <p:cNvPr id="5" name="Text Placeholder 4"/>
          <p:cNvSpPr>
            <a:spLocks noGrp="1"/>
          </p:cNvSpPr>
          <p:nvPr>
            <p:ph type="body" sz="quarter" idx="13"/>
          </p:nvPr>
        </p:nvSpPr>
        <p:spPr/>
        <p:txBody>
          <a:bodyPr/>
          <a:lstStyle/>
          <a:p>
            <a:r>
              <a:rPr lang="en-US" dirty="0" smtClean="0"/>
              <a:t>Scalable Vector Graphics</a:t>
            </a:r>
            <a:endParaRPr lang="en-US" dirty="0"/>
          </a:p>
        </p:txBody>
      </p:sp>
      <p:sp>
        <p:nvSpPr>
          <p:cNvPr id="9" name="Content Placeholder 8"/>
          <p:cNvSpPr>
            <a:spLocks noGrp="1"/>
          </p:cNvSpPr>
          <p:nvPr>
            <p:ph sz="quarter" idx="12"/>
          </p:nvPr>
        </p:nvSpPr>
        <p:spPr/>
        <p:txBody>
          <a:bodyPr/>
          <a:lstStyle/>
          <a:p>
            <a:r>
              <a:rPr lang="en-US" dirty="0" smtClean="0"/>
              <a:t>SVG is used to define vector-based graphics for the Web</a:t>
            </a:r>
          </a:p>
          <a:p>
            <a:r>
              <a:rPr lang="en-US" dirty="0" smtClean="0"/>
              <a:t>Vector graphics are not created out of pixels</a:t>
            </a:r>
          </a:p>
          <a:p>
            <a:r>
              <a:rPr lang="en-US" dirty="0" smtClean="0"/>
              <a:t>SVG defines the graphics in XML format</a:t>
            </a:r>
          </a:p>
          <a:p>
            <a:r>
              <a:rPr lang="en-US" dirty="0" smtClean="0"/>
              <a:t>SVG graphics do NOT lose any quality if they are zoomed or resized</a:t>
            </a:r>
          </a:p>
          <a:p>
            <a:r>
              <a:rPr lang="en-US" dirty="0" smtClean="0"/>
              <a:t>Every element and every attribute in SVG files can be animated</a:t>
            </a:r>
          </a:p>
          <a:p>
            <a:r>
              <a:rPr lang="en-US" dirty="0" smtClean="0"/>
              <a:t>Events can be attached to SVG elements</a:t>
            </a:r>
          </a:p>
          <a:p>
            <a:endParaRPr lang="en-US" dirty="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SVG Elements</a:t>
            </a:r>
            <a:endParaRPr lang="en-US" dirty="0"/>
          </a:p>
        </p:txBody>
      </p:sp>
      <p:sp>
        <p:nvSpPr>
          <p:cNvPr id="5" name="Text Placeholder 4"/>
          <p:cNvSpPr>
            <a:spLocks noGrp="1"/>
          </p:cNvSpPr>
          <p:nvPr>
            <p:ph type="body" sz="quarter" idx="13"/>
          </p:nvPr>
        </p:nvSpPr>
        <p:spPr/>
        <p:txBody>
          <a:bodyPr/>
          <a:lstStyle/>
          <a:p>
            <a:r>
              <a:rPr lang="en-US" dirty="0" smtClean="0"/>
              <a:t>Mathematical / Graph Coordinate Space</a:t>
            </a:r>
          </a:p>
        </p:txBody>
      </p:sp>
      <p:sp>
        <p:nvSpPr>
          <p:cNvPr id="9" name="Content Placeholder 8"/>
          <p:cNvSpPr>
            <a:spLocks noGrp="1"/>
          </p:cNvSpPr>
          <p:nvPr>
            <p:ph sz="quarter" idx="12"/>
          </p:nvPr>
        </p:nvSpPr>
        <p:spPr>
          <a:xfrm>
            <a:off x="804347" y="1522101"/>
            <a:ext cx="3344959" cy="522359"/>
          </a:xfrm>
        </p:spPr>
        <p:txBody>
          <a:bodyPr/>
          <a:lstStyle/>
          <a:p>
            <a:r>
              <a:rPr lang="en-US" dirty="0" smtClean="0"/>
              <a:t>Mathematical Coordinates</a:t>
            </a:r>
            <a:endParaRPr lang="en-US" dirty="0"/>
          </a:p>
        </p:txBody>
      </p:sp>
      <p:pic>
        <p:nvPicPr>
          <p:cNvPr id="109570" name="Picture 2" descr="Mathematical Graph Circle Drawing"/>
          <p:cNvPicPr>
            <a:picLocks noChangeAspect="1" noChangeArrowheads="1"/>
          </p:cNvPicPr>
          <p:nvPr/>
        </p:nvPicPr>
        <p:blipFill>
          <a:blip r:embed="rId3" cstate="print"/>
          <a:srcRect/>
          <a:stretch>
            <a:fillRect/>
          </a:stretch>
        </p:blipFill>
        <p:spPr bwMode="auto">
          <a:xfrm>
            <a:off x="802556" y="2311880"/>
            <a:ext cx="3152775" cy="1905000"/>
          </a:xfrm>
          <a:prstGeom prst="rect">
            <a:avLst/>
          </a:prstGeom>
          <a:noFill/>
        </p:spPr>
      </p:pic>
      <p:sp>
        <p:nvSpPr>
          <p:cNvPr id="6" name="Content Placeholder 8"/>
          <p:cNvSpPr txBox="1">
            <a:spLocks/>
          </p:cNvSpPr>
          <p:nvPr/>
        </p:nvSpPr>
        <p:spPr>
          <a:xfrm>
            <a:off x="4855887" y="1501974"/>
            <a:ext cx="3344959" cy="522359"/>
          </a:xfrm>
          <a:prstGeom prst="rect">
            <a:avLst/>
          </a:prstGeom>
        </p:spPr>
        <p:txBody>
          <a:bodyPr vert="horz" lIns="0" tIns="0" rIns="0" bIns="0" rtlCol="0">
            <a:noAutofit/>
          </a:bodyPr>
          <a:lstStyle/>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Graph Coordinates</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9572" name="Picture 4" descr="SVG Coordinate Graph Circle Drawing"/>
          <p:cNvPicPr>
            <a:picLocks noChangeAspect="1" noChangeArrowheads="1"/>
          </p:cNvPicPr>
          <p:nvPr/>
        </p:nvPicPr>
        <p:blipFill>
          <a:blip r:embed="rId4" cstate="print"/>
          <a:srcRect/>
          <a:stretch>
            <a:fillRect/>
          </a:stretch>
        </p:blipFill>
        <p:spPr bwMode="auto">
          <a:xfrm>
            <a:off x="4969115" y="2096219"/>
            <a:ext cx="3152775" cy="1905000"/>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SVG Elements</a:t>
            </a:r>
            <a:endParaRPr lang="en-US" dirty="0"/>
          </a:p>
        </p:txBody>
      </p:sp>
      <p:sp>
        <p:nvSpPr>
          <p:cNvPr id="5" name="Text Placeholder 4"/>
          <p:cNvSpPr>
            <a:spLocks noGrp="1"/>
          </p:cNvSpPr>
          <p:nvPr>
            <p:ph type="body" sz="quarter" idx="13"/>
          </p:nvPr>
        </p:nvSpPr>
        <p:spPr/>
        <p:txBody>
          <a:bodyPr/>
          <a:lstStyle/>
          <a:p>
            <a:r>
              <a:rPr lang="en-US" dirty="0" smtClean="0"/>
              <a:t>Structure</a:t>
            </a:r>
            <a:endParaRPr lang="en-US" dirty="0"/>
          </a:p>
        </p:txBody>
      </p:sp>
      <p:sp>
        <p:nvSpPr>
          <p:cNvPr id="9" name="Content Placeholder 8"/>
          <p:cNvSpPr>
            <a:spLocks noGrp="1"/>
          </p:cNvSpPr>
          <p:nvPr>
            <p:ph sz="quarter" idx="12"/>
          </p:nvPr>
        </p:nvSpPr>
        <p:spPr>
          <a:xfrm>
            <a:off x="769841" y="2156605"/>
            <a:ext cx="8229600" cy="483078"/>
          </a:xfrm>
        </p:spPr>
        <p:txBody>
          <a:bodyPr/>
          <a:lstStyle/>
          <a:p>
            <a:r>
              <a:rPr lang="en-US" dirty="0" smtClean="0"/>
              <a:t>With d3.js</a:t>
            </a:r>
            <a:endParaRPr lang="en-US" dirty="0"/>
          </a:p>
        </p:txBody>
      </p:sp>
      <p:sp>
        <p:nvSpPr>
          <p:cNvPr id="11" name="Rectangle 20"/>
          <p:cNvSpPr>
            <a:spLocks noChangeArrowheads="1"/>
          </p:cNvSpPr>
          <p:nvPr/>
        </p:nvSpPr>
        <p:spPr bwMode="gray">
          <a:xfrm>
            <a:off x="775687" y="1159186"/>
            <a:ext cx="7669574" cy="78175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4" name="TextBox 13"/>
          <p:cNvSpPr txBox="1"/>
          <p:nvPr/>
        </p:nvSpPr>
        <p:spPr>
          <a:xfrm>
            <a:off x="879895" y="1242216"/>
            <a:ext cx="7332453" cy="600164"/>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solidFill>
                  <a:srgbClr val="007700"/>
                </a:solidFill>
              </a:rPr>
              <a:t>&gt;</a:t>
            </a:r>
            <a:r>
              <a:rPr lang="en-US" sz="1100" dirty="0" smtClean="0"/>
              <a:t> </a:t>
            </a:r>
          </a:p>
          <a:p>
            <a:r>
              <a:rPr lang="en-US" sz="1100" dirty="0" smtClean="0">
                <a:solidFill>
                  <a:srgbClr val="007700"/>
                </a:solidFill>
              </a:rPr>
              <a:t>    &lt;circle</a:t>
            </a:r>
            <a:r>
              <a:rPr lang="en-US" sz="1100" dirty="0" smtClean="0"/>
              <a:t> </a:t>
            </a:r>
            <a:r>
              <a:rPr lang="en-US" sz="1100" dirty="0" err="1" smtClean="0">
                <a:solidFill>
                  <a:srgbClr val="FF0088"/>
                </a:solidFill>
              </a:rPr>
              <a:t>cx</a:t>
            </a:r>
            <a:r>
              <a:rPr lang="en-US" sz="1100" dirty="0" smtClean="0"/>
              <a:t>=</a:t>
            </a:r>
            <a:r>
              <a:rPr lang="en-US" sz="1100" dirty="0" smtClean="0">
                <a:solidFill>
                  <a:srgbClr val="DD1144"/>
                </a:solidFill>
              </a:rPr>
              <a:t>"25"</a:t>
            </a:r>
            <a:r>
              <a:rPr lang="en-US" sz="1100" dirty="0" smtClean="0"/>
              <a:t> </a:t>
            </a:r>
            <a:r>
              <a:rPr lang="en-US" sz="1100" dirty="0" smtClean="0">
                <a:solidFill>
                  <a:srgbClr val="FF0088"/>
                </a:solidFill>
              </a:rPr>
              <a:t>cy</a:t>
            </a:r>
            <a:r>
              <a:rPr lang="en-US" sz="1100" dirty="0" smtClean="0"/>
              <a:t>=</a:t>
            </a:r>
            <a:r>
              <a:rPr lang="en-US" sz="1100" dirty="0" smtClean="0">
                <a:solidFill>
                  <a:srgbClr val="DD1144"/>
                </a:solidFill>
              </a:rPr>
              <a:t>"25"</a:t>
            </a:r>
            <a:r>
              <a:rPr lang="en-US" sz="1100" dirty="0" smtClean="0"/>
              <a:t> </a:t>
            </a:r>
            <a:r>
              <a:rPr lang="en-US" sz="1100" dirty="0" smtClean="0">
                <a:solidFill>
                  <a:srgbClr val="FF0088"/>
                </a:solidFill>
              </a:rPr>
              <a:t>r</a:t>
            </a:r>
            <a:r>
              <a:rPr lang="en-US" sz="1100" dirty="0" smtClean="0"/>
              <a:t>=</a:t>
            </a:r>
            <a:r>
              <a:rPr lang="en-US" sz="1100" dirty="0" smtClean="0">
                <a:solidFill>
                  <a:srgbClr val="DD1144"/>
                </a:solidFill>
              </a:rPr>
              <a:t>"25"</a:t>
            </a:r>
            <a:r>
              <a:rPr lang="en-US" sz="1100" dirty="0" smtClean="0"/>
              <a:t> </a:t>
            </a:r>
            <a:r>
              <a:rPr lang="en-US" sz="1100" dirty="0" smtClean="0">
                <a:solidFill>
                  <a:srgbClr val="FF0088"/>
                </a:solidFill>
              </a:rPr>
              <a:t>fill</a:t>
            </a:r>
            <a:r>
              <a:rPr lang="en-US" sz="1100" dirty="0" smtClean="0"/>
              <a:t>=</a:t>
            </a:r>
            <a:r>
              <a:rPr lang="en-US" sz="1100" dirty="0" smtClean="0">
                <a:solidFill>
                  <a:srgbClr val="DD1144"/>
                </a:solidFill>
              </a:rPr>
              <a:t>"purple"</a:t>
            </a:r>
            <a:r>
              <a:rPr lang="en-US" sz="1100" dirty="0" smtClean="0"/>
              <a:t> </a:t>
            </a:r>
            <a:r>
              <a:rPr lang="en-US" sz="1100" dirty="0" smtClean="0">
                <a:solidFill>
                  <a:srgbClr val="007700"/>
                </a:solidFill>
              </a:rPr>
              <a:t>/&gt;</a:t>
            </a:r>
            <a:endParaRPr lang="en-US" sz="1100" dirty="0" smtClean="0"/>
          </a:p>
          <a:p>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solidFill>
                <a:schemeClr val="tx2"/>
              </a:solidFill>
            </a:endParaRPr>
          </a:p>
        </p:txBody>
      </p:sp>
      <p:pic>
        <p:nvPicPr>
          <p:cNvPr id="105474" name="Picture 2"/>
          <p:cNvPicPr>
            <a:picLocks noChangeAspect="1" noChangeArrowheads="1"/>
          </p:cNvPicPr>
          <p:nvPr/>
        </p:nvPicPr>
        <p:blipFill>
          <a:blip r:embed="rId3" cstate="print"/>
          <a:srcRect/>
          <a:stretch>
            <a:fillRect/>
          </a:stretch>
        </p:blipFill>
        <p:spPr bwMode="auto">
          <a:xfrm>
            <a:off x="7476496" y="1242474"/>
            <a:ext cx="695325" cy="657225"/>
          </a:xfrm>
          <a:prstGeom prst="rect">
            <a:avLst/>
          </a:prstGeom>
          <a:noFill/>
          <a:ln w="9525">
            <a:noFill/>
            <a:miter lim="800000"/>
            <a:headEnd/>
            <a:tailEnd/>
          </a:ln>
        </p:spPr>
      </p:pic>
      <p:sp>
        <p:nvSpPr>
          <p:cNvPr id="15" name="Rectangle 20"/>
          <p:cNvSpPr>
            <a:spLocks noChangeArrowheads="1"/>
          </p:cNvSpPr>
          <p:nvPr/>
        </p:nvSpPr>
        <p:spPr bwMode="gray">
          <a:xfrm>
            <a:off x="790071" y="2622738"/>
            <a:ext cx="7669574" cy="1742228"/>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6" name="TextBox 15"/>
          <p:cNvSpPr txBox="1"/>
          <p:nvPr/>
        </p:nvSpPr>
        <p:spPr>
          <a:xfrm>
            <a:off x="894279" y="2705768"/>
            <a:ext cx="7332453" cy="1615827"/>
          </a:xfrm>
          <a:prstGeom prst="rect">
            <a:avLst/>
          </a:prstGeom>
          <a:noFill/>
        </p:spPr>
        <p:txBody>
          <a:bodyPr wrap="square" rtlCol="0">
            <a:spAutoFit/>
          </a:bodyPr>
          <a:lstStyle/>
          <a:p>
            <a:r>
              <a:rPr lang="en-US" sz="1100" dirty="0" smtClean="0"/>
              <a:t>d3.select(</a:t>
            </a:r>
            <a:r>
              <a:rPr lang="en-US" sz="1100" dirty="0" smtClean="0">
                <a:solidFill>
                  <a:srgbClr val="DD1144"/>
                </a:solidFill>
              </a:rPr>
              <a:t>"body"</a:t>
            </a:r>
            <a:r>
              <a:rPr lang="en-US" sz="1100" dirty="0" smtClean="0"/>
              <a:t>)</a:t>
            </a:r>
          </a:p>
          <a:p>
            <a:r>
              <a:rPr lang="en-US" sz="1100" dirty="0" smtClean="0"/>
              <a:t>    .append(</a:t>
            </a:r>
            <a:r>
              <a:rPr lang="en-US" sz="1100" dirty="0" smtClean="0">
                <a:solidFill>
                  <a:srgbClr val="DD1144"/>
                </a:solidFill>
              </a:rPr>
              <a:t>"</a:t>
            </a:r>
            <a:r>
              <a:rPr lang="en-US" sz="1100" dirty="0" err="1" smtClean="0">
                <a:solidFill>
                  <a:srgbClr val="DD1144"/>
                </a:solidFill>
              </a:rPr>
              <a:t>svg</a:t>
            </a:r>
            <a:r>
              <a:rPr lang="en-US" sz="1100" dirty="0" smtClean="0">
                <a:solidFill>
                  <a:srgbClr val="DD1144"/>
                </a:solidFill>
              </a:rPr>
              <a:t>"</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"width"</a:t>
            </a:r>
            <a:r>
              <a:rPr lang="en-US" sz="1100" dirty="0" smtClean="0"/>
              <a:t>, </a:t>
            </a:r>
            <a:r>
              <a:rPr lang="en-US" sz="1100" dirty="0" smtClean="0">
                <a:solidFill>
                  <a:srgbClr val="009999"/>
                </a:solidFill>
              </a:rPr>
              <a:t>50</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"height"</a:t>
            </a:r>
            <a:r>
              <a:rPr lang="en-US" sz="1100" dirty="0" smtClean="0"/>
              <a:t>, </a:t>
            </a:r>
            <a:r>
              <a:rPr lang="en-US" sz="1100" dirty="0" smtClean="0">
                <a:solidFill>
                  <a:srgbClr val="009999"/>
                </a:solidFill>
              </a:rPr>
              <a:t>50</a:t>
            </a:r>
            <a:r>
              <a:rPr lang="en-US" sz="1100" dirty="0" smtClean="0"/>
              <a:t>)</a:t>
            </a:r>
          </a:p>
          <a:p>
            <a:r>
              <a:rPr lang="en-US" sz="1100" dirty="0" smtClean="0"/>
              <a:t>        .append(</a:t>
            </a:r>
            <a:r>
              <a:rPr lang="en-US" sz="1100" dirty="0" smtClean="0">
                <a:solidFill>
                  <a:srgbClr val="DD1144"/>
                </a:solidFill>
              </a:rPr>
              <a:t>"circle"</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a:t>
            </a:r>
            <a:r>
              <a:rPr lang="en-US" sz="1100" dirty="0" err="1" smtClean="0">
                <a:solidFill>
                  <a:srgbClr val="DD1144"/>
                </a:solidFill>
              </a:rPr>
              <a:t>cx</a:t>
            </a:r>
            <a:r>
              <a:rPr lang="en-US" sz="1100" dirty="0" smtClean="0">
                <a:solidFill>
                  <a:srgbClr val="DD1144"/>
                </a:solidFill>
              </a:rPr>
              <a:t>"</a:t>
            </a:r>
            <a:r>
              <a:rPr lang="en-US" sz="1100" dirty="0" smtClean="0"/>
              <a:t>, </a:t>
            </a:r>
            <a:r>
              <a:rPr lang="en-US" sz="1100" dirty="0" smtClean="0">
                <a:solidFill>
                  <a:srgbClr val="009999"/>
                </a:solidFill>
              </a:rPr>
              <a:t>25</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"cy"</a:t>
            </a:r>
            <a:r>
              <a:rPr lang="en-US" sz="1100" dirty="0" smtClean="0"/>
              <a:t>, </a:t>
            </a:r>
            <a:r>
              <a:rPr lang="en-US" sz="1100" dirty="0" smtClean="0">
                <a:solidFill>
                  <a:srgbClr val="009999"/>
                </a:solidFill>
              </a:rPr>
              <a:t>25</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"r"</a:t>
            </a:r>
            <a:r>
              <a:rPr lang="en-US" sz="1100" dirty="0" smtClean="0"/>
              <a:t>, </a:t>
            </a:r>
            <a:r>
              <a:rPr lang="en-US" sz="1100" dirty="0" smtClean="0">
                <a:solidFill>
                  <a:srgbClr val="009999"/>
                </a:solidFill>
              </a:rPr>
              <a:t>25</a:t>
            </a:r>
            <a:r>
              <a:rPr lang="en-US" sz="1100" dirty="0" smtClean="0"/>
              <a:t>)</a:t>
            </a:r>
          </a:p>
          <a:p>
            <a:r>
              <a:rPr lang="en-US" sz="1100" dirty="0" smtClean="0"/>
              <a:t>            .style(</a:t>
            </a:r>
            <a:r>
              <a:rPr lang="en-US" sz="1100" dirty="0" smtClean="0">
                <a:solidFill>
                  <a:srgbClr val="DD1144"/>
                </a:solidFill>
              </a:rPr>
              <a:t>"fill"</a:t>
            </a:r>
            <a:r>
              <a:rPr lang="en-US" sz="1100" dirty="0" smtClean="0"/>
              <a:t>, </a:t>
            </a:r>
            <a:r>
              <a:rPr lang="en-US" sz="1100" dirty="0" smtClean="0">
                <a:solidFill>
                  <a:srgbClr val="DD1144"/>
                </a:solidFill>
              </a:rPr>
              <a:t>"purple"</a:t>
            </a:r>
            <a:r>
              <a:rPr lang="en-US" sz="1100" dirty="0" smtClean="0"/>
              <a:t>);</a:t>
            </a:r>
            <a:endParaRPr lang="en-US" sz="1100" dirty="0" smtClean="0">
              <a:solidFill>
                <a:schemeClr val="tx2"/>
              </a:solidFill>
            </a:endParaRPr>
          </a:p>
        </p:txBody>
      </p:sp>
      <p:pic>
        <p:nvPicPr>
          <p:cNvPr id="17" name="Picture 2"/>
          <p:cNvPicPr>
            <a:picLocks noChangeAspect="1" noChangeArrowheads="1"/>
          </p:cNvPicPr>
          <p:nvPr/>
        </p:nvPicPr>
        <p:blipFill>
          <a:blip r:embed="rId3" cstate="print"/>
          <a:srcRect/>
          <a:stretch>
            <a:fillRect/>
          </a:stretch>
        </p:blipFill>
        <p:spPr bwMode="auto">
          <a:xfrm>
            <a:off x="7473628" y="2740530"/>
            <a:ext cx="695325" cy="657225"/>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3"/>
          </p:nvPr>
        </p:nvSpPr>
        <p:spPr>
          <a:xfrm>
            <a:off x="813607" y="1268242"/>
            <a:ext cx="7771752" cy="2812052"/>
          </a:xfrm>
        </p:spPr>
        <p:txBody>
          <a:bodyPr/>
          <a:lstStyle/>
          <a:p>
            <a:r>
              <a:rPr lang="en-US" sz="1800" dirty="0" smtClean="0"/>
              <a:t>SVG Elements</a:t>
            </a:r>
          </a:p>
          <a:p>
            <a:r>
              <a:rPr lang="en-US" sz="1800" dirty="0" smtClean="0"/>
              <a:t>Dynamic Data (JSON)</a:t>
            </a:r>
          </a:p>
          <a:p>
            <a:r>
              <a:rPr lang="en-US" sz="1800" dirty="0" smtClean="0"/>
              <a:t>Scales, Range, and Domain</a:t>
            </a:r>
          </a:p>
          <a:p>
            <a:r>
              <a:rPr lang="en-US" sz="1800" dirty="0" smtClean="0"/>
              <a:t>D3 Transitions</a:t>
            </a:r>
          </a:p>
          <a:p>
            <a:r>
              <a:rPr lang="en-US" sz="1800" dirty="0" smtClean="0"/>
              <a:t>D3 Events</a:t>
            </a:r>
          </a:p>
          <a:p>
            <a:r>
              <a:rPr lang="en-US" sz="1800" dirty="0" smtClean="0"/>
              <a:t>Code Walk Through</a:t>
            </a:r>
          </a:p>
          <a:p>
            <a:r>
              <a:rPr lang="en-US" sz="1800" dirty="0" smtClean="0"/>
              <a:t>Summary</a:t>
            </a:r>
          </a:p>
          <a:p>
            <a:endParaRPr lang="en-US" dirty="0" smtClean="0"/>
          </a:p>
        </p:txBody>
      </p:sp>
    </p:spTree>
    <p:extLst>
      <p:ext uri="{BB962C8B-B14F-4D97-AF65-F5344CB8AC3E}">
        <p14:creationId xmlns="" xmlns:p14="http://schemas.microsoft.com/office/powerpoint/2010/main" val="7224187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SVG Elements</a:t>
            </a:r>
            <a:endParaRPr lang="en-US" dirty="0"/>
          </a:p>
        </p:txBody>
      </p:sp>
      <p:sp>
        <p:nvSpPr>
          <p:cNvPr id="5" name="Text Placeholder 4"/>
          <p:cNvSpPr>
            <a:spLocks noGrp="1"/>
          </p:cNvSpPr>
          <p:nvPr>
            <p:ph type="body" sz="quarter" idx="13"/>
          </p:nvPr>
        </p:nvSpPr>
        <p:spPr/>
        <p:txBody>
          <a:bodyPr/>
          <a:lstStyle/>
          <a:p>
            <a:r>
              <a:rPr lang="en-US" dirty="0" smtClean="0"/>
              <a:t>Basic set of shapes</a:t>
            </a:r>
            <a:endParaRPr lang="en-US" dirty="0"/>
          </a:p>
        </p:txBody>
      </p:sp>
      <p:sp>
        <p:nvSpPr>
          <p:cNvPr id="9" name="Content Placeholder 8"/>
          <p:cNvSpPr>
            <a:spLocks noGrp="1"/>
          </p:cNvSpPr>
          <p:nvPr>
            <p:ph sz="quarter" idx="12"/>
          </p:nvPr>
        </p:nvSpPr>
        <p:spPr>
          <a:xfrm>
            <a:off x="778468" y="1535492"/>
            <a:ext cx="1490279" cy="483078"/>
          </a:xfrm>
        </p:spPr>
        <p:txBody>
          <a:bodyPr/>
          <a:lstStyle/>
          <a:p>
            <a:r>
              <a:rPr lang="en-US" dirty="0" smtClean="0"/>
              <a:t>Rectangle</a:t>
            </a:r>
            <a:endParaRPr lang="en-US" dirty="0"/>
          </a:p>
        </p:txBody>
      </p:sp>
      <p:sp>
        <p:nvSpPr>
          <p:cNvPr id="11" name="Rectangle 20"/>
          <p:cNvSpPr>
            <a:spLocks noChangeArrowheads="1"/>
          </p:cNvSpPr>
          <p:nvPr/>
        </p:nvSpPr>
        <p:spPr bwMode="gray">
          <a:xfrm>
            <a:off x="4175185" y="1340332"/>
            <a:ext cx="4270076" cy="78175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4" name="TextBox 13"/>
          <p:cNvSpPr txBox="1"/>
          <p:nvPr/>
        </p:nvSpPr>
        <p:spPr>
          <a:xfrm>
            <a:off x="4287328" y="1423362"/>
            <a:ext cx="3925020" cy="600164"/>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solidFill>
                  <a:srgbClr val="007700"/>
                </a:solidFill>
              </a:rPr>
              <a:t>&gt;</a:t>
            </a:r>
            <a:r>
              <a:rPr lang="en-US" sz="1100" dirty="0" smtClean="0"/>
              <a:t> </a:t>
            </a:r>
            <a:endParaRPr lang="en-US" sz="1100" dirty="0" smtClean="0">
              <a:solidFill>
                <a:srgbClr val="AAAAAA"/>
              </a:solidFill>
            </a:endParaRPr>
          </a:p>
          <a:p>
            <a:r>
              <a:rPr lang="en-US" sz="1100" dirty="0" smtClean="0">
                <a:solidFill>
                  <a:srgbClr val="007700"/>
                </a:solidFill>
              </a:rPr>
              <a:t>    &lt;</a:t>
            </a:r>
            <a:r>
              <a:rPr lang="en-US" sz="1100" dirty="0" err="1" smtClean="0">
                <a:solidFill>
                  <a:srgbClr val="007700"/>
                </a:solidFill>
              </a:rPr>
              <a:t>rect</a:t>
            </a:r>
            <a:r>
              <a:rPr lang="en-US" sz="1100" dirty="0" smtClean="0"/>
              <a:t> </a:t>
            </a:r>
            <a:r>
              <a:rPr lang="en-US" sz="1100" dirty="0" smtClean="0">
                <a:solidFill>
                  <a:srgbClr val="FF0088"/>
                </a:solidFill>
              </a:rPr>
              <a:t>x</a:t>
            </a:r>
            <a:r>
              <a:rPr lang="en-US" sz="1100" dirty="0" smtClean="0"/>
              <a:t>=</a:t>
            </a:r>
            <a:r>
              <a:rPr lang="en-US" sz="1100" dirty="0" smtClean="0">
                <a:solidFill>
                  <a:srgbClr val="DD1144"/>
                </a:solidFill>
              </a:rPr>
              <a:t>"0"</a:t>
            </a:r>
            <a:r>
              <a:rPr lang="en-US" sz="1100" dirty="0" smtClean="0"/>
              <a:t> </a:t>
            </a:r>
            <a:r>
              <a:rPr lang="en-US" sz="1100" dirty="0" smtClean="0">
                <a:solidFill>
                  <a:srgbClr val="FF0088"/>
                </a:solidFill>
              </a:rPr>
              <a:t>y</a:t>
            </a:r>
            <a:r>
              <a:rPr lang="en-US" sz="1100" dirty="0" smtClean="0"/>
              <a:t>=</a:t>
            </a:r>
            <a:r>
              <a:rPr lang="en-US" sz="1100" dirty="0" smtClean="0">
                <a:solidFill>
                  <a:srgbClr val="DD1144"/>
                </a:solidFill>
              </a:rPr>
              <a:t>"0"</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fill</a:t>
            </a:r>
            <a:r>
              <a:rPr lang="en-US" sz="1100" dirty="0" smtClean="0"/>
              <a:t>=</a:t>
            </a:r>
            <a:r>
              <a:rPr lang="en-US" sz="1100" dirty="0" smtClean="0">
                <a:solidFill>
                  <a:srgbClr val="DD1144"/>
                </a:solidFill>
              </a:rPr>
              <a:t>"green"</a:t>
            </a:r>
            <a:r>
              <a:rPr lang="en-US" sz="1100" dirty="0" smtClean="0"/>
              <a:t> </a:t>
            </a:r>
            <a:r>
              <a:rPr lang="en-US" sz="1100" dirty="0" smtClean="0">
                <a:solidFill>
                  <a:srgbClr val="007700"/>
                </a:solidFill>
              </a:rPr>
              <a:t>/&gt;</a:t>
            </a:r>
            <a:r>
              <a:rPr lang="en-US" sz="1100" dirty="0" smtClean="0"/>
              <a:t> </a:t>
            </a:r>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solidFill>
                <a:schemeClr val="tx2"/>
              </a:solidFill>
            </a:endParaRPr>
          </a:p>
        </p:txBody>
      </p:sp>
      <p:pic>
        <p:nvPicPr>
          <p:cNvPr id="106498" name="Picture 2"/>
          <p:cNvPicPr>
            <a:picLocks noChangeAspect="1" noChangeArrowheads="1"/>
          </p:cNvPicPr>
          <p:nvPr/>
        </p:nvPicPr>
        <p:blipFill>
          <a:blip r:embed="rId3" cstate="print"/>
          <a:srcRect/>
          <a:stretch>
            <a:fillRect/>
          </a:stretch>
        </p:blipFill>
        <p:spPr bwMode="auto">
          <a:xfrm>
            <a:off x="2820029" y="1407265"/>
            <a:ext cx="657225" cy="638175"/>
          </a:xfrm>
          <a:prstGeom prst="rect">
            <a:avLst/>
          </a:prstGeom>
          <a:noFill/>
          <a:ln w="9525">
            <a:noFill/>
            <a:miter lim="800000"/>
            <a:headEnd/>
            <a:tailEnd/>
          </a:ln>
        </p:spPr>
      </p:pic>
      <p:sp>
        <p:nvSpPr>
          <p:cNvPr id="12" name="Rectangle 20"/>
          <p:cNvSpPr>
            <a:spLocks noChangeArrowheads="1"/>
          </p:cNvSpPr>
          <p:nvPr/>
        </p:nvSpPr>
        <p:spPr bwMode="gray">
          <a:xfrm>
            <a:off x="4172317" y="2286324"/>
            <a:ext cx="4270076" cy="78175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3" name="TextBox 12"/>
          <p:cNvSpPr txBox="1"/>
          <p:nvPr/>
        </p:nvSpPr>
        <p:spPr>
          <a:xfrm>
            <a:off x="4284460" y="2369354"/>
            <a:ext cx="3925020" cy="600164"/>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solidFill>
                  <a:srgbClr val="007700"/>
                </a:solidFill>
              </a:rPr>
              <a:t>&gt;</a:t>
            </a:r>
            <a:r>
              <a:rPr lang="en-US" sz="1100" dirty="0" smtClean="0"/>
              <a:t> </a:t>
            </a:r>
          </a:p>
          <a:p>
            <a:r>
              <a:rPr lang="en-US" sz="1100" dirty="0" smtClean="0">
                <a:solidFill>
                  <a:srgbClr val="007700"/>
                </a:solidFill>
              </a:rPr>
              <a:t>    &lt;circle</a:t>
            </a:r>
            <a:r>
              <a:rPr lang="en-US" sz="1100" dirty="0" smtClean="0"/>
              <a:t> </a:t>
            </a:r>
            <a:r>
              <a:rPr lang="en-US" sz="1100" dirty="0" err="1" smtClean="0">
                <a:solidFill>
                  <a:srgbClr val="FF0088"/>
                </a:solidFill>
              </a:rPr>
              <a:t>cx</a:t>
            </a:r>
            <a:r>
              <a:rPr lang="en-US" sz="1100" dirty="0" smtClean="0"/>
              <a:t>=</a:t>
            </a:r>
            <a:r>
              <a:rPr lang="en-US" sz="1100" dirty="0" smtClean="0">
                <a:solidFill>
                  <a:srgbClr val="DD1144"/>
                </a:solidFill>
              </a:rPr>
              <a:t>"25"</a:t>
            </a:r>
            <a:r>
              <a:rPr lang="en-US" sz="1100" dirty="0" smtClean="0"/>
              <a:t> </a:t>
            </a:r>
            <a:r>
              <a:rPr lang="en-US" sz="1100" dirty="0" smtClean="0">
                <a:solidFill>
                  <a:srgbClr val="FF0088"/>
                </a:solidFill>
              </a:rPr>
              <a:t>cy</a:t>
            </a:r>
            <a:r>
              <a:rPr lang="en-US" sz="1100" dirty="0" smtClean="0"/>
              <a:t>=</a:t>
            </a:r>
            <a:r>
              <a:rPr lang="en-US" sz="1100" dirty="0" smtClean="0">
                <a:solidFill>
                  <a:srgbClr val="DD1144"/>
                </a:solidFill>
              </a:rPr>
              <a:t>"25"</a:t>
            </a:r>
            <a:r>
              <a:rPr lang="en-US" sz="1100" dirty="0" smtClean="0"/>
              <a:t> </a:t>
            </a:r>
            <a:r>
              <a:rPr lang="en-US" sz="1100" dirty="0" smtClean="0">
                <a:solidFill>
                  <a:srgbClr val="FF0088"/>
                </a:solidFill>
              </a:rPr>
              <a:t>r</a:t>
            </a:r>
            <a:r>
              <a:rPr lang="en-US" sz="1100" dirty="0" smtClean="0"/>
              <a:t>=</a:t>
            </a:r>
            <a:r>
              <a:rPr lang="en-US" sz="1100" dirty="0" smtClean="0">
                <a:solidFill>
                  <a:srgbClr val="DD1144"/>
                </a:solidFill>
              </a:rPr>
              <a:t>"25"</a:t>
            </a:r>
            <a:r>
              <a:rPr lang="en-US" sz="1100" dirty="0" smtClean="0"/>
              <a:t> </a:t>
            </a:r>
            <a:r>
              <a:rPr lang="en-US" sz="1100" dirty="0" smtClean="0">
                <a:solidFill>
                  <a:srgbClr val="FF0088"/>
                </a:solidFill>
              </a:rPr>
              <a:t>fill</a:t>
            </a:r>
            <a:r>
              <a:rPr lang="en-US" sz="1100" dirty="0" smtClean="0"/>
              <a:t>=</a:t>
            </a:r>
            <a:r>
              <a:rPr lang="en-US" sz="1100" dirty="0" smtClean="0">
                <a:solidFill>
                  <a:srgbClr val="DD1144"/>
                </a:solidFill>
              </a:rPr>
              <a:t>"purple"</a:t>
            </a:r>
            <a:r>
              <a:rPr lang="en-US" sz="1100" dirty="0" smtClean="0"/>
              <a:t> </a:t>
            </a:r>
            <a:r>
              <a:rPr lang="en-US" sz="1100" dirty="0" smtClean="0">
                <a:solidFill>
                  <a:srgbClr val="007700"/>
                </a:solidFill>
              </a:rPr>
              <a:t>/&gt;</a:t>
            </a:r>
            <a:endParaRPr lang="en-US" sz="1100" dirty="0" smtClean="0"/>
          </a:p>
          <a:p>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solidFill>
                <a:schemeClr val="tx2"/>
              </a:solidFill>
            </a:endParaRPr>
          </a:p>
        </p:txBody>
      </p:sp>
      <p:sp>
        <p:nvSpPr>
          <p:cNvPr id="18" name="Content Placeholder 8"/>
          <p:cNvSpPr txBox="1">
            <a:spLocks/>
          </p:cNvSpPr>
          <p:nvPr/>
        </p:nvSpPr>
        <p:spPr>
          <a:xfrm>
            <a:off x="775600" y="2481484"/>
            <a:ext cx="1490279" cy="483078"/>
          </a:xfrm>
          <a:prstGeom prst="rect">
            <a:avLst/>
          </a:prstGeom>
        </p:spPr>
        <p:txBody>
          <a:bodyPr vert="horz" lIns="0" tIns="0" rIns="0" bIns="0" rtlCol="0">
            <a:noAutofit/>
          </a:bodyPr>
          <a:lstStyle/>
          <a:p>
            <a:pPr marL="228600" marR="0" lvl="0" indent="-168275" algn="l" defTabSz="228600" rtl="0" eaLnBrk="1" fontAlgn="auto" latinLnBrk="0" hangingPunct="1">
              <a:lnSpc>
                <a:spcPct val="100000"/>
              </a:lnSpc>
              <a:spcBef>
                <a:spcPts val="0"/>
              </a:spcBef>
              <a:spcAft>
                <a:spcPts val="600"/>
              </a:spcAft>
              <a:buClr>
                <a:srgbClr val="FF0000"/>
              </a:buClr>
              <a:buSzPct val="85000"/>
              <a:buFont typeface="Wingdings"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Circle</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6499" name="Picture 3"/>
          <p:cNvPicPr>
            <a:picLocks noChangeAspect="1" noChangeArrowheads="1"/>
          </p:cNvPicPr>
          <p:nvPr/>
        </p:nvPicPr>
        <p:blipFill>
          <a:blip r:embed="rId4" cstate="print"/>
          <a:srcRect/>
          <a:stretch>
            <a:fillRect/>
          </a:stretch>
        </p:blipFill>
        <p:spPr bwMode="auto">
          <a:xfrm>
            <a:off x="2809605" y="2354104"/>
            <a:ext cx="695325" cy="590550"/>
          </a:xfrm>
          <a:prstGeom prst="rect">
            <a:avLst/>
          </a:prstGeom>
          <a:noFill/>
          <a:ln w="9525">
            <a:noFill/>
            <a:miter lim="800000"/>
            <a:headEnd/>
            <a:tailEnd/>
          </a:ln>
        </p:spPr>
      </p:pic>
      <p:sp>
        <p:nvSpPr>
          <p:cNvPr id="19" name="Rectangle 20"/>
          <p:cNvSpPr>
            <a:spLocks noChangeArrowheads="1"/>
          </p:cNvSpPr>
          <p:nvPr/>
        </p:nvSpPr>
        <p:spPr bwMode="gray">
          <a:xfrm>
            <a:off x="4169449" y="3223690"/>
            <a:ext cx="4270076" cy="78175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20" name="TextBox 19"/>
          <p:cNvSpPr txBox="1"/>
          <p:nvPr/>
        </p:nvSpPr>
        <p:spPr>
          <a:xfrm>
            <a:off x="4281592" y="3306720"/>
            <a:ext cx="3925020" cy="600164"/>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solidFill>
                  <a:srgbClr val="007700"/>
                </a:solidFill>
              </a:rPr>
              <a:t>&gt;</a:t>
            </a:r>
            <a:r>
              <a:rPr lang="en-US" sz="1100" dirty="0" smtClean="0"/>
              <a:t> </a:t>
            </a:r>
            <a:endParaRPr lang="en-US" sz="1100" dirty="0" smtClean="0">
              <a:solidFill>
                <a:srgbClr val="AAAAAA"/>
              </a:solidFill>
            </a:endParaRPr>
          </a:p>
          <a:p>
            <a:r>
              <a:rPr lang="en-US" sz="1100" dirty="0" smtClean="0">
                <a:solidFill>
                  <a:srgbClr val="AAAAAA"/>
                </a:solidFill>
              </a:rPr>
              <a:t>    </a:t>
            </a:r>
            <a:r>
              <a:rPr lang="en-US" sz="1100" dirty="0" smtClean="0">
                <a:solidFill>
                  <a:srgbClr val="007700"/>
                </a:solidFill>
              </a:rPr>
              <a:t>&lt;ellipse</a:t>
            </a:r>
            <a:r>
              <a:rPr lang="en-US" sz="1100" dirty="0" smtClean="0"/>
              <a:t> </a:t>
            </a:r>
            <a:r>
              <a:rPr lang="en-US" sz="1100" dirty="0" err="1" smtClean="0">
                <a:solidFill>
                  <a:srgbClr val="FF0088"/>
                </a:solidFill>
              </a:rPr>
              <a:t>cx</a:t>
            </a:r>
            <a:r>
              <a:rPr lang="en-US" sz="1100" dirty="0" smtClean="0"/>
              <a:t>=</a:t>
            </a:r>
            <a:r>
              <a:rPr lang="en-US" sz="1100" dirty="0" smtClean="0">
                <a:solidFill>
                  <a:srgbClr val="DD1144"/>
                </a:solidFill>
              </a:rPr>
              <a:t>"25"</a:t>
            </a:r>
            <a:r>
              <a:rPr lang="en-US" sz="1100" dirty="0" smtClean="0"/>
              <a:t> </a:t>
            </a:r>
            <a:r>
              <a:rPr lang="en-US" sz="1100" dirty="0" smtClean="0">
                <a:solidFill>
                  <a:srgbClr val="FF0088"/>
                </a:solidFill>
              </a:rPr>
              <a:t>cy</a:t>
            </a:r>
            <a:r>
              <a:rPr lang="en-US" sz="1100" dirty="0" smtClean="0"/>
              <a:t>=</a:t>
            </a:r>
            <a:r>
              <a:rPr lang="en-US" sz="1100" dirty="0" smtClean="0">
                <a:solidFill>
                  <a:srgbClr val="DD1144"/>
                </a:solidFill>
              </a:rPr>
              <a:t>"25"</a:t>
            </a:r>
            <a:r>
              <a:rPr lang="en-US" sz="1100" dirty="0" smtClean="0"/>
              <a:t> </a:t>
            </a:r>
            <a:r>
              <a:rPr lang="en-US" sz="1100" dirty="0" err="1" smtClean="0">
                <a:solidFill>
                  <a:srgbClr val="FF0088"/>
                </a:solidFill>
              </a:rPr>
              <a:t>rx</a:t>
            </a:r>
            <a:r>
              <a:rPr lang="en-US" sz="1100" dirty="0" smtClean="0"/>
              <a:t>=</a:t>
            </a:r>
            <a:r>
              <a:rPr lang="en-US" sz="1100" dirty="0" smtClean="0">
                <a:solidFill>
                  <a:srgbClr val="DD1144"/>
                </a:solidFill>
              </a:rPr>
              <a:t>"15"</a:t>
            </a:r>
            <a:r>
              <a:rPr lang="en-US" sz="1100" dirty="0" smtClean="0"/>
              <a:t> </a:t>
            </a:r>
            <a:r>
              <a:rPr lang="en-US" sz="1100" dirty="0" err="1" smtClean="0">
                <a:solidFill>
                  <a:srgbClr val="FF0088"/>
                </a:solidFill>
              </a:rPr>
              <a:t>ry</a:t>
            </a:r>
            <a:r>
              <a:rPr lang="en-US" sz="1100" dirty="0" smtClean="0"/>
              <a:t>=</a:t>
            </a:r>
            <a:r>
              <a:rPr lang="en-US" sz="1100" dirty="0" smtClean="0">
                <a:solidFill>
                  <a:srgbClr val="DD1144"/>
                </a:solidFill>
              </a:rPr>
              <a:t>"10"</a:t>
            </a:r>
            <a:r>
              <a:rPr lang="en-US" sz="1100" dirty="0" smtClean="0"/>
              <a:t> </a:t>
            </a:r>
            <a:r>
              <a:rPr lang="en-US" sz="1100" dirty="0" smtClean="0">
                <a:solidFill>
                  <a:srgbClr val="FF0088"/>
                </a:solidFill>
              </a:rPr>
              <a:t>fill</a:t>
            </a:r>
            <a:r>
              <a:rPr lang="en-US" sz="1100" dirty="0" smtClean="0"/>
              <a:t>=</a:t>
            </a:r>
            <a:r>
              <a:rPr lang="en-US" sz="1100" dirty="0" smtClean="0">
                <a:solidFill>
                  <a:srgbClr val="DD1144"/>
                </a:solidFill>
              </a:rPr>
              <a:t>"red"</a:t>
            </a:r>
            <a:r>
              <a:rPr lang="en-US" sz="1100" dirty="0" smtClean="0"/>
              <a:t> </a:t>
            </a:r>
            <a:r>
              <a:rPr lang="en-US" sz="1100" dirty="0" smtClean="0">
                <a:solidFill>
                  <a:srgbClr val="007700"/>
                </a:solidFill>
              </a:rPr>
              <a:t>/&gt;</a:t>
            </a:r>
            <a:r>
              <a:rPr lang="en-US" sz="1100" dirty="0" smtClean="0"/>
              <a:t> </a:t>
            </a:r>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solidFill>
                <a:schemeClr val="tx2"/>
              </a:solidFill>
            </a:endParaRPr>
          </a:p>
        </p:txBody>
      </p:sp>
      <p:sp>
        <p:nvSpPr>
          <p:cNvPr id="21" name="Content Placeholder 8"/>
          <p:cNvSpPr txBox="1">
            <a:spLocks/>
          </p:cNvSpPr>
          <p:nvPr/>
        </p:nvSpPr>
        <p:spPr>
          <a:xfrm>
            <a:off x="772732" y="3418850"/>
            <a:ext cx="1490279" cy="483078"/>
          </a:xfrm>
          <a:prstGeom prst="rect">
            <a:avLst/>
          </a:prstGeom>
        </p:spPr>
        <p:txBody>
          <a:bodyPr vert="horz" lIns="0" tIns="0" rIns="0" bIns="0" rtlCol="0">
            <a:noAutofit/>
          </a:bodyPr>
          <a:lstStyle/>
          <a:p>
            <a:pPr marL="228600" lvl="0" indent="-168275" defTabSz="228600">
              <a:spcAft>
                <a:spcPts val="600"/>
              </a:spcAft>
              <a:buClr>
                <a:srgbClr val="FF0000"/>
              </a:buClr>
              <a:buSzPct val="85000"/>
              <a:buFont typeface="Wingdings" pitchFamily="2" charset="2"/>
              <a:buChar char="§"/>
            </a:pPr>
            <a:r>
              <a:rPr lang="en-US" sz="2000" dirty="0" smtClean="0">
                <a:latin typeface="Arial" pitchFamily="34" charset="0"/>
                <a:cs typeface="Arial" pitchFamily="34" charset="0"/>
              </a:rPr>
              <a:t>Ellipse</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6500" name="Picture 4"/>
          <p:cNvPicPr>
            <a:picLocks noChangeAspect="1" noChangeArrowheads="1"/>
          </p:cNvPicPr>
          <p:nvPr/>
        </p:nvPicPr>
        <p:blipFill>
          <a:blip r:embed="rId5" cstate="print"/>
          <a:srcRect/>
          <a:stretch>
            <a:fillRect/>
          </a:stretch>
        </p:blipFill>
        <p:spPr bwMode="auto">
          <a:xfrm>
            <a:off x="2812571" y="3386938"/>
            <a:ext cx="723900" cy="457200"/>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SVG Elements</a:t>
            </a:r>
            <a:endParaRPr lang="en-US" dirty="0"/>
          </a:p>
        </p:txBody>
      </p:sp>
      <p:sp>
        <p:nvSpPr>
          <p:cNvPr id="5" name="Text Placeholder 4"/>
          <p:cNvSpPr>
            <a:spLocks noGrp="1"/>
          </p:cNvSpPr>
          <p:nvPr>
            <p:ph type="body" sz="quarter" idx="13"/>
          </p:nvPr>
        </p:nvSpPr>
        <p:spPr/>
        <p:txBody>
          <a:bodyPr/>
          <a:lstStyle/>
          <a:p>
            <a:r>
              <a:rPr lang="en-US" dirty="0" smtClean="0"/>
              <a:t>Basic set of shapes</a:t>
            </a:r>
            <a:endParaRPr lang="en-US" dirty="0"/>
          </a:p>
        </p:txBody>
      </p:sp>
      <p:sp>
        <p:nvSpPr>
          <p:cNvPr id="9" name="Content Placeholder 8"/>
          <p:cNvSpPr>
            <a:spLocks noGrp="1"/>
          </p:cNvSpPr>
          <p:nvPr>
            <p:ph sz="quarter" idx="12"/>
          </p:nvPr>
        </p:nvSpPr>
        <p:spPr>
          <a:xfrm>
            <a:off x="778468" y="1535492"/>
            <a:ext cx="1705940" cy="483078"/>
          </a:xfrm>
        </p:spPr>
        <p:txBody>
          <a:bodyPr/>
          <a:lstStyle/>
          <a:p>
            <a:r>
              <a:rPr lang="en-US" dirty="0" smtClean="0"/>
              <a:t>Straight Line</a:t>
            </a:r>
            <a:endParaRPr lang="en-US" dirty="0"/>
          </a:p>
        </p:txBody>
      </p:sp>
      <p:sp>
        <p:nvSpPr>
          <p:cNvPr id="11" name="Rectangle 20"/>
          <p:cNvSpPr>
            <a:spLocks noChangeArrowheads="1"/>
          </p:cNvSpPr>
          <p:nvPr/>
        </p:nvSpPr>
        <p:spPr bwMode="gray">
          <a:xfrm>
            <a:off x="4175185" y="1340332"/>
            <a:ext cx="4270076" cy="87665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4" name="TextBox 13"/>
          <p:cNvSpPr txBox="1"/>
          <p:nvPr/>
        </p:nvSpPr>
        <p:spPr>
          <a:xfrm>
            <a:off x="4226944" y="1423362"/>
            <a:ext cx="4175184" cy="769441"/>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solidFill>
                  <a:srgbClr val="007700"/>
                </a:solidFill>
              </a:rPr>
              <a:t>&gt;</a:t>
            </a:r>
            <a:r>
              <a:rPr lang="en-US" sz="1100" dirty="0" smtClean="0"/>
              <a:t> </a:t>
            </a:r>
            <a:endParaRPr lang="en-US" sz="1100" dirty="0" smtClean="0">
              <a:solidFill>
                <a:srgbClr val="AAAAAA"/>
              </a:solidFill>
            </a:endParaRPr>
          </a:p>
          <a:p>
            <a:r>
              <a:rPr lang="en-US" sz="1100" dirty="0" smtClean="0">
                <a:solidFill>
                  <a:srgbClr val="AAAAAA"/>
                </a:solidFill>
              </a:rPr>
              <a:t>    </a:t>
            </a:r>
            <a:r>
              <a:rPr lang="en-US" sz="1100" dirty="0" smtClean="0">
                <a:solidFill>
                  <a:srgbClr val="007700"/>
                </a:solidFill>
              </a:rPr>
              <a:t>&lt;line</a:t>
            </a:r>
            <a:r>
              <a:rPr lang="en-US" sz="1100" dirty="0" smtClean="0"/>
              <a:t> </a:t>
            </a:r>
            <a:r>
              <a:rPr lang="en-US" sz="1100" dirty="0" smtClean="0">
                <a:solidFill>
                  <a:srgbClr val="FF0088"/>
                </a:solidFill>
              </a:rPr>
              <a:t>x1</a:t>
            </a:r>
            <a:r>
              <a:rPr lang="en-US" sz="1100" dirty="0" smtClean="0"/>
              <a:t>=</a:t>
            </a:r>
            <a:r>
              <a:rPr lang="en-US" sz="1100" dirty="0" smtClean="0">
                <a:solidFill>
                  <a:srgbClr val="DD1144"/>
                </a:solidFill>
              </a:rPr>
              <a:t>"5"</a:t>
            </a:r>
            <a:r>
              <a:rPr lang="en-US" sz="1100" dirty="0" smtClean="0"/>
              <a:t> </a:t>
            </a:r>
            <a:r>
              <a:rPr lang="en-US" sz="1100" dirty="0" smtClean="0">
                <a:solidFill>
                  <a:srgbClr val="FF0088"/>
                </a:solidFill>
              </a:rPr>
              <a:t>y1</a:t>
            </a:r>
            <a:r>
              <a:rPr lang="en-US" sz="1100" dirty="0" smtClean="0"/>
              <a:t>=</a:t>
            </a:r>
            <a:r>
              <a:rPr lang="en-US" sz="1100" dirty="0" smtClean="0">
                <a:solidFill>
                  <a:srgbClr val="DD1144"/>
                </a:solidFill>
              </a:rPr>
              <a:t>"5"</a:t>
            </a:r>
            <a:r>
              <a:rPr lang="en-US" sz="1100" dirty="0" smtClean="0"/>
              <a:t> </a:t>
            </a:r>
            <a:r>
              <a:rPr lang="en-US" sz="1100" dirty="0" smtClean="0">
                <a:solidFill>
                  <a:srgbClr val="FF0088"/>
                </a:solidFill>
              </a:rPr>
              <a:t>x2</a:t>
            </a:r>
            <a:r>
              <a:rPr lang="en-US" sz="1100" dirty="0" smtClean="0"/>
              <a:t>=</a:t>
            </a:r>
            <a:r>
              <a:rPr lang="en-US" sz="1100" dirty="0" smtClean="0">
                <a:solidFill>
                  <a:srgbClr val="DD1144"/>
                </a:solidFill>
              </a:rPr>
              <a:t>"40"</a:t>
            </a:r>
            <a:r>
              <a:rPr lang="en-US" sz="1100" dirty="0" smtClean="0"/>
              <a:t> </a:t>
            </a:r>
            <a:r>
              <a:rPr lang="en-US" sz="1100" dirty="0" smtClean="0">
                <a:solidFill>
                  <a:srgbClr val="FF0088"/>
                </a:solidFill>
              </a:rPr>
              <a:t>y2</a:t>
            </a:r>
            <a:r>
              <a:rPr lang="en-US" sz="1100" dirty="0" smtClean="0"/>
              <a:t>=</a:t>
            </a:r>
            <a:r>
              <a:rPr lang="en-US" sz="1100" dirty="0" smtClean="0">
                <a:solidFill>
                  <a:srgbClr val="DD1144"/>
                </a:solidFill>
              </a:rPr>
              <a:t>"40"</a:t>
            </a:r>
            <a:r>
              <a:rPr lang="en-US" sz="1100" dirty="0" smtClean="0"/>
              <a:t> </a:t>
            </a:r>
            <a:r>
              <a:rPr lang="en-US" sz="1100" dirty="0" smtClean="0">
                <a:solidFill>
                  <a:srgbClr val="FF0088"/>
                </a:solidFill>
              </a:rPr>
              <a:t>stroke</a:t>
            </a:r>
            <a:r>
              <a:rPr lang="en-US" sz="1100" dirty="0" smtClean="0"/>
              <a:t>=</a:t>
            </a:r>
            <a:r>
              <a:rPr lang="en-US" sz="1100" dirty="0" smtClean="0">
                <a:solidFill>
                  <a:srgbClr val="DD1144"/>
                </a:solidFill>
              </a:rPr>
              <a:t>"gray"</a:t>
            </a:r>
            <a:r>
              <a:rPr lang="en-US" sz="1100" dirty="0" smtClean="0"/>
              <a:t> </a:t>
            </a:r>
          </a:p>
          <a:p>
            <a:r>
              <a:rPr lang="en-US" sz="1100" dirty="0" smtClean="0">
                <a:solidFill>
                  <a:srgbClr val="FF0088"/>
                </a:solidFill>
              </a:rPr>
              <a:t>             stroke-width</a:t>
            </a:r>
            <a:r>
              <a:rPr lang="en-US" sz="1100" dirty="0" smtClean="0"/>
              <a:t>=</a:t>
            </a:r>
            <a:r>
              <a:rPr lang="en-US" sz="1100" dirty="0" smtClean="0">
                <a:solidFill>
                  <a:srgbClr val="DD1144"/>
                </a:solidFill>
              </a:rPr>
              <a:t>"5"</a:t>
            </a:r>
            <a:r>
              <a:rPr lang="en-US" sz="1100" dirty="0" smtClean="0"/>
              <a:t> </a:t>
            </a:r>
            <a:r>
              <a:rPr lang="en-US" sz="1100" dirty="0" smtClean="0">
                <a:solidFill>
                  <a:srgbClr val="007700"/>
                </a:solidFill>
              </a:rPr>
              <a:t>/&gt;</a:t>
            </a:r>
            <a:r>
              <a:rPr lang="en-US" sz="1100" dirty="0" smtClean="0"/>
              <a:t> </a:t>
            </a:r>
            <a:endParaRPr lang="en-US" sz="1100" dirty="0" smtClean="0">
              <a:solidFill>
                <a:srgbClr val="AAAAAA"/>
              </a:solidFill>
            </a:endParaRPr>
          </a:p>
          <a:p>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solidFill>
                <a:schemeClr val="tx2"/>
              </a:solidFill>
            </a:endParaRPr>
          </a:p>
        </p:txBody>
      </p:sp>
      <p:sp>
        <p:nvSpPr>
          <p:cNvPr id="12" name="Rectangle 20"/>
          <p:cNvSpPr>
            <a:spLocks noChangeArrowheads="1"/>
          </p:cNvSpPr>
          <p:nvPr/>
        </p:nvSpPr>
        <p:spPr bwMode="gray">
          <a:xfrm>
            <a:off x="4172317" y="2346706"/>
            <a:ext cx="4270076" cy="879573"/>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3" name="TextBox 12"/>
          <p:cNvSpPr txBox="1"/>
          <p:nvPr/>
        </p:nvSpPr>
        <p:spPr>
          <a:xfrm>
            <a:off x="4284460" y="2429736"/>
            <a:ext cx="3925020" cy="769441"/>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solidFill>
                  <a:srgbClr val="007700"/>
                </a:solidFill>
              </a:rPr>
              <a:t>&gt;</a:t>
            </a:r>
            <a:r>
              <a:rPr lang="en-US" sz="1100" dirty="0" smtClean="0"/>
              <a:t> </a:t>
            </a:r>
          </a:p>
          <a:p>
            <a:r>
              <a:rPr lang="en-US" sz="1100" dirty="0" smtClean="0">
                <a:solidFill>
                  <a:srgbClr val="007700"/>
                </a:solidFill>
              </a:rPr>
              <a:t>    &lt;</a:t>
            </a:r>
            <a:r>
              <a:rPr lang="en-US" sz="1100" dirty="0" err="1" smtClean="0">
                <a:solidFill>
                  <a:srgbClr val="007700"/>
                </a:solidFill>
              </a:rPr>
              <a:t>polyline</a:t>
            </a:r>
            <a:r>
              <a:rPr lang="en-US" sz="1100" dirty="0" smtClean="0"/>
              <a:t> </a:t>
            </a:r>
            <a:r>
              <a:rPr lang="en-US" sz="1100" dirty="0" smtClean="0">
                <a:solidFill>
                  <a:srgbClr val="FF0088"/>
                </a:solidFill>
              </a:rPr>
              <a:t>fill</a:t>
            </a:r>
            <a:r>
              <a:rPr lang="en-US" sz="1100" dirty="0" smtClean="0"/>
              <a:t>=</a:t>
            </a:r>
            <a:r>
              <a:rPr lang="en-US" sz="1100" dirty="0" smtClean="0">
                <a:solidFill>
                  <a:srgbClr val="DD1144"/>
                </a:solidFill>
              </a:rPr>
              <a:t>"none"</a:t>
            </a:r>
            <a:r>
              <a:rPr lang="en-US" sz="1100" dirty="0" smtClean="0"/>
              <a:t> </a:t>
            </a:r>
            <a:r>
              <a:rPr lang="en-US" sz="1100" dirty="0" smtClean="0">
                <a:solidFill>
                  <a:srgbClr val="FF0088"/>
                </a:solidFill>
              </a:rPr>
              <a:t>stroke</a:t>
            </a:r>
            <a:r>
              <a:rPr lang="en-US" sz="1100" dirty="0" smtClean="0"/>
              <a:t>=</a:t>
            </a:r>
            <a:r>
              <a:rPr lang="en-US" sz="1100" dirty="0" smtClean="0">
                <a:solidFill>
                  <a:srgbClr val="DD1144"/>
                </a:solidFill>
              </a:rPr>
              <a:t>"blue"</a:t>
            </a:r>
            <a:r>
              <a:rPr lang="en-US" sz="1100" dirty="0" smtClean="0"/>
              <a:t> </a:t>
            </a:r>
            <a:r>
              <a:rPr lang="en-US" sz="1100" dirty="0" smtClean="0">
                <a:solidFill>
                  <a:srgbClr val="FF0088"/>
                </a:solidFill>
              </a:rPr>
              <a:t>stroke-width</a:t>
            </a:r>
            <a:r>
              <a:rPr lang="en-US" sz="1100" dirty="0" smtClean="0"/>
              <a:t>=</a:t>
            </a:r>
            <a:r>
              <a:rPr lang="en-US" sz="1100" dirty="0" smtClean="0">
                <a:solidFill>
                  <a:srgbClr val="DD1144"/>
                </a:solidFill>
              </a:rPr>
              <a:t>"2"</a:t>
            </a:r>
            <a:r>
              <a:rPr lang="en-US" sz="1100" dirty="0" smtClean="0"/>
              <a:t> </a:t>
            </a:r>
          </a:p>
          <a:p>
            <a:r>
              <a:rPr lang="en-US" sz="1100" dirty="0" smtClean="0">
                <a:solidFill>
                  <a:srgbClr val="FF0088"/>
                </a:solidFill>
              </a:rPr>
              <a:t>    points</a:t>
            </a:r>
            <a:r>
              <a:rPr lang="en-US" sz="1100" dirty="0" smtClean="0"/>
              <a:t>=</a:t>
            </a:r>
            <a:r>
              <a:rPr lang="en-US" sz="1100" dirty="0" smtClean="0">
                <a:solidFill>
                  <a:srgbClr val="DD1144"/>
                </a:solidFill>
              </a:rPr>
              <a:t>"05,30</a:t>
            </a:r>
            <a:r>
              <a:rPr lang="en-US" sz="1100" dirty="0" smtClean="0">
                <a:solidFill>
                  <a:srgbClr val="DD2200"/>
                </a:solidFill>
              </a:rPr>
              <a:t> </a:t>
            </a:r>
            <a:r>
              <a:rPr lang="en-US" sz="1100" dirty="0" smtClean="0">
                <a:solidFill>
                  <a:srgbClr val="DD1144"/>
                </a:solidFill>
              </a:rPr>
              <a:t>15,30</a:t>
            </a:r>
            <a:r>
              <a:rPr lang="en-US" sz="1100" dirty="0" smtClean="0">
                <a:solidFill>
                  <a:srgbClr val="DD2200"/>
                </a:solidFill>
              </a:rPr>
              <a:t> </a:t>
            </a:r>
            <a:r>
              <a:rPr lang="en-US" sz="1100" dirty="0" smtClean="0">
                <a:solidFill>
                  <a:srgbClr val="DD1144"/>
                </a:solidFill>
              </a:rPr>
              <a:t>15,20</a:t>
            </a:r>
            <a:r>
              <a:rPr lang="en-US" sz="1100" dirty="0" smtClean="0">
                <a:solidFill>
                  <a:srgbClr val="DD2200"/>
                </a:solidFill>
              </a:rPr>
              <a:t> </a:t>
            </a:r>
            <a:r>
              <a:rPr lang="en-US" sz="1100" dirty="0" smtClean="0">
                <a:solidFill>
                  <a:srgbClr val="DD1144"/>
                </a:solidFill>
              </a:rPr>
              <a:t>25,20</a:t>
            </a:r>
            <a:r>
              <a:rPr lang="en-US" sz="1100" dirty="0" smtClean="0">
                <a:solidFill>
                  <a:srgbClr val="DD2200"/>
                </a:solidFill>
              </a:rPr>
              <a:t> </a:t>
            </a:r>
            <a:r>
              <a:rPr lang="en-US" sz="1100" dirty="0" smtClean="0">
                <a:solidFill>
                  <a:srgbClr val="DD1144"/>
                </a:solidFill>
              </a:rPr>
              <a:t>25,10</a:t>
            </a:r>
            <a:r>
              <a:rPr lang="en-US" sz="1100" dirty="0" smtClean="0">
                <a:solidFill>
                  <a:srgbClr val="DD2200"/>
                </a:solidFill>
              </a:rPr>
              <a:t> </a:t>
            </a:r>
            <a:r>
              <a:rPr lang="en-US" sz="1100" dirty="0" smtClean="0">
                <a:solidFill>
                  <a:srgbClr val="DD1144"/>
                </a:solidFill>
              </a:rPr>
              <a:t>35,10"</a:t>
            </a:r>
            <a:r>
              <a:rPr lang="en-US" sz="1100" dirty="0" smtClean="0"/>
              <a:t> </a:t>
            </a:r>
            <a:r>
              <a:rPr lang="en-US" sz="1100" dirty="0" smtClean="0">
                <a:solidFill>
                  <a:srgbClr val="007700"/>
                </a:solidFill>
              </a:rPr>
              <a:t>/&gt;</a:t>
            </a:r>
          </a:p>
          <a:p>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solidFill>
                <a:schemeClr val="tx2"/>
              </a:solidFill>
            </a:endParaRPr>
          </a:p>
        </p:txBody>
      </p:sp>
      <p:sp>
        <p:nvSpPr>
          <p:cNvPr id="18" name="Content Placeholder 8"/>
          <p:cNvSpPr txBox="1">
            <a:spLocks/>
          </p:cNvSpPr>
          <p:nvPr/>
        </p:nvSpPr>
        <p:spPr>
          <a:xfrm>
            <a:off x="775600" y="2541866"/>
            <a:ext cx="1490279" cy="483078"/>
          </a:xfrm>
          <a:prstGeom prst="rect">
            <a:avLst/>
          </a:prstGeom>
        </p:spPr>
        <p:txBody>
          <a:bodyPr vert="horz" lIns="0" tIns="0" rIns="0" bIns="0" rtlCol="0">
            <a:noAutofit/>
          </a:bodyPr>
          <a:lstStyle/>
          <a:p>
            <a:pPr marL="228600" lvl="0" indent="-168275" defTabSz="228600">
              <a:spcAft>
                <a:spcPts val="600"/>
              </a:spcAft>
              <a:buClr>
                <a:srgbClr val="FF0000"/>
              </a:buClr>
              <a:buSzPct val="85000"/>
              <a:buFont typeface="Wingdings" pitchFamily="2" charset="2"/>
              <a:buChar char="§"/>
            </a:pPr>
            <a:r>
              <a:rPr lang="en-US" sz="2000" dirty="0" err="1" smtClean="0"/>
              <a:t>Polyline</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9" name="Rectangle 20"/>
          <p:cNvSpPr>
            <a:spLocks noChangeArrowheads="1"/>
          </p:cNvSpPr>
          <p:nvPr/>
        </p:nvSpPr>
        <p:spPr bwMode="gray">
          <a:xfrm>
            <a:off x="4169449" y="3370332"/>
            <a:ext cx="4270076" cy="856611"/>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20" name="TextBox 19"/>
          <p:cNvSpPr txBox="1"/>
          <p:nvPr/>
        </p:nvSpPr>
        <p:spPr>
          <a:xfrm>
            <a:off x="4281592" y="3444736"/>
            <a:ext cx="3925020" cy="769441"/>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"50"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"50"</a:t>
            </a:r>
            <a:r>
              <a:rPr lang="en-US" sz="1100" dirty="0" smtClean="0">
                <a:solidFill>
                  <a:srgbClr val="007700"/>
                </a:solidFill>
              </a:rPr>
              <a:t>&gt;</a:t>
            </a:r>
            <a:r>
              <a:rPr lang="en-US" sz="1100" dirty="0" smtClean="0"/>
              <a:t> </a:t>
            </a:r>
            <a:endParaRPr lang="en-US" sz="1100" dirty="0" smtClean="0">
              <a:solidFill>
                <a:srgbClr val="AAAAAA"/>
              </a:solidFill>
            </a:endParaRPr>
          </a:p>
          <a:p>
            <a:r>
              <a:rPr lang="en-US" sz="1100" dirty="0" smtClean="0">
                <a:solidFill>
                  <a:srgbClr val="AAAAAA"/>
                </a:solidFill>
              </a:rPr>
              <a:t>    </a:t>
            </a:r>
            <a:r>
              <a:rPr lang="en-US" sz="1100" dirty="0" smtClean="0">
                <a:solidFill>
                  <a:srgbClr val="007700"/>
                </a:solidFill>
              </a:rPr>
              <a:t>&lt;polygon</a:t>
            </a:r>
            <a:r>
              <a:rPr lang="en-US" sz="1100" dirty="0" smtClean="0"/>
              <a:t> </a:t>
            </a:r>
            <a:r>
              <a:rPr lang="en-US" sz="1100" dirty="0" smtClean="0">
                <a:solidFill>
                  <a:srgbClr val="FF0088"/>
                </a:solidFill>
              </a:rPr>
              <a:t>fill</a:t>
            </a:r>
            <a:r>
              <a:rPr lang="en-US" sz="1100" dirty="0" smtClean="0"/>
              <a:t>=</a:t>
            </a:r>
            <a:r>
              <a:rPr lang="en-US" sz="1100" dirty="0" smtClean="0">
                <a:solidFill>
                  <a:srgbClr val="DD1144"/>
                </a:solidFill>
              </a:rPr>
              <a:t>"yellow"</a:t>
            </a:r>
            <a:r>
              <a:rPr lang="en-US" sz="1100" dirty="0" smtClean="0"/>
              <a:t> </a:t>
            </a:r>
            <a:r>
              <a:rPr lang="en-US" sz="1100" dirty="0" smtClean="0">
                <a:solidFill>
                  <a:srgbClr val="FF0088"/>
                </a:solidFill>
              </a:rPr>
              <a:t>stroke</a:t>
            </a:r>
            <a:r>
              <a:rPr lang="en-US" sz="1100" dirty="0" smtClean="0"/>
              <a:t>=</a:t>
            </a:r>
            <a:r>
              <a:rPr lang="en-US" sz="1100" dirty="0" smtClean="0">
                <a:solidFill>
                  <a:srgbClr val="DD1144"/>
                </a:solidFill>
              </a:rPr>
              <a:t>"blue"</a:t>
            </a:r>
            <a:r>
              <a:rPr lang="en-US" sz="1100" dirty="0" smtClean="0"/>
              <a:t> </a:t>
            </a:r>
            <a:r>
              <a:rPr lang="en-US" sz="1100" dirty="0" smtClean="0">
                <a:solidFill>
                  <a:srgbClr val="FF0088"/>
                </a:solidFill>
              </a:rPr>
              <a:t>stroke-width</a:t>
            </a:r>
            <a:r>
              <a:rPr lang="en-US" sz="1100" dirty="0" smtClean="0"/>
              <a:t>=</a:t>
            </a:r>
            <a:r>
              <a:rPr lang="en-US" sz="1100" dirty="0" smtClean="0">
                <a:solidFill>
                  <a:srgbClr val="DD1144"/>
                </a:solidFill>
              </a:rPr>
              <a:t>"2“</a:t>
            </a:r>
            <a:endParaRPr lang="en-US" sz="1100" dirty="0" smtClean="0"/>
          </a:p>
          <a:p>
            <a:r>
              <a:rPr lang="en-US" sz="1100" dirty="0" smtClean="0">
                <a:solidFill>
                  <a:srgbClr val="FF0088"/>
                </a:solidFill>
              </a:rPr>
              <a:t>    points</a:t>
            </a:r>
            <a:r>
              <a:rPr lang="en-US" sz="1100" dirty="0" smtClean="0"/>
              <a:t>=</a:t>
            </a:r>
            <a:r>
              <a:rPr lang="en-US" sz="1100" dirty="0" smtClean="0">
                <a:solidFill>
                  <a:srgbClr val="DD1144"/>
                </a:solidFill>
              </a:rPr>
              <a:t>"05,30</a:t>
            </a:r>
            <a:r>
              <a:rPr lang="en-US" sz="1100" dirty="0" smtClean="0"/>
              <a:t> </a:t>
            </a:r>
            <a:r>
              <a:rPr lang="en-US" sz="1100" dirty="0" smtClean="0">
                <a:solidFill>
                  <a:srgbClr val="DD1144"/>
                </a:solidFill>
              </a:rPr>
              <a:t>15,10</a:t>
            </a:r>
            <a:r>
              <a:rPr lang="en-US" sz="1100" dirty="0" smtClean="0">
                <a:solidFill>
                  <a:srgbClr val="DD2200"/>
                </a:solidFill>
              </a:rPr>
              <a:t> </a:t>
            </a:r>
            <a:r>
              <a:rPr lang="en-US" sz="1100" dirty="0" smtClean="0">
                <a:solidFill>
                  <a:srgbClr val="DD1144"/>
                </a:solidFill>
              </a:rPr>
              <a:t>25,30"</a:t>
            </a:r>
            <a:r>
              <a:rPr lang="en-US" sz="1100" dirty="0" smtClean="0"/>
              <a:t> </a:t>
            </a:r>
            <a:r>
              <a:rPr lang="en-US" sz="1100" dirty="0" smtClean="0">
                <a:solidFill>
                  <a:srgbClr val="007700"/>
                </a:solidFill>
              </a:rPr>
              <a:t>/&gt;</a:t>
            </a:r>
            <a:endParaRPr lang="en-US" sz="1100" dirty="0" smtClean="0"/>
          </a:p>
          <a:p>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solidFill>
                <a:schemeClr val="tx2"/>
              </a:solidFill>
            </a:endParaRPr>
          </a:p>
        </p:txBody>
      </p:sp>
      <p:sp>
        <p:nvSpPr>
          <p:cNvPr id="21" name="Content Placeholder 8"/>
          <p:cNvSpPr txBox="1">
            <a:spLocks/>
          </p:cNvSpPr>
          <p:nvPr/>
        </p:nvSpPr>
        <p:spPr>
          <a:xfrm>
            <a:off x="772732" y="3556866"/>
            <a:ext cx="1490279" cy="483078"/>
          </a:xfrm>
          <a:prstGeom prst="rect">
            <a:avLst/>
          </a:prstGeom>
        </p:spPr>
        <p:txBody>
          <a:bodyPr vert="horz" lIns="0" tIns="0" rIns="0" bIns="0" rtlCol="0">
            <a:noAutofit/>
          </a:bodyPr>
          <a:lstStyle/>
          <a:p>
            <a:pPr marL="228600" lvl="0" indent="-168275" defTabSz="228600">
              <a:spcAft>
                <a:spcPts val="600"/>
              </a:spcAft>
              <a:buClr>
                <a:srgbClr val="FF0000"/>
              </a:buClr>
              <a:buSzPct val="85000"/>
              <a:buFont typeface="Wingdings" pitchFamily="2" charset="2"/>
              <a:buChar char="§"/>
            </a:pPr>
            <a:r>
              <a:rPr lang="en-US" sz="2000" dirty="0" smtClean="0"/>
              <a:t>Polygon</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7522" name="Picture 2"/>
          <p:cNvPicPr>
            <a:picLocks noChangeAspect="1" noChangeArrowheads="1"/>
          </p:cNvPicPr>
          <p:nvPr/>
        </p:nvPicPr>
        <p:blipFill>
          <a:blip r:embed="rId3" cstate="print"/>
          <a:srcRect/>
          <a:stretch>
            <a:fillRect/>
          </a:stretch>
        </p:blipFill>
        <p:spPr bwMode="auto">
          <a:xfrm>
            <a:off x="2831352" y="1471254"/>
            <a:ext cx="600075" cy="561975"/>
          </a:xfrm>
          <a:prstGeom prst="rect">
            <a:avLst/>
          </a:prstGeom>
          <a:noFill/>
          <a:ln w="9525">
            <a:noFill/>
            <a:miter lim="800000"/>
            <a:headEnd/>
            <a:tailEnd/>
          </a:ln>
        </p:spPr>
      </p:pic>
      <p:pic>
        <p:nvPicPr>
          <p:cNvPr id="107523" name="Picture 3"/>
          <p:cNvPicPr>
            <a:picLocks noChangeAspect="1" noChangeArrowheads="1"/>
          </p:cNvPicPr>
          <p:nvPr/>
        </p:nvPicPr>
        <p:blipFill>
          <a:blip r:embed="rId4" cstate="print"/>
          <a:srcRect/>
          <a:stretch>
            <a:fillRect/>
          </a:stretch>
        </p:blipFill>
        <p:spPr bwMode="auto">
          <a:xfrm>
            <a:off x="2764137" y="2498425"/>
            <a:ext cx="561975" cy="457200"/>
          </a:xfrm>
          <a:prstGeom prst="rect">
            <a:avLst/>
          </a:prstGeom>
          <a:noFill/>
          <a:ln w="9525">
            <a:noFill/>
            <a:miter lim="800000"/>
            <a:headEnd/>
            <a:tailEnd/>
          </a:ln>
        </p:spPr>
      </p:pic>
      <p:pic>
        <p:nvPicPr>
          <p:cNvPr id="107524" name="Picture 4"/>
          <p:cNvPicPr>
            <a:picLocks noChangeAspect="1" noChangeArrowheads="1"/>
          </p:cNvPicPr>
          <p:nvPr/>
        </p:nvPicPr>
        <p:blipFill>
          <a:blip r:embed="rId5" cstate="print"/>
          <a:srcRect/>
          <a:stretch>
            <a:fillRect/>
          </a:stretch>
        </p:blipFill>
        <p:spPr bwMode="auto">
          <a:xfrm>
            <a:off x="2774561" y="3563339"/>
            <a:ext cx="523875" cy="466725"/>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SVG Elements</a:t>
            </a:r>
            <a:endParaRPr lang="en-US" dirty="0"/>
          </a:p>
        </p:txBody>
      </p:sp>
      <p:sp>
        <p:nvSpPr>
          <p:cNvPr id="2" name="Content Placeholder 1"/>
          <p:cNvSpPr>
            <a:spLocks noGrp="1"/>
          </p:cNvSpPr>
          <p:nvPr>
            <p:ph sz="quarter" idx="12"/>
          </p:nvPr>
        </p:nvSpPr>
        <p:spPr>
          <a:xfrm>
            <a:off x="778467" y="1280561"/>
            <a:ext cx="8149873" cy="1246979"/>
          </a:xfrm>
        </p:spPr>
        <p:txBody>
          <a:bodyPr/>
          <a:lstStyle/>
          <a:p>
            <a:r>
              <a:rPr lang="en-US" sz="1800" dirty="0" smtClean="0"/>
              <a:t>SVG group tag: &lt;g&gt;…&lt;/g&gt;</a:t>
            </a:r>
          </a:p>
          <a:p>
            <a:r>
              <a:rPr lang="en-US" sz="1800" dirty="0" smtClean="0"/>
              <a:t>Any transformation applied to the SVG Group Element is applied to all of the child elements contained inside.</a:t>
            </a:r>
          </a:p>
        </p:txBody>
      </p:sp>
      <p:sp>
        <p:nvSpPr>
          <p:cNvPr id="5" name="Text Placeholder 4"/>
          <p:cNvSpPr>
            <a:spLocks noGrp="1"/>
          </p:cNvSpPr>
          <p:nvPr>
            <p:ph type="body" sz="quarter" idx="13"/>
          </p:nvPr>
        </p:nvSpPr>
        <p:spPr/>
        <p:txBody>
          <a:bodyPr/>
          <a:lstStyle/>
          <a:p>
            <a:r>
              <a:rPr lang="en-US" dirty="0" smtClean="0"/>
              <a:t>Grouping SVG elements</a:t>
            </a:r>
            <a:endParaRPr lang="en-US" dirty="0"/>
          </a:p>
        </p:txBody>
      </p:sp>
      <p:sp>
        <p:nvSpPr>
          <p:cNvPr id="6" name="Rectangle 20"/>
          <p:cNvSpPr>
            <a:spLocks noChangeArrowheads="1"/>
          </p:cNvSpPr>
          <p:nvPr/>
        </p:nvSpPr>
        <p:spPr bwMode="gray">
          <a:xfrm>
            <a:off x="887830" y="2513542"/>
            <a:ext cx="7669574" cy="1006035"/>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7" name="TextBox 6"/>
          <p:cNvSpPr txBox="1"/>
          <p:nvPr/>
        </p:nvSpPr>
        <p:spPr>
          <a:xfrm>
            <a:off x="992038" y="2544816"/>
            <a:ext cx="7332453" cy="938719"/>
          </a:xfrm>
          <a:prstGeom prst="rect">
            <a:avLst/>
          </a:prstGeom>
          <a:noFill/>
        </p:spPr>
        <p:txBody>
          <a:bodyPr wrap="square" rtlCol="0">
            <a:spAutoFit/>
          </a:bodyPr>
          <a:lstStyle/>
          <a:p>
            <a:r>
              <a:rPr lang="en-US" sz="1100" dirty="0" smtClean="0">
                <a:solidFill>
                  <a:srgbClr val="007700"/>
                </a:solidFill>
              </a:rPr>
              <a:t>&lt;</a:t>
            </a:r>
            <a:r>
              <a:rPr lang="en-US" sz="1100" dirty="0" err="1" smtClean="0">
                <a:solidFill>
                  <a:srgbClr val="007700"/>
                </a:solidFill>
              </a:rPr>
              <a:t>svg</a:t>
            </a:r>
            <a:r>
              <a:rPr lang="en-US" sz="1100" dirty="0" smtClean="0"/>
              <a:t> </a:t>
            </a:r>
            <a:r>
              <a:rPr lang="en-US" sz="1100" dirty="0" smtClean="0">
                <a:solidFill>
                  <a:srgbClr val="FF0088"/>
                </a:solidFill>
              </a:rPr>
              <a:t>width</a:t>
            </a:r>
            <a:r>
              <a:rPr lang="en-US" sz="1100" dirty="0" smtClean="0"/>
              <a:t>=</a:t>
            </a:r>
            <a:r>
              <a:rPr lang="en-US" sz="1100" dirty="0" smtClean="0">
                <a:solidFill>
                  <a:srgbClr val="DD1144"/>
                </a:solidFill>
              </a:rPr>
              <a:t>"200"</a:t>
            </a:r>
            <a:r>
              <a:rPr lang="en-US" sz="1100" dirty="0" smtClean="0"/>
              <a:t> </a:t>
            </a:r>
            <a:r>
              <a:rPr lang="en-US" sz="1100" dirty="0" smtClean="0">
                <a:solidFill>
                  <a:srgbClr val="FF0088"/>
                </a:solidFill>
              </a:rPr>
              <a:t>height</a:t>
            </a:r>
            <a:r>
              <a:rPr lang="en-US" sz="1100" dirty="0" smtClean="0"/>
              <a:t>=</a:t>
            </a:r>
            <a:r>
              <a:rPr lang="en-US" sz="1100" dirty="0" smtClean="0">
                <a:solidFill>
                  <a:srgbClr val="DD1144"/>
                </a:solidFill>
              </a:rPr>
              <a:t>"200"</a:t>
            </a:r>
            <a:r>
              <a:rPr lang="en-US" sz="1100" dirty="0" smtClean="0">
                <a:solidFill>
                  <a:srgbClr val="007700"/>
                </a:solidFill>
              </a:rPr>
              <a:t>&gt;</a:t>
            </a:r>
            <a:r>
              <a:rPr lang="en-US" sz="1100" dirty="0" smtClean="0"/>
              <a:t> </a:t>
            </a:r>
            <a:endParaRPr lang="en-US" sz="1100" dirty="0" smtClean="0">
              <a:solidFill>
                <a:srgbClr val="AAAAAA"/>
              </a:solidFill>
            </a:endParaRPr>
          </a:p>
          <a:p>
            <a:r>
              <a:rPr lang="en-US" sz="1100" dirty="0" smtClean="0">
                <a:solidFill>
                  <a:srgbClr val="AAAAAA"/>
                </a:solidFill>
              </a:rPr>
              <a:t>    </a:t>
            </a:r>
            <a:r>
              <a:rPr lang="en-US" sz="1100" dirty="0" smtClean="0">
                <a:solidFill>
                  <a:srgbClr val="007700"/>
                </a:solidFill>
              </a:rPr>
              <a:t>&lt;g</a:t>
            </a:r>
            <a:r>
              <a:rPr lang="en-US" sz="1100" dirty="0" smtClean="0"/>
              <a:t> </a:t>
            </a:r>
            <a:r>
              <a:rPr lang="en-US" sz="1100" dirty="0" smtClean="0">
                <a:solidFill>
                  <a:srgbClr val="FF0088"/>
                </a:solidFill>
              </a:rPr>
              <a:t>transform</a:t>
            </a:r>
            <a:r>
              <a:rPr lang="en-US" sz="1100" dirty="0" smtClean="0"/>
              <a:t>=</a:t>
            </a:r>
            <a:r>
              <a:rPr lang="en-US" sz="1100" dirty="0" smtClean="0">
                <a:solidFill>
                  <a:srgbClr val="DD1144"/>
                </a:solidFill>
              </a:rPr>
              <a:t>"translate(80, 0) scale(...) rotate(...) translate(...) rotate(...)"</a:t>
            </a:r>
            <a:r>
              <a:rPr lang="en-US" sz="1100" dirty="0" smtClean="0">
                <a:solidFill>
                  <a:srgbClr val="007700"/>
                </a:solidFill>
              </a:rPr>
              <a:t>&gt;</a:t>
            </a:r>
            <a:r>
              <a:rPr lang="en-US" sz="1100" dirty="0" smtClean="0"/>
              <a:t> </a:t>
            </a:r>
            <a:endParaRPr lang="en-US" sz="1100" dirty="0" smtClean="0">
              <a:solidFill>
                <a:srgbClr val="AAAAAA"/>
              </a:solidFill>
            </a:endParaRPr>
          </a:p>
          <a:p>
            <a:r>
              <a:rPr lang="en-US" sz="1100" dirty="0" smtClean="0">
                <a:solidFill>
                  <a:srgbClr val="AAAAAA"/>
                </a:solidFill>
              </a:rPr>
              <a:t>        </a:t>
            </a:r>
            <a:r>
              <a:rPr lang="en-US" sz="1100" dirty="0" smtClean="0"/>
              <a:t>... </a:t>
            </a:r>
            <a:endParaRPr lang="en-US" sz="1100" dirty="0" smtClean="0">
              <a:solidFill>
                <a:srgbClr val="AAAAAA"/>
              </a:solidFill>
            </a:endParaRPr>
          </a:p>
          <a:p>
            <a:r>
              <a:rPr lang="en-US" sz="1100" dirty="0" smtClean="0">
                <a:solidFill>
                  <a:srgbClr val="AAAAAA"/>
                </a:solidFill>
              </a:rPr>
              <a:t>    </a:t>
            </a:r>
            <a:r>
              <a:rPr lang="en-US" sz="1100" dirty="0" smtClean="0">
                <a:solidFill>
                  <a:srgbClr val="007700"/>
                </a:solidFill>
              </a:rPr>
              <a:t>&lt;/g&gt;</a:t>
            </a:r>
            <a:endParaRPr lang="en-US" sz="1100" dirty="0" smtClean="0"/>
          </a:p>
          <a:p>
            <a:r>
              <a:rPr lang="en-US" sz="1100" dirty="0" smtClean="0">
                <a:solidFill>
                  <a:srgbClr val="007700"/>
                </a:solidFill>
              </a:rPr>
              <a:t>&lt;/</a:t>
            </a:r>
            <a:r>
              <a:rPr lang="en-US" sz="1100" dirty="0" err="1" smtClean="0">
                <a:solidFill>
                  <a:srgbClr val="007700"/>
                </a:solidFill>
              </a:rPr>
              <a:t>svg</a:t>
            </a:r>
            <a:r>
              <a:rPr lang="en-US" sz="1100" dirty="0" smtClean="0">
                <a:solidFill>
                  <a:srgbClr val="007700"/>
                </a:solidFill>
              </a:rPr>
              <a:t>&gt;</a:t>
            </a:r>
            <a:endParaRPr lang="en-US" sz="1100" dirty="0" smtClean="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SVG Elements</a:t>
            </a:r>
            <a:endParaRPr lang="en-US" dirty="0"/>
          </a:p>
        </p:txBody>
      </p:sp>
      <p:sp>
        <p:nvSpPr>
          <p:cNvPr id="2" name="Content Placeholder 1"/>
          <p:cNvSpPr>
            <a:spLocks noGrp="1"/>
          </p:cNvSpPr>
          <p:nvPr>
            <p:ph sz="quarter" idx="12"/>
          </p:nvPr>
        </p:nvSpPr>
        <p:spPr>
          <a:xfrm>
            <a:off x="778467" y="1280561"/>
            <a:ext cx="8149873" cy="461975"/>
          </a:xfrm>
        </p:spPr>
        <p:txBody>
          <a:bodyPr/>
          <a:lstStyle/>
          <a:p>
            <a:r>
              <a:rPr lang="en-US" sz="1800" dirty="0" smtClean="0"/>
              <a:t>SVG text tag: &lt;text&gt;…&lt;/text&gt;</a:t>
            </a:r>
          </a:p>
        </p:txBody>
      </p:sp>
      <p:sp>
        <p:nvSpPr>
          <p:cNvPr id="5" name="Text Placeholder 4"/>
          <p:cNvSpPr>
            <a:spLocks noGrp="1"/>
          </p:cNvSpPr>
          <p:nvPr>
            <p:ph type="body" sz="quarter" idx="13"/>
          </p:nvPr>
        </p:nvSpPr>
        <p:spPr/>
        <p:txBody>
          <a:bodyPr/>
          <a:lstStyle/>
          <a:p>
            <a:r>
              <a:rPr lang="en-US" dirty="0" smtClean="0"/>
              <a:t>Text Element</a:t>
            </a:r>
            <a:endParaRPr lang="en-US" dirty="0"/>
          </a:p>
        </p:txBody>
      </p:sp>
      <p:sp>
        <p:nvSpPr>
          <p:cNvPr id="6" name="Rectangle 20"/>
          <p:cNvSpPr>
            <a:spLocks noChangeArrowheads="1"/>
          </p:cNvSpPr>
          <p:nvPr/>
        </p:nvSpPr>
        <p:spPr bwMode="gray">
          <a:xfrm>
            <a:off x="879204" y="1676780"/>
            <a:ext cx="7669574" cy="2722692"/>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7" name="TextBox 6"/>
          <p:cNvSpPr txBox="1"/>
          <p:nvPr/>
        </p:nvSpPr>
        <p:spPr>
          <a:xfrm>
            <a:off x="983412" y="1708054"/>
            <a:ext cx="7332453" cy="2462213"/>
          </a:xfrm>
          <a:prstGeom prst="rect">
            <a:avLst/>
          </a:prstGeom>
          <a:noFill/>
        </p:spPr>
        <p:txBody>
          <a:bodyPr wrap="square" rtlCol="0">
            <a:spAutoFit/>
          </a:bodyPr>
          <a:lstStyle/>
          <a:p>
            <a:r>
              <a:rPr lang="en-US" sz="1100" b="1" dirty="0" err="1" smtClean="0">
                <a:solidFill>
                  <a:srgbClr val="000000"/>
                </a:solidFill>
              </a:rPr>
              <a:t>var</a:t>
            </a:r>
            <a:r>
              <a:rPr lang="en-US" sz="1100" dirty="0" smtClean="0"/>
              <a:t> </a:t>
            </a:r>
            <a:r>
              <a:rPr lang="en-US" sz="1100" dirty="0" err="1" smtClean="0"/>
              <a:t>circleData</a:t>
            </a:r>
            <a:r>
              <a:rPr lang="en-US" sz="1100" dirty="0" smtClean="0"/>
              <a:t> = [ </a:t>
            </a:r>
            <a:endParaRPr lang="en-US" sz="1100" dirty="0" smtClean="0">
              <a:solidFill>
                <a:srgbClr val="AAAAAA"/>
              </a:solidFill>
            </a:endParaRPr>
          </a:p>
          <a:p>
            <a:r>
              <a:rPr lang="en-US" sz="1100" dirty="0" smtClean="0">
                <a:solidFill>
                  <a:srgbClr val="AAAAAA"/>
                </a:solidFill>
              </a:rPr>
              <a:t>    </a:t>
            </a:r>
            <a:r>
              <a:rPr lang="en-US" sz="1100" dirty="0" smtClean="0"/>
              <a:t>{ </a:t>
            </a:r>
            <a:r>
              <a:rPr lang="en-US" sz="1100" dirty="0" smtClean="0">
                <a:solidFill>
                  <a:srgbClr val="660066"/>
                </a:solidFill>
              </a:rPr>
              <a:t>"</a:t>
            </a:r>
            <a:r>
              <a:rPr lang="en-US" sz="1100" dirty="0" err="1" smtClean="0">
                <a:solidFill>
                  <a:srgbClr val="880088"/>
                </a:solidFill>
              </a:rPr>
              <a:t>cx</a:t>
            </a:r>
            <a:r>
              <a:rPr lang="en-US" sz="1100" dirty="0" smtClean="0">
                <a:solidFill>
                  <a:srgbClr val="660066"/>
                </a:solidFill>
              </a:rPr>
              <a:t>"</a:t>
            </a:r>
            <a:r>
              <a:rPr lang="en-US" sz="1100" dirty="0" smtClean="0"/>
              <a:t>: </a:t>
            </a:r>
            <a:r>
              <a:rPr lang="en-US" sz="1100" dirty="0" smtClean="0">
                <a:solidFill>
                  <a:srgbClr val="009999"/>
                </a:solidFill>
              </a:rPr>
              <a:t>20</a:t>
            </a:r>
            <a:r>
              <a:rPr lang="en-US" sz="1100" dirty="0" smtClean="0"/>
              <a:t>, </a:t>
            </a:r>
            <a:r>
              <a:rPr lang="en-US" sz="1100" dirty="0" smtClean="0">
                <a:solidFill>
                  <a:srgbClr val="660066"/>
                </a:solidFill>
              </a:rPr>
              <a:t>"</a:t>
            </a:r>
            <a:r>
              <a:rPr lang="en-US" sz="1100" dirty="0" smtClean="0">
                <a:solidFill>
                  <a:srgbClr val="880088"/>
                </a:solidFill>
              </a:rPr>
              <a:t>cy</a:t>
            </a:r>
            <a:r>
              <a:rPr lang="en-US" sz="1100" dirty="0" smtClean="0">
                <a:solidFill>
                  <a:srgbClr val="660066"/>
                </a:solidFill>
              </a:rPr>
              <a:t>"</a:t>
            </a:r>
            <a:r>
              <a:rPr lang="en-US" sz="1100" dirty="0" smtClean="0"/>
              <a:t>: </a:t>
            </a:r>
            <a:r>
              <a:rPr lang="en-US" sz="1100" dirty="0" smtClean="0">
                <a:solidFill>
                  <a:srgbClr val="009999"/>
                </a:solidFill>
              </a:rPr>
              <a:t>20</a:t>
            </a:r>
            <a:r>
              <a:rPr lang="en-US" sz="1100" dirty="0" smtClean="0"/>
              <a:t>, </a:t>
            </a:r>
            <a:r>
              <a:rPr lang="en-US" sz="1100" dirty="0" smtClean="0">
                <a:solidFill>
                  <a:srgbClr val="660066"/>
                </a:solidFill>
              </a:rPr>
              <a:t>"</a:t>
            </a:r>
            <a:r>
              <a:rPr lang="en-US" sz="1100" dirty="0" smtClean="0">
                <a:solidFill>
                  <a:srgbClr val="880088"/>
                </a:solidFill>
              </a:rPr>
              <a:t>radius</a:t>
            </a:r>
            <a:r>
              <a:rPr lang="en-US" sz="1100" dirty="0" smtClean="0">
                <a:solidFill>
                  <a:srgbClr val="660066"/>
                </a:solidFill>
              </a:rPr>
              <a:t>"</a:t>
            </a:r>
            <a:r>
              <a:rPr lang="en-US" sz="1100" dirty="0" smtClean="0"/>
              <a:t>: </a:t>
            </a:r>
            <a:r>
              <a:rPr lang="en-US" sz="1100" dirty="0" smtClean="0">
                <a:solidFill>
                  <a:srgbClr val="009999"/>
                </a:solidFill>
              </a:rPr>
              <a:t>20</a:t>
            </a:r>
            <a:r>
              <a:rPr lang="en-US" sz="1100" dirty="0" smtClean="0"/>
              <a:t>, </a:t>
            </a:r>
            <a:r>
              <a:rPr lang="en-US" sz="1100" dirty="0" smtClean="0">
                <a:solidFill>
                  <a:srgbClr val="660066"/>
                </a:solidFill>
              </a:rPr>
              <a:t>"</a:t>
            </a:r>
            <a:r>
              <a:rPr lang="en-US" sz="1100" dirty="0" smtClean="0">
                <a:solidFill>
                  <a:srgbClr val="880088"/>
                </a:solidFill>
              </a:rPr>
              <a:t>color</a:t>
            </a:r>
            <a:r>
              <a:rPr lang="en-US" sz="1100" dirty="0" smtClean="0">
                <a:solidFill>
                  <a:srgbClr val="660066"/>
                </a:solidFill>
              </a:rPr>
              <a:t>"</a:t>
            </a:r>
            <a:r>
              <a:rPr lang="en-US" sz="1100" dirty="0" smtClean="0"/>
              <a:t> : </a:t>
            </a:r>
            <a:r>
              <a:rPr lang="en-US" sz="1100" dirty="0" smtClean="0">
                <a:solidFill>
                  <a:srgbClr val="DD1144"/>
                </a:solidFill>
              </a:rPr>
              <a:t>"green"</a:t>
            </a:r>
            <a:r>
              <a:rPr lang="en-US" sz="1100" dirty="0" smtClean="0"/>
              <a:t> },</a:t>
            </a:r>
          </a:p>
          <a:p>
            <a:r>
              <a:rPr lang="en-US" sz="1100" dirty="0" smtClean="0"/>
              <a:t>    { </a:t>
            </a:r>
            <a:r>
              <a:rPr lang="en-US" sz="1100" dirty="0" smtClean="0">
                <a:solidFill>
                  <a:srgbClr val="660066"/>
                </a:solidFill>
              </a:rPr>
              <a:t>"</a:t>
            </a:r>
            <a:r>
              <a:rPr lang="en-US" sz="1100" dirty="0" err="1" smtClean="0">
                <a:solidFill>
                  <a:srgbClr val="880088"/>
                </a:solidFill>
              </a:rPr>
              <a:t>cx</a:t>
            </a:r>
            <a:r>
              <a:rPr lang="en-US" sz="1100" dirty="0" smtClean="0">
                <a:solidFill>
                  <a:srgbClr val="660066"/>
                </a:solidFill>
              </a:rPr>
              <a:t>"</a:t>
            </a:r>
            <a:r>
              <a:rPr lang="en-US" sz="1100" dirty="0" smtClean="0"/>
              <a:t>: </a:t>
            </a:r>
            <a:r>
              <a:rPr lang="en-US" sz="1100" dirty="0" smtClean="0">
                <a:solidFill>
                  <a:srgbClr val="009999"/>
                </a:solidFill>
              </a:rPr>
              <a:t>70</a:t>
            </a:r>
            <a:r>
              <a:rPr lang="en-US" sz="1100" dirty="0" smtClean="0"/>
              <a:t>, </a:t>
            </a:r>
            <a:r>
              <a:rPr lang="en-US" sz="1100" dirty="0" smtClean="0">
                <a:solidFill>
                  <a:srgbClr val="660066"/>
                </a:solidFill>
              </a:rPr>
              <a:t>"</a:t>
            </a:r>
            <a:r>
              <a:rPr lang="en-US" sz="1100" dirty="0" smtClean="0">
                <a:solidFill>
                  <a:srgbClr val="880088"/>
                </a:solidFill>
              </a:rPr>
              <a:t>cy</a:t>
            </a:r>
            <a:r>
              <a:rPr lang="en-US" sz="1100" dirty="0" smtClean="0">
                <a:solidFill>
                  <a:srgbClr val="660066"/>
                </a:solidFill>
              </a:rPr>
              <a:t>"</a:t>
            </a:r>
            <a:r>
              <a:rPr lang="en-US" sz="1100" dirty="0" smtClean="0"/>
              <a:t>: </a:t>
            </a:r>
            <a:r>
              <a:rPr lang="en-US" sz="1100" dirty="0" smtClean="0">
                <a:solidFill>
                  <a:srgbClr val="009999"/>
                </a:solidFill>
              </a:rPr>
              <a:t>70</a:t>
            </a:r>
            <a:r>
              <a:rPr lang="en-US" sz="1100" dirty="0" smtClean="0"/>
              <a:t>, </a:t>
            </a:r>
            <a:r>
              <a:rPr lang="en-US" sz="1100" dirty="0" smtClean="0">
                <a:solidFill>
                  <a:srgbClr val="660066"/>
                </a:solidFill>
              </a:rPr>
              <a:t>"</a:t>
            </a:r>
            <a:r>
              <a:rPr lang="en-US" sz="1100" dirty="0" smtClean="0">
                <a:solidFill>
                  <a:srgbClr val="880088"/>
                </a:solidFill>
              </a:rPr>
              <a:t>radius</a:t>
            </a:r>
            <a:r>
              <a:rPr lang="en-US" sz="1100" dirty="0" smtClean="0">
                <a:solidFill>
                  <a:srgbClr val="660066"/>
                </a:solidFill>
              </a:rPr>
              <a:t>"</a:t>
            </a:r>
            <a:r>
              <a:rPr lang="en-US" sz="1100" dirty="0" smtClean="0"/>
              <a:t>: </a:t>
            </a:r>
            <a:r>
              <a:rPr lang="en-US" sz="1100" dirty="0" smtClean="0">
                <a:solidFill>
                  <a:srgbClr val="009999"/>
                </a:solidFill>
              </a:rPr>
              <a:t>20</a:t>
            </a:r>
            <a:r>
              <a:rPr lang="en-US" sz="1100" dirty="0" smtClean="0"/>
              <a:t>, </a:t>
            </a:r>
            <a:r>
              <a:rPr lang="en-US" sz="1100" dirty="0" smtClean="0">
                <a:solidFill>
                  <a:srgbClr val="660066"/>
                </a:solidFill>
              </a:rPr>
              <a:t>"</a:t>
            </a:r>
            <a:r>
              <a:rPr lang="en-US" sz="1100" dirty="0" smtClean="0">
                <a:solidFill>
                  <a:srgbClr val="880088"/>
                </a:solidFill>
              </a:rPr>
              <a:t>color</a:t>
            </a:r>
            <a:r>
              <a:rPr lang="en-US" sz="1100" dirty="0" smtClean="0">
                <a:solidFill>
                  <a:srgbClr val="660066"/>
                </a:solidFill>
              </a:rPr>
              <a:t>"</a:t>
            </a:r>
            <a:r>
              <a:rPr lang="en-US" sz="1100" dirty="0" smtClean="0"/>
              <a:t> : </a:t>
            </a:r>
            <a:r>
              <a:rPr lang="en-US" sz="1100" dirty="0" smtClean="0">
                <a:solidFill>
                  <a:srgbClr val="DD1144"/>
                </a:solidFill>
              </a:rPr>
              <a:t>"purple"</a:t>
            </a:r>
            <a:r>
              <a:rPr lang="en-US" sz="1100" dirty="0" smtClean="0"/>
              <a:t> }</a:t>
            </a:r>
          </a:p>
          <a:p>
            <a:r>
              <a:rPr lang="en-US" sz="1100" dirty="0" smtClean="0"/>
              <a:t>];</a:t>
            </a:r>
          </a:p>
          <a:p>
            <a:endParaRPr lang="en-US" sz="1100" dirty="0" smtClean="0"/>
          </a:p>
          <a:p>
            <a:r>
              <a:rPr lang="en-US" sz="1100" b="1" dirty="0" err="1" smtClean="0">
                <a:solidFill>
                  <a:srgbClr val="000000"/>
                </a:solidFill>
              </a:rPr>
              <a:t>var</a:t>
            </a:r>
            <a:r>
              <a:rPr lang="en-US" sz="1100" dirty="0" smtClean="0"/>
              <a:t> text = </a:t>
            </a:r>
            <a:r>
              <a:rPr lang="en-US" sz="1100" dirty="0" err="1" smtClean="0"/>
              <a:t>svgContainer.selectAll</a:t>
            </a:r>
            <a:r>
              <a:rPr lang="en-US" sz="1100" dirty="0" smtClean="0"/>
              <a:t>(</a:t>
            </a:r>
            <a:r>
              <a:rPr lang="en-US" sz="1100" dirty="0" smtClean="0">
                <a:solidFill>
                  <a:srgbClr val="DD1144"/>
                </a:solidFill>
              </a:rPr>
              <a:t>"text"</a:t>
            </a:r>
            <a:r>
              <a:rPr lang="en-US" sz="1100" dirty="0" smtClean="0"/>
              <a:t>).data(</a:t>
            </a:r>
            <a:r>
              <a:rPr lang="en-US" sz="1100" dirty="0" err="1" smtClean="0"/>
              <a:t>circleData</a:t>
            </a:r>
            <a:r>
              <a:rPr lang="en-US" sz="1100" dirty="0" smtClean="0"/>
              <a:t>).enter().append(</a:t>
            </a:r>
            <a:r>
              <a:rPr lang="en-US" sz="1100" dirty="0" smtClean="0">
                <a:solidFill>
                  <a:srgbClr val="DD1144"/>
                </a:solidFill>
              </a:rPr>
              <a:t>"text"</a:t>
            </a:r>
            <a:r>
              <a:rPr lang="en-US" sz="1100" dirty="0" smtClean="0"/>
              <a:t>);</a:t>
            </a:r>
          </a:p>
          <a:p>
            <a:endParaRPr lang="en-US" sz="1100" dirty="0" smtClean="0"/>
          </a:p>
          <a:p>
            <a:r>
              <a:rPr lang="en-US" sz="1100" b="1" dirty="0" err="1" smtClean="0">
                <a:solidFill>
                  <a:srgbClr val="000000"/>
                </a:solidFill>
              </a:rPr>
              <a:t>var</a:t>
            </a:r>
            <a:r>
              <a:rPr lang="en-US" sz="1100" dirty="0" smtClean="0"/>
              <a:t> </a:t>
            </a:r>
            <a:r>
              <a:rPr lang="en-US" sz="1100" dirty="0" err="1" smtClean="0"/>
              <a:t>textLabels</a:t>
            </a:r>
            <a:r>
              <a:rPr lang="en-US" sz="1100" dirty="0" smtClean="0"/>
              <a:t> = text </a:t>
            </a:r>
            <a:endParaRPr lang="en-US" sz="1100" dirty="0" smtClean="0">
              <a:solidFill>
                <a:srgbClr val="AAAAAA"/>
              </a:solidFill>
            </a:endParaRPr>
          </a:p>
          <a:p>
            <a:r>
              <a:rPr lang="en-US" sz="1100" dirty="0" smtClean="0">
                <a:solidFill>
                  <a:srgbClr val="AAAAAA"/>
                </a:solidFill>
              </a:rPr>
              <a:t>    </a:t>
            </a:r>
            <a:r>
              <a:rPr lang="en-US" sz="1100" dirty="0" smtClean="0"/>
              <a:t>.</a:t>
            </a:r>
            <a:r>
              <a:rPr lang="en-US" sz="1100" dirty="0" err="1" smtClean="0"/>
              <a:t>attr</a:t>
            </a:r>
            <a:r>
              <a:rPr lang="en-US" sz="1100" dirty="0" smtClean="0"/>
              <a:t>(</a:t>
            </a:r>
            <a:r>
              <a:rPr lang="en-US" sz="1100" dirty="0" smtClean="0">
                <a:solidFill>
                  <a:srgbClr val="DD1144"/>
                </a:solidFill>
              </a:rPr>
              <a:t>"x"</a:t>
            </a:r>
            <a:r>
              <a:rPr lang="en-US" sz="1100" dirty="0" smtClean="0"/>
              <a:t>, </a:t>
            </a:r>
            <a:r>
              <a:rPr lang="en-US" sz="1100" b="1" dirty="0" smtClean="0">
                <a:solidFill>
                  <a:srgbClr val="000000"/>
                </a:solidFill>
              </a:rPr>
              <a:t>function</a:t>
            </a:r>
            <a:r>
              <a:rPr lang="en-US" sz="1100" dirty="0" smtClean="0"/>
              <a:t>(d) { </a:t>
            </a:r>
            <a:r>
              <a:rPr lang="en-US" sz="1100" b="1" dirty="0" smtClean="0">
                <a:solidFill>
                  <a:srgbClr val="000000"/>
                </a:solidFill>
              </a:rPr>
              <a:t>return</a:t>
            </a:r>
            <a:r>
              <a:rPr lang="en-US" sz="1100" dirty="0" smtClean="0"/>
              <a:t> d.cx; })</a:t>
            </a:r>
            <a:endParaRPr lang="en-US" sz="1100" dirty="0" smtClean="0">
              <a:solidFill>
                <a:srgbClr val="AAAAAA"/>
              </a:solidFill>
            </a:endParaRPr>
          </a:p>
          <a:p>
            <a:r>
              <a:rPr lang="en-US" sz="1100" dirty="0" smtClean="0">
                <a:solidFill>
                  <a:srgbClr val="AAAAAA"/>
                </a:solidFill>
              </a:rPr>
              <a:t>    </a:t>
            </a:r>
            <a:r>
              <a:rPr lang="en-US" sz="1100" dirty="0" smtClean="0"/>
              <a:t>.</a:t>
            </a:r>
            <a:r>
              <a:rPr lang="en-US" sz="1100" dirty="0" err="1" smtClean="0"/>
              <a:t>attr</a:t>
            </a:r>
            <a:r>
              <a:rPr lang="en-US" sz="1100" dirty="0" smtClean="0"/>
              <a:t>(</a:t>
            </a:r>
            <a:r>
              <a:rPr lang="en-US" sz="1100" dirty="0" smtClean="0">
                <a:solidFill>
                  <a:srgbClr val="DD1144"/>
                </a:solidFill>
              </a:rPr>
              <a:t>"y"</a:t>
            </a:r>
            <a:r>
              <a:rPr lang="en-US" sz="1100" dirty="0" smtClean="0"/>
              <a:t>, </a:t>
            </a:r>
            <a:r>
              <a:rPr lang="en-US" sz="1100" b="1" dirty="0" smtClean="0">
                <a:solidFill>
                  <a:srgbClr val="000000"/>
                </a:solidFill>
              </a:rPr>
              <a:t>function</a:t>
            </a:r>
            <a:r>
              <a:rPr lang="en-US" sz="1100" dirty="0" smtClean="0"/>
              <a:t>(d) { </a:t>
            </a:r>
            <a:r>
              <a:rPr lang="en-US" sz="1100" b="1" dirty="0" smtClean="0">
                <a:solidFill>
                  <a:srgbClr val="000000"/>
                </a:solidFill>
              </a:rPr>
              <a:t>return</a:t>
            </a:r>
            <a:r>
              <a:rPr lang="en-US" sz="1100" dirty="0" smtClean="0"/>
              <a:t> d.cy; })</a:t>
            </a:r>
          </a:p>
          <a:p>
            <a:r>
              <a:rPr lang="en-US" sz="1100" dirty="0" smtClean="0"/>
              <a:t>    .text( </a:t>
            </a:r>
            <a:r>
              <a:rPr lang="en-US" sz="1100" b="1" dirty="0" smtClean="0">
                <a:solidFill>
                  <a:srgbClr val="000000"/>
                </a:solidFill>
              </a:rPr>
              <a:t>function</a:t>
            </a:r>
            <a:r>
              <a:rPr lang="en-US" sz="1100" dirty="0" smtClean="0"/>
              <a:t> (d) { </a:t>
            </a:r>
            <a:r>
              <a:rPr lang="en-US" sz="1100" b="1" dirty="0" smtClean="0">
                <a:solidFill>
                  <a:srgbClr val="000000"/>
                </a:solidFill>
              </a:rPr>
              <a:t>return</a:t>
            </a:r>
            <a:r>
              <a:rPr lang="en-US" sz="1100" dirty="0" smtClean="0"/>
              <a:t> </a:t>
            </a:r>
            <a:r>
              <a:rPr lang="en-US" sz="1100" dirty="0" smtClean="0">
                <a:solidFill>
                  <a:srgbClr val="DD1144"/>
                </a:solidFill>
              </a:rPr>
              <a:t>"( "</a:t>
            </a:r>
            <a:r>
              <a:rPr lang="en-US" sz="1100" dirty="0" smtClean="0"/>
              <a:t> + d.cx + </a:t>
            </a:r>
            <a:r>
              <a:rPr lang="en-US" sz="1100" dirty="0" smtClean="0">
                <a:solidFill>
                  <a:srgbClr val="DD1144"/>
                </a:solidFill>
              </a:rPr>
              <a:t>", "</a:t>
            </a:r>
            <a:r>
              <a:rPr lang="en-US" sz="1100" dirty="0" smtClean="0"/>
              <a:t> + d.cy +</a:t>
            </a:r>
            <a:r>
              <a:rPr lang="en-US" sz="1100" dirty="0" smtClean="0">
                <a:solidFill>
                  <a:srgbClr val="DD1144"/>
                </a:solidFill>
              </a:rPr>
              <a:t>" )"</a:t>
            </a:r>
            <a:r>
              <a:rPr lang="en-US" sz="1100" dirty="0" smtClean="0"/>
              <a:t>; })</a:t>
            </a:r>
          </a:p>
          <a:p>
            <a:r>
              <a:rPr lang="en-US" sz="1100" dirty="0" smtClean="0"/>
              <a:t>    .</a:t>
            </a:r>
            <a:r>
              <a:rPr lang="en-US" sz="1100" dirty="0" err="1" smtClean="0"/>
              <a:t>attr</a:t>
            </a:r>
            <a:r>
              <a:rPr lang="en-US" sz="1100" dirty="0" smtClean="0"/>
              <a:t>(</a:t>
            </a:r>
            <a:r>
              <a:rPr lang="en-US" sz="1100" dirty="0" smtClean="0">
                <a:solidFill>
                  <a:srgbClr val="DD1144"/>
                </a:solidFill>
              </a:rPr>
              <a:t>"font-family"</a:t>
            </a:r>
            <a:r>
              <a:rPr lang="en-US" sz="1100" dirty="0" smtClean="0"/>
              <a:t>, </a:t>
            </a:r>
            <a:r>
              <a:rPr lang="en-US" sz="1100" dirty="0" smtClean="0">
                <a:solidFill>
                  <a:srgbClr val="DD1144"/>
                </a:solidFill>
              </a:rPr>
              <a:t>"sans-serif"</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"font-size"</a:t>
            </a:r>
            <a:r>
              <a:rPr lang="en-US" sz="1100" dirty="0" smtClean="0"/>
              <a:t>, </a:t>
            </a:r>
            <a:r>
              <a:rPr lang="en-US" sz="1100" dirty="0" smtClean="0">
                <a:solidFill>
                  <a:srgbClr val="DD1144"/>
                </a:solidFill>
              </a:rPr>
              <a:t>"20px"</a:t>
            </a:r>
            <a:r>
              <a:rPr lang="en-US" sz="1100" dirty="0" smtClean="0"/>
              <a:t>) </a:t>
            </a:r>
            <a:endParaRPr lang="en-US" sz="1100" dirty="0" smtClean="0">
              <a:solidFill>
                <a:srgbClr val="AAAAAA"/>
              </a:solidFill>
            </a:endParaRPr>
          </a:p>
          <a:p>
            <a:r>
              <a:rPr lang="en-US" sz="1100" dirty="0" smtClean="0">
                <a:solidFill>
                  <a:srgbClr val="AAAAAA"/>
                </a:solidFill>
              </a:rPr>
              <a:t>    </a:t>
            </a:r>
            <a:r>
              <a:rPr lang="en-US" sz="1100" dirty="0" smtClean="0"/>
              <a:t>.</a:t>
            </a:r>
            <a:r>
              <a:rPr lang="en-US" sz="1100" dirty="0" err="1" smtClean="0"/>
              <a:t>attr</a:t>
            </a:r>
            <a:r>
              <a:rPr lang="en-US" sz="1100" dirty="0" smtClean="0"/>
              <a:t>(</a:t>
            </a:r>
            <a:r>
              <a:rPr lang="en-US" sz="1100" dirty="0" smtClean="0">
                <a:solidFill>
                  <a:srgbClr val="DD1144"/>
                </a:solidFill>
              </a:rPr>
              <a:t>"fill"</a:t>
            </a:r>
            <a:r>
              <a:rPr lang="en-US" sz="1100" dirty="0" smtClean="0"/>
              <a:t>, </a:t>
            </a:r>
            <a:r>
              <a:rPr lang="en-US" sz="1100" dirty="0" smtClean="0">
                <a:solidFill>
                  <a:srgbClr val="DD1144"/>
                </a:solidFill>
              </a:rPr>
              <a:t>"red"</a:t>
            </a:r>
            <a:r>
              <a:rPr lang="en-US" sz="1100" dirty="0" smtClean="0"/>
              <a:t>);</a:t>
            </a:r>
          </a:p>
        </p:txBody>
      </p:sp>
      <p:sp>
        <p:nvSpPr>
          <p:cNvPr id="8" name="TextBox 7"/>
          <p:cNvSpPr txBox="1"/>
          <p:nvPr/>
        </p:nvSpPr>
        <p:spPr>
          <a:xfrm>
            <a:off x="6211018" y="1828800"/>
            <a:ext cx="1846053" cy="400110"/>
          </a:xfrm>
          <a:prstGeom prst="rect">
            <a:avLst/>
          </a:prstGeom>
          <a:noFill/>
        </p:spPr>
        <p:txBody>
          <a:bodyPr wrap="square" rtlCol="0">
            <a:spAutoFit/>
          </a:bodyPr>
          <a:lstStyle/>
          <a:p>
            <a:r>
              <a:rPr lang="en-US" sz="2000" dirty="0" smtClean="0">
                <a:solidFill>
                  <a:srgbClr val="00B050"/>
                </a:solidFill>
              </a:rPr>
              <a:t>(20, 20)</a:t>
            </a:r>
          </a:p>
        </p:txBody>
      </p:sp>
      <p:sp>
        <p:nvSpPr>
          <p:cNvPr id="9" name="TextBox 8"/>
          <p:cNvSpPr txBox="1"/>
          <p:nvPr/>
        </p:nvSpPr>
        <p:spPr>
          <a:xfrm>
            <a:off x="6855124" y="2705819"/>
            <a:ext cx="1846053" cy="400110"/>
          </a:xfrm>
          <a:prstGeom prst="rect">
            <a:avLst/>
          </a:prstGeom>
          <a:noFill/>
        </p:spPr>
        <p:txBody>
          <a:bodyPr wrap="square" rtlCol="0">
            <a:spAutoFit/>
          </a:bodyPr>
          <a:lstStyle/>
          <a:p>
            <a:r>
              <a:rPr lang="en-US" sz="2000" dirty="0" smtClean="0">
                <a:solidFill>
                  <a:srgbClr val="7030A0"/>
                </a:solidFill>
              </a:rPr>
              <a:t>(70, 70)</a:t>
            </a: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 (JSON)</a:t>
            </a:r>
            <a:br>
              <a:rPr lang="en-US" dirty="0" smtClean="0"/>
            </a:b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Dynamic Data (JSON)</a:t>
            </a:r>
            <a:endParaRPr lang="en-US" dirty="0"/>
          </a:p>
        </p:txBody>
      </p:sp>
      <p:sp>
        <p:nvSpPr>
          <p:cNvPr id="5" name="Text Placeholder 4"/>
          <p:cNvSpPr>
            <a:spLocks noGrp="1"/>
          </p:cNvSpPr>
          <p:nvPr>
            <p:ph type="body" sz="quarter" idx="13"/>
          </p:nvPr>
        </p:nvSpPr>
        <p:spPr/>
        <p:txBody>
          <a:bodyPr/>
          <a:lstStyle/>
          <a:p>
            <a:r>
              <a:rPr lang="en-US" dirty="0" smtClean="0"/>
              <a:t>Loading External Data Resources</a:t>
            </a:r>
          </a:p>
        </p:txBody>
      </p:sp>
      <p:sp>
        <p:nvSpPr>
          <p:cNvPr id="9" name="Content Placeholder 8"/>
          <p:cNvSpPr>
            <a:spLocks noGrp="1"/>
          </p:cNvSpPr>
          <p:nvPr>
            <p:ph sz="quarter" idx="12"/>
          </p:nvPr>
        </p:nvSpPr>
        <p:spPr/>
        <p:txBody>
          <a:bodyPr/>
          <a:lstStyle/>
          <a:p>
            <a:r>
              <a:rPr lang="en-US" dirty="0" smtClean="0"/>
              <a:t>D3.js has built in functionality to load in the following types of external resources:</a:t>
            </a:r>
          </a:p>
          <a:p>
            <a:pPr lvl="1"/>
            <a:r>
              <a:rPr lang="en-US" dirty="0" err="1" smtClean="0"/>
              <a:t>XMLHttpRequest</a:t>
            </a:r>
            <a:r>
              <a:rPr lang="en-US" dirty="0" smtClean="0"/>
              <a:t> (d3.xhr())</a:t>
            </a:r>
          </a:p>
          <a:p>
            <a:pPr lvl="1"/>
            <a:r>
              <a:rPr lang="en-US" dirty="0" smtClean="0"/>
              <a:t>Text File (d3.text())</a:t>
            </a:r>
          </a:p>
          <a:p>
            <a:pPr lvl="1"/>
            <a:r>
              <a:rPr lang="en-US" dirty="0" smtClean="0"/>
              <a:t>JSON Blob (d3.json())</a:t>
            </a:r>
          </a:p>
          <a:p>
            <a:pPr lvl="1"/>
            <a:r>
              <a:rPr lang="en-US" dirty="0" smtClean="0"/>
              <a:t>HTML Document Fragment (d3.html())</a:t>
            </a:r>
          </a:p>
          <a:p>
            <a:pPr lvl="1"/>
            <a:r>
              <a:rPr lang="en-US" dirty="0" smtClean="0"/>
              <a:t>XML Document Fragment (d3.xml())</a:t>
            </a:r>
          </a:p>
          <a:p>
            <a:pPr lvl="1"/>
            <a:r>
              <a:rPr lang="en-US" dirty="0" smtClean="0"/>
              <a:t>Comma-Separated Values (CSV) file (d3.csv())</a:t>
            </a:r>
          </a:p>
          <a:p>
            <a:pPr lvl="1"/>
            <a:r>
              <a:rPr lang="en-US" dirty="0" smtClean="0"/>
              <a:t>Tab-Separated Values (TSV) file (d3.tsv())</a:t>
            </a:r>
          </a:p>
          <a:p>
            <a:endParaRPr lang="en-US" dirty="0"/>
          </a:p>
        </p:txBody>
      </p:sp>
      <p:pic>
        <p:nvPicPr>
          <p:cNvPr id="65538" name="Picture 2" descr="File:JSON logo.gif"/>
          <p:cNvPicPr>
            <a:picLocks noChangeAspect="1" noChangeArrowheads="1"/>
          </p:cNvPicPr>
          <p:nvPr/>
        </p:nvPicPr>
        <p:blipFill>
          <a:blip r:embed="rId3" cstate="print"/>
          <a:srcRect/>
          <a:stretch>
            <a:fillRect/>
          </a:stretch>
        </p:blipFill>
        <p:spPr bwMode="auto">
          <a:xfrm>
            <a:off x="6539122" y="2321912"/>
            <a:ext cx="1524000" cy="1524001"/>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Dynamic Data (JSON)</a:t>
            </a:r>
            <a:endParaRPr lang="en-US" dirty="0"/>
          </a:p>
        </p:txBody>
      </p:sp>
      <p:sp>
        <p:nvSpPr>
          <p:cNvPr id="5" name="Text Placeholder 4"/>
          <p:cNvSpPr>
            <a:spLocks noGrp="1"/>
          </p:cNvSpPr>
          <p:nvPr>
            <p:ph type="body" sz="quarter" idx="13"/>
          </p:nvPr>
        </p:nvSpPr>
        <p:spPr/>
        <p:txBody>
          <a:bodyPr/>
          <a:lstStyle/>
          <a:p>
            <a:r>
              <a:rPr lang="en-US" dirty="0" smtClean="0"/>
              <a:t>JavaScript Object Notation</a:t>
            </a:r>
          </a:p>
        </p:txBody>
      </p:sp>
      <p:sp>
        <p:nvSpPr>
          <p:cNvPr id="6" name="Rectangle 20"/>
          <p:cNvSpPr>
            <a:spLocks noChangeArrowheads="1"/>
          </p:cNvSpPr>
          <p:nvPr/>
        </p:nvSpPr>
        <p:spPr bwMode="gray">
          <a:xfrm>
            <a:off x="836072" y="1254077"/>
            <a:ext cx="3615158" cy="3162648"/>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7" name="TextBox 6"/>
          <p:cNvSpPr txBox="1"/>
          <p:nvPr/>
        </p:nvSpPr>
        <p:spPr>
          <a:xfrm>
            <a:off x="931653" y="1337107"/>
            <a:ext cx="3390181" cy="2970044"/>
          </a:xfrm>
          <a:prstGeom prst="rect">
            <a:avLst/>
          </a:prstGeom>
          <a:noFill/>
        </p:spPr>
        <p:txBody>
          <a:bodyPr wrap="square" rtlCol="0">
            <a:spAutoFit/>
          </a:bodyPr>
          <a:lstStyle/>
          <a:p>
            <a:r>
              <a:rPr lang="en-US" sz="1100" dirty="0" smtClean="0"/>
              <a:t>{</a:t>
            </a:r>
          </a:p>
          <a:p>
            <a:r>
              <a:rPr lang="en-US" sz="1100" dirty="0" smtClean="0">
                <a:solidFill>
                  <a:srgbClr val="660066"/>
                </a:solidFill>
              </a:rPr>
              <a:t>    "</a:t>
            </a:r>
            <a:r>
              <a:rPr lang="en-US" sz="1100" dirty="0" smtClean="0">
                <a:solidFill>
                  <a:srgbClr val="880088"/>
                </a:solidFill>
              </a:rPr>
              <a:t>success</a:t>
            </a:r>
            <a:r>
              <a:rPr lang="en-US" sz="1100" dirty="0" smtClean="0">
                <a:solidFill>
                  <a:srgbClr val="660066"/>
                </a:solidFill>
              </a:rPr>
              <a:t>"</a:t>
            </a:r>
            <a:r>
              <a:rPr lang="en-US" sz="1100" dirty="0" smtClean="0"/>
              <a:t>: </a:t>
            </a:r>
            <a:r>
              <a:rPr lang="en-US" sz="1100" dirty="0" smtClean="0">
                <a:solidFill>
                  <a:srgbClr val="009999"/>
                </a:solidFill>
              </a:rPr>
              <a:t>true</a:t>
            </a:r>
            <a:r>
              <a:rPr lang="en-US" sz="1100" dirty="0" smtClean="0"/>
              <a:t>,</a:t>
            </a:r>
          </a:p>
          <a:p>
            <a:r>
              <a:rPr lang="en-US" sz="1100" dirty="0" smtClean="0">
                <a:solidFill>
                  <a:srgbClr val="660066"/>
                </a:solidFill>
              </a:rPr>
              <a:t>    "</a:t>
            </a:r>
            <a:r>
              <a:rPr lang="en-US" sz="1100" dirty="0" smtClean="0">
                <a:solidFill>
                  <a:srgbClr val="880088"/>
                </a:solidFill>
              </a:rPr>
              <a:t>circles</a:t>
            </a:r>
            <a:r>
              <a:rPr lang="en-US" sz="1100" dirty="0" smtClean="0">
                <a:solidFill>
                  <a:srgbClr val="660066"/>
                </a:solidFill>
              </a:rPr>
              <a:t>"</a:t>
            </a:r>
            <a:r>
              <a:rPr lang="en-US" sz="1100" dirty="0" smtClean="0"/>
              <a:t>: [ </a:t>
            </a:r>
          </a:p>
          <a:p>
            <a:r>
              <a:rPr lang="en-US" sz="1100" dirty="0" smtClean="0"/>
              <a:t>         { </a:t>
            </a:r>
          </a:p>
          <a:p>
            <a:r>
              <a:rPr lang="en-US" sz="1100" dirty="0" smtClean="0">
                <a:solidFill>
                  <a:srgbClr val="660066"/>
                </a:solidFill>
              </a:rPr>
              <a:t>             "</a:t>
            </a:r>
            <a:r>
              <a:rPr lang="en-US" sz="1100" dirty="0" err="1" smtClean="0">
                <a:solidFill>
                  <a:srgbClr val="880088"/>
                </a:solidFill>
              </a:rPr>
              <a:t>x_axis</a:t>
            </a:r>
            <a:r>
              <a:rPr lang="en-US" sz="1100" dirty="0" smtClean="0">
                <a:solidFill>
                  <a:srgbClr val="660066"/>
                </a:solidFill>
              </a:rPr>
              <a:t>"</a:t>
            </a:r>
            <a:r>
              <a:rPr lang="en-US" sz="1100" dirty="0" smtClean="0"/>
              <a:t>: </a:t>
            </a:r>
            <a:r>
              <a:rPr lang="en-US" sz="1100" dirty="0" smtClean="0">
                <a:solidFill>
                  <a:srgbClr val="009999"/>
                </a:solidFill>
              </a:rPr>
              <a:t>30</a:t>
            </a:r>
            <a:r>
              <a:rPr lang="en-US" sz="1100" dirty="0" smtClean="0"/>
              <a:t>,</a:t>
            </a:r>
          </a:p>
          <a:p>
            <a:r>
              <a:rPr lang="en-US" sz="1100" dirty="0" smtClean="0">
                <a:solidFill>
                  <a:srgbClr val="660066"/>
                </a:solidFill>
              </a:rPr>
              <a:t>             "</a:t>
            </a:r>
            <a:r>
              <a:rPr lang="en-US" sz="1100" dirty="0" err="1" smtClean="0">
                <a:solidFill>
                  <a:srgbClr val="880088"/>
                </a:solidFill>
              </a:rPr>
              <a:t>y_axis</a:t>
            </a:r>
            <a:r>
              <a:rPr lang="en-US" sz="1100" dirty="0" smtClean="0">
                <a:solidFill>
                  <a:srgbClr val="660066"/>
                </a:solidFill>
              </a:rPr>
              <a:t>"</a:t>
            </a:r>
            <a:r>
              <a:rPr lang="en-US" sz="1100" dirty="0" smtClean="0"/>
              <a:t>: </a:t>
            </a:r>
            <a:r>
              <a:rPr lang="en-US" sz="1100" dirty="0" smtClean="0">
                <a:solidFill>
                  <a:srgbClr val="009999"/>
                </a:solidFill>
              </a:rPr>
              <a:t>30</a:t>
            </a:r>
            <a:r>
              <a:rPr lang="en-US" sz="1100" dirty="0" smtClean="0"/>
              <a:t>,</a:t>
            </a:r>
          </a:p>
          <a:p>
            <a:r>
              <a:rPr lang="en-US" sz="1100" dirty="0" smtClean="0">
                <a:solidFill>
                  <a:srgbClr val="660066"/>
                </a:solidFill>
              </a:rPr>
              <a:t>             "</a:t>
            </a:r>
            <a:r>
              <a:rPr lang="en-US" sz="1100" dirty="0" smtClean="0">
                <a:solidFill>
                  <a:srgbClr val="880088"/>
                </a:solidFill>
              </a:rPr>
              <a:t>radius</a:t>
            </a:r>
            <a:r>
              <a:rPr lang="en-US" sz="1100" dirty="0" smtClean="0">
                <a:solidFill>
                  <a:srgbClr val="660066"/>
                </a:solidFill>
              </a:rPr>
              <a:t>"</a:t>
            </a:r>
            <a:r>
              <a:rPr lang="en-US" sz="1100" dirty="0" smtClean="0"/>
              <a:t>: </a:t>
            </a:r>
            <a:r>
              <a:rPr lang="en-US" sz="1100" dirty="0" smtClean="0">
                <a:solidFill>
                  <a:srgbClr val="009999"/>
                </a:solidFill>
              </a:rPr>
              <a:t>20</a:t>
            </a:r>
            <a:r>
              <a:rPr lang="en-US" sz="1100" dirty="0" smtClean="0"/>
              <a:t>,</a:t>
            </a:r>
          </a:p>
          <a:p>
            <a:r>
              <a:rPr lang="en-US" sz="1100" dirty="0" smtClean="0">
                <a:solidFill>
                  <a:srgbClr val="660066"/>
                </a:solidFill>
              </a:rPr>
              <a:t>             "</a:t>
            </a:r>
            <a:r>
              <a:rPr lang="en-US" sz="1100" dirty="0" smtClean="0">
                <a:solidFill>
                  <a:srgbClr val="880088"/>
                </a:solidFill>
              </a:rPr>
              <a:t>color</a:t>
            </a:r>
            <a:r>
              <a:rPr lang="en-US" sz="1100" dirty="0" smtClean="0">
                <a:solidFill>
                  <a:srgbClr val="660066"/>
                </a:solidFill>
              </a:rPr>
              <a:t>"</a:t>
            </a:r>
            <a:r>
              <a:rPr lang="en-US" sz="1100" dirty="0" smtClean="0"/>
              <a:t> : </a:t>
            </a:r>
            <a:r>
              <a:rPr lang="en-US" sz="1100" dirty="0" smtClean="0">
                <a:solidFill>
                  <a:srgbClr val="DD1144"/>
                </a:solidFill>
              </a:rPr>
              <a:t>"green"</a:t>
            </a:r>
            <a:endParaRPr lang="en-US" sz="1100" dirty="0" smtClean="0"/>
          </a:p>
          <a:p>
            <a:r>
              <a:rPr lang="en-US" sz="1100" dirty="0" smtClean="0"/>
              <a:t>         },</a:t>
            </a:r>
          </a:p>
          <a:p>
            <a:r>
              <a:rPr lang="en-US" sz="1100" dirty="0" smtClean="0"/>
              <a:t>         { </a:t>
            </a:r>
          </a:p>
          <a:p>
            <a:r>
              <a:rPr lang="en-US" sz="1100" dirty="0" smtClean="0">
                <a:solidFill>
                  <a:srgbClr val="660066"/>
                </a:solidFill>
              </a:rPr>
              <a:t>             "</a:t>
            </a:r>
            <a:r>
              <a:rPr lang="en-US" sz="1100" dirty="0" err="1" smtClean="0">
                <a:solidFill>
                  <a:srgbClr val="880088"/>
                </a:solidFill>
              </a:rPr>
              <a:t>x_axis</a:t>
            </a:r>
            <a:r>
              <a:rPr lang="en-US" sz="1100" dirty="0" smtClean="0">
                <a:solidFill>
                  <a:srgbClr val="660066"/>
                </a:solidFill>
              </a:rPr>
              <a:t>"</a:t>
            </a:r>
            <a:r>
              <a:rPr lang="en-US" sz="1100" dirty="0" smtClean="0"/>
              <a:t>: </a:t>
            </a:r>
            <a:r>
              <a:rPr lang="en-US" sz="1100" dirty="0" smtClean="0">
                <a:solidFill>
                  <a:srgbClr val="009999"/>
                </a:solidFill>
              </a:rPr>
              <a:t>60</a:t>
            </a:r>
            <a:r>
              <a:rPr lang="en-US" sz="1100" dirty="0" smtClean="0"/>
              <a:t>,</a:t>
            </a:r>
          </a:p>
          <a:p>
            <a:r>
              <a:rPr lang="en-US" sz="1100" dirty="0" smtClean="0">
                <a:solidFill>
                  <a:srgbClr val="660066"/>
                </a:solidFill>
              </a:rPr>
              <a:t>             "</a:t>
            </a:r>
            <a:r>
              <a:rPr lang="en-US" sz="1100" dirty="0" err="1" smtClean="0">
                <a:solidFill>
                  <a:srgbClr val="880088"/>
                </a:solidFill>
              </a:rPr>
              <a:t>y_axis</a:t>
            </a:r>
            <a:r>
              <a:rPr lang="en-US" sz="1100" dirty="0" smtClean="0">
                <a:solidFill>
                  <a:srgbClr val="660066"/>
                </a:solidFill>
              </a:rPr>
              <a:t>"</a:t>
            </a:r>
            <a:r>
              <a:rPr lang="en-US" sz="1100" dirty="0" smtClean="0"/>
              <a:t>: </a:t>
            </a:r>
            <a:r>
              <a:rPr lang="en-US" sz="1100" dirty="0" smtClean="0">
                <a:solidFill>
                  <a:srgbClr val="009999"/>
                </a:solidFill>
              </a:rPr>
              <a:t>60</a:t>
            </a:r>
            <a:r>
              <a:rPr lang="en-US" sz="1100" dirty="0" smtClean="0"/>
              <a:t>,</a:t>
            </a:r>
          </a:p>
          <a:p>
            <a:r>
              <a:rPr lang="en-US" sz="1100" dirty="0" smtClean="0">
                <a:solidFill>
                  <a:srgbClr val="660066"/>
                </a:solidFill>
              </a:rPr>
              <a:t>             "</a:t>
            </a:r>
            <a:r>
              <a:rPr lang="en-US" sz="1100" dirty="0" smtClean="0">
                <a:solidFill>
                  <a:srgbClr val="880088"/>
                </a:solidFill>
              </a:rPr>
              <a:t>radius</a:t>
            </a:r>
            <a:r>
              <a:rPr lang="en-US" sz="1100" dirty="0" smtClean="0">
                <a:solidFill>
                  <a:srgbClr val="660066"/>
                </a:solidFill>
              </a:rPr>
              <a:t>"</a:t>
            </a:r>
            <a:r>
              <a:rPr lang="en-US" sz="1100" dirty="0" smtClean="0"/>
              <a:t>: </a:t>
            </a:r>
            <a:r>
              <a:rPr lang="en-US" sz="1100" dirty="0" smtClean="0">
                <a:solidFill>
                  <a:srgbClr val="009999"/>
                </a:solidFill>
              </a:rPr>
              <a:t>20</a:t>
            </a:r>
            <a:r>
              <a:rPr lang="en-US" sz="1100" dirty="0" smtClean="0"/>
              <a:t>,</a:t>
            </a:r>
          </a:p>
          <a:p>
            <a:r>
              <a:rPr lang="en-US" sz="1100" dirty="0" smtClean="0">
                <a:solidFill>
                  <a:srgbClr val="660066"/>
                </a:solidFill>
              </a:rPr>
              <a:t>             "</a:t>
            </a:r>
            <a:r>
              <a:rPr lang="en-US" sz="1100" dirty="0" smtClean="0">
                <a:solidFill>
                  <a:srgbClr val="880088"/>
                </a:solidFill>
              </a:rPr>
              <a:t>color</a:t>
            </a:r>
            <a:r>
              <a:rPr lang="en-US" sz="1100" dirty="0" smtClean="0">
                <a:solidFill>
                  <a:srgbClr val="660066"/>
                </a:solidFill>
              </a:rPr>
              <a:t>"</a:t>
            </a:r>
            <a:r>
              <a:rPr lang="en-US" sz="1100" dirty="0" smtClean="0"/>
              <a:t> : </a:t>
            </a:r>
            <a:r>
              <a:rPr lang="en-US" sz="1100" dirty="0" smtClean="0">
                <a:solidFill>
                  <a:srgbClr val="DD1144"/>
                </a:solidFill>
              </a:rPr>
              <a:t>" blue "</a:t>
            </a:r>
            <a:endParaRPr lang="en-US" sz="1100" dirty="0" smtClean="0"/>
          </a:p>
          <a:p>
            <a:r>
              <a:rPr lang="en-US" sz="1100" dirty="0" smtClean="0"/>
              <a:t>         }</a:t>
            </a:r>
          </a:p>
          <a:p>
            <a:r>
              <a:rPr lang="en-US" sz="1100" dirty="0" smtClean="0"/>
              <a:t>    ]</a:t>
            </a:r>
          </a:p>
          <a:p>
            <a:r>
              <a:rPr lang="en-US" sz="1100" dirty="0" smtClean="0">
                <a:solidFill>
                  <a:schemeClr val="tx2"/>
                </a:solidFill>
              </a:rPr>
              <a:t>}</a:t>
            </a:r>
          </a:p>
        </p:txBody>
      </p:sp>
      <p:sp>
        <p:nvSpPr>
          <p:cNvPr id="11" name="Oval 10"/>
          <p:cNvSpPr/>
          <p:nvPr/>
        </p:nvSpPr>
        <p:spPr>
          <a:xfrm>
            <a:off x="2725947" y="2398139"/>
            <a:ext cx="491706" cy="49170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06150" y="2955980"/>
            <a:ext cx="491706" cy="49170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0"/>
          <p:cNvSpPr>
            <a:spLocks noChangeArrowheads="1"/>
          </p:cNvSpPr>
          <p:nvPr/>
        </p:nvSpPr>
        <p:spPr bwMode="gray">
          <a:xfrm>
            <a:off x="4930699" y="1259835"/>
            <a:ext cx="3615158" cy="3162648"/>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14" name="TextBox 13"/>
          <p:cNvSpPr txBox="1"/>
          <p:nvPr/>
        </p:nvSpPr>
        <p:spPr>
          <a:xfrm>
            <a:off x="5026280" y="1342865"/>
            <a:ext cx="3390181" cy="2462213"/>
          </a:xfrm>
          <a:prstGeom prst="rect">
            <a:avLst/>
          </a:prstGeom>
          <a:noFill/>
        </p:spPr>
        <p:txBody>
          <a:bodyPr wrap="square" rtlCol="0">
            <a:spAutoFit/>
          </a:bodyPr>
          <a:lstStyle/>
          <a:p>
            <a:r>
              <a:rPr lang="en-US" sz="1100" b="1" dirty="0" smtClean="0"/>
              <a:t>d3.json</a:t>
            </a:r>
            <a:r>
              <a:rPr lang="en-US" sz="1100" dirty="0" smtClean="0"/>
              <a:t>("</a:t>
            </a:r>
            <a:r>
              <a:rPr lang="en-US" sz="1100" dirty="0" err="1" smtClean="0"/>
              <a:t>getCircles.json</a:t>
            </a:r>
            <a:r>
              <a:rPr lang="en-US" sz="1100" dirty="0" smtClean="0"/>
              <a:t>", </a:t>
            </a:r>
            <a:r>
              <a:rPr lang="en-US" sz="1100" b="1" dirty="0" smtClean="0"/>
              <a:t>function</a:t>
            </a:r>
            <a:r>
              <a:rPr lang="en-US" sz="1100" dirty="0" smtClean="0"/>
              <a:t>(error, data) {</a:t>
            </a:r>
          </a:p>
          <a:p>
            <a:r>
              <a:rPr lang="en-US" sz="1100" dirty="0" smtClean="0"/>
              <a:t>    </a:t>
            </a:r>
            <a:r>
              <a:rPr lang="en-US" sz="1100" b="1" dirty="0" err="1" smtClean="0"/>
              <a:t>var</a:t>
            </a:r>
            <a:r>
              <a:rPr lang="en-US" sz="1100" dirty="0" smtClean="0"/>
              <a:t> </a:t>
            </a:r>
            <a:r>
              <a:rPr lang="en-US" sz="1100" dirty="0" err="1" smtClean="0"/>
              <a:t>circlesData</a:t>
            </a:r>
            <a:r>
              <a:rPr lang="en-US" sz="1100" dirty="0" smtClean="0"/>
              <a:t> = </a:t>
            </a:r>
            <a:r>
              <a:rPr lang="en-US" sz="1100" dirty="0" err="1" smtClean="0"/>
              <a:t>data.circles</a:t>
            </a:r>
            <a:r>
              <a:rPr lang="en-US" sz="1100" dirty="0" smtClean="0"/>
              <a:t>;</a:t>
            </a:r>
            <a:r>
              <a:rPr lang="en-US" sz="1100" b="1" dirty="0" smtClean="0"/>
              <a:t> </a:t>
            </a:r>
            <a:endParaRPr lang="en-US" sz="1100" dirty="0" smtClean="0"/>
          </a:p>
          <a:p>
            <a:r>
              <a:rPr lang="en-US" sz="1100" dirty="0" smtClean="0"/>
              <a:t>    </a:t>
            </a:r>
            <a:r>
              <a:rPr lang="en-US" sz="1100" b="1" dirty="0" err="1" smtClean="0"/>
              <a:t>var</a:t>
            </a:r>
            <a:r>
              <a:rPr lang="en-US" sz="1100" dirty="0" smtClean="0"/>
              <a:t> </a:t>
            </a:r>
            <a:r>
              <a:rPr lang="en-US" sz="1100" dirty="0" err="1" smtClean="0"/>
              <a:t>svg</a:t>
            </a:r>
            <a:r>
              <a:rPr lang="en-US" sz="1100" dirty="0" smtClean="0"/>
              <a:t> = d3.select(</a:t>
            </a:r>
            <a:r>
              <a:rPr lang="en-US" sz="1100" dirty="0" smtClean="0">
                <a:solidFill>
                  <a:srgbClr val="DD1144"/>
                </a:solidFill>
              </a:rPr>
              <a:t>"body"</a:t>
            </a:r>
            <a:r>
              <a:rPr lang="en-US" sz="1100" dirty="0" smtClean="0"/>
              <a:t>)</a:t>
            </a:r>
          </a:p>
          <a:p>
            <a:r>
              <a:rPr lang="en-US" sz="1100" dirty="0" smtClean="0"/>
              <a:t>        .append(</a:t>
            </a:r>
            <a:r>
              <a:rPr lang="en-US" sz="1100" dirty="0" smtClean="0">
                <a:solidFill>
                  <a:srgbClr val="DD1144"/>
                </a:solidFill>
              </a:rPr>
              <a:t>"</a:t>
            </a:r>
            <a:r>
              <a:rPr lang="en-US" sz="1100" dirty="0" err="1" smtClean="0">
                <a:solidFill>
                  <a:srgbClr val="DD1144"/>
                </a:solidFill>
              </a:rPr>
              <a:t>svg</a:t>
            </a:r>
            <a:r>
              <a:rPr lang="en-US" sz="1100" dirty="0" smtClean="0">
                <a:solidFill>
                  <a:srgbClr val="DD1144"/>
                </a:solidFill>
              </a:rPr>
              <a:t>"</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"width"</a:t>
            </a:r>
            <a:r>
              <a:rPr lang="en-US" sz="1100" dirty="0" smtClean="0"/>
              <a:t>, </a:t>
            </a:r>
            <a:r>
              <a:rPr lang="en-US" sz="1100" dirty="0" smtClean="0">
                <a:solidFill>
                  <a:srgbClr val="009999"/>
                </a:solidFill>
              </a:rPr>
              <a:t>100</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"height"</a:t>
            </a:r>
            <a:r>
              <a:rPr lang="en-US" sz="1100" dirty="0" smtClean="0"/>
              <a:t>, </a:t>
            </a:r>
            <a:r>
              <a:rPr lang="en-US" sz="1100" dirty="0" smtClean="0">
                <a:solidFill>
                  <a:srgbClr val="009999"/>
                </a:solidFill>
              </a:rPr>
              <a:t>100</a:t>
            </a:r>
            <a:r>
              <a:rPr lang="en-US" sz="1100" dirty="0" smtClean="0"/>
              <a:t>);</a:t>
            </a:r>
          </a:p>
          <a:p>
            <a:r>
              <a:rPr lang="en-US" sz="1100" dirty="0" smtClean="0"/>
              <a:t>    </a:t>
            </a:r>
            <a:r>
              <a:rPr lang="en-US" sz="1100" b="1" dirty="0" err="1" smtClean="0"/>
              <a:t>var</a:t>
            </a:r>
            <a:r>
              <a:rPr lang="en-US" sz="1100" dirty="0" smtClean="0"/>
              <a:t> circles = </a:t>
            </a:r>
            <a:r>
              <a:rPr lang="en-US" sz="1100" dirty="0" err="1" smtClean="0"/>
              <a:t>svg.selectAll</a:t>
            </a:r>
            <a:r>
              <a:rPr lang="en-US" sz="1100" dirty="0" smtClean="0"/>
              <a:t>("circle")</a:t>
            </a:r>
          </a:p>
          <a:p>
            <a:r>
              <a:rPr lang="en-US" sz="1100" dirty="0" smtClean="0"/>
              <a:t>       .data(</a:t>
            </a:r>
            <a:r>
              <a:rPr lang="en-US" sz="1100" dirty="0" err="1" smtClean="0"/>
              <a:t>circlesData</a:t>
            </a:r>
            <a:r>
              <a:rPr lang="en-US" sz="1100" dirty="0" smtClean="0"/>
              <a:t>)</a:t>
            </a:r>
          </a:p>
          <a:p>
            <a:r>
              <a:rPr lang="en-US" sz="1100" dirty="0" smtClean="0"/>
              <a:t>       .enter().append(</a:t>
            </a:r>
            <a:r>
              <a:rPr lang="en-US" sz="1100" dirty="0" smtClean="0">
                <a:solidFill>
                  <a:srgbClr val="DD1144"/>
                </a:solidFill>
              </a:rPr>
              <a:t>"circle"</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a:t>
            </a:r>
            <a:r>
              <a:rPr lang="en-US" sz="1100" dirty="0" err="1" smtClean="0">
                <a:solidFill>
                  <a:srgbClr val="DD1144"/>
                </a:solidFill>
              </a:rPr>
              <a:t>cx</a:t>
            </a:r>
            <a:r>
              <a:rPr lang="en-US" sz="1100" dirty="0" smtClean="0">
                <a:solidFill>
                  <a:srgbClr val="DD1144"/>
                </a:solidFill>
              </a:rPr>
              <a:t>"</a:t>
            </a:r>
            <a:r>
              <a:rPr lang="en-US" sz="1100" dirty="0" smtClean="0"/>
              <a:t>, </a:t>
            </a:r>
            <a:r>
              <a:rPr lang="en-US" sz="1100" dirty="0" smtClean="0">
                <a:solidFill>
                  <a:srgbClr val="009999"/>
                </a:solidFill>
              </a:rPr>
              <a:t>function(d) { return </a:t>
            </a:r>
            <a:r>
              <a:rPr lang="en-US" sz="1100" dirty="0" err="1" smtClean="0">
                <a:solidFill>
                  <a:srgbClr val="009999"/>
                </a:solidFill>
              </a:rPr>
              <a:t>d.x_axis</a:t>
            </a:r>
            <a:r>
              <a:rPr lang="en-US" sz="1100" dirty="0" smtClean="0">
                <a:solidFill>
                  <a:srgbClr val="009999"/>
                </a:solidFill>
              </a:rPr>
              <a:t>; }</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"cy"</a:t>
            </a:r>
            <a:r>
              <a:rPr lang="en-US" sz="1100" dirty="0" smtClean="0"/>
              <a:t>,</a:t>
            </a:r>
            <a:r>
              <a:rPr lang="en-US" sz="1100" dirty="0" smtClean="0">
                <a:solidFill>
                  <a:srgbClr val="009999"/>
                </a:solidFill>
              </a:rPr>
              <a:t> function(d) { return </a:t>
            </a:r>
            <a:r>
              <a:rPr lang="en-US" sz="1100" dirty="0" err="1" smtClean="0">
                <a:solidFill>
                  <a:srgbClr val="009999"/>
                </a:solidFill>
              </a:rPr>
              <a:t>d.y_axis</a:t>
            </a:r>
            <a:r>
              <a:rPr lang="en-US" sz="1100" dirty="0" smtClean="0">
                <a:solidFill>
                  <a:srgbClr val="009999"/>
                </a:solidFill>
              </a:rPr>
              <a:t>; }</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"r"</a:t>
            </a:r>
            <a:r>
              <a:rPr lang="en-US" sz="1100" dirty="0" smtClean="0"/>
              <a:t>,</a:t>
            </a:r>
            <a:r>
              <a:rPr lang="en-US" sz="1100" dirty="0" smtClean="0">
                <a:solidFill>
                  <a:srgbClr val="009999"/>
                </a:solidFill>
              </a:rPr>
              <a:t> function(d) { return </a:t>
            </a:r>
            <a:r>
              <a:rPr lang="en-US" sz="1100" dirty="0" err="1" smtClean="0">
                <a:solidFill>
                  <a:srgbClr val="009999"/>
                </a:solidFill>
              </a:rPr>
              <a:t>d.radius</a:t>
            </a:r>
            <a:r>
              <a:rPr lang="en-US" sz="1100" dirty="0" smtClean="0">
                <a:solidFill>
                  <a:srgbClr val="009999"/>
                </a:solidFill>
              </a:rPr>
              <a:t>; }</a:t>
            </a:r>
            <a:r>
              <a:rPr lang="en-US" sz="1100" dirty="0" smtClean="0"/>
              <a:t>)</a:t>
            </a:r>
          </a:p>
          <a:p>
            <a:r>
              <a:rPr lang="en-US" sz="1100" dirty="0" smtClean="0"/>
              <a:t>            .style(</a:t>
            </a:r>
            <a:r>
              <a:rPr lang="en-US" sz="1100" dirty="0" smtClean="0">
                <a:solidFill>
                  <a:srgbClr val="DD1144"/>
                </a:solidFill>
              </a:rPr>
              <a:t>"fill"</a:t>
            </a:r>
            <a:r>
              <a:rPr lang="en-US" sz="1100" dirty="0" smtClean="0"/>
              <a:t>, </a:t>
            </a:r>
            <a:r>
              <a:rPr lang="en-US" sz="1100" dirty="0" smtClean="0">
                <a:solidFill>
                  <a:srgbClr val="009999"/>
                </a:solidFill>
              </a:rPr>
              <a:t>function(d) { return </a:t>
            </a:r>
            <a:r>
              <a:rPr lang="en-US" sz="1100" dirty="0" err="1" smtClean="0">
                <a:solidFill>
                  <a:srgbClr val="009999"/>
                </a:solidFill>
              </a:rPr>
              <a:t>d.color</a:t>
            </a:r>
            <a:r>
              <a:rPr lang="en-US" sz="1100" dirty="0" smtClean="0">
                <a:solidFill>
                  <a:srgbClr val="009999"/>
                </a:solidFill>
              </a:rPr>
              <a:t>; }</a:t>
            </a:r>
            <a:r>
              <a:rPr lang="en-US" sz="1100" dirty="0" smtClean="0"/>
              <a:t>);</a:t>
            </a:r>
          </a:p>
          <a:p>
            <a:r>
              <a:rPr lang="en-US" sz="1100" dirty="0" smtClean="0"/>
              <a:t>});</a:t>
            </a: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Range and Domain</a:t>
            </a:r>
            <a:br>
              <a:rPr lang="en-US" dirty="0" smtClean="0"/>
            </a:br>
            <a:r>
              <a:rPr lang="en-US" dirty="0" smtClean="0"/>
              <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509623" y="1199548"/>
            <a:ext cx="5952225" cy="326010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Scales, Range and Domain</a:t>
            </a:r>
            <a:endParaRPr lang="en-US" dirty="0"/>
          </a:p>
        </p:txBody>
      </p:sp>
      <p:sp>
        <p:nvSpPr>
          <p:cNvPr id="6" name="Text Placeholder 3"/>
          <p:cNvSpPr txBox="1">
            <a:spLocks/>
          </p:cNvSpPr>
          <p:nvPr/>
        </p:nvSpPr>
        <p:spPr>
          <a:xfrm>
            <a:off x="5425237" y="472718"/>
            <a:ext cx="8229600" cy="304800"/>
          </a:xfrm>
          <a:prstGeom prst="rect">
            <a:avLst/>
          </a:prstGeom>
        </p:spPr>
        <p:txBody>
          <a:bodyPr vert="horz" lIns="0" tIns="0" rIns="0" bIns="0" rtlCol="0" anchor="t" anchorCtr="0">
            <a:noAutofit/>
          </a:bodyPr>
          <a:lstStyle/>
          <a:p>
            <a:pPr marL="0" marR="0" lvl="0" indent="0" algn="l" defTabSz="228600" rtl="0" eaLnBrk="1" fontAlgn="auto" latinLnBrk="0" hangingPunct="1">
              <a:lnSpc>
                <a:spcPct val="100000"/>
              </a:lnSpc>
              <a:spcBef>
                <a:spcPts val="0"/>
              </a:spcBef>
              <a:spcAft>
                <a:spcPts val="0"/>
              </a:spcAft>
              <a:buClr>
                <a:srgbClr val="FF0000"/>
              </a:buClr>
              <a:buSzPct val="85000"/>
              <a:buFontTx/>
              <a:buNone/>
              <a:tabLst/>
              <a:defRPr/>
            </a:pPr>
            <a:endParaRPr kumimoji="0" lang="en-US" sz="2000" b="0" i="0" u="none" strike="noStrike" kern="1200" cap="none" spc="0" normalizeH="0" baseline="0" noProof="0" dirty="0">
              <a:ln>
                <a:noFill/>
              </a:ln>
              <a:solidFill>
                <a:schemeClr val="accent1"/>
              </a:solidFill>
              <a:effectLst/>
              <a:uLnTx/>
              <a:uFillTx/>
              <a:latin typeface="Arial" pitchFamily="34" charset="0"/>
              <a:ea typeface="+mn-ea"/>
              <a:cs typeface="Arial" pitchFamily="34" charset="0"/>
            </a:endParaRPr>
          </a:p>
        </p:txBody>
      </p:sp>
      <p:sp>
        <p:nvSpPr>
          <p:cNvPr id="5" name="Text Placeholder 4"/>
          <p:cNvSpPr>
            <a:spLocks noGrp="1"/>
          </p:cNvSpPr>
          <p:nvPr>
            <p:ph type="body" sz="quarter" idx="13"/>
          </p:nvPr>
        </p:nvSpPr>
        <p:spPr>
          <a:xfrm>
            <a:off x="804347" y="648216"/>
            <a:ext cx="8229600" cy="304800"/>
          </a:xfrm>
        </p:spPr>
        <p:txBody>
          <a:bodyPr/>
          <a:lstStyle/>
          <a:p>
            <a:r>
              <a:rPr lang="en-US" dirty="0" smtClean="0"/>
              <a:t>Scaling Eiffel Tower</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Range and</a:t>
            </a:r>
            <a:endParaRPr lang="en-US" dirty="0"/>
          </a:p>
        </p:txBody>
      </p:sp>
      <p:pic>
        <p:nvPicPr>
          <p:cNvPr id="131074" name="Picture 2"/>
          <p:cNvPicPr>
            <a:picLocks noChangeAspect="1" noChangeArrowheads="1"/>
          </p:cNvPicPr>
          <p:nvPr/>
        </p:nvPicPr>
        <p:blipFill>
          <a:blip r:embed="rId2" cstate="print"/>
          <a:srcRect/>
          <a:stretch>
            <a:fillRect/>
          </a:stretch>
        </p:blipFill>
        <p:spPr bwMode="auto">
          <a:xfrm>
            <a:off x="741078" y="1178403"/>
            <a:ext cx="8029082" cy="3229696"/>
          </a:xfrm>
          <a:prstGeom prst="rect">
            <a:avLst/>
          </a:prstGeom>
          <a:noFill/>
          <a:ln w="9525">
            <a:noFill/>
            <a:miter lim="800000"/>
            <a:headEnd/>
            <a:tailEnd/>
          </a:ln>
        </p:spPr>
      </p:pic>
      <p:sp>
        <p:nvSpPr>
          <p:cNvPr id="4" name="Text Placeholder 4"/>
          <p:cNvSpPr>
            <a:spLocks noGrp="1"/>
          </p:cNvSpPr>
          <p:nvPr>
            <p:ph type="body" sz="quarter" idx="13"/>
          </p:nvPr>
        </p:nvSpPr>
        <p:spPr>
          <a:xfrm>
            <a:off x="804347" y="648216"/>
            <a:ext cx="8229600" cy="304800"/>
          </a:xfrm>
        </p:spPr>
        <p:txBody>
          <a:bodyPr/>
          <a:lstStyle/>
          <a:p>
            <a:r>
              <a:rPr lang="en-US" dirty="0" smtClean="0"/>
              <a:t>Eiffel Tower vs. The Empire State</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Visualizations</a:t>
            </a:r>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Scales, Range and Domain</a:t>
            </a:r>
            <a:endParaRPr lang="en-US" dirty="0"/>
          </a:p>
        </p:txBody>
      </p:sp>
      <p:sp>
        <p:nvSpPr>
          <p:cNvPr id="5" name="Text Placeholder 4"/>
          <p:cNvSpPr>
            <a:spLocks noGrp="1"/>
          </p:cNvSpPr>
          <p:nvPr>
            <p:ph type="body" sz="quarter" idx="13"/>
          </p:nvPr>
        </p:nvSpPr>
        <p:spPr/>
        <p:txBody>
          <a:bodyPr/>
          <a:lstStyle/>
          <a:p>
            <a:r>
              <a:rPr lang="en-US" dirty="0" smtClean="0"/>
              <a:t>Scales</a:t>
            </a:r>
          </a:p>
        </p:txBody>
      </p:sp>
      <p:sp>
        <p:nvSpPr>
          <p:cNvPr id="9" name="Content Placeholder 8"/>
          <p:cNvSpPr>
            <a:spLocks noGrp="1"/>
          </p:cNvSpPr>
          <p:nvPr>
            <p:ph sz="quarter" idx="12"/>
          </p:nvPr>
        </p:nvSpPr>
        <p:spPr>
          <a:xfrm>
            <a:off x="804347" y="1522101"/>
            <a:ext cx="8229600" cy="2851491"/>
          </a:xfrm>
        </p:spPr>
        <p:txBody>
          <a:bodyPr/>
          <a:lstStyle/>
          <a:p>
            <a:r>
              <a:rPr lang="en-US" b="1" dirty="0" smtClean="0"/>
              <a:t>Scales</a:t>
            </a:r>
            <a:r>
              <a:rPr lang="en-US" dirty="0" smtClean="0"/>
              <a:t> transform a number in a certain interval (called the domain) into a number in another interval (called the range)</a:t>
            </a:r>
          </a:p>
          <a:p>
            <a:r>
              <a:rPr lang="en-US" sz="1600" b="1" dirty="0" smtClean="0">
                <a:solidFill>
                  <a:schemeClr val="bg2">
                    <a:lumMod val="75000"/>
                  </a:schemeClr>
                </a:solidFill>
              </a:rPr>
              <a:t>Scales</a:t>
            </a:r>
            <a:r>
              <a:rPr lang="en-US" sz="1600" dirty="0" smtClean="0">
                <a:solidFill>
                  <a:schemeClr val="bg2">
                    <a:lumMod val="75000"/>
                  </a:schemeClr>
                </a:solidFill>
              </a:rPr>
              <a:t> are functions that map from an input domain to an output range (Mike </a:t>
            </a:r>
            <a:r>
              <a:rPr lang="en-US" sz="1600" dirty="0" err="1" smtClean="0">
                <a:solidFill>
                  <a:schemeClr val="bg2">
                    <a:lumMod val="75000"/>
                  </a:schemeClr>
                </a:solidFill>
              </a:rPr>
              <a:t>Bostock’s</a:t>
            </a:r>
            <a:r>
              <a:rPr lang="en-US" sz="1600" dirty="0" smtClean="0">
                <a:solidFill>
                  <a:schemeClr val="bg2">
                    <a:lumMod val="75000"/>
                  </a:schemeClr>
                </a:solidFill>
              </a:rPr>
              <a:t> definition).</a:t>
            </a:r>
          </a:p>
          <a:p>
            <a:pPr lvl="1"/>
            <a:r>
              <a:rPr lang="en-US" sz="2000" b="1" dirty="0" smtClean="0"/>
              <a:t>Ordinal</a:t>
            </a:r>
            <a:r>
              <a:rPr lang="en-US" sz="2000" dirty="0" smtClean="0"/>
              <a:t> scales have a discrete domain, such as a set of names or categories.</a:t>
            </a:r>
          </a:p>
          <a:p>
            <a:pPr lvl="1"/>
            <a:r>
              <a:rPr lang="en-US" sz="2000" b="1" dirty="0" smtClean="0"/>
              <a:t>Quantitative</a:t>
            </a:r>
            <a:r>
              <a:rPr lang="en-US" sz="2000" dirty="0" smtClean="0"/>
              <a:t> scales have a continuous domain, such as a set of real numbers, or dates.</a:t>
            </a:r>
            <a:endParaRPr lang="en-US" sz="2400" dirty="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Scales, Range and Domain</a:t>
            </a:r>
            <a:endParaRPr lang="en-US" dirty="0"/>
          </a:p>
        </p:txBody>
      </p:sp>
      <p:sp>
        <p:nvSpPr>
          <p:cNvPr id="5" name="Text Placeholder 4"/>
          <p:cNvSpPr>
            <a:spLocks noGrp="1"/>
          </p:cNvSpPr>
          <p:nvPr>
            <p:ph type="body" sz="quarter" idx="13"/>
          </p:nvPr>
        </p:nvSpPr>
        <p:spPr/>
        <p:txBody>
          <a:bodyPr/>
          <a:lstStyle/>
          <a:p>
            <a:r>
              <a:rPr lang="en-US" dirty="0" smtClean="0"/>
              <a:t>Scales</a:t>
            </a:r>
          </a:p>
        </p:txBody>
      </p:sp>
      <p:sp>
        <p:nvSpPr>
          <p:cNvPr id="9" name="Content Placeholder 8"/>
          <p:cNvSpPr>
            <a:spLocks noGrp="1"/>
          </p:cNvSpPr>
          <p:nvPr>
            <p:ph sz="quarter" idx="12"/>
          </p:nvPr>
        </p:nvSpPr>
        <p:spPr/>
        <p:txBody>
          <a:bodyPr/>
          <a:lstStyle/>
          <a:p>
            <a:r>
              <a:rPr lang="en-US" sz="2400" dirty="0" smtClean="0"/>
              <a:t>Linear scale is the most common scale, and a good default choice to map a continuous input domain to a continuous output range.</a:t>
            </a:r>
          </a:p>
          <a:p>
            <a:r>
              <a:rPr lang="en-US" sz="2400" dirty="0" smtClean="0"/>
              <a:t>d3.scale.</a:t>
            </a:r>
            <a:r>
              <a:rPr lang="en-US" sz="2400" b="1" dirty="0" smtClean="0"/>
              <a:t>linear</a:t>
            </a:r>
            <a:r>
              <a:rPr lang="en-US" sz="2400" dirty="0" smtClean="0"/>
              <a:t>() Constructs a new linear scale with the default domain [0,1] and the default range [0,1].</a:t>
            </a:r>
            <a:endParaRPr lang="en-US" sz="2400" dirty="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Scales, Range and Domain</a:t>
            </a:r>
            <a:endParaRPr lang="en-US" dirty="0"/>
          </a:p>
        </p:txBody>
      </p:sp>
      <p:sp>
        <p:nvSpPr>
          <p:cNvPr id="5" name="Text Placeholder 4"/>
          <p:cNvSpPr>
            <a:spLocks noGrp="1"/>
          </p:cNvSpPr>
          <p:nvPr>
            <p:ph type="body" sz="quarter" idx="13"/>
          </p:nvPr>
        </p:nvSpPr>
        <p:spPr/>
        <p:txBody>
          <a:bodyPr/>
          <a:lstStyle/>
          <a:p>
            <a:r>
              <a:rPr lang="en-US" dirty="0" smtClean="0"/>
              <a:t>Scales: The main idea</a:t>
            </a:r>
          </a:p>
        </p:txBody>
      </p:sp>
      <p:sp>
        <p:nvSpPr>
          <p:cNvPr id="9" name="Content Placeholder 8"/>
          <p:cNvSpPr>
            <a:spLocks noGrp="1"/>
          </p:cNvSpPr>
          <p:nvPr>
            <p:ph sz="quarter" idx="12"/>
          </p:nvPr>
        </p:nvSpPr>
        <p:spPr>
          <a:xfrm>
            <a:off x="804347" y="1061049"/>
            <a:ext cx="7796189" cy="3407434"/>
          </a:xfrm>
        </p:spPr>
        <p:txBody>
          <a:bodyPr/>
          <a:lstStyle/>
          <a:p>
            <a:pPr marL="60325" indent="0">
              <a:buNone/>
            </a:pPr>
            <a:r>
              <a:rPr lang="en-US" sz="1800" dirty="0" smtClean="0"/>
              <a:t>Let’s suppose you know your data is always over 20 and always below 80. </a:t>
            </a:r>
          </a:p>
          <a:p>
            <a:pPr marL="60325" indent="0">
              <a:buNone/>
            </a:pPr>
            <a:endParaRPr lang="en-US" sz="1800" dirty="0" smtClean="0"/>
          </a:p>
          <a:p>
            <a:pPr marL="60325" indent="0">
              <a:buNone/>
            </a:pPr>
            <a:endParaRPr lang="en-US" sz="1800" dirty="0" smtClean="0"/>
          </a:p>
          <a:p>
            <a:pPr marL="60325" indent="0">
              <a:buNone/>
            </a:pPr>
            <a:endParaRPr lang="en-US" sz="1800" dirty="0" smtClean="0"/>
          </a:p>
          <a:p>
            <a:pPr marL="60325" indent="0">
              <a:buNone/>
            </a:pPr>
            <a:endParaRPr lang="en-US" sz="1800" dirty="0" smtClean="0"/>
          </a:p>
          <a:p>
            <a:pPr marL="60325" indent="0">
              <a:buNone/>
            </a:pPr>
            <a:endParaRPr lang="en-US" sz="1800" dirty="0" smtClean="0"/>
          </a:p>
          <a:p>
            <a:pPr marL="60325" indent="0">
              <a:buNone/>
            </a:pPr>
            <a:r>
              <a:rPr lang="en-US" sz="1800" dirty="0" smtClean="0"/>
              <a:t>You would like to plot it, say, in a bar chart, which can be only 120 pixels tall.</a:t>
            </a:r>
          </a:p>
          <a:p>
            <a:pPr>
              <a:buNone/>
            </a:pPr>
            <a:r>
              <a:rPr lang="en-US" sz="1800" dirty="0" smtClean="0"/>
              <a:t>You could, obviously, do the math:</a:t>
            </a:r>
          </a:p>
          <a:p>
            <a:pPr>
              <a:buNone/>
            </a:pPr>
            <a:endParaRPr lang="en-US" sz="1600" dirty="0"/>
          </a:p>
        </p:txBody>
      </p:sp>
      <p:sp>
        <p:nvSpPr>
          <p:cNvPr id="20" name="Rectangle 20"/>
          <p:cNvSpPr>
            <a:spLocks noChangeArrowheads="1"/>
          </p:cNvSpPr>
          <p:nvPr/>
        </p:nvSpPr>
        <p:spPr bwMode="gray">
          <a:xfrm>
            <a:off x="871265" y="3968142"/>
            <a:ext cx="7668885" cy="319186"/>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21" name="TextBox 20"/>
          <p:cNvSpPr txBox="1"/>
          <p:nvPr/>
        </p:nvSpPr>
        <p:spPr>
          <a:xfrm>
            <a:off x="947345" y="3965286"/>
            <a:ext cx="7195992" cy="430887"/>
          </a:xfrm>
          <a:prstGeom prst="rect">
            <a:avLst/>
          </a:prstGeom>
          <a:noFill/>
        </p:spPr>
        <p:txBody>
          <a:bodyPr wrap="square" rtlCol="0">
            <a:spAutoFit/>
          </a:bodyPr>
          <a:lstStyle/>
          <a:p>
            <a:r>
              <a:rPr lang="en-US" sz="1100" dirty="0" smtClean="0"/>
              <a:t>.</a:t>
            </a:r>
            <a:r>
              <a:rPr lang="en-US" sz="1100" dirty="0" err="1" smtClean="0"/>
              <a:t>attr</a:t>
            </a:r>
            <a:r>
              <a:rPr lang="en-US" sz="1100" dirty="0" smtClean="0"/>
              <a:t>(</a:t>
            </a:r>
            <a:r>
              <a:rPr lang="en-US" sz="1100" dirty="0" smtClean="0">
                <a:solidFill>
                  <a:srgbClr val="FF0066"/>
                </a:solidFill>
              </a:rPr>
              <a:t>"height"</a:t>
            </a:r>
            <a:r>
              <a:rPr lang="en-US" sz="1100" dirty="0" smtClean="0"/>
              <a:t>, </a:t>
            </a:r>
            <a:r>
              <a:rPr lang="en-US" sz="1100" dirty="0" smtClean="0">
                <a:solidFill>
                  <a:srgbClr val="0070C0"/>
                </a:solidFill>
              </a:rPr>
              <a:t>function</a:t>
            </a:r>
            <a:r>
              <a:rPr lang="en-US" sz="1100" dirty="0" smtClean="0"/>
              <a:t>(d) {</a:t>
            </a:r>
            <a:r>
              <a:rPr lang="en-US" sz="1100" dirty="0" smtClean="0">
                <a:solidFill>
                  <a:srgbClr val="0070C0"/>
                </a:solidFill>
              </a:rPr>
              <a:t>return</a:t>
            </a:r>
            <a:r>
              <a:rPr lang="en-US" sz="1100" dirty="0" smtClean="0"/>
              <a:t> (d-20)*2;})</a:t>
            </a:r>
          </a:p>
          <a:p>
            <a:endParaRPr lang="en-US" sz="1100" dirty="0" smtClean="0">
              <a:solidFill>
                <a:schemeClr val="bg1">
                  <a:lumMod val="65000"/>
                </a:schemeClr>
              </a:solidFill>
            </a:endParaRPr>
          </a:p>
        </p:txBody>
      </p:sp>
      <p:pic>
        <p:nvPicPr>
          <p:cNvPr id="23" name="Picture 22" descr="d3scale1.png"/>
          <p:cNvPicPr>
            <a:picLocks noChangeAspect="1"/>
          </p:cNvPicPr>
          <p:nvPr/>
        </p:nvPicPr>
        <p:blipFill>
          <a:blip r:embed="rId3" cstate="print"/>
          <a:stretch>
            <a:fillRect/>
          </a:stretch>
        </p:blipFill>
        <p:spPr>
          <a:xfrm>
            <a:off x="2518913" y="1463975"/>
            <a:ext cx="4106174" cy="1399037"/>
          </a:xfrm>
          <a:prstGeom prst="rect">
            <a:avLst/>
          </a:prstGeom>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Scales, Range and Domain</a:t>
            </a:r>
            <a:endParaRPr lang="en-US" dirty="0"/>
          </a:p>
        </p:txBody>
      </p:sp>
      <p:sp>
        <p:nvSpPr>
          <p:cNvPr id="5" name="Text Placeholder 4"/>
          <p:cNvSpPr>
            <a:spLocks noGrp="1"/>
          </p:cNvSpPr>
          <p:nvPr>
            <p:ph type="body" sz="quarter" idx="13"/>
          </p:nvPr>
        </p:nvSpPr>
        <p:spPr/>
        <p:txBody>
          <a:bodyPr/>
          <a:lstStyle/>
          <a:p>
            <a:r>
              <a:rPr lang="en-US" dirty="0" smtClean="0"/>
              <a:t>Scales: The main idea</a:t>
            </a:r>
          </a:p>
        </p:txBody>
      </p:sp>
      <p:sp>
        <p:nvSpPr>
          <p:cNvPr id="9" name="Content Placeholder 8"/>
          <p:cNvSpPr>
            <a:spLocks noGrp="1"/>
          </p:cNvSpPr>
          <p:nvPr>
            <p:ph sz="quarter" idx="12"/>
          </p:nvPr>
        </p:nvSpPr>
        <p:spPr>
          <a:xfrm>
            <a:off x="804347" y="1061049"/>
            <a:ext cx="7796189" cy="3407434"/>
          </a:xfrm>
        </p:spPr>
        <p:txBody>
          <a:bodyPr/>
          <a:lstStyle/>
          <a:p>
            <a:pPr marL="60325" indent="0">
              <a:buNone/>
            </a:pPr>
            <a:r>
              <a:rPr lang="en-US" sz="1800" dirty="0" smtClean="0"/>
              <a:t>But what if you suddenly have more or less space? or your data changes? you’d have to go back to the entrails of your code and make the change. This is very error prone. So instead, you can use a scale:</a:t>
            </a:r>
          </a:p>
          <a:p>
            <a:pPr marL="60325" indent="0">
              <a:buNone/>
            </a:pPr>
            <a:endParaRPr lang="en-US" sz="1800" dirty="0" smtClean="0"/>
          </a:p>
          <a:p>
            <a:pPr marL="60325" indent="0">
              <a:buNone/>
            </a:pPr>
            <a:endParaRPr lang="en-US" sz="1800" dirty="0" smtClean="0"/>
          </a:p>
          <a:p>
            <a:pPr marL="60325" indent="0">
              <a:buNone/>
            </a:pPr>
            <a:endParaRPr lang="en-US" sz="1800" dirty="0" smtClean="0"/>
          </a:p>
          <a:p>
            <a:pPr marL="60325" indent="0">
              <a:buNone/>
            </a:pPr>
            <a:r>
              <a:rPr lang="en-US" sz="1800" dirty="0" smtClean="0"/>
              <a:t>There are tons of possibility with scales… </a:t>
            </a:r>
          </a:p>
        </p:txBody>
      </p:sp>
      <p:sp>
        <p:nvSpPr>
          <p:cNvPr id="20" name="Rectangle 20"/>
          <p:cNvSpPr>
            <a:spLocks noChangeArrowheads="1"/>
          </p:cNvSpPr>
          <p:nvPr/>
        </p:nvSpPr>
        <p:spPr bwMode="gray">
          <a:xfrm>
            <a:off x="793628" y="2044449"/>
            <a:ext cx="7668885" cy="690122"/>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21" name="TextBox 20"/>
          <p:cNvSpPr txBox="1"/>
          <p:nvPr/>
        </p:nvSpPr>
        <p:spPr>
          <a:xfrm>
            <a:off x="886960" y="2084725"/>
            <a:ext cx="7195992" cy="600164"/>
          </a:xfrm>
          <a:prstGeom prst="rect">
            <a:avLst/>
          </a:prstGeom>
          <a:noFill/>
        </p:spPr>
        <p:txBody>
          <a:bodyPr wrap="square" rtlCol="0">
            <a:spAutoFit/>
          </a:bodyPr>
          <a:lstStyle/>
          <a:p>
            <a:r>
              <a:rPr lang="en-US" sz="1100" dirty="0" err="1" smtClean="0">
                <a:solidFill>
                  <a:srgbClr val="0070C0"/>
                </a:solidFill>
              </a:rPr>
              <a:t>var</a:t>
            </a:r>
            <a:r>
              <a:rPr lang="en-US" sz="1100" dirty="0" smtClean="0"/>
              <a:t> y=d3.scale.linear().domain(20,80).range(0,120);</a:t>
            </a:r>
          </a:p>
          <a:p>
            <a:r>
              <a:rPr lang="en-US" sz="1100" dirty="0" smtClean="0"/>
              <a:t>...</a:t>
            </a:r>
          </a:p>
          <a:p>
            <a:r>
              <a:rPr lang="en-US" sz="1100" dirty="0" smtClean="0"/>
              <a:t>.</a:t>
            </a:r>
            <a:r>
              <a:rPr lang="en-US" sz="1100" dirty="0" err="1" smtClean="0"/>
              <a:t>attr</a:t>
            </a:r>
            <a:r>
              <a:rPr lang="en-US" sz="1100" dirty="0" smtClean="0"/>
              <a:t>(</a:t>
            </a:r>
            <a:r>
              <a:rPr lang="en-US" sz="1100" dirty="0" smtClean="0">
                <a:solidFill>
                  <a:srgbClr val="FF0066"/>
                </a:solidFill>
              </a:rPr>
              <a:t>"height"</a:t>
            </a:r>
            <a:r>
              <a:rPr lang="en-US" sz="1100" dirty="0" smtClean="0"/>
              <a:t>, y)</a:t>
            </a:r>
            <a:endParaRPr lang="en-US" sz="1100" dirty="0" smtClean="0">
              <a:solidFill>
                <a:schemeClr val="bg1">
                  <a:lumMod val="65000"/>
                </a:schemeClr>
              </a:solidFill>
            </a:endParaRP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Scales, Range and Domain</a:t>
            </a:r>
            <a:endParaRPr lang="en-US" dirty="0"/>
          </a:p>
        </p:txBody>
      </p:sp>
      <p:sp>
        <p:nvSpPr>
          <p:cNvPr id="5" name="Text Placeholder 4"/>
          <p:cNvSpPr>
            <a:spLocks noGrp="1"/>
          </p:cNvSpPr>
          <p:nvPr>
            <p:ph type="body" sz="quarter" idx="13"/>
          </p:nvPr>
        </p:nvSpPr>
        <p:spPr/>
        <p:txBody>
          <a:bodyPr/>
          <a:lstStyle/>
          <a:p>
            <a:r>
              <a:rPr lang="en-US" dirty="0" smtClean="0"/>
              <a:t>Range and Domain</a:t>
            </a:r>
          </a:p>
        </p:txBody>
      </p:sp>
      <p:sp>
        <p:nvSpPr>
          <p:cNvPr id="9" name="Content Placeholder 8"/>
          <p:cNvSpPr>
            <a:spLocks noGrp="1"/>
          </p:cNvSpPr>
          <p:nvPr>
            <p:ph sz="quarter" idx="12"/>
          </p:nvPr>
        </p:nvSpPr>
        <p:spPr/>
        <p:txBody>
          <a:bodyPr/>
          <a:lstStyle/>
          <a:p>
            <a:r>
              <a:rPr lang="en-US" b="1" dirty="0" smtClean="0"/>
              <a:t>Range</a:t>
            </a:r>
            <a:r>
              <a:rPr lang="en-US" dirty="0" smtClean="0"/>
              <a:t> is the amount of pixels you wish to cover with the scale.</a:t>
            </a:r>
          </a:p>
          <a:p>
            <a:r>
              <a:rPr lang="en-US" b="1" dirty="0" smtClean="0"/>
              <a:t>Domain</a:t>
            </a:r>
            <a:r>
              <a:rPr lang="en-US" dirty="0" smtClean="0"/>
              <a:t> is the start and end of your dataset. </a:t>
            </a:r>
          </a:p>
          <a:p>
            <a:endParaRPr lang="en-US" sz="1800" dirty="0"/>
          </a:p>
        </p:txBody>
      </p:sp>
      <p:sp>
        <p:nvSpPr>
          <p:cNvPr id="6" name="Rectangle 5"/>
          <p:cNvSpPr/>
          <p:nvPr/>
        </p:nvSpPr>
        <p:spPr>
          <a:xfrm>
            <a:off x="1880573" y="2881223"/>
            <a:ext cx="1880559" cy="3709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156619" y="3844508"/>
            <a:ext cx="1345720" cy="370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6453" y="2855343"/>
            <a:ext cx="327334" cy="400110"/>
          </a:xfrm>
          <a:prstGeom prst="rect">
            <a:avLst/>
          </a:prstGeom>
          <a:noFill/>
        </p:spPr>
        <p:txBody>
          <a:bodyPr wrap="none" rtlCol="0">
            <a:spAutoFit/>
          </a:bodyPr>
          <a:lstStyle/>
          <a:p>
            <a:r>
              <a:rPr lang="en-US" sz="2000" dirty="0" smtClean="0">
                <a:solidFill>
                  <a:schemeClr val="tx2"/>
                </a:solidFill>
              </a:rPr>
              <a:t>0</a:t>
            </a:r>
          </a:p>
        </p:txBody>
      </p:sp>
      <p:sp>
        <p:nvSpPr>
          <p:cNvPr id="11" name="TextBox 10"/>
          <p:cNvSpPr txBox="1"/>
          <p:nvPr/>
        </p:nvSpPr>
        <p:spPr>
          <a:xfrm>
            <a:off x="2921453" y="2852475"/>
            <a:ext cx="898003" cy="400110"/>
          </a:xfrm>
          <a:prstGeom prst="rect">
            <a:avLst/>
          </a:prstGeom>
          <a:noFill/>
        </p:spPr>
        <p:txBody>
          <a:bodyPr wrap="none" rtlCol="0">
            <a:spAutoFit/>
          </a:bodyPr>
          <a:lstStyle/>
          <a:p>
            <a:r>
              <a:rPr lang="en-US" sz="2000" dirty="0" smtClean="0">
                <a:solidFill>
                  <a:schemeClr val="tx2"/>
                </a:solidFill>
              </a:rPr>
              <a:t>10000</a:t>
            </a:r>
          </a:p>
        </p:txBody>
      </p:sp>
      <p:sp>
        <p:nvSpPr>
          <p:cNvPr id="12" name="TextBox 11"/>
          <p:cNvSpPr txBox="1"/>
          <p:nvPr/>
        </p:nvSpPr>
        <p:spPr>
          <a:xfrm>
            <a:off x="2401032" y="2858233"/>
            <a:ext cx="441146" cy="400110"/>
          </a:xfrm>
          <a:prstGeom prst="rect">
            <a:avLst/>
          </a:prstGeom>
          <a:noFill/>
        </p:spPr>
        <p:txBody>
          <a:bodyPr wrap="none" rtlCol="0">
            <a:spAutoFit/>
          </a:bodyPr>
          <a:lstStyle/>
          <a:p>
            <a:r>
              <a:rPr lang="en-US" sz="2000" dirty="0" smtClean="0">
                <a:solidFill>
                  <a:schemeClr val="tx2"/>
                </a:solidFill>
              </a:rPr>
              <a:t>…</a:t>
            </a:r>
          </a:p>
        </p:txBody>
      </p:sp>
      <p:sp>
        <p:nvSpPr>
          <p:cNvPr id="13" name="TextBox 12"/>
          <p:cNvSpPr txBox="1"/>
          <p:nvPr/>
        </p:nvSpPr>
        <p:spPr>
          <a:xfrm>
            <a:off x="2297513" y="2521819"/>
            <a:ext cx="1069524" cy="400110"/>
          </a:xfrm>
          <a:prstGeom prst="rect">
            <a:avLst/>
          </a:prstGeom>
          <a:noFill/>
        </p:spPr>
        <p:txBody>
          <a:bodyPr wrap="none" rtlCol="0">
            <a:spAutoFit/>
          </a:bodyPr>
          <a:lstStyle/>
          <a:p>
            <a:r>
              <a:rPr lang="en-US" sz="2000" dirty="0" smtClean="0">
                <a:solidFill>
                  <a:schemeClr val="tx2"/>
                </a:solidFill>
              </a:rPr>
              <a:t>Domain</a:t>
            </a:r>
          </a:p>
        </p:txBody>
      </p:sp>
      <p:sp>
        <p:nvSpPr>
          <p:cNvPr id="14" name="TextBox 13"/>
          <p:cNvSpPr txBox="1"/>
          <p:nvPr/>
        </p:nvSpPr>
        <p:spPr>
          <a:xfrm>
            <a:off x="2337775" y="3485063"/>
            <a:ext cx="941283" cy="400110"/>
          </a:xfrm>
          <a:prstGeom prst="rect">
            <a:avLst/>
          </a:prstGeom>
          <a:noFill/>
        </p:spPr>
        <p:txBody>
          <a:bodyPr wrap="none" rtlCol="0">
            <a:spAutoFit/>
          </a:bodyPr>
          <a:lstStyle/>
          <a:p>
            <a:r>
              <a:rPr lang="en-US" sz="2000" dirty="0" smtClean="0">
                <a:solidFill>
                  <a:schemeClr val="tx2"/>
                </a:solidFill>
              </a:rPr>
              <a:t>Range</a:t>
            </a:r>
          </a:p>
        </p:txBody>
      </p:sp>
      <p:sp>
        <p:nvSpPr>
          <p:cNvPr id="15" name="TextBox 14"/>
          <p:cNvSpPr txBox="1"/>
          <p:nvPr/>
        </p:nvSpPr>
        <p:spPr>
          <a:xfrm>
            <a:off x="2153739" y="3827213"/>
            <a:ext cx="327334" cy="400110"/>
          </a:xfrm>
          <a:prstGeom prst="rect">
            <a:avLst/>
          </a:prstGeom>
          <a:noFill/>
        </p:spPr>
        <p:txBody>
          <a:bodyPr wrap="none" rtlCol="0">
            <a:spAutoFit/>
          </a:bodyPr>
          <a:lstStyle/>
          <a:p>
            <a:r>
              <a:rPr lang="en-US" sz="2000" dirty="0" smtClean="0">
                <a:solidFill>
                  <a:schemeClr val="bg1"/>
                </a:solidFill>
              </a:rPr>
              <a:t>0</a:t>
            </a:r>
          </a:p>
        </p:txBody>
      </p:sp>
      <p:sp>
        <p:nvSpPr>
          <p:cNvPr id="16" name="TextBox 15"/>
          <p:cNvSpPr txBox="1"/>
          <p:nvPr/>
        </p:nvSpPr>
        <p:spPr>
          <a:xfrm>
            <a:off x="2909959" y="3824345"/>
            <a:ext cx="612668" cy="400110"/>
          </a:xfrm>
          <a:prstGeom prst="rect">
            <a:avLst/>
          </a:prstGeom>
          <a:noFill/>
        </p:spPr>
        <p:txBody>
          <a:bodyPr wrap="none" rtlCol="0">
            <a:spAutoFit/>
          </a:bodyPr>
          <a:lstStyle/>
          <a:p>
            <a:r>
              <a:rPr lang="en-US" sz="2000" dirty="0" smtClean="0">
                <a:solidFill>
                  <a:schemeClr val="bg1"/>
                </a:solidFill>
              </a:rPr>
              <a:t>100</a:t>
            </a:r>
          </a:p>
        </p:txBody>
      </p:sp>
      <p:sp>
        <p:nvSpPr>
          <p:cNvPr id="17" name="TextBox 16"/>
          <p:cNvSpPr txBox="1"/>
          <p:nvPr/>
        </p:nvSpPr>
        <p:spPr>
          <a:xfrm>
            <a:off x="2475798" y="3830103"/>
            <a:ext cx="441146" cy="400110"/>
          </a:xfrm>
          <a:prstGeom prst="rect">
            <a:avLst/>
          </a:prstGeom>
          <a:noFill/>
        </p:spPr>
        <p:txBody>
          <a:bodyPr wrap="none" rtlCol="0">
            <a:spAutoFit/>
          </a:bodyPr>
          <a:lstStyle/>
          <a:p>
            <a:r>
              <a:rPr lang="en-US" sz="2000" dirty="0" smtClean="0">
                <a:solidFill>
                  <a:schemeClr val="bg1"/>
                </a:solidFill>
              </a:rPr>
              <a:t>…</a:t>
            </a:r>
          </a:p>
        </p:txBody>
      </p:sp>
      <p:cxnSp>
        <p:nvCxnSpPr>
          <p:cNvPr id="19" name="Straight Arrow Connector 18"/>
          <p:cNvCxnSpPr/>
          <p:nvPr/>
        </p:nvCxnSpPr>
        <p:spPr>
          <a:xfrm>
            <a:off x="1889200" y="3243532"/>
            <a:ext cx="267419" cy="97478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485087" y="3234906"/>
            <a:ext cx="267419" cy="100066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0"/>
          <p:cNvSpPr>
            <a:spLocks noChangeArrowheads="1"/>
          </p:cNvSpPr>
          <p:nvPr/>
        </p:nvSpPr>
        <p:spPr bwMode="gray">
          <a:xfrm>
            <a:off x="4904820" y="2389517"/>
            <a:ext cx="3615158" cy="1811547"/>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30" name="TextBox 29"/>
          <p:cNvSpPr txBox="1"/>
          <p:nvPr/>
        </p:nvSpPr>
        <p:spPr>
          <a:xfrm>
            <a:off x="4974520" y="2567817"/>
            <a:ext cx="3600137" cy="1615827"/>
          </a:xfrm>
          <a:prstGeom prst="rect">
            <a:avLst/>
          </a:prstGeom>
          <a:noFill/>
        </p:spPr>
        <p:txBody>
          <a:bodyPr wrap="square" rtlCol="0">
            <a:spAutoFit/>
          </a:bodyPr>
          <a:lstStyle/>
          <a:p>
            <a:r>
              <a:rPr lang="en-US" sz="1100" b="1" dirty="0" err="1" smtClean="0">
                <a:solidFill>
                  <a:srgbClr val="000000"/>
                </a:solidFill>
              </a:rPr>
              <a:t>var</a:t>
            </a:r>
            <a:r>
              <a:rPr lang="en-US" sz="1100" dirty="0" smtClean="0"/>
              <a:t> </a:t>
            </a:r>
            <a:r>
              <a:rPr lang="en-US" sz="1100" dirty="0" err="1" smtClean="0"/>
              <a:t>linearScale</a:t>
            </a:r>
            <a:r>
              <a:rPr lang="en-US" sz="1100" dirty="0" smtClean="0"/>
              <a:t> = d3.scale.linear() </a:t>
            </a:r>
            <a:r>
              <a:rPr lang="en-US" sz="1100" dirty="0" smtClean="0">
                <a:solidFill>
                  <a:srgbClr val="AAAAAA"/>
                </a:solidFill>
              </a:rPr>
              <a:t>   </a:t>
            </a:r>
          </a:p>
          <a:p>
            <a:r>
              <a:rPr lang="en-US" sz="1100" dirty="0" smtClean="0">
                <a:solidFill>
                  <a:srgbClr val="AAAAAA"/>
                </a:solidFill>
              </a:rPr>
              <a:t>    </a:t>
            </a:r>
            <a:r>
              <a:rPr lang="en-US" sz="1100" dirty="0" smtClean="0"/>
              <a:t>.domain([</a:t>
            </a:r>
            <a:r>
              <a:rPr lang="en-US" sz="1100" dirty="0" smtClean="0">
                <a:solidFill>
                  <a:srgbClr val="009999"/>
                </a:solidFill>
              </a:rPr>
              <a:t>0</a:t>
            </a:r>
            <a:r>
              <a:rPr lang="en-US" sz="1100" dirty="0" smtClean="0"/>
              <a:t>,</a:t>
            </a:r>
            <a:r>
              <a:rPr lang="en-US" sz="1100" dirty="0" smtClean="0">
                <a:solidFill>
                  <a:srgbClr val="009999"/>
                </a:solidFill>
              </a:rPr>
              <a:t>10000</a:t>
            </a:r>
            <a:r>
              <a:rPr lang="en-US" sz="1100" dirty="0" smtClean="0"/>
              <a:t>])</a:t>
            </a:r>
          </a:p>
          <a:p>
            <a:r>
              <a:rPr lang="en-US" sz="1100" dirty="0" smtClean="0"/>
              <a:t>    .range([</a:t>
            </a:r>
            <a:r>
              <a:rPr lang="en-US" sz="1100" dirty="0" smtClean="0">
                <a:solidFill>
                  <a:srgbClr val="009999"/>
                </a:solidFill>
              </a:rPr>
              <a:t>0</a:t>
            </a:r>
            <a:r>
              <a:rPr lang="en-US" sz="1100" dirty="0" smtClean="0"/>
              <a:t>,</a:t>
            </a:r>
            <a:r>
              <a:rPr lang="en-US" sz="1100" dirty="0" smtClean="0">
                <a:solidFill>
                  <a:srgbClr val="009999"/>
                </a:solidFill>
              </a:rPr>
              <a:t>100</a:t>
            </a:r>
            <a:r>
              <a:rPr lang="en-US" sz="1100" dirty="0" smtClean="0"/>
              <a:t>]);</a:t>
            </a:r>
          </a:p>
          <a:p>
            <a:endParaRPr lang="en-US" sz="1100" dirty="0" smtClean="0"/>
          </a:p>
          <a:p>
            <a:r>
              <a:rPr lang="en-US" sz="1100" b="1" dirty="0" err="1" smtClean="0">
                <a:solidFill>
                  <a:srgbClr val="000000"/>
                </a:solidFill>
              </a:rPr>
              <a:t>var</a:t>
            </a:r>
            <a:r>
              <a:rPr lang="en-US" sz="1100" dirty="0" smtClean="0"/>
              <a:t> data = [</a:t>
            </a:r>
            <a:r>
              <a:rPr lang="en-US" sz="1100" dirty="0" smtClean="0">
                <a:solidFill>
                  <a:srgbClr val="009999"/>
                </a:solidFill>
              </a:rPr>
              <a:t>0</a:t>
            </a:r>
            <a:r>
              <a:rPr lang="en-US" sz="1100" dirty="0" smtClean="0"/>
              <a:t>, </a:t>
            </a:r>
            <a:r>
              <a:rPr lang="en-US" sz="1100" dirty="0" smtClean="0">
                <a:solidFill>
                  <a:srgbClr val="009999"/>
                </a:solidFill>
              </a:rPr>
              <a:t>1000</a:t>
            </a:r>
            <a:r>
              <a:rPr lang="en-US" sz="1100" dirty="0" smtClean="0"/>
              <a:t>, </a:t>
            </a:r>
            <a:r>
              <a:rPr lang="en-US" sz="1100" dirty="0" smtClean="0">
                <a:solidFill>
                  <a:srgbClr val="009999"/>
                </a:solidFill>
              </a:rPr>
              <a:t>3000</a:t>
            </a:r>
            <a:r>
              <a:rPr lang="en-US" sz="1100" dirty="0" smtClean="0"/>
              <a:t>, </a:t>
            </a:r>
            <a:r>
              <a:rPr lang="en-US" sz="1100" dirty="0" smtClean="0">
                <a:solidFill>
                  <a:srgbClr val="009999"/>
                </a:solidFill>
              </a:rPr>
              <a:t>2000</a:t>
            </a:r>
            <a:r>
              <a:rPr lang="en-US" sz="1100" dirty="0" smtClean="0"/>
              <a:t>, </a:t>
            </a:r>
            <a:r>
              <a:rPr lang="en-US" sz="1100" dirty="0" smtClean="0">
                <a:solidFill>
                  <a:srgbClr val="009999"/>
                </a:solidFill>
              </a:rPr>
              <a:t>5000</a:t>
            </a:r>
            <a:r>
              <a:rPr lang="en-US" sz="1100" dirty="0" smtClean="0"/>
              <a:t>, </a:t>
            </a:r>
            <a:r>
              <a:rPr lang="en-US" sz="1100" dirty="0" smtClean="0">
                <a:solidFill>
                  <a:srgbClr val="009999"/>
                </a:solidFill>
              </a:rPr>
              <a:t>4000</a:t>
            </a:r>
            <a:r>
              <a:rPr lang="en-US" sz="1100" dirty="0" smtClean="0"/>
              <a:t>, </a:t>
            </a:r>
            <a:r>
              <a:rPr lang="en-US" sz="1100" dirty="0" smtClean="0">
                <a:solidFill>
                  <a:srgbClr val="009999"/>
                </a:solidFill>
              </a:rPr>
              <a:t>7000</a:t>
            </a:r>
            <a:r>
              <a:rPr lang="en-US" sz="1100" dirty="0" smtClean="0"/>
              <a:t>, </a:t>
            </a:r>
            <a:r>
              <a:rPr lang="en-US" sz="1100" dirty="0" smtClean="0">
                <a:solidFill>
                  <a:srgbClr val="009999"/>
                </a:solidFill>
              </a:rPr>
              <a:t>6000</a:t>
            </a:r>
            <a:r>
              <a:rPr lang="en-US" sz="1100" dirty="0" smtClean="0"/>
              <a:t>, </a:t>
            </a:r>
            <a:r>
              <a:rPr lang="en-US" sz="1100" dirty="0" smtClean="0">
                <a:solidFill>
                  <a:srgbClr val="009999"/>
                </a:solidFill>
              </a:rPr>
              <a:t>9000</a:t>
            </a:r>
            <a:r>
              <a:rPr lang="en-US" sz="1100" dirty="0" smtClean="0"/>
              <a:t>, </a:t>
            </a:r>
            <a:r>
              <a:rPr lang="en-US" sz="1100" dirty="0" smtClean="0">
                <a:solidFill>
                  <a:srgbClr val="009999"/>
                </a:solidFill>
              </a:rPr>
              <a:t>8000</a:t>
            </a:r>
            <a:r>
              <a:rPr lang="en-US" sz="1100" dirty="0" smtClean="0"/>
              <a:t>, </a:t>
            </a:r>
            <a:r>
              <a:rPr lang="en-US" sz="1100" dirty="0" smtClean="0">
                <a:solidFill>
                  <a:srgbClr val="009999"/>
                </a:solidFill>
              </a:rPr>
              <a:t>10000</a:t>
            </a:r>
            <a:r>
              <a:rPr lang="en-US" sz="1100" dirty="0" smtClean="0"/>
              <a:t>];</a:t>
            </a:r>
          </a:p>
          <a:p>
            <a:r>
              <a:rPr lang="en-US" sz="1100" b="1" dirty="0" err="1" smtClean="0">
                <a:solidFill>
                  <a:srgbClr val="000000"/>
                </a:solidFill>
              </a:rPr>
              <a:t>var</a:t>
            </a:r>
            <a:r>
              <a:rPr lang="en-US" sz="1100" dirty="0" smtClean="0"/>
              <a:t> </a:t>
            </a:r>
            <a:r>
              <a:rPr lang="en-US" sz="1100" dirty="0" err="1" smtClean="0"/>
              <a:t>minData</a:t>
            </a:r>
            <a:r>
              <a:rPr lang="en-US" sz="1100" dirty="0" smtClean="0"/>
              <a:t> = d3.min(data); </a:t>
            </a:r>
            <a:r>
              <a:rPr lang="en-US" sz="1100" dirty="0" smtClean="0">
                <a:solidFill>
                  <a:schemeClr val="bg1">
                    <a:lumMod val="65000"/>
                  </a:schemeClr>
                </a:solidFill>
              </a:rPr>
              <a:t>//0</a:t>
            </a:r>
          </a:p>
          <a:p>
            <a:r>
              <a:rPr lang="en-US" sz="1100" b="1" dirty="0" err="1" smtClean="0">
                <a:solidFill>
                  <a:srgbClr val="000000"/>
                </a:solidFill>
              </a:rPr>
              <a:t>var</a:t>
            </a:r>
            <a:r>
              <a:rPr lang="en-US" sz="1100" dirty="0" smtClean="0"/>
              <a:t> </a:t>
            </a:r>
            <a:r>
              <a:rPr lang="en-US" sz="1100" dirty="0" err="1" smtClean="0"/>
              <a:t>maxData</a:t>
            </a:r>
            <a:r>
              <a:rPr lang="en-US" sz="1100" dirty="0" smtClean="0"/>
              <a:t> = d3.max(data); </a:t>
            </a:r>
            <a:r>
              <a:rPr lang="en-US" sz="1100" dirty="0" smtClean="0">
                <a:solidFill>
                  <a:schemeClr val="bg1">
                    <a:lumMod val="65000"/>
                  </a:schemeClr>
                </a:solidFill>
              </a:rPr>
              <a:t>//10000</a:t>
            </a:r>
          </a:p>
          <a:p>
            <a:endParaRPr lang="en-US" sz="1100" dirty="0" smtClean="0">
              <a:solidFill>
                <a:schemeClr val="bg1">
                  <a:lumMod val="65000"/>
                </a:schemeClr>
              </a:solidFill>
            </a:endParaRP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Scales, Range and Domain</a:t>
            </a:r>
            <a:endParaRPr lang="en-US" dirty="0"/>
          </a:p>
        </p:txBody>
      </p:sp>
      <p:sp>
        <p:nvSpPr>
          <p:cNvPr id="5" name="Text Placeholder 4"/>
          <p:cNvSpPr>
            <a:spLocks noGrp="1"/>
          </p:cNvSpPr>
          <p:nvPr>
            <p:ph type="body" sz="quarter" idx="13"/>
          </p:nvPr>
        </p:nvSpPr>
        <p:spPr/>
        <p:txBody>
          <a:bodyPr/>
          <a:lstStyle/>
          <a:p>
            <a:r>
              <a:rPr lang="en-US" dirty="0" smtClean="0"/>
              <a:t>Axes</a:t>
            </a:r>
          </a:p>
        </p:txBody>
      </p:sp>
      <p:sp>
        <p:nvSpPr>
          <p:cNvPr id="9" name="Content Placeholder 8"/>
          <p:cNvSpPr>
            <a:spLocks noGrp="1"/>
          </p:cNvSpPr>
          <p:nvPr>
            <p:ph sz="quarter" idx="12"/>
          </p:nvPr>
        </p:nvSpPr>
        <p:spPr>
          <a:xfrm>
            <a:off x="761215" y="1211550"/>
            <a:ext cx="8229600" cy="1428133"/>
          </a:xfrm>
        </p:spPr>
        <p:txBody>
          <a:bodyPr/>
          <a:lstStyle/>
          <a:p>
            <a:r>
              <a:rPr lang="en-US" sz="1800" dirty="0" smtClean="0"/>
              <a:t>D3.js axis component displays reference lines for D3.js scales automatically.</a:t>
            </a:r>
          </a:p>
          <a:p>
            <a:r>
              <a:rPr lang="en-US" sz="1800" dirty="0" smtClean="0"/>
              <a:t>D3.js figures out for you how to draw the vertical and horizontal axis lines, axis ticks, the correct spacing of axis ticks to make the axis visually appealing and many other things.</a:t>
            </a:r>
            <a:endParaRPr lang="en-US" sz="1800" dirty="0"/>
          </a:p>
        </p:txBody>
      </p:sp>
      <p:sp>
        <p:nvSpPr>
          <p:cNvPr id="29" name="Rectangle 20"/>
          <p:cNvSpPr>
            <a:spLocks noChangeArrowheads="1"/>
          </p:cNvSpPr>
          <p:nvPr/>
        </p:nvSpPr>
        <p:spPr bwMode="gray">
          <a:xfrm>
            <a:off x="833151" y="2613826"/>
            <a:ext cx="7793263" cy="1578629"/>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24" name="TextBox 23"/>
          <p:cNvSpPr txBox="1"/>
          <p:nvPr/>
        </p:nvSpPr>
        <p:spPr>
          <a:xfrm>
            <a:off x="1009291" y="2700084"/>
            <a:ext cx="7556739" cy="1446550"/>
          </a:xfrm>
          <a:prstGeom prst="rect">
            <a:avLst/>
          </a:prstGeom>
          <a:noFill/>
        </p:spPr>
        <p:txBody>
          <a:bodyPr wrap="square" rtlCol="0">
            <a:spAutoFit/>
          </a:bodyPr>
          <a:lstStyle/>
          <a:p>
            <a:r>
              <a:rPr lang="en-US" sz="1100" i="1" dirty="0" smtClean="0">
                <a:solidFill>
                  <a:srgbClr val="999988"/>
                </a:solidFill>
              </a:rPr>
              <a:t>//Create the SVG Viewport</a:t>
            </a:r>
            <a:endParaRPr lang="en-US" sz="1100" dirty="0" smtClean="0">
              <a:solidFill>
                <a:srgbClr val="AAAAAA"/>
              </a:solidFill>
            </a:endParaRPr>
          </a:p>
          <a:p>
            <a:r>
              <a:rPr lang="en-US" sz="1100" b="1" dirty="0" err="1" smtClean="0">
                <a:solidFill>
                  <a:srgbClr val="000000"/>
                </a:solidFill>
              </a:rPr>
              <a:t>var</a:t>
            </a:r>
            <a:r>
              <a:rPr lang="en-US" sz="1100" dirty="0" smtClean="0"/>
              <a:t> </a:t>
            </a:r>
            <a:r>
              <a:rPr lang="en-US" sz="1100" dirty="0" err="1" smtClean="0"/>
              <a:t>svgContainer</a:t>
            </a:r>
            <a:r>
              <a:rPr lang="en-US" sz="1100" dirty="0" smtClean="0"/>
              <a:t> = d3.select(</a:t>
            </a:r>
            <a:r>
              <a:rPr lang="en-US" sz="1100" dirty="0" smtClean="0">
                <a:solidFill>
                  <a:srgbClr val="DD1144"/>
                </a:solidFill>
              </a:rPr>
              <a:t>"body"</a:t>
            </a:r>
            <a:r>
              <a:rPr lang="en-US" sz="1100" dirty="0" smtClean="0"/>
              <a:t>).append(</a:t>
            </a:r>
            <a:r>
              <a:rPr lang="en-US" sz="1100" dirty="0" smtClean="0">
                <a:solidFill>
                  <a:srgbClr val="DD1144"/>
                </a:solidFill>
              </a:rPr>
              <a:t>"</a:t>
            </a:r>
            <a:r>
              <a:rPr lang="en-US" sz="1100" dirty="0" err="1" smtClean="0">
                <a:solidFill>
                  <a:srgbClr val="DD1144"/>
                </a:solidFill>
              </a:rPr>
              <a:t>svg</a:t>
            </a:r>
            <a:r>
              <a:rPr lang="en-US" sz="1100" dirty="0" smtClean="0">
                <a:solidFill>
                  <a:srgbClr val="DD1144"/>
                </a:solidFill>
              </a:rPr>
              <a:t>"</a:t>
            </a:r>
            <a:r>
              <a:rPr lang="en-US" sz="1100" dirty="0" smtClean="0"/>
              <a:t>).</a:t>
            </a:r>
            <a:r>
              <a:rPr lang="en-US" sz="1100" dirty="0" err="1" smtClean="0"/>
              <a:t>attr</a:t>
            </a:r>
            <a:r>
              <a:rPr lang="en-US" sz="1100" dirty="0" smtClean="0"/>
              <a:t>(</a:t>
            </a:r>
            <a:r>
              <a:rPr lang="en-US" sz="1100" dirty="0" smtClean="0">
                <a:solidFill>
                  <a:srgbClr val="DD1144"/>
                </a:solidFill>
              </a:rPr>
              <a:t>"width"</a:t>
            </a:r>
            <a:r>
              <a:rPr lang="en-US" sz="1100" dirty="0" smtClean="0"/>
              <a:t>, </a:t>
            </a:r>
            <a:r>
              <a:rPr lang="en-US" sz="1100" dirty="0" smtClean="0">
                <a:solidFill>
                  <a:srgbClr val="009999"/>
                </a:solidFill>
              </a:rPr>
              <a:t>400</a:t>
            </a:r>
            <a:r>
              <a:rPr lang="en-US" sz="1100" dirty="0" smtClean="0"/>
              <a:t>).</a:t>
            </a:r>
            <a:r>
              <a:rPr lang="en-US" sz="1100" dirty="0" err="1" smtClean="0"/>
              <a:t>attr</a:t>
            </a:r>
            <a:r>
              <a:rPr lang="en-US" sz="1100" dirty="0" smtClean="0"/>
              <a:t>(</a:t>
            </a:r>
            <a:r>
              <a:rPr lang="en-US" sz="1100" dirty="0" smtClean="0">
                <a:solidFill>
                  <a:srgbClr val="DD1144"/>
                </a:solidFill>
              </a:rPr>
              <a:t>"height"</a:t>
            </a:r>
            <a:r>
              <a:rPr lang="en-US" sz="1100" dirty="0" smtClean="0"/>
              <a:t>, </a:t>
            </a:r>
            <a:r>
              <a:rPr lang="en-US" sz="1100" dirty="0" smtClean="0">
                <a:solidFill>
                  <a:srgbClr val="009999"/>
                </a:solidFill>
              </a:rPr>
              <a:t>100</a:t>
            </a:r>
            <a:r>
              <a:rPr lang="en-US" sz="1100" dirty="0" smtClean="0"/>
              <a:t>);</a:t>
            </a:r>
          </a:p>
          <a:p>
            <a:r>
              <a:rPr lang="en-US" sz="1100" i="1" dirty="0" smtClean="0">
                <a:solidFill>
                  <a:srgbClr val="999988"/>
                </a:solidFill>
              </a:rPr>
              <a:t>//Create the Scale we will use for the Axis</a:t>
            </a:r>
            <a:endParaRPr lang="en-US" sz="1100" dirty="0" smtClean="0"/>
          </a:p>
          <a:p>
            <a:r>
              <a:rPr lang="en-US" sz="1100" b="1" dirty="0" err="1" smtClean="0">
                <a:solidFill>
                  <a:srgbClr val="000000"/>
                </a:solidFill>
              </a:rPr>
              <a:t>var</a:t>
            </a:r>
            <a:r>
              <a:rPr lang="en-US" sz="1100" dirty="0" smtClean="0"/>
              <a:t> </a:t>
            </a:r>
            <a:r>
              <a:rPr lang="en-US" sz="1100" dirty="0" err="1" smtClean="0"/>
              <a:t>axisScale</a:t>
            </a:r>
            <a:r>
              <a:rPr lang="en-US" sz="1100" dirty="0" smtClean="0"/>
              <a:t> = d3.scale.linear().domain([</a:t>
            </a:r>
            <a:r>
              <a:rPr lang="en-US" sz="1100" dirty="0" smtClean="0">
                <a:solidFill>
                  <a:srgbClr val="009999"/>
                </a:solidFill>
              </a:rPr>
              <a:t>0</a:t>
            </a:r>
            <a:r>
              <a:rPr lang="en-US" sz="1100" dirty="0" smtClean="0"/>
              <a:t>, </a:t>
            </a:r>
            <a:r>
              <a:rPr lang="en-US" sz="1100" dirty="0" smtClean="0">
                <a:solidFill>
                  <a:srgbClr val="009999"/>
                </a:solidFill>
              </a:rPr>
              <a:t>100</a:t>
            </a:r>
            <a:r>
              <a:rPr lang="en-US" sz="1100" dirty="0" smtClean="0"/>
              <a:t>]).range([</a:t>
            </a:r>
            <a:r>
              <a:rPr lang="en-US" sz="1100" dirty="0" smtClean="0">
                <a:solidFill>
                  <a:srgbClr val="009999"/>
                </a:solidFill>
              </a:rPr>
              <a:t>0</a:t>
            </a:r>
            <a:r>
              <a:rPr lang="en-US" sz="1100" dirty="0" smtClean="0"/>
              <a:t>, </a:t>
            </a:r>
            <a:r>
              <a:rPr lang="en-US" sz="1100" dirty="0" smtClean="0">
                <a:solidFill>
                  <a:srgbClr val="009999"/>
                </a:solidFill>
              </a:rPr>
              <a:t>400</a:t>
            </a:r>
            <a:r>
              <a:rPr lang="en-US" sz="1100" dirty="0" smtClean="0"/>
              <a:t>]);</a:t>
            </a:r>
          </a:p>
          <a:p>
            <a:r>
              <a:rPr lang="en-US" sz="1100" i="1" dirty="0" smtClean="0">
                <a:solidFill>
                  <a:srgbClr val="999988"/>
                </a:solidFill>
              </a:rPr>
              <a:t>//Create the Axis</a:t>
            </a:r>
            <a:endParaRPr lang="en-US" sz="1100" dirty="0" smtClean="0"/>
          </a:p>
          <a:p>
            <a:r>
              <a:rPr lang="en-US" sz="1100" b="1" dirty="0" err="1" smtClean="0">
                <a:solidFill>
                  <a:srgbClr val="000000"/>
                </a:solidFill>
              </a:rPr>
              <a:t>var</a:t>
            </a:r>
            <a:r>
              <a:rPr lang="en-US" sz="1100" dirty="0" smtClean="0"/>
              <a:t> </a:t>
            </a:r>
            <a:r>
              <a:rPr lang="en-US" sz="1100" dirty="0" err="1" smtClean="0"/>
              <a:t>xAxis</a:t>
            </a:r>
            <a:r>
              <a:rPr lang="en-US" sz="1100" dirty="0" smtClean="0"/>
              <a:t> = d3.svg.axis().scale(</a:t>
            </a:r>
            <a:r>
              <a:rPr lang="en-US" sz="1100" dirty="0" err="1" smtClean="0"/>
              <a:t>axisScale</a:t>
            </a:r>
            <a:r>
              <a:rPr lang="en-US" sz="1100" dirty="0" smtClean="0"/>
              <a:t>).orient("bottom");</a:t>
            </a:r>
          </a:p>
          <a:p>
            <a:r>
              <a:rPr lang="en-US" sz="1100" i="1" dirty="0" smtClean="0">
                <a:solidFill>
                  <a:srgbClr val="999988"/>
                </a:solidFill>
              </a:rPr>
              <a:t>//Create an SVG group Element for the Axis elements and call the </a:t>
            </a:r>
            <a:r>
              <a:rPr lang="en-US" sz="1100" i="1" dirty="0" err="1" smtClean="0">
                <a:solidFill>
                  <a:srgbClr val="999988"/>
                </a:solidFill>
              </a:rPr>
              <a:t>xAxis</a:t>
            </a:r>
            <a:r>
              <a:rPr lang="en-US" sz="1100" i="1" dirty="0" smtClean="0">
                <a:solidFill>
                  <a:srgbClr val="999988"/>
                </a:solidFill>
              </a:rPr>
              <a:t> function</a:t>
            </a:r>
            <a:r>
              <a:rPr lang="en-US" sz="1100" dirty="0" smtClean="0"/>
              <a:t> </a:t>
            </a:r>
            <a:endParaRPr lang="en-US" sz="1100" dirty="0" smtClean="0">
              <a:solidFill>
                <a:srgbClr val="AAAAAA"/>
              </a:solidFill>
            </a:endParaRPr>
          </a:p>
          <a:p>
            <a:r>
              <a:rPr lang="en-US" sz="1100" b="1" dirty="0" err="1" smtClean="0">
                <a:solidFill>
                  <a:srgbClr val="000000"/>
                </a:solidFill>
              </a:rPr>
              <a:t>var</a:t>
            </a:r>
            <a:r>
              <a:rPr lang="en-US" sz="1100" dirty="0" smtClean="0"/>
              <a:t> </a:t>
            </a:r>
            <a:r>
              <a:rPr lang="en-US" sz="1100" dirty="0" err="1" smtClean="0"/>
              <a:t>xAxisGroup</a:t>
            </a:r>
            <a:r>
              <a:rPr lang="en-US" sz="1100" dirty="0" smtClean="0"/>
              <a:t> = </a:t>
            </a:r>
            <a:r>
              <a:rPr lang="en-US" sz="1100" dirty="0" err="1" smtClean="0"/>
              <a:t>svgContainer.append</a:t>
            </a:r>
            <a:r>
              <a:rPr lang="en-US" sz="1100" dirty="0" smtClean="0"/>
              <a:t>(</a:t>
            </a:r>
            <a:r>
              <a:rPr lang="en-US" sz="1100" dirty="0" smtClean="0">
                <a:solidFill>
                  <a:srgbClr val="DD1144"/>
                </a:solidFill>
              </a:rPr>
              <a:t>"g"</a:t>
            </a:r>
            <a:r>
              <a:rPr lang="en-US" sz="1100" dirty="0" smtClean="0"/>
              <a:t>).call(</a:t>
            </a:r>
            <a:r>
              <a:rPr lang="en-US" sz="1100" dirty="0" err="1" smtClean="0"/>
              <a:t>xAxis</a:t>
            </a:r>
            <a:r>
              <a:rPr lang="en-US" sz="1100" dirty="0" smtClean="0"/>
              <a:t>);</a:t>
            </a:r>
            <a:endParaRPr lang="en-US" sz="1100" dirty="0" smtClean="0">
              <a:solidFill>
                <a:schemeClr val="tx2"/>
              </a:solidFill>
            </a:endParaRP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Transitions</a:t>
            </a:r>
            <a:br>
              <a:rPr lang="en-US" dirty="0" smtClean="0"/>
            </a:br>
            <a:r>
              <a:rPr lang="en-US" dirty="0" smtClean="0"/>
              <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D3 Transitions</a:t>
            </a:r>
            <a:endParaRPr lang="en-US" dirty="0"/>
          </a:p>
        </p:txBody>
      </p:sp>
      <p:sp>
        <p:nvSpPr>
          <p:cNvPr id="5" name="Text Placeholder 4"/>
          <p:cNvSpPr>
            <a:spLocks noGrp="1"/>
          </p:cNvSpPr>
          <p:nvPr>
            <p:ph type="body" sz="quarter" idx="13"/>
          </p:nvPr>
        </p:nvSpPr>
        <p:spPr/>
        <p:txBody>
          <a:bodyPr/>
          <a:lstStyle/>
          <a:p>
            <a:r>
              <a:rPr lang="en-US" dirty="0" smtClean="0"/>
              <a:t>Transitions</a:t>
            </a:r>
          </a:p>
        </p:txBody>
      </p:sp>
      <p:sp>
        <p:nvSpPr>
          <p:cNvPr id="9" name="Content Placeholder 8"/>
          <p:cNvSpPr>
            <a:spLocks noGrp="1"/>
          </p:cNvSpPr>
          <p:nvPr>
            <p:ph sz="quarter" idx="12"/>
          </p:nvPr>
        </p:nvSpPr>
        <p:spPr>
          <a:xfrm>
            <a:off x="804347" y="1522101"/>
            <a:ext cx="8229600" cy="1428133"/>
          </a:xfrm>
        </p:spPr>
        <p:txBody>
          <a:bodyPr/>
          <a:lstStyle/>
          <a:p>
            <a:r>
              <a:rPr lang="en-US" sz="1800" dirty="0" smtClean="0"/>
              <a:t>Transitions gradually interpolate styles and attributes over time.</a:t>
            </a:r>
          </a:p>
          <a:p>
            <a:r>
              <a:rPr lang="en-US" sz="1800" dirty="0" smtClean="0"/>
              <a:t> </a:t>
            </a:r>
            <a:r>
              <a:rPr lang="en-US" sz="1800" dirty="0" err="1" smtClean="0"/>
              <a:t>Tweening</a:t>
            </a:r>
            <a:r>
              <a:rPr lang="en-US" sz="1800" dirty="0" smtClean="0"/>
              <a:t> can be controlled via easing functions such as “elastic”, “cubic-in-out” and “linear”.</a:t>
            </a:r>
          </a:p>
          <a:p>
            <a:r>
              <a:rPr lang="en-US" sz="1800" u="sng" dirty="0" smtClean="0">
                <a:hlinkClick r:id="rId3" tooltip="Creating Animations and Transitions With D3"/>
              </a:rPr>
              <a:t>Creating Animations and Transitions With D3</a:t>
            </a:r>
            <a:endParaRPr lang="en-US" sz="1800" dirty="0" smtClean="0"/>
          </a:p>
          <a:p>
            <a:endParaRPr lang="en-US" sz="1800" dirty="0"/>
          </a:p>
        </p:txBody>
      </p:sp>
      <p:sp>
        <p:nvSpPr>
          <p:cNvPr id="29" name="Rectangle 20"/>
          <p:cNvSpPr>
            <a:spLocks noChangeArrowheads="1"/>
          </p:cNvSpPr>
          <p:nvPr/>
        </p:nvSpPr>
        <p:spPr bwMode="gray">
          <a:xfrm>
            <a:off x="833151" y="2993370"/>
            <a:ext cx="7793263" cy="1130056"/>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24" name="TextBox 23"/>
          <p:cNvSpPr txBox="1"/>
          <p:nvPr/>
        </p:nvSpPr>
        <p:spPr>
          <a:xfrm>
            <a:off x="1009291" y="3045124"/>
            <a:ext cx="7556739" cy="938719"/>
          </a:xfrm>
          <a:prstGeom prst="rect">
            <a:avLst/>
          </a:prstGeom>
          <a:noFill/>
        </p:spPr>
        <p:txBody>
          <a:bodyPr wrap="square" rtlCol="0">
            <a:spAutoFit/>
          </a:bodyPr>
          <a:lstStyle/>
          <a:p>
            <a:r>
              <a:rPr lang="en-US" sz="1100" dirty="0" smtClean="0"/>
              <a:t>d3.selectAll(</a:t>
            </a:r>
            <a:r>
              <a:rPr lang="en-US" sz="1100" dirty="0" smtClean="0">
                <a:solidFill>
                  <a:srgbClr val="756BB1"/>
                </a:solidFill>
              </a:rPr>
              <a:t>"circle"</a:t>
            </a:r>
            <a:r>
              <a:rPr lang="en-US" sz="1100" dirty="0" smtClean="0"/>
              <a:t>)</a:t>
            </a:r>
          </a:p>
          <a:p>
            <a:r>
              <a:rPr lang="en-US" sz="1100" dirty="0" smtClean="0"/>
              <a:t>    .</a:t>
            </a:r>
            <a:r>
              <a:rPr lang="en-US" sz="1100" b="1" dirty="0" smtClean="0"/>
              <a:t>transition</a:t>
            </a:r>
            <a:r>
              <a:rPr lang="en-US" sz="1100" dirty="0" smtClean="0"/>
              <a:t>()</a:t>
            </a:r>
          </a:p>
          <a:p>
            <a:r>
              <a:rPr lang="en-US" sz="1100" dirty="0" smtClean="0"/>
              <a:t>    .</a:t>
            </a:r>
            <a:r>
              <a:rPr lang="en-US" sz="1100" b="1" dirty="0" smtClean="0"/>
              <a:t>duration</a:t>
            </a:r>
            <a:r>
              <a:rPr lang="en-US" sz="1100" dirty="0" smtClean="0"/>
              <a:t>(</a:t>
            </a:r>
            <a:r>
              <a:rPr lang="en-US" sz="1100" dirty="0" smtClean="0">
                <a:solidFill>
                  <a:srgbClr val="31A354"/>
                </a:solidFill>
              </a:rPr>
              <a:t>750</a:t>
            </a:r>
            <a:r>
              <a:rPr lang="en-US" sz="1100" dirty="0" smtClean="0"/>
              <a:t>)</a:t>
            </a:r>
          </a:p>
          <a:p>
            <a:r>
              <a:rPr lang="en-US" sz="1100" dirty="0" smtClean="0"/>
              <a:t>    .</a:t>
            </a:r>
            <a:r>
              <a:rPr lang="en-US" sz="1100" b="1" dirty="0" smtClean="0"/>
              <a:t>delay</a:t>
            </a:r>
            <a:r>
              <a:rPr lang="en-US" sz="1100" dirty="0" smtClean="0"/>
              <a:t>( </a:t>
            </a:r>
            <a:r>
              <a:rPr lang="en-US" sz="1100" dirty="0" smtClean="0">
                <a:solidFill>
                  <a:srgbClr val="3182BD"/>
                </a:solidFill>
              </a:rPr>
              <a:t>function</a:t>
            </a:r>
            <a:r>
              <a:rPr lang="en-US" sz="1100" dirty="0" smtClean="0"/>
              <a:t>(d, </a:t>
            </a:r>
            <a:r>
              <a:rPr lang="en-US" sz="1100" dirty="0" err="1" smtClean="0"/>
              <a:t>i</a:t>
            </a:r>
            <a:r>
              <a:rPr lang="en-US" sz="1100" dirty="0" smtClean="0"/>
              <a:t>)  { </a:t>
            </a:r>
            <a:r>
              <a:rPr lang="en-US" sz="1100" dirty="0" smtClean="0">
                <a:solidFill>
                  <a:srgbClr val="3182BD"/>
                </a:solidFill>
              </a:rPr>
              <a:t>return</a:t>
            </a:r>
            <a:r>
              <a:rPr lang="en-US" sz="1100" dirty="0" smtClean="0"/>
              <a:t> </a:t>
            </a:r>
            <a:r>
              <a:rPr lang="en-US" sz="1100" dirty="0" err="1" smtClean="0"/>
              <a:t>i</a:t>
            </a:r>
            <a:r>
              <a:rPr lang="en-US" sz="1100" dirty="0" smtClean="0"/>
              <a:t> * </a:t>
            </a:r>
            <a:r>
              <a:rPr lang="en-US" sz="1100" dirty="0" smtClean="0">
                <a:solidFill>
                  <a:srgbClr val="31A354"/>
                </a:solidFill>
              </a:rPr>
              <a:t>10</a:t>
            </a:r>
            <a:r>
              <a:rPr lang="en-US" sz="1100" dirty="0" smtClean="0"/>
              <a:t>; })</a:t>
            </a:r>
          </a:p>
          <a:p>
            <a:r>
              <a:rPr lang="en-US" sz="1100" dirty="0" smtClean="0"/>
              <a:t>    .</a:t>
            </a:r>
            <a:r>
              <a:rPr lang="en-US" sz="1100" dirty="0" err="1" smtClean="0"/>
              <a:t>attr</a:t>
            </a:r>
            <a:r>
              <a:rPr lang="en-US" sz="1100" dirty="0" smtClean="0"/>
              <a:t>(</a:t>
            </a:r>
            <a:r>
              <a:rPr lang="en-US" sz="1100" dirty="0" smtClean="0">
                <a:solidFill>
                  <a:srgbClr val="756BB1"/>
                </a:solidFill>
              </a:rPr>
              <a:t>"r"</a:t>
            </a:r>
            <a:r>
              <a:rPr lang="en-US" sz="1100" dirty="0" smtClean="0"/>
              <a:t>, </a:t>
            </a:r>
            <a:r>
              <a:rPr lang="en-US" sz="1100" dirty="0" smtClean="0">
                <a:solidFill>
                  <a:srgbClr val="3182BD"/>
                </a:solidFill>
              </a:rPr>
              <a:t>function</a:t>
            </a:r>
            <a:r>
              <a:rPr lang="en-US" sz="1100" dirty="0" smtClean="0"/>
              <a:t>(d)  { </a:t>
            </a:r>
            <a:r>
              <a:rPr lang="en-US" sz="1100" dirty="0" smtClean="0">
                <a:solidFill>
                  <a:srgbClr val="3182BD"/>
                </a:solidFill>
              </a:rPr>
              <a:t>return</a:t>
            </a:r>
            <a:r>
              <a:rPr lang="en-US" sz="1100" dirty="0" smtClean="0"/>
              <a:t> d  * 2; });</a:t>
            </a:r>
            <a:endParaRPr lang="en-US" sz="1100" dirty="0" smtClean="0">
              <a:solidFill>
                <a:schemeClr val="tx2"/>
              </a:solidFill>
            </a:endParaRPr>
          </a:p>
        </p:txBody>
      </p:sp>
      <p:sp>
        <p:nvSpPr>
          <p:cNvPr id="7" name="Oval 6"/>
          <p:cNvSpPr/>
          <p:nvPr/>
        </p:nvSpPr>
        <p:spPr>
          <a:xfrm>
            <a:off x="6409420" y="3303927"/>
            <a:ext cx="508959" cy="5089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82263" y="3073884"/>
            <a:ext cx="943155" cy="943155"/>
          </a:xfrm>
          <a:prstGeom prst="ellipse">
            <a:avLst/>
          </a:prstGeom>
          <a:noFill/>
          <a:ln>
            <a:solidFill>
              <a:srgbClr val="FF141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7"/>
          </p:cNvCxnSpPr>
          <p:nvPr/>
        </p:nvCxnSpPr>
        <p:spPr>
          <a:xfrm flipV="1">
            <a:off x="6843844" y="3278038"/>
            <a:ext cx="100420" cy="1004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p:cNvCxnSpPr>
          <p:nvPr/>
        </p:nvCxnSpPr>
        <p:spPr>
          <a:xfrm flipH="1">
            <a:off x="6383547" y="3738351"/>
            <a:ext cx="100408" cy="1176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p:cNvCxnSpPr>
          <p:nvPr/>
        </p:nvCxnSpPr>
        <p:spPr>
          <a:xfrm flipH="1" flipV="1">
            <a:off x="6366294" y="3286664"/>
            <a:ext cx="117661" cy="917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p:cNvCxnSpPr>
          <p:nvPr/>
        </p:nvCxnSpPr>
        <p:spPr>
          <a:xfrm>
            <a:off x="6843844" y="3738351"/>
            <a:ext cx="134926" cy="917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594059" y="3079642"/>
            <a:ext cx="943155" cy="943155"/>
          </a:xfrm>
          <a:prstGeom prst="ellipse">
            <a:avLst/>
          </a:prstGeom>
          <a:solidFill>
            <a:srgbClr val="FF0000"/>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7220309" y="3562709"/>
            <a:ext cx="293299"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121278" y="3318311"/>
            <a:ext cx="508959" cy="5089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5742395" y="3568467"/>
            <a:ext cx="293299"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Events</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D3 Events</a:t>
            </a:r>
            <a:endParaRPr lang="en-US" dirty="0"/>
          </a:p>
        </p:txBody>
      </p:sp>
      <p:sp>
        <p:nvSpPr>
          <p:cNvPr id="5" name="Text Placeholder 4"/>
          <p:cNvSpPr>
            <a:spLocks noGrp="1"/>
          </p:cNvSpPr>
          <p:nvPr>
            <p:ph type="body" sz="quarter" idx="13"/>
          </p:nvPr>
        </p:nvSpPr>
        <p:spPr/>
        <p:txBody>
          <a:bodyPr/>
          <a:lstStyle/>
          <a:p>
            <a:r>
              <a:rPr lang="en-US" dirty="0" smtClean="0"/>
              <a:t>Events</a:t>
            </a:r>
          </a:p>
        </p:txBody>
      </p:sp>
      <p:sp>
        <p:nvSpPr>
          <p:cNvPr id="9" name="Content Placeholder 8"/>
          <p:cNvSpPr>
            <a:spLocks noGrp="1"/>
          </p:cNvSpPr>
          <p:nvPr>
            <p:ph sz="quarter" idx="12"/>
          </p:nvPr>
        </p:nvSpPr>
        <p:spPr>
          <a:xfrm>
            <a:off x="804347" y="1522101"/>
            <a:ext cx="8229600" cy="2972261"/>
          </a:xfrm>
        </p:spPr>
        <p:txBody>
          <a:bodyPr/>
          <a:lstStyle/>
          <a:p>
            <a:r>
              <a:rPr lang="en-US" sz="1800" dirty="0" smtClean="0"/>
              <a:t>A function can be executed when an event occurs, like when a user clicks on an HTML/SVG element.</a:t>
            </a:r>
          </a:p>
          <a:p>
            <a:r>
              <a:rPr lang="en-US" sz="1800" dirty="0" smtClean="0"/>
              <a:t>Types of Events:</a:t>
            </a:r>
          </a:p>
          <a:p>
            <a:pPr lvl="1"/>
            <a:r>
              <a:rPr lang="en-US" sz="1600" dirty="0" smtClean="0"/>
              <a:t>Window Event (</a:t>
            </a:r>
            <a:r>
              <a:rPr lang="en-US" sz="1600" dirty="0" err="1" smtClean="0"/>
              <a:t>eg</a:t>
            </a:r>
            <a:r>
              <a:rPr lang="en-US" sz="1600" dirty="0" smtClean="0"/>
              <a:t>. </a:t>
            </a:r>
            <a:r>
              <a:rPr lang="en-US" sz="1600" dirty="0" err="1" smtClean="0"/>
              <a:t>onload</a:t>
            </a:r>
            <a:r>
              <a:rPr lang="en-US" sz="1600" dirty="0" smtClean="0"/>
              <a:t>)</a:t>
            </a:r>
          </a:p>
          <a:p>
            <a:pPr lvl="1"/>
            <a:r>
              <a:rPr lang="en-US" sz="1600" dirty="0" smtClean="0"/>
              <a:t>Form Events (</a:t>
            </a:r>
            <a:r>
              <a:rPr lang="en-US" sz="1600" dirty="0" err="1" smtClean="0"/>
              <a:t>eg</a:t>
            </a:r>
            <a:r>
              <a:rPr lang="en-US" sz="1600" dirty="0" smtClean="0"/>
              <a:t>. </a:t>
            </a:r>
            <a:r>
              <a:rPr lang="en-US" sz="1600" dirty="0" err="1" smtClean="0"/>
              <a:t>onsubmit</a:t>
            </a:r>
            <a:r>
              <a:rPr lang="en-US" sz="1600" dirty="0" smtClean="0"/>
              <a:t>)</a:t>
            </a:r>
          </a:p>
          <a:p>
            <a:pPr lvl="1"/>
            <a:r>
              <a:rPr lang="en-US" sz="1600" dirty="0" smtClean="0"/>
              <a:t>Keyboard Events (</a:t>
            </a:r>
            <a:r>
              <a:rPr lang="en-US" sz="1600" dirty="0" err="1" smtClean="0"/>
              <a:t>eg</a:t>
            </a:r>
            <a:r>
              <a:rPr lang="en-US" sz="1600" dirty="0" smtClean="0"/>
              <a:t>. </a:t>
            </a:r>
            <a:r>
              <a:rPr lang="en-US" sz="1600" dirty="0" err="1" smtClean="0"/>
              <a:t>onkeypress</a:t>
            </a:r>
            <a:r>
              <a:rPr lang="en-US" sz="1600" dirty="0" smtClean="0"/>
              <a:t>)</a:t>
            </a:r>
          </a:p>
          <a:p>
            <a:pPr lvl="1"/>
            <a:r>
              <a:rPr lang="en-US" sz="1600" dirty="0" smtClean="0"/>
              <a:t>Mouse Events (</a:t>
            </a:r>
            <a:r>
              <a:rPr lang="en-US" sz="1600" dirty="0" err="1" smtClean="0"/>
              <a:t>eg</a:t>
            </a:r>
            <a:r>
              <a:rPr lang="en-US" sz="1600" dirty="0" smtClean="0"/>
              <a:t>. </a:t>
            </a:r>
            <a:r>
              <a:rPr lang="en-US" sz="1600" dirty="0" err="1" smtClean="0"/>
              <a:t>onclick</a:t>
            </a:r>
            <a:r>
              <a:rPr lang="en-US" sz="1600" dirty="0" smtClean="0"/>
              <a:t>)</a:t>
            </a:r>
          </a:p>
          <a:p>
            <a:pPr lvl="1"/>
            <a:r>
              <a:rPr lang="en-US" sz="1600" dirty="0" smtClean="0"/>
              <a:t>Media Events (</a:t>
            </a:r>
            <a:r>
              <a:rPr lang="en-US" sz="1600" dirty="0" err="1" smtClean="0"/>
              <a:t>eg</a:t>
            </a:r>
            <a:r>
              <a:rPr lang="en-US" sz="1600" dirty="0" smtClean="0"/>
              <a:t>. </a:t>
            </a:r>
            <a:r>
              <a:rPr lang="en-US" sz="1600" dirty="0" err="1" smtClean="0"/>
              <a:t>onerror</a:t>
            </a:r>
            <a:r>
              <a:rPr lang="en-US" sz="1600" dirty="0" smtClean="0"/>
              <a:t>)</a:t>
            </a:r>
          </a:p>
          <a:p>
            <a:pPr lvl="1"/>
            <a:r>
              <a:rPr lang="en-US" sz="1600" dirty="0" smtClean="0"/>
              <a:t>Touch Events (</a:t>
            </a:r>
            <a:r>
              <a:rPr lang="en-US" sz="1600" dirty="0" err="1" smtClean="0"/>
              <a:t>eg</a:t>
            </a:r>
            <a:r>
              <a:rPr lang="en-US" sz="1600" dirty="0" smtClean="0"/>
              <a:t>. </a:t>
            </a:r>
            <a:r>
              <a:rPr lang="en-US" sz="1600" dirty="0" err="1" smtClean="0"/>
              <a:t>ontouch</a:t>
            </a:r>
            <a:r>
              <a:rPr lang="en-US" sz="1600" dirty="0" smtClean="0"/>
              <a:t>)</a:t>
            </a:r>
          </a:p>
          <a:p>
            <a:endParaRPr lang="en-US" sz="1800" dirty="0"/>
          </a:p>
        </p:txBody>
      </p:sp>
      <p:pic>
        <p:nvPicPr>
          <p:cNvPr id="19" name="Picture 2" descr="http://specialolympicsrichmond.webs.com/photos/web_hand_mouse_www_click.jpg"/>
          <p:cNvPicPr>
            <a:picLocks noChangeAspect="1" noChangeArrowheads="1"/>
          </p:cNvPicPr>
          <p:nvPr/>
        </p:nvPicPr>
        <p:blipFill>
          <a:blip r:embed="rId3" cstate="print"/>
          <a:srcRect/>
          <a:stretch>
            <a:fillRect/>
          </a:stretch>
        </p:blipFill>
        <p:spPr bwMode="auto">
          <a:xfrm rot="19401185">
            <a:off x="6616760" y="2286000"/>
            <a:ext cx="1377163" cy="1780815"/>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Gigantic mounts of data are being generated on a daily basis.</a:t>
            </a:r>
          </a:p>
          <a:p>
            <a:r>
              <a:rPr lang="en-US" i="1" dirty="0" smtClean="0"/>
              <a:t>“Data is just like crude. It’s valuable, but if unrefined it cannot really be used.” </a:t>
            </a:r>
            <a:r>
              <a:rPr lang="en-US" dirty="0" smtClean="0"/>
              <a:t>- Michael Palmer</a:t>
            </a:r>
          </a:p>
          <a:p>
            <a:endParaRPr lang="en-US" dirty="0"/>
          </a:p>
        </p:txBody>
      </p:sp>
      <p:sp>
        <p:nvSpPr>
          <p:cNvPr id="79" name="Title 78"/>
          <p:cNvSpPr>
            <a:spLocks noGrp="1"/>
          </p:cNvSpPr>
          <p:nvPr>
            <p:ph type="title"/>
          </p:nvPr>
        </p:nvSpPr>
        <p:spPr/>
        <p:txBody>
          <a:bodyPr/>
          <a:lstStyle/>
          <a:p>
            <a:r>
              <a:rPr lang="en-US" dirty="0" smtClean="0"/>
              <a:t>Data Visualizations</a:t>
            </a:r>
            <a:endParaRPr lang="en-US" dirty="0"/>
          </a:p>
        </p:txBody>
      </p:sp>
      <p:sp>
        <p:nvSpPr>
          <p:cNvPr id="6" name="Text Placeholder 4"/>
          <p:cNvSpPr>
            <a:spLocks noGrp="1"/>
          </p:cNvSpPr>
          <p:nvPr>
            <p:ph type="body" sz="quarter" idx="13"/>
          </p:nvPr>
        </p:nvSpPr>
        <p:spPr>
          <a:xfrm>
            <a:off x="735336" y="639590"/>
            <a:ext cx="8229600" cy="304800"/>
          </a:xfrm>
        </p:spPr>
        <p:txBody>
          <a:bodyPr>
            <a:normAutofit/>
          </a:bodyPr>
          <a:lstStyle/>
          <a:p>
            <a:pPr>
              <a:buNone/>
            </a:pPr>
            <a:r>
              <a:rPr lang="en-US" sz="2000" dirty="0" smtClean="0">
                <a:solidFill>
                  <a:srgbClr val="FF0000"/>
                </a:solidFill>
              </a:rPr>
              <a:t>A picture is worth 1000 words</a:t>
            </a:r>
            <a:endParaRPr lang="en-US" sz="2000" dirty="0">
              <a:solidFill>
                <a:srgbClr val="FF0000"/>
              </a:solidFill>
            </a:endParaRPr>
          </a:p>
        </p:txBody>
      </p:sp>
      <p:pic>
        <p:nvPicPr>
          <p:cNvPr id="1026" name="Picture 2"/>
          <p:cNvPicPr>
            <a:picLocks noGrp="1" noChangeAspect="1" noChangeArrowheads="1"/>
          </p:cNvPicPr>
          <p:nvPr>
            <p:ph type="pic" sz="quarter" idx="15"/>
          </p:nvPr>
        </p:nvPicPr>
        <p:blipFill>
          <a:blip r:embed="rId3" cstate="print"/>
          <a:srcRect t="16920" b="16920"/>
          <a:stretch>
            <a:fillRect/>
          </a:stretch>
        </p:blipFill>
        <p:spPr bwMode="auto">
          <a:prstGeom prst="rect">
            <a:avLst/>
          </a:prstGeom>
          <a:noFill/>
          <a:ln w="9525">
            <a:noFill/>
            <a:miter lim="800000"/>
            <a:headEnd/>
            <a:tailEnd/>
          </a:ln>
        </p:spPr>
      </p:pic>
    </p:spTree>
    <p:extLst>
      <p:ext uri="{BB962C8B-B14F-4D97-AF65-F5344CB8AC3E}">
        <p14:creationId xmlns="" xmlns:p14="http://schemas.microsoft.com/office/powerpoint/2010/main" val="1401381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D3 Events</a:t>
            </a:r>
            <a:endParaRPr lang="en-US" dirty="0"/>
          </a:p>
        </p:txBody>
      </p:sp>
      <p:sp>
        <p:nvSpPr>
          <p:cNvPr id="5" name="Text Placeholder 4"/>
          <p:cNvSpPr>
            <a:spLocks noGrp="1"/>
          </p:cNvSpPr>
          <p:nvPr>
            <p:ph type="body" sz="quarter" idx="13"/>
          </p:nvPr>
        </p:nvSpPr>
        <p:spPr/>
        <p:txBody>
          <a:bodyPr/>
          <a:lstStyle/>
          <a:p>
            <a:r>
              <a:rPr lang="en-US" dirty="0" smtClean="0"/>
              <a:t>Binding events to elements</a:t>
            </a:r>
          </a:p>
        </p:txBody>
      </p:sp>
      <p:sp>
        <p:nvSpPr>
          <p:cNvPr id="7" name="Rectangle 20"/>
          <p:cNvSpPr>
            <a:spLocks noChangeArrowheads="1"/>
          </p:cNvSpPr>
          <p:nvPr/>
        </p:nvSpPr>
        <p:spPr bwMode="gray">
          <a:xfrm>
            <a:off x="698049" y="1116077"/>
            <a:ext cx="7669574" cy="3481802"/>
          </a:xfrm>
          <a:prstGeom prst="rect">
            <a:avLst/>
          </a:prstGeom>
          <a:solidFill>
            <a:schemeClr val="bg1">
              <a:lumMod val="95000"/>
            </a:schemeClr>
          </a:solidFill>
          <a:ln w="19050">
            <a:noFill/>
            <a:miter lim="800000"/>
            <a:headEnd/>
            <a:tailEnd/>
          </a:ln>
        </p:spPr>
        <p:txBody>
          <a:bodyPr wrap="none" anchor="ctr"/>
          <a:lstStyle/>
          <a:p>
            <a:endParaRPr lang="en-US"/>
          </a:p>
        </p:txBody>
      </p:sp>
      <p:sp>
        <p:nvSpPr>
          <p:cNvPr id="8" name="TextBox 7"/>
          <p:cNvSpPr txBox="1"/>
          <p:nvPr/>
        </p:nvSpPr>
        <p:spPr>
          <a:xfrm>
            <a:off x="802257" y="1147351"/>
            <a:ext cx="7332453" cy="3477875"/>
          </a:xfrm>
          <a:prstGeom prst="rect">
            <a:avLst/>
          </a:prstGeom>
          <a:noFill/>
        </p:spPr>
        <p:txBody>
          <a:bodyPr wrap="square" rtlCol="0">
            <a:spAutoFit/>
          </a:bodyPr>
          <a:lstStyle/>
          <a:p>
            <a:r>
              <a:rPr lang="en-US" sz="1100" b="1" dirty="0" err="1" smtClean="0"/>
              <a:t>var</a:t>
            </a:r>
            <a:r>
              <a:rPr lang="en-US" sz="1100" dirty="0" smtClean="0"/>
              <a:t> </a:t>
            </a:r>
            <a:r>
              <a:rPr lang="en-US" sz="1100" dirty="0" err="1" smtClean="0"/>
              <a:t>enterCircles</a:t>
            </a:r>
            <a:r>
              <a:rPr lang="en-US" sz="1100" dirty="0" smtClean="0"/>
              <a:t> = </a:t>
            </a:r>
            <a:r>
              <a:rPr lang="en-US" sz="1100" dirty="0" err="1" smtClean="0"/>
              <a:t>circles.enter</a:t>
            </a:r>
            <a:r>
              <a:rPr lang="en-US" sz="1100" dirty="0" smtClean="0"/>
              <a:t>().append(</a:t>
            </a:r>
            <a:r>
              <a:rPr lang="en-US" sz="1100" dirty="0" smtClean="0">
                <a:solidFill>
                  <a:srgbClr val="DD1144"/>
                </a:solidFill>
              </a:rPr>
              <a:t>"g"</a:t>
            </a:r>
            <a:r>
              <a:rPr lang="en-US" sz="1100" dirty="0" smtClean="0"/>
              <a:t>)</a:t>
            </a:r>
          </a:p>
          <a:p>
            <a:r>
              <a:rPr lang="en-US" sz="1100" dirty="0" smtClean="0"/>
              <a:t>            .</a:t>
            </a:r>
            <a:r>
              <a:rPr lang="en-US" sz="1100" dirty="0" err="1" smtClean="0"/>
              <a:t>attr</a:t>
            </a:r>
            <a:r>
              <a:rPr lang="en-US" sz="1100" dirty="0" smtClean="0"/>
              <a:t>("class", </a:t>
            </a:r>
            <a:r>
              <a:rPr lang="en-US" sz="1100" dirty="0" smtClean="0">
                <a:solidFill>
                  <a:srgbClr val="DD1144"/>
                </a:solidFill>
              </a:rPr>
              <a:t>"circle"</a:t>
            </a:r>
            <a:r>
              <a:rPr lang="en-US" sz="1100" dirty="0" smtClean="0"/>
              <a:t>)</a:t>
            </a:r>
          </a:p>
          <a:p>
            <a:r>
              <a:rPr lang="en-US" sz="1100" dirty="0" smtClean="0"/>
              <a:t>            .</a:t>
            </a:r>
            <a:r>
              <a:rPr lang="en-US" sz="1100" dirty="0" err="1" smtClean="0"/>
              <a:t>attr</a:t>
            </a:r>
            <a:r>
              <a:rPr lang="en-US" sz="1100" dirty="0" smtClean="0"/>
              <a:t>("id", </a:t>
            </a:r>
            <a:r>
              <a:rPr lang="en-US" sz="1100" dirty="0" smtClean="0">
                <a:solidFill>
                  <a:srgbClr val="3182BD"/>
                </a:solidFill>
              </a:rPr>
              <a:t>function</a:t>
            </a:r>
            <a:r>
              <a:rPr lang="en-US" sz="1100" dirty="0" smtClean="0"/>
              <a:t>(d) { </a:t>
            </a:r>
            <a:r>
              <a:rPr lang="en-US" sz="1100" dirty="0" smtClean="0">
                <a:solidFill>
                  <a:srgbClr val="3182BD"/>
                </a:solidFill>
              </a:rPr>
              <a:t>return </a:t>
            </a:r>
            <a:r>
              <a:rPr lang="en-US" sz="1100" dirty="0" smtClean="0"/>
              <a:t>d.id; })</a:t>
            </a:r>
          </a:p>
          <a:p>
            <a:r>
              <a:rPr lang="en-US" sz="1100" dirty="0" smtClean="0"/>
              <a:t>            .</a:t>
            </a:r>
            <a:r>
              <a:rPr lang="en-US" sz="1100" dirty="0" err="1" smtClean="0"/>
              <a:t>attr</a:t>
            </a:r>
            <a:r>
              <a:rPr lang="en-US" sz="1100" dirty="0" smtClean="0"/>
              <a:t>("opacity", </a:t>
            </a:r>
            <a:r>
              <a:rPr lang="en-US" sz="1100" dirty="0" smtClean="0">
                <a:solidFill>
                  <a:srgbClr val="31A354"/>
                </a:solidFill>
              </a:rPr>
              <a:t>0</a:t>
            </a:r>
            <a:r>
              <a:rPr lang="en-US" sz="1100" dirty="0" smtClean="0"/>
              <a:t>)</a:t>
            </a:r>
          </a:p>
          <a:p>
            <a:r>
              <a:rPr lang="en-US" sz="1100" dirty="0" smtClean="0"/>
              <a:t>            .on(</a:t>
            </a:r>
            <a:r>
              <a:rPr lang="en-US" sz="1100" dirty="0" smtClean="0">
                <a:solidFill>
                  <a:srgbClr val="DD1144"/>
                </a:solidFill>
              </a:rPr>
              <a:t>"click"</a:t>
            </a:r>
            <a:r>
              <a:rPr lang="en-US" sz="1100" dirty="0" smtClean="0"/>
              <a:t>,</a:t>
            </a:r>
            <a:r>
              <a:rPr lang="en-US" sz="1100" dirty="0" smtClean="0">
                <a:solidFill>
                  <a:srgbClr val="DD1144"/>
                </a:solidFill>
              </a:rPr>
              <a:t> </a:t>
            </a:r>
            <a:r>
              <a:rPr lang="en-US" sz="1100" b="1" dirty="0" err="1" smtClean="0"/>
              <a:t>onNodeClick</a:t>
            </a:r>
            <a:r>
              <a:rPr lang="en-US" sz="1100" dirty="0" smtClean="0"/>
              <a:t>)</a:t>
            </a:r>
          </a:p>
          <a:p>
            <a:r>
              <a:rPr lang="en-US" sz="1100" dirty="0" smtClean="0"/>
              <a:t>            .on(</a:t>
            </a:r>
            <a:r>
              <a:rPr lang="en-US" sz="1100" dirty="0" smtClean="0">
                <a:solidFill>
                  <a:srgbClr val="DD1144"/>
                </a:solidFill>
              </a:rPr>
              <a:t>"</a:t>
            </a:r>
            <a:r>
              <a:rPr lang="en-US" sz="1100" dirty="0" err="1" smtClean="0">
                <a:solidFill>
                  <a:srgbClr val="DD1144"/>
                </a:solidFill>
              </a:rPr>
              <a:t>mouseover</a:t>
            </a:r>
            <a:r>
              <a:rPr lang="en-US" sz="1100" dirty="0" smtClean="0">
                <a:solidFill>
                  <a:srgbClr val="DD1144"/>
                </a:solidFill>
              </a:rPr>
              <a:t>"</a:t>
            </a:r>
            <a:r>
              <a:rPr lang="en-US" sz="1100" dirty="0" smtClean="0"/>
              <a:t>,</a:t>
            </a:r>
            <a:r>
              <a:rPr lang="en-US" sz="1100" dirty="0" smtClean="0">
                <a:solidFill>
                  <a:srgbClr val="DD1144"/>
                </a:solidFill>
              </a:rPr>
              <a:t> </a:t>
            </a:r>
            <a:r>
              <a:rPr lang="en-US" sz="1100" dirty="0" err="1" smtClean="0"/>
              <a:t>onNodeMouseOver</a:t>
            </a:r>
            <a:r>
              <a:rPr lang="en-US" sz="1100" dirty="0" smtClean="0"/>
              <a:t>)</a:t>
            </a:r>
          </a:p>
          <a:p>
            <a:r>
              <a:rPr lang="en-US" sz="1100" dirty="0" smtClean="0"/>
              <a:t>            .on(</a:t>
            </a:r>
            <a:r>
              <a:rPr lang="en-US" sz="1100" dirty="0" smtClean="0">
                <a:solidFill>
                  <a:srgbClr val="DD1144"/>
                </a:solidFill>
              </a:rPr>
              <a:t>"</a:t>
            </a:r>
            <a:r>
              <a:rPr lang="en-US" sz="1100" dirty="0" err="1" smtClean="0">
                <a:solidFill>
                  <a:srgbClr val="DD1144"/>
                </a:solidFill>
              </a:rPr>
              <a:t>mousemove</a:t>
            </a:r>
            <a:r>
              <a:rPr lang="en-US" sz="1100" dirty="0" smtClean="0">
                <a:solidFill>
                  <a:srgbClr val="DD1144"/>
                </a:solidFill>
              </a:rPr>
              <a:t>"</a:t>
            </a:r>
            <a:r>
              <a:rPr lang="en-US" sz="1100" dirty="0" smtClean="0"/>
              <a:t>,</a:t>
            </a:r>
            <a:r>
              <a:rPr lang="en-US" sz="1100" dirty="0" smtClean="0">
                <a:solidFill>
                  <a:srgbClr val="DD1144"/>
                </a:solidFill>
              </a:rPr>
              <a:t> </a:t>
            </a:r>
            <a:r>
              <a:rPr lang="en-US" sz="1100" dirty="0" err="1" smtClean="0"/>
              <a:t>onNodeMouseMove</a:t>
            </a:r>
            <a:r>
              <a:rPr lang="en-US" sz="1100" dirty="0" smtClean="0"/>
              <a:t>)</a:t>
            </a:r>
          </a:p>
          <a:p>
            <a:r>
              <a:rPr lang="en-US" sz="1100" dirty="0" smtClean="0"/>
              <a:t>            .on(</a:t>
            </a:r>
            <a:r>
              <a:rPr lang="en-US" sz="1100" dirty="0" smtClean="0">
                <a:solidFill>
                  <a:srgbClr val="DD1144"/>
                </a:solidFill>
              </a:rPr>
              <a:t>"</a:t>
            </a:r>
            <a:r>
              <a:rPr lang="en-US" sz="1100" dirty="0" err="1" smtClean="0">
                <a:solidFill>
                  <a:srgbClr val="DD1144"/>
                </a:solidFill>
              </a:rPr>
              <a:t>mouseout</a:t>
            </a:r>
            <a:r>
              <a:rPr lang="en-US" sz="1100" dirty="0" smtClean="0">
                <a:solidFill>
                  <a:srgbClr val="DD1144"/>
                </a:solidFill>
              </a:rPr>
              <a:t>"</a:t>
            </a:r>
            <a:r>
              <a:rPr lang="en-US" sz="1100" dirty="0" smtClean="0"/>
              <a:t>, </a:t>
            </a:r>
            <a:r>
              <a:rPr lang="en-US" sz="1100" dirty="0" err="1" smtClean="0"/>
              <a:t>onNodeMouseOut</a:t>
            </a:r>
            <a:r>
              <a:rPr lang="en-US" sz="1100" dirty="0" smtClean="0"/>
              <a:t>);</a:t>
            </a:r>
          </a:p>
          <a:p>
            <a:endParaRPr lang="en-US" sz="1100" dirty="0" smtClean="0"/>
          </a:p>
          <a:p>
            <a:r>
              <a:rPr lang="en-US" sz="1100" dirty="0" smtClean="0">
                <a:solidFill>
                  <a:srgbClr val="3182BD"/>
                </a:solidFill>
              </a:rPr>
              <a:t>function</a:t>
            </a:r>
            <a:r>
              <a:rPr lang="en-US" sz="1100" dirty="0" smtClean="0"/>
              <a:t> </a:t>
            </a:r>
            <a:r>
              <a:rPr lang="en-US" sz="1100" b="1" dirty="0" err="1" smtClean="0"/>
              <a:t>onNodeClick</a:t>
            </a:r>
            <a:r>
              <a:rPr lang="en-US" sz="1100" dirty="0" smtClean="0"/>
              <a:t>(d) {</a:t>
            </a:r>
          </a:p>
          <a:p>
            <a:r>
              <a:rPr lang="en-US" sz="1100" dirty="0" smtClean="0"/>
              <a:t>       </a:t>
            </a:r>
            <a:r>
              <a:rPr lang="en-US" sz="1100" b="1" dirty="0" err="1" smtClean="0"/>
              <a:t>var</a:t>
            </a:r>
            <a:r>
              <a:rPr lang="en-US" sz="1100" b="1" dirty="0" smtClean="0"/>
              <a:t> </a:t>
            </a:r>
            <a:r>
              <a:rPr lang="en-US" sz="1100" dirty="0" smtClean="0"/>
              <a:t>event = d3.</a:t>
            </a:r>
            <a:r>
              <a:rPr lang="en-US" sz="1100" dirty="0" smtClean="0">
                <a:solidFill>
                  <a:srgbClr val="3182BD"/>
                </a:solidFill>
              </a:rPr>
              <a:t>event</a:t>
            </a:r>
            <a:r>
              <a:rPr lang="en-US" sz="1100" dirty="0" smtClean="0"/>
              <a:t>,</a:t>
            </a:r>
          </a:p>
          <a:p>
            <a:r>
              <a:rPr lang="en-US" sz="1100" dirty="0" smtClean="0"/>
              <a:t>              </a:t>
            </a:r>
            <a:r>
              <a:rPr lang="en-US" sz="1100" dirty="0" err="1" smtClean="0"/>
              <a:t>positionX</a:t>
            </a:r>
            <a:r>
              <a:rPr lang="en-US" sz="1100" dirty="0" smtClean="0"/>
              <a:t> = </a:t>
            </a:r>
            <a:r>
              <a:rPr lang="en-US" sz="1100" dirty="0" err="1" smtClean="0"/>
              <a:t>event.</a:t>
            </a:r>
            <a:r>
              <a:rPr lang="en-US" sz="1100" dirty="0" err="1" smtClean="0">
                <a:solidFill>
                  <a:srgbClr val="3182BD"/>
                </a:solidFill>
              </a:rPr>
              <a:t>pageX</a:t>
            </a:r>
            <a:r>
              <a:rPr lang="en-US" sz="1100" dirty="0" smtClean="0"/>
              <a:t>,</a:t>
            </a:r>
          </a:p>
          <a:p>
            <a:r>
              <a:rPr lang="en-US" sz="1100" dirty="0" smtClean="0"/>
              <a:t>              </a:t>
            </a:r>
            <a:r>
              <a:rPr lang="en-US" sz="1100" dirty="0" err="1" smtClean="0"/>
              <a:t>positionY</a:t>
            </a:r>
            <a:r>
              <a:rPr lang="en-US" sz="1100" dirty="0" smtClean="0"/>
              <a:t> = </a:t>
            </a:r>
            <a:r>
              <a:rPr lang="en-US" sz="1100" dirty="0" err="1" smtClean="0"/>
              <a:t>event.</a:t>
            </a:r>
            <a:r>
              <a:rPr lang="en-US" sz="1100" dirty="0" err="1" smtClean="0">
                <a:solidFill>
                  <a:srgbClr val="3182BD"/>
                </a:solidFill>
              </a:rPr>
              <a:t>pageY</a:t>
            </a:r>
            <a:r>
              <a:rPr lang="en-US" sz="1100" dirty="0" smtClean="0"/>
              <a:t>;</a:t>
            </a:r>
          </a:p>
          <a:p>
            <a:endParaRPr lang="en-US" sz="1100" dirty="0" smtClean="0"/>
          </a:p>
          <a:p>
            <a:r>
              <a:rPr lang="en-US" sz="1100" dirty="0" smtClean="0"/>
              <a:t>       </a:t>
            </a:r>
            <a:r>
              <a:rPr lang="en-US" sz="1100" b="1" dirty="0" smtClean="0"/>
              <a:t> </a:t>
            </a:r>
            <a:r>
              <a:rPr lang="en-US" sz="1100" b="1" dirty="0" err="1" smtClean="0"/>
              <a:t>var</a:t>
            </a:r>
            <a:r>
              <a:rPr lang="en-US" sz="1100" b="1" dirty="0" smtClean="0"/>
              <a:t> </a:t>
            </a:r>
            <a:r>
              <a:rPr lang="en-US" sz="1100" dirty="0" smtClean="0"/>
              <a:t>circle = d3.select(</a:t>
            </a:r>
            <a:r>
              <a:rPr lang="en-US" sz="1100" dirty="0" smtClean="0">
                <a:solidFill>
                  <a:srgbClr val="00B050"/>
                </a:solidFill>
              </a:rPr>
              <a:t>this</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a:t>
            </a:r>
            <a:r>
              <a:rPr lang="en-US" sz="1100" dirty="0" err="1" smtClean="0">
                <a:solidFill>
                  <a:srgbClr val="DD1144"/>
                </a:solidFill>
              </a:rPr>
              <a:t>cx</a:t>
            </a:r>
            <a:r>
              <a:rPr lang="en-US" sz="1100" dirty="0" smtClean="0">
                <a:solidFill>
                  <a:srgbClr val="DD1144"/>
                </a:solidFill>
              </a:rPr>
              <a:t>"</a:t>
            </a:r>
            <a:r>
              <a:rPr lang="en-US" sz="1100" dirty="0" smtClean="0"/>
              <a:t>, </a:t>
            </a:r>
            <a:r>
              <a:rPr lang="en-US" sz="1100" dirty="0" err="1" smtClean="0"/>
              <a:t>positionX</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"cy"</a:t>
            </a:r>
            <a:r>
              <a:rPr lang="en-US" sz="1100" dirty="0" smtClean="0"/>
              <a:t>, </a:t>
            </a:r>
            <a:r>
              <a:rPr lang="en-US" sz="1100" dirty="0" err="1" smtClean="0"/>
              <a:t>positionY</a:t>
            </a:r>
            <a:r>
              <a:rPr lang="en-US" sz="1100" dirty="0" smtClean="0"/>
              <a:t>)</a:t>
            </a:r>
          </a:p>
          <a:p>
            <a:r>
              <a:rPr lang="en-US" sz="1100" dirty="0" smtClean="0"/>
              <a:t>            .</a:t>
            </a:r>
            <a:r>
              <a:rPr lang="en-US" sz="1100" dirty="0" err="1" smtClean="0"/>
              <a:t>attr</a:t>
            </a:r>
            <a:r>
              <a:rPr lang="en-US" sz="1100" dirty="0" smtClean="0"/>
              <a:t>(</a:t>
            </a:r>
            <a:r>
              <a:rPr lang="en-US" sz="1100" dirty="0" smtClean="0">
                <a:solidFill>
                  <a:srgbClr val="DD1144"/>
                </a:solidFill>
              </a:rPr>
              <a:t>"r"</a:t>
            </a:r>
            <a:r>
              <a:rPr lang="en-US" sz="1100" dirty="0" smtClean="0"/>
              <a:t>, </a:t>
            </a:r>
            <a:r>
              <a:rPr lang="en-US" sz="1100" dirty="0" smtClean="0">
                <a:solidFill>
                  <a:srgbClr val="3182BD"/>
                </a:solidFill>
              </a:rPr>
              <a:t>function</a:t>
            </a:r>
            <a:r>
              <a:rPr lang="en-US" sz="1100" dirty="0" smtClean="0"/>
              <a:t>(d) { </a:t>
            </a:r>
            <a:r>
              <a:rPr lang="en-US" sz="1100" dirty="0" smtClean="0">
                <a:solidFill>
                  <a:srgbClr val="3182BD"/>
                </a:solidFill>
              </a:rPr>
              <a:t>return </a:t>
            </a:r>
            <a:r>
              <a:rPr lang="en-US" sz="1100" dirty="0" err="1" smtClean="0"/>
              <a:t>d.radius</a:t>
            </a:r>
            <a:r>
              <a:rPr lang="en-US" sz="1100" dirty="0" smtClean="0"/>
              <a:t>; });</a:t>
            </a:r>
          </a:p>
          <a:p>
            <a:r>
              <a:rPr lang="en-US" sz="1100" dirty="0" smtClean="0"/>
              <a:t>            .style(</a:t>
            </a:r>
            <a:r>
              <a:rPr lang="en-US" sz="1100" dirty="0" smtClean="0">
                <a:solidFill>
                  <a:srgbClr val="DD1144"/>
                </a:solidFill>
              </a:rPr>
              <a:t>"fill", "blue"</a:t>
            </a:r>
            <a:r>
              <a:rPr lang="en-US" sz="1100" dirty="0" smtClean="0"/>
              <a:t>);</a:t>
            </a:r>
          </a:p>
          <a:p>
            <a:r>
              <a:rPr lang="en-US" sz="1100" dirty="0" smtClean="0"/>
              <a:t>}</a:t>
            </a:r>
          </a:p>
        </p:txBody>
      </p:sp>
      <p:sp>
        <p:nvSpPr>
          <p:cNvPr id="11" name="Oval 10"/>
          <p:cNvSpPr/>
          <p:nvPr/>
        </p:nvSpPr>
        <p:spPr>
          <a:xfrm>
            <a:off x="6812020" y="2593672"/>
            <a:ext cx="508959" cy="5089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97001" y="2483130"/>
            <a:ext cx="747559" cy="7258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52605" y="2222001"/>
            <a:ext cx="1242120" cy="1245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676" name="Picture 4" descr="http://www.clker.com/cliparts/I/V/F/G/y/K/mouse-pointer-hi.png"/>
          <p:cNvPicPr>
            <a:picLocks noChangeAspect="1" noChangeArrowheads="1"/>
          </p:cNvPicPr>
          <p:nvPr/>
        </p:nvPicPr>
        <p:blipFill>
          <a:blip r:embed="rId3" cstate="print"/>
          <a:srcRect/>
          <a:stretch>
            <a:fillRect/>
          </a:stretch>
        </p:blipFill>
        <p:spPr bwMode="auto">
          <a:xfrm rot="19579892">
            <a:off x="6996320" y="2673501"/>
            <a:ext cx="812249" cy="1053111"/>
          </a:xfrm>
          <a:prstGeom prst="rect">
            <a:avLst/>
          </a:prstGeom>
          <a:noFill/>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Walk Through</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Code Walk Through</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133725" y="909638"/>
            <a:ext cx="2876550" cy="3324225"/>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Code Walk Through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110848" y="1225849"/>
            <a:ext cx="2095500" cy="552450"/>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698112" y="1292255"/>
            <a:ext cx="2692069" cy="3010343"/>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4189381" y="1821881"/>
            <a:ext cx="3905250" cy="2638425"/>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Code Walk Through</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12873" y="1483563"/>
            <a:ext cx="1952625" cy="2038350"/>
          </a:xfrm>
          <a:prstGeom prst="rect">
            <a:avLst/>
          </a:prstGeom>
          <a:noFill/>
          <a:ln w="9525">
            <a:noFill/>
            <a:miter lim="800000"/>
            <a:headEnd/>
            <a:tailEnd/>
          </a:ln>
        </p:spPr>
      </p:pic>
      <p:sp>
        <p:nvSpPr>
          <p:cNvPr id="4" name="TextBox 3"/>
          <p:cNvSpPr txBox="1"/>
          <p:nvPr/>
        </p:nvSpPr>
        <p:spPr>
          <a:xfrm>
            <a:off x="4735902" y="1078302"/>
            <a:ext cx="3657600" cy="2246769"/>
          </a:xfrm>
          <a:prstGeom prst="rect">
            <a:avLst/>
          </a:prstGeom>
          <a:noFill/>
        </p:spPr>
        <p:txBody>
          <a:bodyPr wrap="square" rtlCol="0">
            <a:spAutoFit/>
          </a:bodyPr>
          <a:lstStyle/>
          <a:p>
            <a:r>
              <a:rPr lang="en-US" sz="2000" dirty="0" smtClean="0">
                <a:solidFill>
                  <a:schemeClr val="tx2"/>
                </a:solidFill>
              </a:rPr>
              <a:t>D3.layout.stack()(layers)</a:t>
            </a:r>
          </a:p>
          <a:p>
            <a:endParaRPr lang="en-US" sz="2000" dirty="0" smtClean="0">
              <a:solidFill>
                <a:schemeClr val="tx2"/>
              </a:solidFill>
            </a:endParaRPr>
          </a:p>
          <a:p>
            <a:r>
              <a:rPr lang="en-US" sz="2000" dirty="0" smtClean="0">
                <a:solidFill>
                  <a:schemeClr val="tx2"/>
                </a:solidFill>
              </a:rPr>
              <a:t>Layers = [ […], […], […] ]</a:t>
            </a:r>
          </a:p>
          <a:p>
            <a:endParaRPr lang="en-US" sz="2000" dirty="0" smtClean="0">
              <a:solidFill>
                <a:schemeClr val="tx2"/>
              </a:solidFill>
            </a:endParaRPr>
          </a:p>
          <a:p>
            <a:r>
              <a:rPr lang="en-US" sz="2000" dirty="0" smtClean="0">
                <a:solidFill>
                  <a:schemeClr val="tx2"/>
                </a:solidFill>
              </a:rPr>
              <a:t>Layer = [ {…}, {…}, {…} ]</a:t>
            </a:r>
          </a:p>
          <a:p>
            <a:endParaRPr lang="en-US" sz="2000" dirty="0" smtClean="0">
              <a:solidFill>
                <a:schemeClr val="tx2"/>
              </a:solidFill>
            </a:endParaRPr>
          </a:p>
          <a:p>
            <a:r>
              <a:rPr lang="en-US" sz="2000" dirty="0" smtClean="0">
                <a:solidFill>
                  <a:schemeClr val="tx2"/>
                </a:solidFill>
              </a:rPr>
              <a:t>Object = { “”x:…, “y”: …, … }</a:t>
            </a:r>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Code Walk Through</a:t>
            </a:r>
            <a:endParaRPr lang="en-US" dirty="0"/>
          </a:p>
        </p:txBody>
      </p:sp>
      <p:pic>
        <p:nvPicPr>
          <p:cNvPr id="162819" name="Picture 3">
            <a:hlinkClick r:id="rId3"/>
          </p:cNvPr>
          <p:cNvPicPr>
            <a:picLocks noChangeAspect="1" noChangeArrowheads="1"/>
          </p:cNvPicPr>
          <p:nvPr/>
        </p:nvPicPr>
        <p:blipFill>
          <a:blip r:embed="rId4" cstate="print"/>
          <a:srcRect/>
          <a:stretch>
            <a:fillRect/>
          </a:stretch>
        </p:blipFill>
        <p:spPr bwMode="auto">
          <a:xfrm>
            <a:off x="2275936" y="1335764"/>
            <a:ext cx="4592128" cy="2471972"/>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3"/>
          </p:nvPr>
        </p:nvSpPr>
        <p:spPr>
          <a:xfrm>
            <a:off x="796354" y="1268241"/>
            <a:ext cx="7771752" cy="2786174"/>
          </a:xfrm>
        </p:spPr>
        <p:txBody>
          <a:bodyPr/>
          <a:lstStyle/>
          <a:p>
            <a:r>
              <a:rPr lang="en-US" sz="1800" dirty="0" smtClean="0"/>
              <a:t>Data Visualizations</a:t>
            </a:r>
          </a:p>
          <a:p>
            <a:r>
              <a:rPr lang="en-US" sz="1800" dirty="0" smtClean="0"/>
              <a:t>Live Examples</a:t>
            </a:r>
          </a:p>
          <a:p>
            <a:r>
              <a:rPr lang="en-US" sz="1800" dirty="0" smtClean="0"/>
              <a:t>What is D3.js?</a:t>
            </a:r>
          </a:p>
          <a:p>
            <a:r>
              <a:rPr lang="en-US" sz="1800" dirty="0" smtClean="0"/>
              <a:t>Basic Building Blocks</a:t>
            </a:r>
          </a:p>
          <a:p>
            <a:r>
              <a:rPr lang="en-US" sz="1800" dirty="0" smtClean="0"/>
              <a:t>Getting started with D3.js</a:t>
            </a:r>
          </a:p>
          <a:p>
            <a:r>
              <a:rPr lang="en-US" sz="1800" dirty="0" smtClean="0"/>
              <a:t>DOM Manipulation (Selectors)</a:t>
            </a:r>
          </a:p>
          <a:p>
            <a:r>
              <a:rPr lang="en-US" sz="1800" dirty="0" smtClean="0"/>
              <a:t>Binding Data to DOM Elements (D3 States)</a:t>
            </a:r>
          </a:p>
        </p:txBody>
      </p:sp>
    </p:spTree>
    <p:extLst>
      <p:ext uri="{BB962C8B-B14F-4D97-AF65-F5344CB8AC3E}">
        <p14:creationId xmlns="" xmlns:p14="http://schemas.microsoft.com/office/powerpoint/2010/main" val="7224187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3"/>
          </p:nvPr>
        </p:nvSpPr>
        <p:spPr>
          <a:xfrm>
            <a:off x="813607" y="1268242"/>
            <a:ext cx="7771752" cy="2812052"/>
          </a:xfrm>
        </p:spPr>
        <p:txBody>
          <a:bodyPr/>
          <a:lstStyle/>
          <a:p>
            <a:r>
              <a:rPr lang="en-US" sz="1800" dirty="0" smtClean="0"/>
              <a:t>SVG Elements</a:t>
            </a:r>
          </a:p>
          <a:p>
            <a:r>
              <a:rPr lang="en-US" sz="1800" dirty="0" smtClean="0"/>
              <a:t>Dynamic Data (JSON)</a:t>
            </a:r>
          </a:p>
          <a:p>
            <a:r>
              <a:rPr lang="en-US" sz="1800" dirty="0" smtClean="0"/>
              <a:t>Scales, Range, and Domain</a:t>
            </a:r>
          </a:p>
          <a:p>
            <a:r>
              <a:rPr lang="en-US" sz="1800" dirty="0" smtClean="0"/>
              <a:t>D3 Transitions</a:t>
            </a:r>
          </a:p>
          <a:p>
            <a:r>
              <a:rPr lang="en-US" sz="1800" dirty="0" smtClean="0"/>
              <a:t>D3 Events</a:t>
            </a:r>
          </a:p>
          <a:p>
            <a:r>
              <a:rPr lang="en-US" sz="1800" dirty="0" smtClean="0"/>
              <a:t>Code Walk Through</a:t>
            </a:r>
          </a:p>
          <a:p>
            <a:r>
              <a:rPr lang="en-US" sz="1800" dirty="0" smtClean="0"/>
              <a:t>Summary</a:t>
            </a:r>
          </a:p>
          <a:p>
            <a:endParaRPr lang="en-US" dirty="0" smtClean="0"/>
          </a:p>
        </p:txBody>
      </p:sp>
    </p:spTree>
    <p:extLst>
      <p:ext uri="{BB962C8B-B14F-4D97-AF65-F5344CB8AC3E}">
        <p14:creationId xmlns="" xmlns:p14="http://schemas.microsoft.com/office/powerpoint/2010/main" val="7224187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Links</a:t>
            </a:r>
            <a:endParaRPr lang="en-US" dirty="0"/>
          </a:p>
        </p:txBody>
      </p:sp>
      <p:sp>
        <p:nvSpPr>
          <p:cNvPr id="2" name="Content Placeholder 1"/>
          <p:cNvSpPr>
            <a:spLocks noGrp="1"/>
          </p:cNvSpPr>
          <p:nvPr>
            <p:ph sz="quarter" idx="12"/>
          </p:nvPr>
        </p:nvSpPr>
        <p:spPr>
          <a:xfrm>
            <a:off x="778467" y="1280562"/>
            <a:ext cx="8123993" cy="3062606"/>
          </a:xfrm>
        </p:spPr>
        <p:txBody>
          <a:bodyPr/>
          <a:lstStyle/>
          <a:p>
            <a:r>
              <a:rPr lang="en-US" dirty="0" smtClean="0">
                <a:hlinkClick r:id="rId3"/>
              </a:rPr>
              <a:t>https://github.com/mbostock/d3/wiki/Gallery</a:t>
            </a:r>
            <a:endParaRPr lang="en-US" dirty="0" smtClean="0">
              <a:hlinkClick r:id="rId4"/>
            </a:endParaRPr>
          </a:p>
          <a:p>
            <a:r>
              <a:rPr lang="en-US" dirty="0" smtClean="0">
                <a:hlinkClick r:id="rId4"/>
              </a:rPr>
              <a:t>http://blog.visual.ly/why-d3-js-is-so-great-for-data-visualization/</a:t>
            </a:r>
            <a:endParaRPr lang="en-US" dirty="0" smtClean="0"/>
          </a:p>
          <a:p>
            <a:r>
              <a:rPr lang="en-US" dirty="0" smtClean="0">
                <a:hlinkClick r:id="rId5"/>
              </a:rPr>
              <a:t>http://bost.ocks.org/mike/join/</a:t>
            </a:r>
            <a:endParaRPr lang="en-US" dirty="0" smtClean="0"/>
          </a:p>
          <a:p>
            <a:r>
              <a:rPr lang="en-US" dirty="0" smtClean="0">
                <a:hlinkClick r:id="rId6"/>
              </a:rPr>
              <a:t>http://selection.datavisualization.ch/</a:t>
            </a:r>
            <a:endParaRPr lang="en-US" dirty="0" smtClean="0"/>
          </a:p>
          <a:p>
            <a:r>
              <a:rPr lang="en-US" dirty="0" smtClean="0">
                <a:hlinkClick r:id="rId7"/>
              </a:rPr>
              <a:t>http://chimera.labs.oreilly.com/books/1230000000345/ch07.html</a:t>
            </a:r>
            <a:endParaRPr lang="en-US" dirty="0" smtClean="0"/>
          </a:p>
          <a:p>
            <a:r>
              <a:rPr lang="en-US" dirty="0" smtClean="0">
                <a:hlinkClick r:id="rId8"/>
              </a:rPr>
              <a:t>http://www.jeromecukier.net/blog/2011/08/11/d3-scales-and-color/</a:t>
            </a:r>
            <a:endParaRPr lang="en-US" dirty="0" smtClean="0"/>
          </a:p>
          <a:p>
            <a:r>
              <a:rPr lang="en-US" dirty="0" smtClean="0">
                <a:hlinkClick r:id="rId9"/>
              </a:rPr>
              <a:t>https://www.dashingd3js.com/table-of-contents</a:t>
            </a:r>
            <a:endParaRPr lang="en-US" dirty="0" smtClean="0"/>
          </a:p>
          <a:p>
            <a:r>
              <a:rPr lang="en-US" dirty="0" smtClean="0">
                <a:hlinkClick r:id="rId10"/>
              </a:rPr>
              <a:t>http://pothibo.com/2013/09/d3-js-how-to-handle-dynamic-json-data/</a:t>
            </a:r>
            <a:endParaRPr lang="en-US" dirty="0" smtClean="0"/>
          </a:p>
          <a:p>
            <a:endParaRPr lang="en-US" dirty="0" smtClean="0"/>
          </a:p>
          <a:p>
            <a:endParaRPr lang="en-US" dirty="0" smtClean="0"/>
          </a:p>
          <a:p>
            <a:pPr>
              <a:buNone/>
            </a:pPr>
            <a:endParaRPr lang="en-US" dirty="0" smtClean="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p:txBody>
          <a:bodyPr/>
          <a:lstStyle/>
          <a:p>
            <a:r>
              <a:rPr lang="en-US" dirty="0"/>
              <a:t>Hal Varian</a:t>
            </a:r>
          </a:p>
        </p:txBody>
      </p:sp>
      <p:sp>
        <p:nvSpPr>
          <p:cNvPr id="6" name="Text Placeholder 5"/>
          <p:cNvSpPr>
            <a:spLocks noGrp="1"/>
          </p:cNvSpPr>
          <p:nvPr>
            <p:ph type="body" sz="quarter" idx="17"/>
          </p:nvPr>
        </p:nvSpPr>
        <p:spPr/>
        <p:txBody>
          <a:bodyPr/>
          <a:lstStyle/>
          <a:p>
            <a:r>
              <a:rPr lang="en-US" dirty="0"/>
              <a:t>Chief Economist, </a:t>
            </a:r>
            <a:br>
              <a:rPr lang="en-US" dirty="0"/>
            </a:br>
            <a:r>
              <a:rPr lang="en-US" dirty="0" smtClean="0"/>
              <a:t>Google</a:t>
            </a:r>
            <a:endParaRPr lang="en-US" dirty="0"/>
          </a:p>
        </p:txBody>
      </p:sp>
      <p:sp>
        <p:nvSpPr>
          <p:cNvPr id="4" name="TextBox 3"/>
          <p:cNvSpPr txBox="1"/>
          <p:nvPr/>
        </p:nvSpPr>
        <p:spPr>
          <a:xfrm>
            <a:off x="4714240" y="-599440"/>
            <a:ext cx="184666" cy="369332"/>
          </a:xfrm>
          <a:prstGeom prst="rect">
            <a:avLst/>
          </a:prstGeom>
          <a:noFill/>
        </p:spPr>
        <p:txBody>
          <a:bodyPr wrap="none" rtlCol="0">
            <a:spAutoFit/>
          </a:bodyPr>
          <a:lstStyle/>
          <a:p>
            <a:endParaRPr lang="en-US" dirty="0"/>
          </a:p>
        </p:txBody>
      </p:sp>
      <p:sp>
        <p:nvSpPr>
          <p:cNvPr id="2" name="Text Placeholder 1"/>
          <p:cNvSpPr>
            <a:spLocks noGrp="1"/>
          </p:cNvSpPr>
          <p:nvPr>
            <p:ph type="body" sz="quarter" idx="11"/>
          </p:nvPr>
        </p:nvSpPr>
        <p:spPr/>
        <p:txBody>
          <a:bodyPr/>
          <a:lstStyle/>
          <a:p>
            <a:r>
              <a:rPr lang="en-US" altLang="en-US" dirty="0" smtClean="0"/>
              <a:t>“</a:t>
            </a:r>
            <a:r>
              <a:rPr lang="en-US" i="1" dirty="0" smtClean="0"/>
              <a:t>The ability to take data—to be able to understand it, to process it, to extract value from it, to visualize it, to communicate it—that’s going to be a hugely important skill in the next decades.</a:t>
            </a:r>
            <a:r>
              <a:rPr lang="en-US" altLang="en-US" dirty="0" smtClean="0"/>
              <a:t>”</a:t>
            </a:r>
            <a:endParaRPr lang="en-US" dirty="0"/>
          </a:p>
        </p:txBody>
      </p:sp>
    </p:spTree>
    <p:extLst>
      <p:ext uri="{BB962C8B-B14F-4D97-AF65-F5344CB8AC3E}">
        <p14:creationId xmlns="" xmlns:p14="http://schemas.microsoft.com/office/powerpoint/2010/main" val="36268593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Links</a:t>
            </a:r>
            <a:endParaRPr lang="en-US" dirty="0"/>
          </a:p>
        </p:txBody>
      </p:sp>
      <p:sp>
        <p:nvSpPr>
          <p:cNvPr id="2" name="Content Placeholder 1"/>
          <p:cNvSpPr>
            <a:spLocks noGrp="1"/>
          </p:cNvSpPr>
          <p:nvPr>
            <p:ph sz="quarter" idx="12"/>
          </p:nvPr>
        </p:nvSpPr>
        <p:spPr>
          <a:xfrm>
            <a:off x="778467" y="1280562"/>
            <a:ext cx="8123993" cy="3062606"/>
          </a:xfrm>
        </p:spPr>
        <p:txBody>
          <a:bodyPr/>
          <a:lstStyle/>
          <a:p>
            <a:r>
              <a:rPr lang="en-US" dirty="0" smtClean="0">
                <a:hlinkClick r:id="rId3"/>
              </a:rPr>
              <a:t>http://www.w3schools.com/json/</a:t>
            </a:r>
            <a:endParaRPr lang="en-US" dirty="0" smtClean="0"/>
          </a:p>
          <a:p>
            <a:r>
              <a:rPr lang="en-US" dirty="0" smtClean="0">
                <a:hlinkClick r:id="rId4"/>
              </a:rPr>
              <a:t>https://developer.mozilla.org/en-US/docs/JSON</a:t>
            </a:r>
            <a:endParaRPr lang="en-US" dirty="0" smtClean="0"/>
          </a:p>
          <a:p>
            <a:r>
              <a:rPr lang="en-US" dirty="0" smtClean="0">
                <a:hlinkClick r:id="rId5"/>
              </a:rPr>
              <a:t>http://www.w3schools.com/svg/</a:t>
            </a:r>
            <a:endParaRPr lang="en-US" dirty="0" smtClean="0"/>
          </a:p>
          <a:p>
            <a:r>
              <a:rPr lang="en-US" dirty="0" smtClean="0">
                <a:hlinkClick r:id="rId6"/>
              </a:rPr>
              <a:t>https://developer.mozilla.org/en-US/docs/Web/SVG</a:t>
            </a:r>
            <a:endParaRPr lang="en-US" dirty="0" smtClean="0"/>
          </a:p>
          <a:p>
            <a:r>
              <a:rPr lang="en-US" dirty="0" smtClean="0">
                <a:hlinkClick r:id="rId7"/>
              </a:rPr>
              <a:t>http://developers.google.com/chrome-developer-tools/</a:t>
            </a:r>
            <a:endParaRPr lang="en-US" dirty="0" smtClean="0"/>
          </a:p>
        </p:txBody>
      </p:sp>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03275" y="1571625"/>
            <a:ext cx="4708525" cy="1101725"/>
          </a:xfrm>
        </p:spPr>
        <p:txBody>
          <a:bodyPr/>
          <a:lstStyle/>
          <a:p>
            <a:pPr algn="ctr" eaLnBrk="1" hangingPunct="1"/>
            <a:r>
              <a:rPr lang="en-US" sz="9600" smtClean="0">
                <a:ln>
                  <a:noFill/>
                </a:ln>
                <a:latin typeface="Arial" charset="0"/>
                <a:cs typeface="Arial" charset="0"/>
              </a:rPr>
              <a:t>Q&amp;A</a:t>
            </a:r>
          </a:p>
        </p:txBody>
      </p:sp>
    </p:spTree>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542525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29430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Examples</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Live Examples</a:t>
            </a:r>
            <a:endParaRPr lang="en-US" dirty="0"/>
          </a:p>
        </p:txBody>
      </p:sp>
      <p:pic>
        <p:nvPicPr>
          <p:cNvPr id="161794" name="Picture 2">
            <a:hlinkClick r:id="rId3"/>
          </p:cNvPr>
          <p:cNvPicPr>
            <a:picLocks noChangeAspect="1" noChangeArrowheads="1"/>
          </p:cNvPicPr>
          <p:nvPr/>
        </p:nvPicPr>
        <p:blipFill>
          <a:blip r:embed="rId4" cstate="print"/>
          <a:srcRect/>
          <a:stretch>
            <a:fillRect/>
          </a:stretch>
        </p:blipFill>
        <p:spPr bwMode="auto">
          <a:xfrm>
            <a:off x="476502" y="1595922"/>
            <a:ext cx="4475061" cy="2227735"/>
          </a:xfrm>
          <a:prstGeom prst="rect">
            <a:avLst/>
          </a:prstGeom>
          <a:noFill/>
          <a:ln w="9525">
            <a:noFill/>
            <a:miter lim="800000"/>
            <a:headEnd/>
            <a:tailEnd/>
          </a:ln>
        </p:spPr>
      </p:pic>
      <p:pic>
        <p:nvPicPr>
          <p:cNvPr id="161795" name="Picture 3">
            <a:hlinkClick r:id="rId5"/>
          </p:cNvPr>
          <p:cNvPicPr>
            <a:picLocks noChangeAspect="1" noChangeArrowheads="1"/>
          </p:cNvPicPr>
          <p:nvPr/>
        </p:nvPicPr>
        <p:blipFill>
          <a:blip r:embed="rId6" cstate="print"/>
          <a:srcRect l="5164" t="5727" r="4349" b="4497"/>
          <a:stretch>
            <a:fillRect/>
          </a:stretch>
        </p:blipFill>
        <p:spPr bwMode="auto">
          <a:xfrm>
            <a:off x="5434642" y="931653"/>
            <a:ext cx="3174520" cy="3433313"/>
          </a:xfrm>
          <a:prstGeom prst="rect">
            <a:avLst/>
          </a:prstGeom>
          <a:noFill/>
          <a:ln w="9525">
            <a:noFill/>
            <a:miter lim="800000"/>
            <a:headEnd/>
            <a:tailEnd/>
          </a:ln>
        </p:spPr>
      </p:pic>
    </p:spTree>
    <p:extLst>
      <p:ext uri="{BB962C8B-B14F-4D97-AF65-F5344CB8AC3E}">
        <p14:creationId xmlns="" xmlns:p14="http://schemas.microsoft.com/office/powerpoint/2010/main" val="117126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racle_Template_16x9">
  <a:themeElements>
    <a:clrScheme name="Oracle Color Palette">
      <a:dk1>
        <a:srgbClr val="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Oracle_Template_16x9.potx</Template>
  <TotalTime>14723</TotalTime>
  <Words>2917</Words>
  <Application>Microsoft Office PowerPoint</Application>
  <PresentationFormat>On-screen Show (16:9)</PresentationFormat>
  <Paragraphs>558</Paragraphs>
  <Slides>73</Slides>
  <Notes>71</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Oracle_Template_16x9</vt:lpstr>
      <vt:lpstr>Slide 1</vt:lpstr>
      <vt:lpstr>Introduction to D3.js</vt:lpstr>
      <vt:lpstr>Agenda</vt:lpstr>
      <vt:lpstr>Agenda</vt:lpstr>
      <vt:lpstr>Data Visualizations</vt:lpstr>
      <vt:lpstr>Data Visualizations</vt:lpstr>
      <vt:lpstr>Slide 7</vt:lpstr>
      <vt:lpstr>Live Examples   </vt:lpstr>
      <vt:lpstr>Live Examples</vt:lpstr>
      <vt:lpstr>Live Examples</vt:lpstr>
      <vt:lpstr>What is D3.js?</vt:lpstr>
      <vt:lpstr>What is D3.js?</vt:lpstr>
      <vt:lpstr>What is D3.js?</vt:lpstr>
      <vt:lpstr>What is D3.js?</vt:lpstr>
      <vt:lpstr>Basic Building Blocks </vt:lpstr>
      <vt:lpstr>Basic Building Blocks </vt:lpstr>
      <vt:lpstr>Basic Building Blocks</vt:lpstr>
      <vt:lpstr>Basic Building Blocks</vt:lpstr>
      <vt:lpstr>Getting started with D3.js</vt:lpstr>
      <vt:lpstr>Getting started with D3.js</vt:lpstr>
      <vt:lpstr>Getting started with D3.js</vt:lpstr>
      <vt:lpstr>Getting started with D3.js</vt:lpstr>
      <vt:lpstr>Getting started with D3.js</vt:lpstr>
      <vt:lpstr>Getting started with D3.js</vt:lpstr>
      <vt:lpstr>Getting started with D3.js</vt:lpstr>
      <vt:lpstr>Getting started with D3.js</vt:lpstr>
      <vt:lpstr>DOM Manipulation (Selectors)</vt:lpstr>
      <vt:lpstr>DOM Manipulation (Selectors)</vt:lpstr>
      <vt:lpstr>DOM Manipulation (Selectors)</vt:lpstr>
      <vt:lpstr>DOM Manipulation (Selectors)</vt:lpstr>
      <vt:lpstr>Binding Data to DOM Elements (D3 States) </vt:lpstr>
      <vt:lpstr>Binding Data to DOM Elements (D3 States)</vt:lpstr>
      <vt:lpstr>Binding Data to DOM Elements (D3 States)</vt:lpstr>
      <vt:lpstr>Binding Data to DOM Elements (D3 States)</vt:lpstr>
      <vt:lpstr>Binding Data to DOM Elements (D3 States)</vt:lpstr>
      <vt:lpstr>SVG Elements </vt:lpstr>
      <vt:lpstr>SVG Elements</vt:lpstr>
      <vt:lpstr>SVG Elements</vt:lpstr>
      <vt:lpstr>SVG Elements</vt:lpstr>
      <vt:lpstr>SVG Elements</vt:lpstr>
      <vt:lpstr>SVG Elements</vt:lpstr>
      <vt:lpstr>SVG Elements</vt:lpstr>
      <vt:lpstr>SVG Elements</vt:lpstr>
      <vt:lpstr>Dynamic Data (JSON) </vt:lpstr>
      <vt:lpstr>Dynamic Data (JSON)</vt:lpstr>
      <vt:lpstr>Dynamic Data (JSON)</vt:lpstr>
      <vt:lpstr>Scales, Range and Domain  </vt:lpstr>
      <vt:lpstr>Scales, Range and Domain</vt:lpstr>
      <vt:lpstr>Scales, Range and</vt:lpstr>
      <vt:lpstr>Scales, Range and Domain</vt:lpstr>
      <vt:lpstr>Scales, Range and Domain</vt:lpstr>
      <vt:lpstr>Scales, Range and Domain</vt:lpstr>
      <vt:lpstr>Scales, Range and Domain</vt:lpstr>
      <vt:lpstr>Scales, Range and Domain</vt:lpstr>
      <vt:lpstr>Scales, Range and Domain</vt:lpstr>
      <vt:lpstr>D3 Transitions  </vt:lpstr>
      <vt:lpstr>D3 Transitions</vt:lpstr>
      <vt:lpstr>D3 Events   </vt:lpstr>
      <vt:lpstr>D3 Events</vt:lpstr>
      <vt:lpstr>D3 Events</vt:lpstr>
      <vt:lpstr>Code Walk Through   </vt:lpstr>
      <vt:lpstr>Code Walk Through</vt:lpstr>
      <vt:lpstr>Code Walk Through</vt:lpstr>
      <vt:lpstr>Code Walk Through</vt:lpstr>
      <vt:lpstr>Code Walk Through</vt:lpstr>
      <vt:lpstr>Summary    </vt:lpstr>
      <vt:lpstr>Summary</vt:lpstr>
      <vt:lpstr>Summary</vt:lpstr>
      <vt:lpstr>Links</vt:lpstr>
      <vt:lpstr>Links</vt:lpstr>
      <vt:lpstr>Q&amp;A</vt:lpstr>
      <vt:lpstr>Slide 72</vt:lpstr>
      <vt:lpstr>Slide 73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Antonio Aguilar</cp:lastModifiedBy>
  <cp:revision>1237</cp:revision>
  <cp:lastPrinted>2012-08-21T21:28:08Z</cp:lastPrinted>
  <dcterms:created xsi:type="dcterms:W3CDTF">2012-05-31T20:53:14Z</dcterms:created>
  <dcterms:modified xsi:type="dcterms:W3CDTF">2013-10-04T18:01:16Z</dcterms:modified>
</cp:coreProperties>
</file>