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7"/>
  </p:notesMasterIdLst>
  <p:handoutMasterIdLst>
    <p:handoutMasterId r:id="rId18"/>
  </p:handoutMasterIdLst>
  <p:sldIdLst>
    <p:sldId id="268" r:id="rId2"/>
    <p:sldId id="270" r:id="rId3"/>
    <p:sldId id="259" r:id="rId4"/>
    <p:sldId id="278" r:id="rId5"/>
    <p:sldId id="261" r:id="rId6"/>
    <p:sldId id="272" r:id="rId7"/>
    <p:sldId id="274" r:id="rId8"/>
    <p:sldId id="275" r:id="rId9"/>
    <p:sldId id="277" r:id="rId10"/>
    <p:sldId id="279" r:id="rId11"/>
    <p:sldId id="281" r:id="rId12"/>
    <p:sldId id="282" r:id="rId13"/>
    <p:sldId id="262" r:id="rId14"/>
    <p:sldId id="283" r:id="rId15"/>
    <p:sldId id="265" r:id="rId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4660"/>
  </p:normalViewPr>
  <p:slideViewPr>
    <p:cSldViewPr>
      <p:cViewPr varScale="1">
        <p:scale>
          <a:sx n="74" d="100"/>
          <a:sy n="74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A3372-9B9F-4E56-A815-2CBAED0EF7B4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4EA9F-DC5B-42D1-BC48-A5FAA7D719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7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7CBE1-32D8-48BB-9609-868A169979F6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F09DE-A595-44B1-BFDE-6C4F4E2FCD7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51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PRESENTAC ION Y DESCRIPCION DE LA GERENCIA DE TRANSPORTE URBANO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041E-FC6B-4A0D-A91C-D99E8C12A93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29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PRESENTAC ION Y DESCRIPCION DE LA GERENCIA DE TRANSPORTE URBANO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041E-FC6B-4A0D-A91C-D99E8C12A93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38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FUNCIONES DE LA GTU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041E-FC6B-4A0D-A91C-D99E8C12A932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421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FUNCIONES DE LA GTU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041E-FC6B-4A0D-A91C-D99E8C12A932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90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597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045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84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15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59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672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310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045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456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19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08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77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92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88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3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2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6732-17A5-41C7-BF43-902594C08E2D}" type="datetimeFigureOut">
              <a:rPr lang="es-PE" smtClean="0"/>
              <a:t>12/09/2015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DD1044-C5A9-4663-9877-630E7F3809C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040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Number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developer.mozilla.org/en-US/docs/Glossary/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eveloper.mozilla.org/en-US/docs/Glossary/Array" TargetMode="External"/><Relationship Id="rId4" Type="http://schemas.openxmlformats.org/officeDocument/2006/relationships/hyperlink" Target="https://developer.mozilla.org/en-US/docs/Glossary/Boolea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3444" y="1575591"/>
            <a:ext cx="6700884" cy="1953562"/>
          </a:xfrm>
        </p:spPr>
        <p:txBody>
          <a:bodyPr>
            <a:normAutofit/>
          </a:bodyPr>
          <a:lstStyle/>
          <a:p>
            <a:pPr algn="ctr"/>
            <a:r>
              <a:rPr lang="es-P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1er Taller de Desarrollo de Paginas de Web</a:t>
            </a:r>
            <a:endParaRPr lang="es-P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23528" y="4104913"/>
            <a:ext cx="6400800" cy="864096"/>
          </a:xfrm>
        </p:spPr>
        <p:txBody>
          <a:bodyPr>
            <a:normAutofit/>
          </a:bodyPr>
          <a:lstStyle/>
          <a:p>
            <a:pPr algn="ctr"/>
            <a:r>
              <a:rPr lang="es-PE" sz="1800" b="1" dirty="0" smtClean="0"/>
              <a:t>USMP - FIA</a:t>
            </a:r>
          </a:p>
          <a:p>
            <a:endParaRPr lang="es-PE" sz="2500" b="1" dirty="0"/>
          </a:p>
        </p:txBody>
      </p:sp>
      <p:pic>
        <p:nvPicPr>
          <p:cNvPr id="1026" name="Picture 2" descr="http://www.usmp.edu.pe/images/esc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4885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9" y="109681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123528" y="4941168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b="1" dirty="0" smtClean="0"/>
              <a:t>2015</a:t>
            </a:r>
          </a:p>
          <a:p>
            <a:endParaRPr lang="es-PE" sz="2500" b="1" dirty="0"/>
          </a:p>
        </p:txBody>
      </p:sp>
    </p:spTree>
    <p:extLst>
      <p:ext uri="{BB962C8B-B14F-4D97-AF65-F5344CB8AC3E}">
        <p14:creationId xmlns:p14="http://schemas.microsoft.com/office/powerpoint/2010/main" val="41175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</a:t>
            </a:r>
            <a:r>
              <a:rPr lang="es-PE" dirty="0" smtClean="0"/>
              <a:t>anzar </a:t>
            </a:r>
            <a:r>
              <a:rPr lang="es-PE" dirty="0"/>
              <a:t>una advertencia si el valor de una variable es mayor que 100, y otra si </a:t>
            </a:r>
            <a:r>
              <a:rPr lang="es-PE" dirty="0" smtClean="0"/>
              <a:t>es menor.</a:t>
            </a:r>
          </a:p>
          <a:p>
            <a:r>
              <a:rPr lang="en-US" dirty="0" err="1" smtClean="0"/>
              <a:t>sumar</a:t>
            </a:r>
            <a:r>
              <a:rPr lang="en-US" dirty="0" smtClean="0"/>
              <a:t> dos variables y </a:t>
            </a:r>
            <a:r>
              <a:rPr lang="en-US" dirty="0" err="1" smtClean="0"/>
              <a:t>luego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 5  </a:t>
            </a:r>
            <a:r>
              <a:rPr lang="en-US" dirty="0" err="1" smtClean="0"/>
              <a:t>sumarle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 smtClean="0"/>
              <a:t> 8   </a:t>
            </a:r>
            <a:r>
              <a:rPr lang="en-US" dirty="0" err="1" smtClean="0"/>
              <a:t>sumarle</a:t>
            </a:r>
            <a:r>
              <a:rPr lang="en-US" dirty="0" smtClean="0"/>
              <a:t> 4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 smtClean="0"/>
              <a:t> 10 </a:t>
            </a:r>
            <a:r>
              <a:rPr lang="en-US" dirty="0" err="1" smtClean="0"/>
              <a:t>sumarle</a:t>
            </a:r>
            <a:r>
              <a:rPr lang="en-US" dirty="0" smtClean="0"/>
              <a:t> 5. </a:t>
            </a:r>
            <a:endParaRPr lang="es-P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1720" y="1189782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www.usmp.edu.pe/images/esc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gdayx.pe/img/organizers/ieee-us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88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</a:t>
            </a:r>
            <a:r>
              <a:rPr lang="es-PE" dirty="0" smtClean="0"/>
              <a:t>anzar </a:t>
            </a:r>
            <a:r>
              <a:rPr lang="es-PE" dirty="0"/>
              <a:t>una advertencia si el valor de una variable es mayor que 100, </a:t>
            </a:r>
            <a:r>
              <a:rPr lang="es-PE" dirty="0" smtClean="0"/>
              <a:t>y </a:t>
            </a:r>
            <a:r>
              <a:rPr lang="es-PE" dirty="0"/>
              <a:t>otra si </a:t>
            </a:r>
            <a:r>
              <a:rPr lang="es-PE" dirty="0" smtClean="0"/>
              <a:t>es menor.</a:t>
            </a:r>
          </a:p>
          <a:p>
            <a:endParaRPr lang="en-US" dirty="0"/>
          </a:p>
          <a:p>
            <a:endParaRPr lang="es-PE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1720" y="1189782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www.usmp.edu.pe/images/esc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gdayx.pe/img/organizers/ieee-us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21462" y="3085314"/>
            <a:ext cx="54854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PE" sz="12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var</a:t>
            </a:r>
            <a:r>
              <a:rPr lang="en-US" altLang="es-PE" sz="1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s-PE" altLang="es-PE" sz="12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variable_a_comparar</a:t>
            </a:r>
            <a:r>
              <a:rPr lang="es-PE" altLang="es-PE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s-PE" altLang="es-PE" sz="1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= 10;</a:t>
            </a:r>
            <a:endParaRPr kumimoji="0" lang="es-PE" altLang="es-PE" sz="12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if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(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variable_a_comparar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&gt;100){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alert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("El valor de la variable es mayor que 100");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} 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else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alert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("El valor de la variable es menor o igual que 100");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}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s-PE" altLang="es-PE" sz="12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8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84195"/>
            <a:ext cx="6347714" cy="744083"/>
          </a:xfrm>
        </p:spPr>
        <p:txBody>
          <a:bodyPr/>
          <a:lstStyle/>
          <a:p>
            <a:r>
              <a:rPr lang="en-US" dirty="0" err="1"/>
              <a:t>sumar</a:t>
            </a:r>
            <a:r>
              <a:rPr lang="en-US" dirty="0"/>
              <a:t> dos variables y </a:t>
            </a:r>
            <a:r>
              <a:rPr lang="en-US" dirty="0" err="1" smtClean="0"/>
              <a:t>luego</a:t>
            </a:r>
            <a:r>
              <a:rPr lang="en-US" dirty="0" smtClean="0"/>
              <a:t>: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 5  </a:t>
            </a:r>
            <a:r>
              <a:rPr lang="en-US" dirty="0" err="1"/>
              <a:t>sumarle</a:t>
            </a:r>
            <a:r>
              <a:rPr lang="en-US" dirty="0"/>
              <a:t> </a:t>
            </a:r>
            <a:r>
              <a:rPr lang="en-US" dirty="0" smtClean="0"/>
              <a:t>3,    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8   </a:t>
            </a:r>
            <a:r>
              <a:rPr lang="en-US" dirty="0" err="1"/>
              <a:t>sumarle</a:t>
            </a:r>
            <a:r>
              <a:rPr lang="en-US" dirty="0"/>
              <a:t> </a:t>
            </a:r>
            <a:r>
              <a:rPr lang="en-US" dirty="0" smtClean="0"/>
              <a:t>4,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10 </a:t>
            </a:r>
            <a:r>
              <a:rPr lang="en-US" dirty="0" err="1"/>
              <a:t>sumarle</a:t>
            </a:r>
            <a:r>
              <a:rPr lang="en-US" dirty="0"/>
              <a:t> 5. </a:t>
            </a:r>
            <a:endParaRPr lang="es-PE" dirty="0"/>
          </a:p>
          <a:p>
            <a:endParaRPr lang="en-US" dirty="0"/>
          </a:p>
          <a:p>
            <a:endParaRPr lang="es-PE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63688" y="946789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www.usmp.edu.pe/images/esc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gdayx.pe/img/organizers/ieee-us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584" y="2709486"/>
            <a:ext cx="614624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</a:t>
            </a:r>
            <a:r>
              <a:rPr kumimoji="0" lang="en-US" altLang="es-PE" sz="20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ar</a:t>
            </a:r>
            <a:r>
              <a:rPr kumimoji="0" lang="en-US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variable1 =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</a:t>
            </a:r>
            <a:r>
              <a:rPr lang="en-US" altLang="es-PE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ar</a:t>
            </a:r>
            <a:r>
              <a:rPr lang="en-US" altLang="es-PE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variable2 = 5;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</a:t>
            </a:r>
            <a:r>
              <a:rPr lang="en-US" altLang="es-PE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ar</a:t>
            </a:r>
            <a:r>
              <a:rPr lang="en-US" altLang="es-PE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lang="en-US" altLang="es-PE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suma</a:t>
            </a:r>
            <a:r>
              <a:rPr lang="en-US" altLang="es-PE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= variable1 + variable2;</a:t>
            </a:r>
            <a:endParaRPr kumimoji="0" lang="es-PE" altLang="es-PE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20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switch</a:t>
            </a: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(</a:t>
            </a:r>
            <a:r>
              <a:rPr lang="en-US" altLang="es-PE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suma</a:t>
            </a: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){ </a:t>
            </a:r>
            <a:endParaRPr lang="es-PE" altLang="es-PE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c</a:t>
            </a: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ase 5: </a:t>
            </a:r>
            <a:r>
              <a:rPr kumimoji="0" lang="es-PE" altLang="es-PE" sz="20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suma</a:t>
            </a:r>
            <a:r>
              <a:rPr kumimoji="0" lang="es-PE" altLang="es-PE" sz="2000" b="0" i="1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= suma + 3 ;</a:t>
            </a: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break;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c</a:t>
            </a: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ase 8: </a:t>
            </a:r>
            <a:r>
              <a:rPr lang="es-PE" altLang="es-PE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suma = suma + 3 ; </a:t>
            </a: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break; </a:t>
            </a:r>
            <a:endParaRPr lang="es-PE" altLang="es-PE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c</a:t>
            </a: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ase 10: </a:t>
            </a:r>
            <a:r>
              <a:rPr lang="es-PE" altLang="es-PE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suma = suma + 3 ; </a:t>
            </a: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break;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}</a:t>
            </a:r>
            <a:r>
              <a:rPr kumimoji="0" lang="es-PE" altLang="es-PE" sz="2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document.write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('La suma es : '+</a:t>
            </a:r>
            <a:r>
              <a:rPr lang="es-PE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suma);</a:t>
            </a:r>
            <a:endParaRPr lang="es-PE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5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 txBox="1">
            <a:spLocks/>
          </p:cNvSpPr>
          <p:nvPr/>
        </p:nvSpPr>
        <p:spPr>
          <a:xfrm>
            <a:off x="1911180" y="1268760"/>
            <a:ext cx="5109091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PE" sz="3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Frameworks de diseño</a:t>
            </a:r>
            <a:endParaRPr lang="es-PE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  <p:pic>
        <p:nvPicPr>
          <p:cNvPr id="11" name="Picture 2" descr="http://www.usmp.edu.pe/images/escud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bmdm.com/wp-content/uploads/bootstr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11760"/>
            <a:ext cx="3357079" cy="15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blog.lumapps.com/content/images/2014/11/lumx_logo-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1" y="4581128"/>
            <a:ext cx="2774139" cy="1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johnparris.com/basestation/files/2012/12/zurb-found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912" y="4370312"/>
            <a:ext cx="2301887" cy="179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0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 txBox="1">
            <a:spLocks/>
          </p:cNvSpPr>
          <p:nvPr/>
        </p:nvSpPr>
        <p:spPr>
          <a:xfrm>
            <a:off x="1911180" y="1268760"/>
            <a:ext cx="5109091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PE" sz="3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oudy Old Style" panose="02020502050305020303" pitchFamily="18" charset="0"/>
              </a:rPr>
              <a:t>Frameworks de diseño</a:t>
            </a:r>
            <a:endParaRPr lang="es-PE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  <p:pic>
        <p:nvPicPr>
          <p:cNvPr id="11" name="Picture 2" descr="http://www.usmp.edu.pe/images/escud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bmdm.com/wp-content/uploads/bootstr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50943"/>
            <a:ext cx="6633443" cy="306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usmp.edu.pe/images/esc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37112"/>
            <a:ext cx="3600400" cy="15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70" y="211133"/>
            <a:ext cx="1787612" cy="252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13969" y="2996952"/>
            <a:ext cx="3142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Gracias !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1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62" y="1402268"/>
            <a:ext cx="6347713" cy="1320800"/>
          </a:xfrm>
        </p:spPr>
        <p:txBody>
          <a:bodyPr/>
          <a:lstStyle/>
          <a:p>
            <a:r>
              <a:rPr lang="es-PE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Semanas: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87" y="2276872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1ra Semana:</a:t>
            </a:r>
          </a:p>
          <a:p>
            <a:pPr marL="0" indent="0">
              <a:buNone/>
            </a:pPr>
            <a:r>
              <a:rPr lang="en-US" dirty="0" smtClean="0"/>
              <a:t>     Fundamentos sobre HTML5 + CSS.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2da Semana:</a:t>
            </a:r>
          </a:p>
          <a:p>
            <a:pPr marL="0" indent="0">
              <a:buNone/>
            </a:pPr>
            <a:r>
              <a:rPr lang="en-US" dirty="0" smtClean="0"/>
              <a:t>     Fundamentos de JavaScript.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Desarrollo e implementación del Framework bootstrap.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3ra Semana:</a:t>
            </a:r>
          </a:p>
          <a:p>
            <a:pPr marL="0" indent="0">
              <a:buNone/>
            </a:pPr>
            <a:r>
              <a:rPr lang="en-US" dirty="0" smtClean="0"/>
              <a:t>     Desarrollo Front-End con Angular JS + Lumx.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4ta Semana:</a:t>
            </a: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dirty="0" smtClean="0"/>
              <a:t>Desarrollo Back-end con PHP y MySQL.</a:t>
            </a:r>
            <a:endParaRPr lang="es-PE" dirty="0"/>
          </a:p>
        </p:txBody>
      </p:sp>
      <p:pic>
        <p:nvPicPr>
          <p:cNvPr id="4" name="Picture 2" descr="http://www.usmp.edu.pe/images/esc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5702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498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w3.org/html/logo/downloads/HTML5_Logo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36" y="2547648"/>
            <a:ext cx="596153" cy="59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howtoprogram/images/a/a9/CSS3.png/revision/latest?cb=201304220120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624" y="2546481"/>
            <a:ext cx="425824" cy="59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cdn.warer.com/media/JAVAScript-collect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56992"/>
            <a:ext cx="549656" cy="54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ichelletorres.mx/wp-content/uploads/2015/02/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77" y="3906648"/>
            <a:ext cx="418112" cy="4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w3schools.com/angular/pic_angula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36" y="4653136"/>
            <a:ext cx="567155" cy="56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evilnapsis.com/wp-content/uploads/2015/06/php_y_mysql-500x2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35" y="5413415"/>
            <a:ext cx="1050401" cy="5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949181" y="1662070"/>
            <a:ext cx="5895233" cy="998984"/>
          </a:xfrm>
        </p:spPr>
        <p:txBody>
          <a:bodyPr>
            <a:normAutofit fontScale="90000"/>
          </a:bodyPr>
          <a:lstStyle/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¿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Qué es y para qué sirve JavaScript?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  <p:pic>
        <p:nvPicPr>
          <p:cNvPr id="7" name="Picture 2" descr="http://www.usmp.edu.pe/images/esc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5702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498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w3.org/html/logo/downloads/HTML5_Logo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8" y="3427598"/>
            <a:ext cx="956326" cy="95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vignette2.wikia.nocookie.net/howtoprogram/images/a/a9/CSS3.png/revision/latest?cb=201304220120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683090" cy="9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dn.warer.com/media/JAVAScript-collect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39" y="2920856"/>
            <a:ext cx="1776258" cy="177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ddiewebdotorg.files.wordpress.com/2012/09/modelo-cliente-servi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6929767" cy="382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77988" y="1196752"/>
            <a:ext cx="6048672" cy="998984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Ejemplo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 1 : “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Hola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Mundo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”</a:t>
            </a:r>
            <a:endParaRPr lang="es-P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  <p:pic>
        <p:nvPicPr>
          <p:cNvPr id="10" name="Picture 2" descr="http://www.usmp.edu.pe/images/escud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5695" y="2420888"/>
            <a:ext cx="4966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&lt;</a:t>
            </a:r>
            <a:r>
              <a:rPr 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html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&gt;</a:t>
            </a:r>
          </a:p>
          <a:p>
            <a:pPr lvl="1" algn="just"/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&lt;head&gt;</a:t>
            </a:r>
          </a:p>
          <a:p>
            <a:pPr lvl="1" algn="just"/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&lt;</a:t>
            </a:r>
            <a:r>
              <a:rPr lang="es-PE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title</a:t>
            </a:r>
            <a:r>
              <a:rPr lang="es-PE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&gt;Ejemplo&lt;/</a:t>
            </a:r>
            <a:r>
              <a:rPr 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title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&gt;</a:t>
            </a:r>
          </a:p>
          <a:p>
            <a:pPr lvl="1" algn="just"/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&lt;/head&gt;</a:t>
            </a:r>
          </a:p>
          <a:p>
            <a:pPr algn="just"/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&lt;</a:t>
            </a:r>
            <a:r>
              <a:rPr 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body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&gt;</a:t>
            </a:r>
          </a:p>
          <a:p>
            <a:pPr lvl="1" algn="just"/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&lt;script </a:t>
            </a:r>
            <a:r>
              <a:rPr 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type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="</a:t>
            </a:r>
            <a:r>
              <a:rPr 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text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/</a:t>
            </a:r>
            <a:r>
              <a:rPr 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javascript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"&gt;</a:t>
            </a:r>
          </a:p>
          <a:p>
            <a:pPr lvl="1" algn="just"/>
            <a:r>
              <a:rPr lang="es-PE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	</a:t>
            </a:r>
            <a:r>
              <a:rPr lang="es-PE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document.write</a:t>
            </a:r>
            <a:r>
              <a:rPr lang="es-PE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(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'Hola Mundo</a:t>
            </a:r>
            <a:r>
              <a:rPr lang="es-PE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');</a:t>
            </a:r>
          </a:p>
          <a:p>
            <a:pPr lvl="1" algn="just"/>
            <a:r>
              <a:rPr 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alert(“</a:t>
            </a:r>
            <a:r>
              <a:rPr lang="en-US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Hola</a:t>
            </a:r>
            <a:r>
              <a:rPr 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Mundo</a:t>
            </a:r>
            <a:r>
              <a:rPr lang="en-US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.. !”);</a:t>
            </a:r>
            <a:endParaRPr lang="es-PE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va"/>
            </a:endParaRPr>
          </a:p>
          <a:p>
            <a:pPr lvl="1" algn="just"/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&lt;/</a:t>
            </a:r>
            <a:r>
              <a:rPr lang="es-PE" sz="2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script&gt;	</a:t>
            </a:r>
            <a:endParaRPr lang="es-PE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va"/>
            </a:endParaRPr>
          </a:p>
          <a:p>
            <a:pPr algn="just"/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&lt;/</a:t>
            </a:r>
            <a:r>
              <a:rPr 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body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&gt;</a:t>
            </a:r>
          </a:p>
          <a:p>
            <a:pPr algn="just"/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&lt;/</a:t>
            </a:r>
            <a:r>
              <a:rPr lang="es-PE" sz="2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html</a:t>
            </a:r>
            <a:r>
              <a:rPr lang="es-PE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va"/>
              </a:rPr>
              <a:t>&gt;</a:t>
            </a:r>
            <a:endParaRPr lang="es-PE" sz="2000" b="0" i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093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915691"/>
            <a:ext cx="6347713" cy="1320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: 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67356"/>
              </p:ext>
            </p:extLst>
          </p:nvPr>
        </p:nvGraphicFramePr>
        <p:xfrm>
          <a:off x="971601" y="2055673"/>
          <a:ext cx="5976663" cy="4348837"/>
        </p:xfrm>
        <a:graphic>
          <a:graphicData uri="http://schemas.openxmlformats.org/drawingml/2006/table">
            <a:tbl>
              <a:tblPr/>
              <a:tblGrid>
                <a:gridCol w="1186793"/>
                <a:gridCol w="1186793"/>
                <a:gridCol w="3603077"/>
              </a:tblGrid>
              <a:tr h="181259">
                <a:tc>
                  <a:txBody>
                    <a:bodyPr/>
                    <a:lstStyle/>
                    <a:p>
                      <a:pPr algn="l"/>
                      <a:r>
                        <a:rPr lang="es-PE" sz="1100" b="1" dirty="0">
                          <a:effectLst/>
                          <a:latin typeface="Open Sans Light"/>
                        </a:rPr>
                        <a:t>Variable</a:t>
                      </a:r>
                    </a:p>
                  </a:txBody>
                  <a:tcPr marL="41669" marR="41669" marT="10417" marB="2083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 b="1">
                          <a:effectLst/>
                          <a:latin typeface="Open Sans Light"/>
                        </a:rPr>
                        <a:t>Explicación</a:t>
                      </a:r>
                    </a:p>
                  </a:txBody>
                  <a:tcPr marL="41669" marR="41669" marT="10417" marB="2083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 b="1">
                          <a:effectLst/>
                          <a:latin typeface="Open Sans Light"/>
                        </a:rPr>
                        <a:t>Ejemplo</a:t>
                      </a:r>
                    </a:p>
                  </a:txBody>
                  <a:tcPr marL="41669" marR="41669" marT="10417" marB="2083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2546">
                <a:tc>
                  <a:txBody>
                    <a:bodyPr/>
                    <a:lstStyle/>
                    <a:p>
                      <a:pPr algn="l"/>
                      <a:r>
                        <a:rPr lang="es-PE" sz="1100" b="1" u="none" strike="noStrike">
                          <a:effectLst/>
                          <a:latin typeface="Open Sans Light"/>
                          <a:hlinkClick r:id="rId2" tooltip="String: In any computer programming language, a string is a sequence of characters used to represent text."/>
                        </a:rPr>
                        <a:t>String</a:t>
                      </a:r>
                      <a:endParaRPr lang="es-PE" sz="1100" b="1">
                        <a:effectLst/>
                        <a:latin typeface="Open Sans Light"/>
                      </a:endParaRPr>
                    </a:p>
                  </a:txBody>
                  <a:tcPr marL="41669" marR="41669" marT="10417" marB="2083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 dirty="0">
                          <a:effectLst/>
                        </a:rPr>
                        <a:t>Una cadena de texto. Para indicar que la variable es un </a:t>
                      </a:r>
                      <a:r>
                        <a:rPr lang="es-PE" sz="1100" dirty="0" err="1">
                          <a:effectLst/>
                        </a:rPr>
                        <a:t>string</a:t>
                      </a:r>
                      <a:r>
                        <a:rPr lang="es-PE" sz="1100" dirty="0">
                          <a:effectLst/>
                        </a:rPr>
                        <a:t>, debes  escribirlo entre comillas.</a:t>
                      </a:r>
                    </a:p>
                  </a:txBody>
                  <a:tcPr marL="41669" marR="41669" marT="31252" marB="3125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 dirty="0" err="1">
                          <a:effectLst/>
                        </a:rPr>
                        <a:t>var</a:t>
                      </a:r>
                      <a:r>
                        <a:rPr lang="es-PE" sz="1100" dirty="0">
                          <a:effectLst/>
                        </a:rPr>
                        <a:t> </a:t>
                      </a:r>
                      <a:r>
                        <a:rPr lang="es-PE" sz="1100" dirty="0" smtClean="0">
                          <a:effectLst/>
                        </a:rPr>
                        <a:t>variable= “</a:t>
                      </a:r>
                      <a:r>
                        <a:rPr lang="es-PE" sz="1100" dirty="0" err="1" smtClean="0">
                          <a:effectLst/>
                        </a:rPr>
                        <a:t>bob</a:t>
                      </a:r>
                      <a:r>
                        <a:rPr lang="es-PE" sz="1100" dirty="0" smtClean="0">
                          <a:effectLst/>
                        </a:rPr>
                        <a:t>”;</a:t>
                      </a:r>
                      <a:endParaRPr lang="es-PE" sz="1100" dirty="0">
                        <a:effectLst/>
                      </a:endParaRPr>
                    </a:p>
                  </a:txBody>
                  <a:tcPr marL="41669" marR="41669" marT="31252" marB="3125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525">
                <a:tc>
                  <a:txBody>
                    <a:bodyPr/>
                    <a:lstStyle/>
                    <a:p>
                      <a:pPr algn="l"/>
                      <a:r>
                        <a:rPr lang="es-PE" sz="1100" b="1" u="none" strike="noStrike">
                          <a:effectLst/>
                          <a:latin typeface="Open Sans Light"/>
                          <a:hlinkClick r:id="rId3" tooltip="Number: In JavaScript, Number is a numeric data type in the double-precision 64-bit floating point format (IEEE 754). In other programming languages different numeric types can exist, for examples: Integers, Floats, Doubles, or Bignums."/>
                        </a:rPr>
                        <a:t>Number</a:t>
                      </a:r>
                      <a:endParaRPr lang="es-PE" sz="1100" b="1">
                        <a:effectLst/>
                        <a:latin typeface="Open Sans Light"/>
                      </a:endParaRPr>
                    </a:p>
                  </a:txBody>
                  <a:tcPr marL="41669" marR="41669" marT="10417" marB="2083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>
                          <a:effectLst/>
                        </a:rPr>
                        <a:t>Un número. Los números no tienen comillas.</a:t>
                      </a:r>
                    </a:p>
                  </a:txBody>
                  <a:tcPr marL="41669" marR="41669" marT="31252" marB="3125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 dirty="0" err="1">
                          <a:effectLst/>
                        </a:rPr>
                        <a:t>var</a:t>
                      </a:r>
                      <a:r>
                        <a:rPr lang="es-PE" sz="1100" dirty="0">
                          <a:effectLst/>
                        </a:rPr>
                        <a:t> </a:t>
                      </a:r>
                      <a:r>
                        <a:rPr lang="es-PE" sz="1100" dirty="0" smtClean="0">
                          <a:effectLst/>
                        </a:rPr>
                        <a:t>variable</a:t>
                      </a:r>
                      <a:r>
                        <a:rPr lang="es-PE" sz="1100" dirty="0" smtClean="0">
                          <a:effectLst/>
                        </a:rPr>
                        <a:t>= </a:t>
                      </a:r>
                      <a:r>
                        <a:rPr lang="es-PE" sz="1100" dirty="0">
                          <a:effectLst/>
                        </a:rPr>
                        <a:t>10;</a:t>
                      </a:r>
                    </a:p>
                  </a:txBody>
                  <a:tcPr marL="41669" marR="41669" marT="31252" marB="3125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554">
                <a:tc>
                  <a:txBody>
                    <a:bodyPr/>
                    <a:lstStyle/>
                    <a:p>
                      <a:pPr algn="l"/>
                      <a:r>
                        <a:rPr lang="es-PE" sz="1100" b="1" u="none" strike="noStrike">
                          <a:effectLst/>
                          <a:latin typeface="Open Sans Light"/>
                          <a:hlinkClick r:id="rId4" tooltip="Boolean: In computer science, a boolean is a logical data type that can have only the values true or false."/>
                        </a:rPr>
                        <a:t>Boolean</a:t>
                      </a:r>
                      <a:endParaRPr lang="es-PE" sz="1100" b="1">
                        <a:effectLst/>
                        <a:latin typeface="Open Sans Light"/>
                      </a:endParaRPr>
                    </a:p>
                  </a:txBody>
                  <a:tcPr marL="41669" marR="41669" marT="10417" marB="2083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>
                          <a:effectLst/>
                        </a:rPr>
                        <a:t>Tienen valor verdadero/falso. true/false son palabras especiales en JS, y no necesitan comillas.</a:t>
                      </a:r>
                    </a:p>
                  </a:txBody>
                  <a:tcPr marL="41669" marR="41669" marT="31252" marB="3125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 dirty="0" err="1">
                          <a:effectLst/>
                        </a:rPr>
                        <a:t>var</a:t>
                      </a:r>
                      <a:r>
                        <a:rPr lang="es-PE" sz="1100" dirty="0">
                          <a:effectLst/>
                        </a:rPr>
                        <a:t> </a:t>
                      </a:r>
                      <a:r>
                        <a:rPr lang="es-PE" sz="1100" dirty="0" smtClean="0">
                          <a:effectLst/>
                        </a:rPr>
                        <a:t>variable</a:t>
                      </a:r>
                      <a:r>
                        <a:rPr lang="es-PE" sz="1100" dirty="0" smtClean="0">
                          <a:effectLst/>
                        </a:rPr>
                        <a:t>= </a:t>
                      </a:r>
                      <a:r>
                        <a:rPr lang="es-PE" sz="1100" dirty="0">
                          <a:effectLst/>
                        </a:rPr>
                        <a:t>true;</a:t>
                      </a:r>
                    </a:p>
                  </a:txBody>
                  <a:tcPr marL="41669" marR="41669" marT="31252" marB="3125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554">
                <a:tc>
                  <a:txBody>
                    <a:bodyPr/>
                    <a:lstStyle/>
                    <a:p>
                      <a:pPr algn="l"/>
                      <a:r>
                        <a:rPr lang="es-PE" sz="1100" b="1" u="none" strike="noStrike" dirty="0" err="1">
                          <a:effectLst/>
                          <a:latin typeface="Open Sans Light"/>
                          <a:hlinkClick r:id="rId5" tooltip="Array: An array is an ordered collection of data (either primitive or object). Based on its place in the array, each data item has a numeric index through which you can access the corresponding value. In JavaScript, arrays are also objects that can be manipulated with various methods."/>
                        </a:rPr>
                        <a:t>Array</a:t>
                      </a:r>
                      <a:endParaRPr lang="es-PE" sz="1100" b="1" dirty="0">
                        <a:effectLst/>
                        <a:latin typeface="Open Sans Light"/>
                      </a:endParaRPr>
                    </a:p>
                  </a:txBody>
                  <a:tcPr marL="41669" marR="41669" marT="10417" marB="20834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4D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 dirty="0">
                          <a:effectLst/>
                        </a:rPr>
                        <a:t>Una estructura que te permite almacenar varios valores en una sola referencia.</a:t>
                      </a:r>
                    </a:p>
                  </a:txBody>
                  <a:tcPr marL="41669" marR="41669" marT="31252" marB="3125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100" dirty="0" err="1">
                          <a:effectLst/>
                        </a:rPr>
                        <a:t>var</a:t>
                      </a:r>
                      <a:r>
                        <a:rPr lang="es-PE" sz="1100" dirty="0">
                          <a:effectLst/>
                        </a:rPr>
                        <a:t> </a:t>
                      </a:r>
                      <a:r>
                        <a:rPr lang="es-PE" sz="1100" dirty="0" smtClean="0">
                          <a:effectLst/>
                        </a:rPr>
                        <a:t>variable</a:t>
                      </a:r>
                      <a:r>
                        <a:rPr lang="es-PE" sz="1100" dirty="0" smtClean="0">
                          <a:effectLst/>
                        </a:rPr>
                        <a:t>= </a:t>
                      </a:r>
                      <a:r>
                        <a:rPr lang="es-PE" sz="1100" dirty="0">
                          <a:effectLst/>
                        </a:rPr>
                        <a:t>[1,'Bob','Steve',10];</a:t>
                      </a:r>
                      <a:br>
                        <a:rPr lang="es-PE" sz="1100" dirty="0">
                          <a:effectLst/>
                        </a:rPr>
                      </a:br>
                      <a:r>
                        <a:rPr lang="es-PE" sz="1100" dirty="0">
                          <a:effectLst/>
                        </a:rPr>
                        <a:t>Llama a cada miembro del </a:t>
                      </a:r>
                      <a:r>
                        <a:rPr lang="es-PE" sz="1100" dirty="0" err="1">
                          <a:effectLst/>
                        </a:rPr>
                        <a:t>array</a:t>
                      </a:r>
                      <a:r>
                        <a:rPr lang="es-PE" sz="1100" dirty="0">
                          <a:effectLst/>
                        </a:rPr>
                        <a:t> </a:t>
                      </a:r>
                      <a:r>
                        <a:rPr lang="es-PE" sz="1100" dirty="0" err="1" smtClean="0">
                          <a:effectLst/>
                        </a:rPr>
                        <a:t>así:</a:t>
                      </a:r>
                      <a:r>
                        <a:rPr lang="es-PE" sz="1100" dirty="0" err="1" smtClean="0">
                          <a:effectLst/>
                        </a:rPr>
                        <a:t>variable</a:t>
                      </a:r>
                      <a:r>
                        <a:rPr lang="es-PE" sz="1100" dirty="0" smtClean="0">
                          <a:effectLst/>
                        </a:rPr>
                        <a:t> </a:t>
                      </a:r>
                      <a:r>
                        <a:rPr lang="es-PE" sz="1100" dirty="0" smtClean="0">
                          <a:effectLst/>
                        </a:rPr>
                        <a:t>[0],</a:t>
                      </a:r>
                      <a:r>
                        <a:rPr lang="es-PE" sz="1100" dirty="0">
                          <a:effectLst/>
                        </a:rPr>
                        <a:t> </a:t>
                      </a:r>
                      <a:r>
                        <a:rPr lang="es-PE" sz="1100" dirty="0" smtClean="0">
                          <a:effectLst/>
                        </a:rPr>
                        <a:t>variable </a:t>
                      </a:r>
                      <a:r>
                        <a:rPr lang="es-PE" sz="1100" dirty="0" smtClean="0">
                          <a:effectLst/>
                        </a:rPr>
                        <a:t>[</a:t>
                      </a:r>
                      <a:r>
                        <a:rPr lang="es-PE" sz="1100" dirty="0">
                          <a:effectLst/>
                        </a:rPr>
                        <a:t>1], etc.</a:t>
                      </a:r>
                    </a:p>
                  </a:txBody>
                  <a:tcPr marL="41669" marR="41669" marT="31252" marB="3125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://www.usmp.edu.pe/images/escudo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6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77988" y="1196752"/>
            <a:ext cx="6048672" cy="998984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Comentarios</a:t>
            </a:r>
            <a:endParaRPr lang="es-P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  <p:pic>
        <p:nvPicPr>
          <p:cNvPr id="10" name="Picture 2" descr="http://www.usmp.edu.pe/images/escud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35696" y="2420888"/>
            <a:ext cx="43924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rgbClr val="41423D"/>
                </a:solidFill>
                <a:latin typeface="Geneva"/>
              </a:rPr>
              <a:t>&lt;</a:t>
            </a:r>
            <a:r>
              <a:rPr lang="es-PE" dirty="0" err="1">
                <a:solidFill>
                  <a:srgbClr val="41423D"/>
                </a:solidFill>
                <a:latin typeface="Geneva"/>
              </a:rPr>
              <a:t>html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&gt;</a:t>
            </a:r>
          </a:p>
          <a:p>
            <a:pPr lvl="1" algn="just"/>
            <a:r>
              <a:rPr lang="es-PE" dirty="0">
                <a:solidFill>
                  <a:srgbClr val="41423D"/>
                </a:solidFill>
                <a:latin typeface="Geneva"/>
              </a:rPr>
              <a:t>&lt;head&gt;</a:t>
            </a:r>
          </a:p>
          <a:p>
            <a:pPr lvl="1" algn="just"/>
            <a:r>
              <a:rPr lang="es-PE" dirty="0">
                <a:solidFill>
                  <a:srgbClr val="41423D"/>
                </a:solidFill>
                <a:latin typeface="Geneva"/>
              </a:rPr>
              <a:t>&lt;</a:t>
            </a:r>
            <a:r>
              <a:rPr lang="es-PE" dirty="0" err="1" smtClean="0">
                <a:solidFill>
                  <a:srgbClr val="41423D"/>
                </a:solidFill>
                <a:latin typeface="Geneva"/>
              </a:rPr>
              <a:t>title</a:t>
            </a:r>
            <a:r>
              <a:rPr lang="es-PE" dirty="0" smtClean="0">
                <a:solidFill>
                  <a:srgbClr val="41423D"/>
                </a:solidFill>
                <a:latin typeface="Geneva"/>
              </a:rPr>
              <a:t>&gt;Ejemplo&lt;/</a:t>
            </a:r>
            <a:r>
              <a:rPr lang="es-PE" dirty="0" err="1">
                <a:solidFill>
                  <a:srgbClr val="41423D"/>
                </a:solidFill>
                <a:latin typeface="Geneva"/>
              </a:rPr>
              <a:t>title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&gt;</a:t>
            </a:r>
          </a:p>
          <a:p>
            <a:pPr lvl="1" algn="just"/>
            <a:r>
              <a:rPr lang="es-PE" dirty="0">
                <a:solidFill>
                  <a:srgbClr val="41423D"/>
                </a:solidFill>
                <a:latin typeface="Geneva"/>
              </a:rPr>
              <a:t>&lt;/head&gt;</a:t>
            </a:r>
          </a:p>
          <a:p>
            <a:pPr algn="just"/>
            <a:r>
              <a:rPr lang="es-PE" dirty="0">
                <a:solidFill>
                  <a:srgbClr val="41423D"/>
                </a:solidFill>
                <a:latin typeface="Geneva"/>
              </a:rPr>
              <a:t>&lt;</a:t>
            </a:r>
            <a:r>
              <a:rPr lang="es-PE" dirty="0" err="1">
                <a:solidFill>
                  <a:srgbClr val="41423D"/>
                </a:solidFill>
                <a:latin typeface="Geneva"/>
              </a:rPr>
              <a:t>body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&gt;</a:t>
            </a:r>
          </a:p>
          <a:p>
            <a:pPr lvl="1" algn="just"/>
            <a:r>
              <a:rPr lang="es-PE" dirty="0">
                <a:solidFill>
                  <a:srgbClr val="41423D"/>
                </a:solidFill>
                <a:latin typeface="Geneva"/>
              </a:rPr>
              <a:t>&lt;script </a:t>
            </a:r>
            <a:r>
              <a:rPr lang="es-PE" dirty="0" err="1">
                <a:solidFill>
                  <a:srgbClr val="41423D"/>
                </a:solidFill>
                <a:latin typeface="Geneva"/>
              </a:rPr>
              <a:t>type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="</a:t>
            </a:r>
            <a:r>
              <a:rPr lang="es-PE" dirty="0" err="1">
                <a:solidFill>
                  <a:srgbClr val="41423D"/>
                </a:solidFill>
                <a:latin typeface="Geneva"/>
              </a:rPr>
              <a:t>text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/</a:t>
            </a:r>
            <a:r>
              <a:rPr lang="es-PE" dirty="0" err="1">
                <a:solidFill>
                  <a:srgbClr val="41423D"/>
                </a:solidFill>
                <a:latin typeface="Geneva"/>
              </a:rPr>
              <a:t>javascript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"&gt;</a:t>
            </a:r>
          </a:p>
          <a:p>
            <a:pPr lvl="1" algn="just"/>
            <a:r>
              <a:rPr lang="es-PE" dirty="0" smtClean="0">
                <a:solidFill>
                  <a:srgbClr val="41423D"/>
                </a:solidFill>
                <a:latin typeface="Geneva"/>
              </a:rPr>
              <a:t>	</a:t>
            </a:r>
            <a:r>
              <a:rPr lang="es-PE" dirty="0" smtClean="0">
                <a:solidFill>
                  <a:srgbClr val="41423D"/>
                </a:solidFill>
                <a:latin typeface="Geneva"/>
              </a:rPr>
              <a:t>// </a:t>
            </a:r>
            <a:r>
              <a:rPr lang="es-PE" dirty="0" err="1" smtClean="0">
                <a:solidFill>
                  <a:srgbClr val="41423D"/>
                </a:solidFill>
                <a:latin typeface="Geneva"/>
              </a:rPr>
              <a:t>document.write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('Hola Mundo');</a:t>
            </a:r>
          </a:p>
          <a:p>
            <a:pPr lvl="1" algn="just"/>
            <a:r>
              <a:rPr lang="en-US" dirty="0" smtClean="0">
                <a:solidFill>
                  <a:srgbClr val="41423D"/>
                </a:solidFill>
                <a:latin typeface="Geneva"/>
              </a:rPr>
              <a:t> </a:t>
            </a:r>
            <a:endParaRPr lang="es-PE" dirty="0" smtClean="0">
              <a:solidFill>
                <a:srgbClr val="41423D"/>
              </a:solidFill>
              <a:latin typeface="Geneva"/>
            </a:endParaRPr>
          </a:p>
          <a:p>
            <a:pPr lvl="1" algn="just"/>
            <a:r>
              <a:rPr lang="es-PE" dirty="0" smtClean="0">
                <a:solidFill>
                  <a:srgbClr val="41423D"/>
                </a:solidFill>
                <a:latin typeface="Geneva"/>
              </a:rPr>
              <a:t>	/**</a:t>
            </a:r>
            <a:r>
              <a:rPr lang="es-PE" dirty="0" err="1" smtClean="0">
                <a:solidFill>
                  <a:srgbClr val="41423D"/>
                </a:solidFill>
                <a:latin typeface="Geneva"/>
              </a:rPr>
              <a:t>document.write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('Hola </a:t>
            </a:r>
            <a:r>
              <a:rPr lang="es-PE" dirty="0" smtClean="0">
                <a:solidFill>
                  <a:srgbClr val="41423D"/>
                </a:solidFill>
                <a:latin typeface="Geneva"/>
              </a:rPr>
              <a:t>		    Mundo'); **/</a:t>
            </a:r>
            <a:endParaRPr lang="es-PE" dirty="0">
              <a:solidFill>
                <a:srgbClr val="41423D"/>
              </a:solidFill>
              <a:latin typeface="Geneva"/>
            </a:endParaRPr>
          </a:p>
          <a:p>
            <a:pPr lvl="1" algn="just"/>
            <a:r>
              <a:rPr lang="en-US" dirty="0">
                <a:solidFill>
                  <a:srgbClr val="41423D"/>
                </a:solidFill>
                <a:latin typeface="Geneva"/>
              </a:rPr>
              <a:t> </a:t>
            </a:r>
            <a:endParaRPr lang="es-PE" dirty="0">
              <a:solidFill>
                <a:srgbClr val="41423D"/>
              </a:solidFill>
              <a:latin typeface="Geneva"/>
            </a:endParaRPr>
          </a:p>
          <a:p>
            <a:pPr lvl="1" algn="just"/>
            <a:r>
              <a:rPr lang="es-PE" dirty="0" smtClean="0">
                <a:solidFill>
                  <a:srgbClr val="41423D"/>
                </a:solidFill>
                <a:latin typeface="Geneva"/>
              </a:rPr>
              <a:t>&lt;/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script&gt;</a:t>
            </a:r>
          </a:p>
          <a:p>
            <a:pPr algn="just"/>
            <a:r>
              <a:rPr lang="es-PE" dirty="0">
                <a:solidFill>
                  <a:srgbClr val="41423D"/>
                </a:solidFill>
                <a:latin typeface="Geneva"/>
              </a:rPr>
              <a:t>&lt;/</a:t>
            </a:r>
            <a:r>
              <a:rPr lang="es-PE" dirty="0" err="1">
                <a:solidFill>
                  <a:srgbClr val="41423D"/>
                </a:solidFill>
                <a:latin typeface="Geneva"/>
              </a:rPr>
              <a:t>body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&gt;</a:t>
            </a:r>
          </a:p>
          <a:p>
            <a:pPr algn="just"/>
            <a:r>
              <a:rPr lang="es-PE" dirty="0">
                <a:solidFill>
                  <a:srgbClr val="41423D"/>
                </a:solidFill>
                <a:latin typeface="Geneva"/>
              </a:rPr>
              <a:t>&lt;/</a:t>
            </a:r>
            <a:r>
              <a:rPr lang="es-PE" dirty="0" err="1">
                <a:solidFill>
                  <a:srgbClr val="41423D"/>
                </a:solidFill>
                <a:latin typeface="Geneva"/>
              </a:rPr>
              <a:t>html</a:t>
            </a:r>
            <a:r>
              <a:rPr lang="es-PE" dirty="0">
                <a:solidFill>
                  <a:srgbClr val="41423D"/>
                </a:solidFill>
                <a:latin typeface="Geneva"/>
              </a:rPr>
              <a:t>&gt;</a:t>
            </a:r>
            <a:endParaRPr lang="es-PE" b="0" i="0" dirty="0">
              <a:solidFill>
                <a:srgbClr val="41423D"/>
              </a:solidFill>
              <a:effectLst/>
              <a:latin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8438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28467" y="1077213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If .. else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http://www.usmp.edu.pe/images/esc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86499" y="4365104"/>
            <a:ext cx="4890762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5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</a:t>
            </a:r>
            <a:r>
              <a:rPr kumimoji="0" lang="es-PE" altLang="es-PE" sz="15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</a:t>
            </a:r>
            <a:r>
              <a:rPr kumimoji="0" lang="es-PE" altLang="es-PE" sz="1500" b="0" i="1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condicion</a:t>
            </a:r>
            <a:r>
              <a:rPr kumimoji="0" lang="es-PE" altLang="es-PE" sz="15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5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5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kumimoji="0" lang="es-PE" altLang="es-PE" sz="15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…enunciados a ejecutar si se cumple la </a:t>
            </a:r>
            <a:r>
              <a:rPr kumimoji="0" lang="es-PE" altLang="es-PE" sz="1500" b="0" i="1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condicion</a:t>
            </a:r>
            <a:r>
              <a:rPr kumimoji="0" lang="es-PE" altLang="es-PE" sz="15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</a:t>
            </a:r>
            <a:r>
              <a:rPr kumimoji="0" lang="es-PE" altLang="es-PE" sz="15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5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5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} </a:t>
            </a:r>
            <a:r>
              <a:rPr kumimoji="0" lang="es-PE" altLang="es-PE" sz="15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else</a:t>
            </a:r>
            <a:r>
              <a:rPr kumimoji="0" lang="es-PE" altLang="es-PE" sz="15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5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5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kumimoji="0" lang="es-PE" altLang="es-PE" sz="15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…enunciados a ejecutar si NO se cumple la </a:t>
            </a:r>
            <a:r>
              <a:rPr kumimoji="0" lang="es-PE" altLang="es-PE" sz="1500" b="0" i="1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condicion</a:t>
            </a:r>
            <a:r>
              <a:rPr kumimoji="0" lang="es-PE" altLang="es-PE" sz="15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500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5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8268" y="215488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</a:t>
            </a:r>
            <a:r>
              <a:rPr lang="es-PE" altLang="es-P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</a:t>
            </a:r>
            <a:r>
              <a:rPr lang="es-PE" altLang="es-PE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condicion</a:t>
            </a:r>
            <a:r>
              <a:rPr lang="es-PE" altLang="es-P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s-PE" altLang="es-PE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…enunciados a ejecutar si se cumple la </a:t>
            </a:r>
            <a:r>
              <a:rPr lang="es-PE" altLang="es-PE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condicion</a:t>
            </a:r>
            <a:r>
              <a:rPr lang="es-PE" altLang="es-PE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…</a:t>
            </a:r>
            <a:r>
              <a:rPr lang="es-PE" altLang="es-P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} </a:t>
            </a:r>
            <a:endParaRPr lang="es-P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01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43608" y="126876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lógicas - </a:t>
            </a:r>
            <a:r>
              <a:rPr lang="es-PE" alt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switch</a:t>
            </a:r>
            <a:r>
              <a:rPr lang="es-PE" alt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http://www.usmp.edu.pe/images/escud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24" y="75146"/>
            <a:ext cx="2400201" cy="102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gdayx.pe/img/organizers/ieee-us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146"/>
            <a:ext cx="941950" cy="13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7584" y="2117870"/>
            <a:ext cx="614624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switch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(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variable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case(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valor1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): 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…enunciados a ejecutar para ese valor…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break;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case(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valor2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): 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…enunciados a ejecutar para ese valor…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break;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sz="1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case(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valor3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): 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…enunciados a ejecutar para ese valor…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break;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default: 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…enunciados a ejecutar cuando el valor no coincida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	</a:t>
            </a:r>
            <a:r>
              <a:rPr kumimoji="0" lang="es-PE" altLang="es-PE" sz="1400" b="0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con ninguno de los anteriores…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break;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}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15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549</Words>
  <Application>Microsoft Office PowerPoint</Application>
  <PresentationFormat>On-screen Show (4:3)</PresentationFormat>
  <Paragraphs>123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Adobe Gothic Std B</vt:lpstr>
      <vt:lpstr>Arial</vt:lpstr>
      <vt:lpstr>Calibri</vt:lpstr>
      <vt:lpstr>Geneva</vt:lpstr>
      <vt:lpstr>Goudy Old Style</vt:lpstr>
      <vt:lpstr>Lucida Console</vt:lpstr>
      <vt:lpstr>Open Sans Light</vt:lpstr>
      <vt:lpstr>Trebuchet MS</vt:lpstr>
      <vt:lpstr>Wingdings 3</vt:lpstr>
      <vt:lpstr>Facet</vt:lpstr>
      <vt:lpstr>1er Taller de Desarrollo de Paginas de Web</vt:lpstr>
      <vt:lpstr>Semanas:</vt:lpstr>
      <vt:lpstr>¿Qué es y para qué sirve JavaScript?</vt:lpstr>
      <vt:lpstr>PowerPoint Presentation</vt:lpstr>
      <vt:lpstr>Ejemplo 1 : “Hola Mundo”</vt:lpstr>
      <vt:lpstr>Variables : </vt:lpstr>
      <vt:lpstr>Comentarios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Luis Limo .</dc:creator>
  <cp:lastModifiedBy>Jorge Luis Limo .</cp:lastModifiedBy>
  <cp:revision>32</cp:revision>
  <dcterms:created xsi:type="dcterms:W3CDTF">2014-09-19T16:55:33Z</dcterms:created>
  <dcterms:modified xsi:type="dcterms:W3CDTF">2015-09-12T15:48:09Z</dcterms:modified>
</cp:coreProperties>
</file>