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6" r:id="rId11"/>
    <p:sldId id="28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>
        <p:scale>
          <a:sx n="132" d="100"/>
          <a:sy n="132" d="100"/>
        </p:scale>
        <p:origin x="504" y="-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76792ef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76792ef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9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76792ef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76792ef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25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576792ef9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576792ef9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577321540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577321540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5681af9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5681af9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68b8f59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568b8f59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568b8f5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568b8f5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568b8f59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568b8f59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57732154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57732154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576792ef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576792ef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59a9750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59a9750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568b8f5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568b8f5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568b8f5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568b8f5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568b8f59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568b8f59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568b8f59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568b8f59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577321540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577321540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568b8f59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568b8f59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72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5681af9e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5681af9e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559a975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559a975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568b8f59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568b8f59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68b8f59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568b8f59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568b8f59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568b8f59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70fe53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570fe53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76792ef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76792ef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40800" y="2623100"/>
            <a:ext cx="65871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/>
              <a:t>Algoritmos de Ordenação Simples</a:t>
            </a:r>
            <a:endParaRPr sz="6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0750" y="3285150"/>
            <a:ext cx="70272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97"/>
              <a:buNone/>
            </a:pPr>
            <a:endParaRPr sz="1076" dirty="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2100" y="901300"/>
            <a:ext cx="1199800" cy="1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01/29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10/29</a:t>
            </a:r>
            <a:endParaRPr sz="900"/>
          </a:p>
        </p:txBody>
      </p:sp>
      <p:sp>
        <p:nvSpPr>
          <p:cNvPr id="162" name="Google Shape;162;p22"/>
          <p:cNvSpPr txBox="1"/>
          <p:nvPr/>
        </p:nvSpPr>
        <p:spPr>
          <a:xfrm>
            <a:off x="340075" y="5556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6025" y="1064550"/>
            <a:ext cx="83331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</a:t>
            </a:r>
            <a:r>
              <a:rPr lang="pt-BR" sz="1800" dirty="0" err="1">
                <a:solidFill>
                  <a:schemeClr val="dk1"/>
                </a:solidFill>
              </a:rPr>
              <a:t>n</a:t>
            </a:r>
            <a:r>
              <a:rPr lang="pt-BR" sz="1800" dirty="0">
                <a:solidFill>
                  <a:schemeClr val="dk1"/>
                </a:solidFill>
              </a:rPr>
              <a:t> log </a:t>
            </a:r>
            <a:r>
              <a:rPr lang="pt-BR" sz="1800" dirty="0" err="1">
                <a:solidFill>
                  <a:schemeClr val="dk1"/>
                </a:solidFill>
              </a:rPr>
              <a:t>n</a:t>
            </a:r>
            <a:r>
              <a:rPr lang="pt-BR" sz="1800" dirty="0">
                <a:solidFill>
                  <a:schemeClr val="dk1"/>
                </a:solidFill>
              </a:rPr>
              <a:t>) - Complexidade </a:t>
            </a:r>
            <a:r>
              <a:rPr lang="pt-BR" sz="1800" dirty="0" err="1">
                <a:solidFill>
                  <a:schemeClr val="dk1"/>
                </a:solidFill>
              </a:rPr>
              <a:t>Linearítmica</a:t>
            </a:r>
            <a:r>
              <a:rPr lang="pt-BR" sz="1800" dirty="0">
                <a:solidFill>
                  <a:schemeClr val="dk1"/>
                </a:solidFill>
              </a:rPr>
              <a:t>: Comum em algoritmos de ordenação eficientes como o Merge </a:t>
            </a:r>
            <a:r>
              <a:rPr lang="pt-BR" sz="1800" dirty="0" err="1">
                <a:solidFill>
                  <a:schemeClr val="dk1"/>
                </a:solidFill>
              </a:rPr>
              <a:t>Sort</a:t>
            </a:r>
            <a:r>
              <a:rPr lang="pt-BR" sz="1800" dirty="0">
                <a:solidFill>
                  <a:schemeClr val="dk1"/>
                </a:solidFill>
              </a:rPr>
              <a:t> ou o </a:t>
            </a:r>
            <a:r>
              <a:rPr lang="pt-BR" sz="1800" dirty="0" err="1">
                <a:solidFill>
                  <a:schemeClr val="dk1"/>
                </a:solidFill>
              </a:rPr>
              <a:t>QuickSort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7429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O(n^2) - Complexidade Quadrática: O desempenho é proporcional ao quadrado do tamanho da entrada.</a:t>
            </a:r>
          </a:p>
          <a:p>
            <a:pPr marL="457200"/>
            <a:r>
              <a:rPr lang="pt-BR" sz="1800" dirty="0">
                <a:solidFill>
                  <a:schemeClr val="dk1"/>
                </a:solidFill>
              </a:rPr>
              <a:t>	Exemplo: Algoritmo de ordenação </a:t>
            </a:r>
            <a:r>
              <a:rPr lang="pt-BR" sz="1800" dirty="0" err="1">
                <a:solidFill>
                  <a:schemeClr val="dk1"/>
                </a:solidFill>
              </a:rPr>
              <a:t>Bubble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Sort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7429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O(2^n) - Complexidade Exponencial: O desempenho do algoritmo dobra com cada aumento unitário na entrada.</a:t>
            </a:r>
          </a:p>
          <a:p>
            <a:pPr marL="457200"/>
            <a:r>
              <a:rPr lang="pt-BR" sz="1800" dirty="0">
                <a:solidFill>
                  <a:schemeClr val="dk1"/>
                </a:solidFill>
              </a:rPr>
              <a:t>	Exemplo: Algoritmo de força bruta para resolver o problema do caixeiro viajante.</a:t>
            </a:r>
          </a:p>
          <a:p>
            <a:pPr marL="7429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</a:t>
            </a:r>
            <a:r>
              <a:rPr lang="pt-BR" sz="1800" dirty="0" err="1">
                <a:solidFill>
                  <a:schemeClr val="dk1"/>
                </a:solidFill>
              </a:rPr>
              <a:t>n</a:t>
            </a:r>
            <a:r>
              <a:rPr lang="pt-BR" sz="1800" dirty="0">
                <a:solidFill>
                  <a:schemeClr val="dk1"/>
                </a:solidFill>
              </a:rPr>
              <a:t>!) - Complexidade Fatorial: O desempenho do algoritmo aumenta </a:t>
            </a:r>
            <a:r>
              <a:rPr lang="pt-BR" sz="1800" dirty="0" err="1">
                <a:solidFill>
                  <a:schemeClr val="dk1"/>
                </a:solidFill>
              </a:rPr>
              <a:t>fatorialmente</a:t>
            </a:r>
            <a:r>
              <a:rPr lang="pt-BR" sz="1800" dirty="0">
                <a:solidFill>
                  <a:schemeClr val="dk1"/>
                </a:solidFill>
              </a:rPr>
              <a:t> com o tamanho da entrada. </a:t>
            </a:r>
          </a:p>
          <a:p>
            <a:pPr marL="457200"/>
            <a:r>
              <a:rPr lang="pt-BR" sz="1800" dirty="0">
                <a:solidFill>
                  <a:schemeClr val="dk1"/>
                </a:solidFill>
              </a:rPr>
              <a:t>	Exemplo: Algoritmo de força bruta para permutações.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dk1"/>
              </a:solidFill>
            </a:endParaRPr>
          </a:p>
          <a:p>
            <a:pPr marL="457200" lvl="2"/>
            <a:endParaRPr lang="pt-BR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10/29</a:t>
            </a:r>
            <a:endParaRPr sz="900"/>
          </a:p>
        </p:txBody>
      </p:sp>
      <p:sp>
        <p:nvSpPr>
          <p:cNvPr id="162" name="Google Shape;162;p22"/>
          <p:cNvSpPr txBox="1"/>
          <p:nvPr/>
        </p:nvSpPr>
        <p:spPr>
          <a:xfrm>
            <a:off x="340075" y="5556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6025" y="1141550"/>
            <a:ext cx="8333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</a:rPr>
              <a:t>Ao analisar a complexidade, ponderaremos as análises a cerca do:</a:t>
            </a:r>
          </a:p>
          <a:p>
            <a:pPr marL="742950" lvl="2" indent="-285750">
              <a:buFont typeface="Wingdings" pitchFamily="2" charset="2"/>
              <a:buChar char="ü"/>
            </a:pPr>
            <a:endParaRPr lang="pt-BR" sz="1800" dirty="0">
              <a:solidFill>
                <a:schemeClr val="dk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</a:rPr>
              <a:t>melhor caso: </a:t>
            </a:r>
            <a:r>
              <a:rPr lang="pt-BR" sz="1800" dirty="0">
                <a:solidFill>
                  <a:schemeClr val="dk1"/>
                </a:solidFill>
              </a:rPr>
              <a:t>é quando ele é </a:t>
            </a:r>
            <a:r>
              <a:rPr lang="pt-BR" sz="1800" b="1" dirty="0">
                <a:solidFill>
                  <a:srgbClr val="FF0000"/>
                </a:solidFill>
              </a:rPr>
              <a:t>mais eficiente</a:t>
            </a:r>
            <a:r>
              <a:rPr lang="pt-BR" sz="1800" dirty="0">
                <a:solidFill>
                  <a:schemeClr val="dk1"/>
                </a:solidFill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</a:rPr>
              <a:t>pior caso: </a:t>
            </a:r>
            <a:r>
              <a:rPr lang="pt-BR" sz="1800" b="1" dirty="0">
                <a:solidFill>
                  <a:srgbClr val="FF0000"/>
                </a:solidFill>
              </a:rPr>
              <a:t>menos eficiente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</a:rPr>
              <a:t>caso médio</a:t>
            </a:r>
            <a:r>
              <a:rPr lang="pt-BR" sz="1800" dirty="0">
                <a:solidFill>
                  <a:schemeClr val="dk1"/>
                </a:solidFill>
              </a:rPr>
              <a:t>: é uma </a:t>
            </a:r>
            <a:r>
              <a:rPr lang="pt-BR" sz="1800" b="1" dirty="0">
                <a:solidFill>
                  <a:srgbClr val="FF0000"/>
                </a:solidFill>
              </a:rPr>
              <a:t>média ponderada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0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11/29</a:t>
            </a:r>
            <a:endParaRPr sz="900"/>
          </a:p>
        </p:txBody>
      </p:sp>
      <p:sp>
        <p:nvSpPr>
          <p:cNvPr id="172" name="Google Shape;172;p23"/>
          <p:cNvSpPr txBox="1"/>
          <p:nvPr/>
        </p:nvSpPr>
        <p:spPr>
          <a:xfrm>
            <a:off x="318075" y="4602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98575" y="1325700"/>
            <a:ext cx="8563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 complexidade computacional do algoritmo de ordenação Bubble Sort é a seguinte: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</a:rPr>
              <a:t>Melhor caso:</a:t>
            </a:r>
            <a:r>
              <a:rPr lang="pt-BR" sz="1800" b="1">
                <a:solidFill>
                  <a:srgbClr val="FF0000"/>
                </a:solidFill>
              </a:rPr>
              <a:t> O(n)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</a:rPr>
              <a:t>Caso médio:</a:t>
            </a:r>
            <a:r>
              <a:rPr lang="pt-BR" sz="1800" b="1">
                <a:solidFill>
                  <a:srgbClr val="FF0000"/>
                </a:solidFill>
              </a:rPr>
              <a:t> 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dk1"/>
                </a:solidFill>
              </a:rPr>
              <a:t>Pior caso: </a:t>
            </a:r>
            <a:r>
              <a:rPr lang="pt-BR" sz="1800" b="1">
                <a:solidFill>
                  <a:srgbClr val="FF0000"/>
                </a:solidFill>
              </a:rPr>
              <a:t>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13/29</a:t>
            </a:r>
            <a:endParaRPr sz="900"/>
          </a:p>
        </p:txBody>
      </p:sp>
      <p:sp>
        <p:nvSpPr>
          <p:cNvPr id="192" name="Google Shape;192;p25"/>
          <p:cNvSpPr txBox="1"/>
          <p:nvPr/>
        </p:nvSpPr>
        <p:spPr>
          <a:xfrm>
            <a:off x="318075" y="4602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98575" y="1215625"/>
            <a:ext cx="8563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No </a:t>
            </a:r>
            <a:r>
              <a:rPr lang="pt-BR" sz="1800" u="sng">
                <a:solidFill>
                  <a:schemeClr val="dk1"/>
                </a:solidFill>
              </a:rPr>
              <a:t>melhor caso</a:t>
            </a:r>
            <a:r>
              <a:rPr lang="pt-BR" sz="1800">
                <a:solidFill>
                  <a:schemeClr val="dk1"/>
                </a:solidFill>
              </a:rPr>
              <a:t>, a complexidade é linear (O(n)) quando a lista já está ordenada, pois o algoritmo precisa apenas passar pela lista uma vez para verificar que nenhum elemento precisa ser trocado.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No </a:t>
            </a:r>
            <a:r>
              <a:rPr lang="pt-BR" sz="1800" u="sng">
                <a:solidFill>
                  <a:schemeClr val="dk1"/>
                </a:solidFill>
              </a:rPr>
              <a:t>caso médio </a:t>
            </a:r>
            <a:r>
              <a:rPr lang="pt-BR" sz="1800">
                <a:solidFill>
                  <a:schemeClr val="dk1"/>
                </a:solidFill>
              </a:rPr>
              <a:t>e </a:t>
            </a:r>
            <a:r>
              <a:rPr lang="pt-BR" sz="1800" u="sng">
                <a:solidFill>
                  <a:schemeClr val="dk1"/>
                </a:solidFill>
              </a:rPr>
              <a:t>pior caso</a:t>
            </a:r>
            <a:r>
              <a:rPr lang="pt-BR" sz="1800">
                <a:solidFill>
                  <a:schemeClr val="dk1"/>
                </a:solidFill>
              </a:rPr>
              <a:t>, a complexidade é quadrática (O(n²)), onde n é o número de elementos na lista. Isso ocorre quando a lista está fora de ordem, e o algoritmo precisa comparar e trocar elementos repetidamente para mover os elementos maiores para o final da lista.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14/29</a:t>
            </a:r>
            <a:endParaRPr sz="900"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4294967295"/>
          </p:nvPr>
        </p:nvSpPr>
        <p:spPr>
          <a:xfrm>
            <a:off x="1819725" y="2204700"/>
            <a:ext cx="57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pt-BR" sz="2750" b="1"/>
              <a:t>Insertion Sort (método de inserção)</a:t>
            </a:r>
            <a:endParaRPr sz="27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0" y="2491052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0" y="2410350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7293900" y="2531402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93900" y="2450700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15/29</a:t>
            </a:r>
            <a:endParaRPr sz="9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4294967295"/>
          </p:nvPr>
        </p:nvSpPr>
        <p:spPr>
          <a:xfrm>
            <a:off x="311700" y="1189175"/>
            <a:ext cx="43695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método de inserção é um algoritmo de ordenação simples e eficiente. Ele funciona comparando cada elemento da lista com os elementos anteriores a ele, e movendo-o para a frente na lista se estiver fora de ordem. Este processo é repetido até que todos os elementos da lista estejam na ordem desejada.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4294967295"/>
          </p:nvPr>
        </p:nvSpPr>
        <p:spPr>
          <a:xfrm>
            <a:off x="385075" y="56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b="1"/>
              <a:t>Introdução</a:t>
            </a:r>
            <a:endParaRPr sz="2220" b="1"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50" y="1347100"/>
            <a:ext cx="3792625" cy="251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346" y="1538387"/>
            <a:ext cx="3705034" cy="228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17/29</a:t>
            </a:r>
            <a:endParaRPr sz="900"/>
          </a:p>
        </p:txBody>
      </p:sp>
      <p:sp>
        <p:nvSpPr>
          <p:cNvPr id="238" name="Google Shape;238;p29"/>
          <p:cNvSpPr txBox="1"/>
          <p:nvPr/>
        </p:nvSpPr>
        <p:spPr>
          <a:xfrm>
            <a:off x="888675" y="780113"/>
            <a:ext cx="79161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Processo de Troca no Algoritmo de Ordenação por Inserção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t="9688" b="51071"/>
          <a:stretch/>
        </p:blipFill>
        <p:spPr>
          <a:xfrm>
            <a:off x="66025" y="1768677"/>
            <a:ext cx="4603525" cy="1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t="47745"/>
          <a:stretch/>
        </p:blipFill>
        <p:spPr>
          <a:xfrm>
            <a:off x="4683025" y="1577900"/>
            <a:ext cx="4460981" cy="22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18/29</a:t>
            </a:r>
            <a:endParaRPr sz="900"/>
          </a:p>
        </p:txBody>
      </p:sp>
      <p:sp>
        <p:nvSpPr>
          <p:cNvPr id="249" name="Google Shape;249;p30"/>
          <p:cNvSpPr/>
          <p:nvPr/>
        </p:nvSpPr>
        <p:spPr>
          <a:xfrm>
            <a:off x="0" y="1102638"/>
            <a:ext cx="6324900" cy="1496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24" y="1176413"/>
            <a:ext cx="1334800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/>
          <p:nvPr/>
        </p:nvSpPr>
        <p:spPr>
          <a:xfrm>
            <a:off x="2819100" y="3087375"/>
            <a:ext cx="6324900" cy="1496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525" y="3161150"/>
            <a:ext cx="1334800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66025" y="560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Vantagens</a:t>
            </a:r>
            <a:r>
              <a:rPr lang="pt-BR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6530325" y="2516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Desvantagens</a:t>
            </a:r>
            <a:endParaRPr b="1"/>
          </a:p>
        </p:txBody>
      </p:sp>
      <p:sp>
        <p:nvSpPr>
          <p:cNvPr id="255" name="Google Shape;255;p30"/>
          <p:cNvSpPr txBox="1"/>
          <p:nvPr/>
        </p:nvSpPr>
        <p:spPr>
          <a:xfrm>
            <a:off x="66025" y="1247375"/>
            <a:ext cx="51141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Estabilidade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Adaptação a Dados Quase Ordenados</a:t>
            </a:r>
            <a:endParaRPr sz="18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4204325" y="3126975"/>
            <a:ext cx="5070300" cy="15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Baixo Desempenho para Grandes Conjuntos de Dados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Necessidade de Múltiplas Trocas</a:t>
            </a:r>
            <a:endParaRPr sz="18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19/29</a:t>
            </a:r>
            <a:endParaRPr sz="900"/>
          </a:p>
        </p:txBody>
      </p:sp>
      <p:sp>
        <p:nvSpPr>
          <p:cNvPr id="265" name="Google Shape;265;p31"/>
          <p:cNvSpPr txBox="1"/>
          <p:nvPr/>
        </p:nvSpPr>
        <p:spPr>
          <a:xfrm>
            <a:off x="318075" y="4602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0" y="1317650"/>
            <a:ext cx="8980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complexidade computacional do algoritmo de ordenação por inserção é a seguinte: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</a:rPr>
              <a:t>Melhor caso: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 b="1">
                <a:solidFill>
                  <a:srgbClr val="FF0000"/>
                </a:solidFill>
              </a:rPr>
              <a:t>O(n)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</a:rPr>
              <a:t>Caso médio: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 b="1">
                <a:solidFill>
                  <a:srgbClr val="FF0000"/>
                </a:solidFill>
              </a:rPr>
              <a:t>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</a:rPr>
              <a:t>Pior caso: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 b="1">
                <a:solidFill>
                  <a:srgbClr val="FF0000"/>
                </a:solidFill>
              </a:rPr>
              <a:t>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20/29</a:t>
            </a:r>
            <a:endParaRPr sz="900"/>
          </a:p>
        </p:txBody>
      </p:sp>
      <p:sp>
        <p:nvSpPr>
          <p:cNvPr id="275" name="Google Shape;275;p32"/>
          <p:cNvSpPr txBox="1"/>
          <p:nvPr/>
        </p:nvSpPr>
        <p:spPr>
          <a:xfrm>
            <a:off x="318075" y="4602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66025" y="1259250"/>
            <a:ext cx="8980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No </a:t>
            </a:r>
            <a:r>
              <a:rPr lang="pt-BR" sz="1800" u="sng">
                <a:solidFill>
                  <a:schemeClr val="dk1"/>
                </a:solidFill>
              </a:rPr>
              <a:t>melhor caso</a:t>
            </a:r>
            <a:r>
              <a:rPr lang="pt-BR" sz="1800">
                <a:solidFill>
                  <a:schemeClr val="dk1"/>
                </a:solidFill>
              </a:rPr>
              <a:t>, a complexidade é linear (O(n)) quando a lista já está ordenada, pois o algoritmo precisa apenas verificar cada elemento uma vez e não precisa realizar trocas.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No </a:t>
            </a:r>
            <a:r>
              <a:rPr lang="pt-BR" sz="1800" u="sng">
                <a:solidFill>
                  <a:schemeClr val="dk1"/>
                </a:solidFill>
              </a:rPr>
              <a:t>caso médio</a:t>
            </a:r>
            <a:r>
              <a:rPr lang="pt-BR" sz="1800">
                <a:solidFill>
                  <a:schemeClr val="dk1"/>
                </a:solidFill>
              </a:rPr>
              <a:t> e </a:t>
            </a:r>
            <a:r>
              <a:rPr lang="pt-BR" sz="1800" u="sng">
                <a:solidFill>
                  <a:schemeClr val="dk1"/>
                </a:solidFill>
              </a:rPr>
              <a:t>pior caso</a:t>
            </a:r>
            <a:r>
              <a:rPr lang="pt-BR" sz="1800">
                <a:solidFill>
                  <a:schemeClr val="dk1"/>
                </a:solidFill>
              </a:rPr>
              <a:t>, a complexidade é quadrática (O(n^2)), onde n é o número de elementos na lista. Isso ocorre quando a lista está fora de ordem, e o algoritmo precisa comparar e mover elementos várias vezes para inserir cada elemento em sua posição correta.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02/29</a:t>
            </a:r>
            <a:endParaRPr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163000" y="83800"/>
            <a:ext cx="5457300" cy="4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/>
              <a:t>O que são algoritmos de ordenação?</a:t>
            </a:r>
            <a:endParaRPr sz="2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Algoritmos de ordenação são métodos utilizados para organizar um conjunto de elementos em uma determinada ordem, geralmente crescente ou decrescente.</a:t>
            </a:r>
            <a:br>
              <a:rPr lang="pt-BR" sz="1800" b="1" dirty="0"/>
            </a:b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50" y="1349888"/>
            <a:ext cx="3312600" cy="253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21/29</a:t>
            </a:r>
            <a:endParaRPr sz="900"/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 idx="4294967295"/>
          </p:nvPr>
        </p:nvSpPr>
        <p:spPr>
          <a:xfrm>
            <a:off x="1819725" y="2204700"/>
            <a:ext cx="57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pt-BR" b="1"/>
              <a:t>Selection Sort (Método de Seleção)</a:t>
            </a:r>
            <a:endParaRPr sz="27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0" y="2491052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0" y="2410350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7293900" y="2531402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7293900" y="2450700"/>
            <a:ext cx="18564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22/29</a:t>
            </a:r>
            <a:endParaRPr sz="9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4294967295"/>
          </p:nvPr>
        </p:nvSpPr>
        <p:spPr>
          <a:xfrm>
            <a:off x="377725" y="533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b="1"/>
              <a:t>Introdução</a:t>
            </a:r>
            <a:endParaRPr sz="2220" b="1"/>
          </a:p>
        </p:txBody>
      </p:sp>
      <p:sp>
        <p:nvSpPr>
          <p:cNvPr id="299" name="Google Shape;299;p34"/>
          <p:cNvSpPr txBox="1"/>
          <p:nvPr/>
        </p:nvSpPr>
        <p:spPr>
          <a:xfrm>
            <a:off x="377725" y="1059875"/>
            <a:ext cx="7036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algoritmo de ordenação por seleção é um método de ordenação simples que segue uma abordagem direta.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Ele trabalha dividindo a lista de elementos em duas partes: uma parte ordenada e uma parte não ordenada.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ideia principal é selecionar repetidamente o elemento mínimo (ou máximo) da parte não ordenada e trocá-lo com o primeiro elemento não ordenado. Isso gradualmente constrói uma sub-lista ordenada no início da lista até que toda a lista esteja ordenada.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925" y="700025"/>
            <a:ext cx="1012500" cy="37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24/29</a:t>
            </a:r>
            <a:endParaRPr sz="900"/>
          </a:p>
        </p:txBody>
      </p:sp>
      <p:sp>
        <p:nvSpPr>
          <p:cNvPr id="320" name="Google Shape;320;p36"/>
          <p:cNvSpPr txBox="1"/>
          <p:nvPr/>
        </p:nvSpPr>
        <p:spPr>
          <a:xfrm>
            <a:off x="888675" y="780113"/>
            <a:ext cx="79161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Processo de Troca no Algoritmo de Ordenação </a:t>
            </a:r>
            <a:r>
              <a:rPr lang="pt-BR" sz="2000" b="1">
                <a:solidFill>
                  <a:schemeClr val="dk1"/>
                </a:solidFill>
              </a:rPr>
              <a:t>por Seleção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t="3402" r="16408" b="55652"/>
          <a:stretch/>
        </p:blipFill>
        <p:spPr>
          <a:xfrm>
            <a:off x="300600" y="1698850"/>
            <a:ext cx="3960476" cy="217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t="43870" b="3647"/>
          <a:stretch/>
        </p:blipFill>
        <p:spPr>
          <a:xfrm>
            <a:off x="4261075" y="1493400"/>
            <a:ext cx="4631375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25/29</a:t>
            </a:r>
            <a:endParaRPr sz="900"/>
          </a:p>
        </p:txBody>
      </p:sp>
      <p:sp>
        <p:nvSpPr>
          <p:cNvPr id="331" name="Google Shape;331;p37"/>
          <p:cNvSpPr/>
          <p:nvPr/>
        </p:nvSpPr>
        <p:spPr>
          <a:xfrm>
            <a:off x="0" y="1102638"/>
            <a:ext cx="6324900" cy="1496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24" y="1176413"/>
            <a:ext cx="1334800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2819100" y="3087375"/>
            <a:ext cx="6324900" cy="1496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525" y="3161150"/>
            <a:ext cx="1334800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66025" y="560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Vantagens</a:t>
            </a:r>
            <a:r>
              <a:rPr lang="pt-BR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6530325" y="2516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Desvantagens</a:t>
            </a:r>
            <a:endParaRPr b="1"/>
          </a:p>
        </p:txBody>
      </p:sp>
      <p:sp>
        <p:nvSpPr>
          <p:cNvPr id="337" name="Google Shape;337;p37"/>
          <p:cNvSpPr txBox="1"/>
          <p:nvPr/>
        </p:nvSpPr>
        <p:spPr>
          <a:xfrm>
            <a:off x="0" y="1102650"/>
            <a:ext cx="51141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 b="1">
                <a:solidFill>
                  <a:schemeClr val="lt1"/>
                </a:solidFill>
              </a:rPr>
              <a:t>Baixa Quantidade de Trocas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 b="1">
                <a:solidFill>
                  <a:schemeClr val="lt1"/>
                </a:solidFill>
              </a:rPr>
              <a:t>Um dos mais velozes na ordenação de vetores de tamanhos pequenos.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 b="1">
                <a:solidFill>
                  <a:schemeClr val="lt1"/>
                </a:solidFill>
              </a:rPr>
              <a:t>Por não usar um vetor auxiliar para realizar a ordenação, ele ocupa menos memória.</a:t>
            </a: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4204325" y="3126975"/>
            <a:ext cx="50703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Comparação Desnecessária em Cada Passo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Falta de Adaptação a Dados Grandes e Desordenados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26/29</a:t>
            </a:r>
            <a:endParaRPr sz="900"/>
          </a:p>
        </p:txBody>
      </p:sp>
      <p:sp>
        <p:nvSpPr>
          <p:cNvPr id="347" name="Google Shape;347;p38"/>
          <p:cNvSpPr txBox="1"/>
          <p:nvPr/>
        </p:nvSpPr>
        <p:spPr>
          <a:xfrm>
            <a:off x="318075" y="4602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66025" y="1075825"/>
            <a:ext cx="8643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complexidade computacional do algoritmo de ordenação por seleção é a seguinte: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Melhor caso: </a:t>
            </a:r>
            <a:r>
              <a:rPr lang="pt-BR" sz="1800" b="1">
                <a:solidFill>
                  <a:srgbClr val="FF0000"/>
                </a:solidFill>
              </a:rPr>
              <a:t>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Caso médio: </a:t>
            </a:r>
            <a:r>
              <a:rPr lang="pt-BR" sz="1800" b="1">
                <a:solidFill>
                  <a:srgbClr val="FF0000"/>
                </a:solidFill>
              </a:rPr>
              <a:t>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Pior caso: </a:t>
            </a:r>
            <a:r>
              <a:rPr lang="pt-BR" sz="1800" b="1">
                <a:solidFill>
                  <a:srgbClr val="FF0000"/>
                </a:solidFill>
              </a:rPr>
              <a:t>O(n²)</a:t>
            </a:r>
            <a:endParaRPr sz="18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complexidade do algoritmo de seleção é sempre quadrática (O(n²)), independentemente de estar no melhor caso, no caso médio ou no pior caso. Isso ocorre porque, em todas as situações, o algoritmo precisa realizar um número quadrático de comparações e trocas para ordenar a lista.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0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28/29</a:t>
            </a:r>
            <a:endParaRPr sz="900"/>
          </a:p>
        </p:txBody>
      </p:sp>
      <p:sp>
        <p:nvSpPr>
          <p:cNvPr id="371" name="Google Shape;371;p40"/>
          <p:cNvSpPr txBox="1"/>
          <p:nvPr/>
        </p:nvSpPr>
        <p:spPr>
          <a:xfrm>
            <a:off x="2708450" y="431200"/>
            <a:ext cx="3444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 dirty="0">
                <a:solidFill>
                  <a:schemeClr val="dk1"/>
                </a:solidFill>
              </a:rPr>
              <a:t>Tarefa</a:t>
            </a:r>
            <a:endParaRPr sz="100" b="1" dirty="0"/>
          </a:p>
        </p:txBody>
      </p:sp>
      <p:sp>
        <p:nvSpPr>
          <p:cNvPr id="372" name="Google Shape;372;p40"/>
          <p:cNvSpPr txBox="1"/>
          <p:nvPr/>
        </p:nvSpPr>
        <p:spPr>
          <a:xfrm>
            <a:off x="598100" y="1051575"/>
            <a:ext cx="77334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pt-BR" sz="1800" dirty="0">
                <a:solidFill>
                  <a:schemeClr val="tx1"/>
                </a:solidFill>
              </a:rPr>
              <a:t>Desenvolver uma TAD contendo os 3 métodos de ordenação apresentados nesta aula. Usando vetores, as funções devem sortear números aleatórios no intervalo de 0 a 99999, nos tamanhos abaixo: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Exemplo 1 – vetor com 10000 elementos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Exemplo 2 – vetor com 100000 elementos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Exemplo 3 – vetor com 1000000 elementos</a:t>
            </a:r>
          </a:p>
          <a:p>
            <a:pPr lvl="0" algn="just"/>
            <a:r>
              <a:rPr lang="pt-BR" sz="1800" dirty="0">
                <a:solidFill>
                  <a:schemeClr val="tx1"/>
                </a:solidFill>
              </a:rPr>
              <a:t>Após aplicar os 3 métodos, gerar um relatório contendo análises de:</a:t>
            </a:r>
          </a:p>
          <a:p>
            <a:pPr marL="457200" lvl="0" indent="-336550" algn="just">
              <a:buSzPts val="1700"/>
              <a:buChar char="-"/>
            </a:pPr>
            <a:r>
              <a:rPr lang="pt-BR" sz="1800" dirty="0">
                <a:solidFill>
                  <a:schemeClr val="tx1"/>
                </a:solidFill>
              </a:rPr>
              <a:t>Tempo de execução em segundos </a:t>
            </a:r>
          </a:p>
          <a:p>
            <a:pPr marL="457200" lvl="0" indent="-336550" algn="just">
              <a:buSzPts val="1700"/>
              <a:buChar char="-"/>
            </a:pPr>
            <a:r>
              <a:rPr lang="pt-BR" sz="1800" dirty="0">
                <a:solidFill>
                  <a:schemeClr val="tx1"/>
                </a:solidFill>
              </a:rPr>
              <a:t>Número de comparações </a:t>
            </a:r>
          </a:p>
          <a:p>
            <a:pPr marL="457200" lvl="0" indent="-336550" algn="just">
              <a:buSzPts val="1700"/>
              <a:buChar char="-"/>
            </a:pPr>
            <a:r>
              <a:rPr lang="pt-BR" sz="1800" dirty="0">
                <a:solidFill>
                  <a:schemeClr val="tx1"/>
                </a:solidFill>
              </a:rPr>
              <a:t>Número de trocas 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</a:rPr>
              <a:t>Por fim, gerar gráficos mostrando o tempo gasto por cada algoritmo para ordenar os elementos para cada exemplo dado anteriormente, ponderando inclusive, sobre o melhor, médio e melhor caso.</a:t>
            </a:r>
          </a:p>
        </p:txBody>
      </p:sp>
    </p:spTree>
    <p:extLst>
      <p:ext uri="{BB962C8B-B14F-4D97-AF65-F5344CB8AC3E}">
        <p14:creationId xmlns:p14="http://schemas.microsoft.com/office/powerpoint/2010/main" val="105193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03/29</a:t>
            </a:r>
            <a:endParaRPr sz="900"/>
          </a:p>
        </p:txBody>
      </p:sp>
      <p:sp>
        <p:nvSpPr>
          <p:cNvPr id="79" name="Google Shape;79;p15"/>
          <p:cNvSpPr txBox="1"/>
          <p:nvPr/>
        </p:nvSpPr>
        <p:spPr>
          <a:xfrm>
            <a:off x="497400" y="908100"/>
            <a:ext cx="40746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</a:rPr>
              <a:t>Bubble sort (Método Bolha) </a:t>
            </a:r>
            <a:r>
              <a:rPr lang="pt-BR" b="1">
                <a:solidFill>
                  <a:schemeClr val="dk1"/>
                </a:solidFill>
              </a:rPr>
              <a:t>                           </a:t>
            </a:r>
            <a:endParaRPr sz="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Introdução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Processo de troca dos elementos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Vantagens e Desvantagens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Exemplo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</a:t>
            </a:r>
            <a:r>
              <a:rPr lang="pt-BR" sz="1250">
                <a:solidFill>
                  <a:schemeClr val="dk1"/>
                </a:solidFill>
              </a:rPr>
              <a:t>Complexidade Computacional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</a:rPr>
              <a:t>Insertion sort (Método de Inserção)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Introdução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91">
                <a:solidFill>
                  <a:schemeClr val="dk1"/>
                </a:solidFill>
              </a:rPr>
              <a:t>    - Processo de troca dos elementos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>
                <a:solidFill>
                  <a:schemeClr val="dk1"/>
                </a:solidFill>
              </a:rPr>
              <a:t>    - Vantagens e Desvantagens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>
                <a:solidFill>
                  <a:schemeClr val="dk1"/>
                </a:solidFill>
              </a:rPr>
              <a:t>    - Exemplo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>
                <a:solidFill>
                  <a:schemeClr val="dk1"/>
                </a:solidFill>
              </a:rPr>
              <a:t>    - </a:t>
            </a:r>
            <a:r>
              <a:rPr lang="pt-BR" sz="1250">
                <a:solidFill>
                  <a:schemeClr val="dk1"/>
                </a:solidFill>
              </a:rPr>
              <a:t>Complexidade Computacional</a:t>
            </a:r>
            <a:endParaRPr sz="129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91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7175" y="444350"/>
            <a:ext cx="164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/>
              <a:t>Sumário </a:t>
            </a:r>
            <a:endParaRPr sz="2300" b="1"/>
          </a:p>
        </p:txBody>
      </p:sp>
      <p:sp>
        <p:nvSpPr>
          <p:cNvPr id="81" name="Google Shape;81;p15"/>
          <p:cNvSpPr txBox="1"/>
          <p:nvPr/>
        </p:nvSpPr>
        <p:spPr>
          <a:xfrm>
            <a:off x="4267150" y="893575"/>
            <a:ext cx="4580400" cy="3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 err="1">
                <a:solidFill>
                  <a:schemeClr val="dk1"/>
                </a:solidFill>
              </a:rPr>
              <a:t>Selection</a:t>
            </a:r>
            <a:r>
              <a:rPr lang="pt-BR" sz="1600" b="1" dirty="0">
                <a:solidFill>
                  <a:schemeClr val="dk1"/>
                </a:solidFill>
              </a:rPr>
              <a:t> </a:t>
            </a:r>
            <a:r>
              <a:rPr lang="pt-BR" sz="1600" b="1" dirty="0" err="1">
                <a:solidFill>
                  <a:schemeClr val="dk1"/>
                </a:solidFill>
              </a:rPr>
              <a:t>sort</a:t>
            </a:r>
            <a:r>
              <a:rPr lang="pt-BR" sz="1600" b="1" dirty="0">
                <a:solidFill>
                  <a:schemeClr val="dk1"/>
                </a:solidFill>
              </a:rPr>
              <a:t> (Método de Seleção)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 dirty="0">
                <a:solidFill>
                  <a:schemeClr val="dk1"/>
                </a:solidFill>
              </a:rPr>
              <a:t>    - Introdução</a:t>
            </a:r>
            <a:endParaRPr sz="129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 dirty="0">
                <a:solidFill>
                  <a:schemeClr val="dk1"/>
                </a:solidFill>
              </a:rPr>
              <a:t>    - Processo de troca dos elementos</a:t>
            </a:r>
            <a:endParaRPr sz="129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 dirty="0">
                <a:solidFill>
                  <a:schemeClr val="dk1"/>
                </a:solidFill>
              </a:rPr>
              <a:t>    - Vantagens e Desvantagens</a:t>
            </a:r>
            <a:endParaRPr sz="129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 dirty="0">
                <a:solidFill>
                  <a:schemeClr val="dk1"/>
                </a:solidFill>
              </a:rPr>
              <a:t>    - Exemplo</a:t>
            </a:r>
            <a:endParaRPr sz="129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91" dirty="0">
                <a:solidFill>
                  <a:schemeClr val="dk1"/>
                </a:solidFill>
              </a:rPr>
              <a:t>    - </a:t>
            </a:r>
            <a:r>
              <a:rPr lang="pt-BR" sz="1250" dirty="0">
                <a:solidFill>
                  <a:schemeClr val="dk1"/>
                </a:solidFill>
              </a:rPr>
              <a:t>Complexidade Computacional</a:t>
            </a:r>
            <a:endParaRPr sz="129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6025" y="4791275"/>
            <a:ext cx="7542900" cy="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9" name="Google Shape;89;p16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04/29</a:t>
            </a:r>
            <a:endParaRPr sz="900"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275350" y="2175375"/>
            <a:ext cx="45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lang="pt-BR" sz="2911" b="1"/>
              <a:t>Bubble Sort (Método bolha)</a:t>
            </a:r>
            <a:endParaRPr sz="701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0" y="2461725"/>
            <a:ext cx="23259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0" y="2381013"/>
            <a:ext cx="23259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818100" y="2502075"/>
            <a:ext cx="23259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818100" y="2421363"/>
            <a:ext cx="23259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05/29</a:t>
            </a:r>
            <a:endParaRPr sz="90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4294967295"/>
          </p:nvPr>
        </p:nvSpPr>
        <p:spPr>
          <a:xfrm>
            <a:off x="311700" y="1189175"/>
            <a:ext cx="42300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406"/>
              <a:buFont typeface="Arial"/>
              <a:buNone/>
            </a:pPr>
            <a:r>
              <a:rPr lang="pt-BR" sz="2272">
                <a:solidFill>
                  <a:schemeClr val="dk1"/>
                </a:solidFill>
              </a:rPr>
              <a:t>O Bubble Sort é um algoritmo de ordenação simples que percorre uma lista várias vezes, comparando elementos adjacentes e trocando-os se estiverem na ordem errada. Esse processo de troca gradualmente move os elementos maiores para o topo da lista, semelhante às bolhas subindo na água.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4294967295"/>
          </p:nvPr>
        </p:nvSpPr>
        <p:spPr>
          <a:xfrm>
            <a:off x="385075" y="56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b="1"/>
              <a:t>Introdução</a:t>
            </a:r>
            <a:endParaRPr sz="2220" b="1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704" y="1189175"/>
            <a:ext cx="3891821" cy="25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400" y="1451188"/>
            <a:ext cx="3780196" cy="226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07/29</a:t>
            </a:r>
            <a:endParaRPr sz="900"/>
          </a:p>
        </p:txBody>
      </p:sp>
      <p:sp>
        <p:nvSpPr>
          <p:cNvPr id="126" name="Google Shape;126;p19"/>
          <p:cNvSpPr txBox="1"/>
          <p:nvPr/>
        </p:nvSpPr>
        <p:spPr>
          <a:xfrm>
            <a:off x="837325" y="487238"/>
            <a:ext cx="79161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/>
              <a:t>Processo de Troca no Algoritmo de Ordenação pelo Método bolha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50" y="917275"/>
            <a:ext cx="5974774" cy="37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08/29</a:t>
            </a:r>
            <a:endParaRPr sz="900"/>
          </a:p>
        </p:txBody>
      </p:sp>
      <p:sp>
        <p:nvSpPr>
          <p:cNvPr id="136" name="Google Shape;136;p20"/>
          <p:cNvSpPr/>
          <p:nvPr/>
        </p:nvSpPr>
        <p:spPr>
          <a:xfrm>
            <a:off x="0" y="1102638"/>
            <a:ext cx="6324900" cy="1496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324" y="1176413"/>
            <a:ext cx="1334800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2819100" y="3087375"/>
            <a:ext cx="6324900" cy="1496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525" y="3161150"/>
            <a:ext cx="1334800" cy="13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66025" y="560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Vantagens</a:t>
            </a:r>
            <a:r>
              <a:rPr lang="pt-BR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530325" y="2516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Desvantagens</a:t>
            </a:r>
            <a:endParaRPr b="1"/>
          </a:p>
        </p:txBody>
      </p:sp>
      <p:sp>
        <p:nvSpPr>
          <p:cNvPr id="142" name="Google Shape;142;p20"/>
          <p:cNvSpPr txBox="1"/>
          <p:nvPr/>
        </p:nvSpPr>
        <p:spPr>
          <a:xfrm>
            <a:off x="66025" y="1247375"/>
            <a:ext cx="51141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Simplicidade de Implementação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Facilidade de Depuração</a:t>
            </a: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 b="1">
                <a:solidFill>
                  <a:schemeClr val="lt1"/>
                </a:solidFill>
              </a:rPr>
              <a:t>Uso em Pequenos Conjuntos de Dados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123625" y="3277288"/>
            <a:ext cx="50703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 b="1">
                <a:solidFill>
                  <a:schemeClr val="lt1"/>
                </a:solidFill>
              </a:rPr>
              <a:t>Ineficiente para grandes conjuntos de dados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500" b="1">
                <a:solidFill>
                  <a:schemeClr val="lt1"/>
                </a:solidFill>
              </a:rPr>
              <a:t>Falta de Otimização</a:t>
            </a:r>
            <a:endParaRPr sz="15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 b="1">
                <a:solidFill>
                  <a:schemeClr val="lt1"/>
                </a:solidFill>
              </a:rPr>
              <a:t>Número elevado de trocas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09/29</a:t>
            </a:r>
            <a:endParaRPr sz="900"/>
          </a:p>
        </p:txBody>
      </p:sp>
      <p:sp>
        <p:nvSpPr>
          <p:cNvPr id="152" name="Google Shape;152;p21"/>
          <p:cNvSpPr txBox="1"/>
          <p:nvPr/>
        </p:nvSpPr>
        <p:spPr>
          <a:xfrm>
            <a:off x="428150" y="555613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17375" y="1361675"/>
            <a:ext cx="81201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</a:rPr>
              <a:t>A complexidade computacional (CC) é uma medida teórica do consumo de recursos computacionais por um algoritmo.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</a:rPr>
              <a:t>Ela analisa como o tempo de execução ou o uso de espaço de um algoritmo aumenta à medida que o tamanho da entrada aumenta.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</a:rPr>
              <a:t>A notação Big O é comumente usada para descrever a complexidade assintótica de um algoritmo, o que significa que ela descreve como o desempenho do algoritmo se comporta à medida que a entrada se torna grande.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</a:rPr>
              <a:t>Em métodos de ordenação, analisamos quanto tempo um algoritmo leva para ordenar uma lista em termos de suas operações básicas (trocas, comparações...)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>
                <a:solidFill>
                  <a:schemeClr val="dk1"/>
                </a:solidFill>
              </a:rPr>
              <a:t> </a:t>
            </a:r>
            <a:endParaRPr sz="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28445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4754600"/>
            <a:ext cx="9144000" cy="80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8592075" y="4835300"/>
            <a:ext cx="4770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10/29</a:t>
            </a:r>
            <a:endParaRPr sz="900"/>
          </a:p>
        </p:txBody>
      </p:sp>
      <p:sp>
        <p:nvSpPr>
          <p:cNvPr id="162" name="Google Shape;162;p22"/>
          <p:cNvSpPr txBox="1"/>
          <p:nvPr/>
        </p:nvSpPr>
        <p:spPr>
          <a:xfrm>
            <a:off x="340075" y="555625"/>
            <a:ext cx="534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Complexidade Computacional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6025" y="1064550"/>
            <a:ext cx="83331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dk1"/>
                </a:solidFill>
              </a:rPr>
              <a:t>A notação Big O é usada para expressar limites superiores (ou seja, a pior complexidade possível) para o tempo ou espaço de um algoritmo. Aqui estão alguns exemplos comuns de notação Big O e suas características:</a:t>
            </a:r>
          </a:p>
          <a:p>
            <a:pPr marL="742950" lvl="4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O(1) - Complexidade Constante: O algoritmo tem um tempo ou espaço constante, independentemente do tamanho da entrada.</a:t>
            </a:r>
          </a:p>
          <a:p>
            <a:pPr marL="457200" lvl="3"/>
            <a:r>
              <a:rPr lang="pt-BR" sz="1800" dirty="0">
                <a:solidFill>
                  <a:schemeClr val="dk1"/>
                </a:solidFill>
              </a:rPr>
              <a:t>	Exemplo: Acesso direto a um elemento em um </a:t>
            </a:r>
            <a:r>
              <a:rPr lang="pt-BR" sz="1800" dirty="0" err="1">
                <a:solidFill>
                  <a:schemeClr val="dk1"/>
                </a:solidFill>
              </a:rPr>
              <a:t>array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742950" lvl="2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O(log </a:t>
            </a:r>
            <a:r>
              <a:rPr lang="pt-BR" sz="1800" dirty="0" err="1">
                <a:solidFill>
                  <a:schemeClr val="dk1"/>
                </a:solidFill>
              </a:rPr>
              <a:t>n</a:t>
            </a:r>
            <a:r>
              <a:rPr lang="pt-BR" sz="1800" dirty="0">
                <a:solidFill>
                  <a:schemeClr val="dk1"/>
                </a:solidFill>
              </a:rPr>
              <a:t>) - Complexidade Logarítmica: O desempenho do algoritmo melhora </a:t>
            </a:r>
            <a:r>
              <a:rPr lang="pt-BR" sz="1800" dirty="0" err="1">
                <a:solidFill>
                  <a:schemeClr val="dk1"/>
                </a:solidFill>
              </a:rPr>
              <a:t>logaritmicamente</a:t>
            </a:r>
            <a:r>
              <a:rPr lang="pt-BR" sz="1800" dirty="0">
                <a:solidFill>
                  <a:schemeClr val="dk1"/>
                </a:solidFill>
              </a:rPr>
              <a:t> com o aumento do tamanho da entrada.</a:t>
            </a:r>
          </a:p>
          <a:p>
            <a:pPr marL="457200" lvl="2"/>
            <a:r>
              <a:rPr lang="pt-BR" sz="1800" dirty="0">
                <a:solidFill>
                  <a:schemeClr val="dk1"/>
                </a:solidFill>
              </a:rPr>
              <a:t>	Exemplo: Busca binária em uma lista ordenada.</a:t>
            </a:r>
          </a:p>
          <a:p>
            <a:pPr marL="742950" lvl="2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dk1"/>
                </a:solidFill>
              </a:rPr>
              <a:t>O(</a:t>
            </a:r>
            <a:r>
              <a:rPr lang="pt-BR" sz="1800" dirty="0" err="1">
                <a:solidFill>
                  <a:schemeClr val="dk1"/>
                </a:solidFill>
              </a:rPr>
              <a:t>n</a:t>
            </a:r>
            <a:r>
              <a:rPr lang="pt-BR" sz="1800" dirty="0">
                <a:solidFill>
                  <a:schemeClr val="dk1"/>
                </a:solidFill>
              </a:rPr>
              <a:t>) - Complexidade Linear: O tempo ou espaço aumenta linearmente com o tamanho da entrada.</a:t>
            </a:r>
          </a:p>
          <a:p>
            <a:pPr marL="457200" lvl="2"/>
            <a:r>
              <a:rPr lang="pt-BR" sz="1800" dirty="0">
                <a:solidFill>
                  <a:schemeClr val="dk1"/>
                </a:solidFill>
              </a:rPr>
              <a:t>	Exemplo: Percorrer uma lista.</a:t>
            </a:r>
          </a:p>
          <a:p>
            <a:pPr marL="457200" lvl="2"/>
            <a:endParaRPr lang="pt-BR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1353</Words>
  <Application>Microsoft Macintosh PowerPoint</Application>
  <PresentationFormat>Apresentação na tela (16:9)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Simple Light</vt:lpstr>
      <vt:lpstr>Algoritmos de Ordenação Simples</vt:lpstr>
      <vt:lpstr>Apresentação do PowerPoint</vt:lpstr>
      <vt:lpstr>Apresentação do PowerPoint</vt:lpstr>
      <vt:lpstr>Bubble Sort (Método bolha) 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Insertion Sort (método de inserção) 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Selection Sort (Método de Seleção) 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 Simples</dc:title>
  <cp:lastModifiedBy>Oseas</cp:lastModifiedBy>
  <cp:revision>11</cp:revision>
  <dcterms:modified xsi:type="dcterms:W3CDTF">2024-01-31T11:37:28Z</dcterms:modified>
</cp:coreProperties>
</file>