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 marL="0" marR="0" indent="0" algn="l" defTabSz="121786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34900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869799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04699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739599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174498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609401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044301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479200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66"/>
    <p:restoredTop sz="94719"/>
  </p:normalViewPr>
  <p:slideViewPr>
    <p:cSldViewPr snapToGrid="0" snapToObjects="1">
      <p:cViewPr>
        <p:scale>
          <a:sx n="55" d="100"/>
          <a:sy n="55" d="100"/>
        </p:scale>
        <p:origin x="1920" y="-8056"/>
      </p:cViewPr>
      <p:guideLst>
        <p:guide orient="horz" pos="13482"/>
        <p:guide pos="9536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507032" latinLnBrk="0">
      <a:defRPr sz="4528">
        <a:latin typeface="+mn-lt"/>
        <a:ea typeface="+mn-ea"/>
        <a:cs typeface="+mn-cs"/>
        <a:sym typeface="Calibri"/>
      </a:defRPr>
    </a:lvl1pPr>
    <a:lvl2pPr indent="304465" defTabSz="3507032" latinLnBrk="0">
      <a:defRPr sz="4528">
        <a:latin typeface="+mn-lt"/>
        <a:ea typeface="+mn-ea"/>
        <a:cs typeface="+mn-cs"/>
        <a:sym typeface="Calibri"/>
      </a:defRPr>
    </a:lvl2pPr>
    <a:lvl3pPr indent="608934" defTabSz="3507032" latinLnBrk="0">
      <a:defRPr sz="4528">
        <a:latin typeface="+mn-lt"/>
        <a:ea typeface="+mn-ea"/>
        <a:cs typeface="+mn-cs"/>
        <a:sym typeface="Calibri"/>
      </a:defRPr>
    </a:lvl3pPr>
    <a:lvl4pPr indent="913399" defTabSz="3507032" latinLnBrk="0">
      <a:defRPr sz="4528">
        <a:latin typeface="+mn-lt"/>
        <a:ea typeface="+mn-ea"/>
        <a:cs typeface="+mn-cs"/>
        <a:sym typeface="Calibri"/>
      </a:defRPr>
    </a:lvl4pPr>
    <a:lvl5pPr indent="1217868" defTabSz="3507032" latinLnBrk="0">
      <a:defRPr sz="4528">
        <a:latin typeface="+mn-lt"/>
        <a:ea typeface="+mn-ea"/>
        <a:cs typeface="+mn-cs"/>
        <a:sym typeface="Calibri"/>
      </a:defRPr>
    </a:lvl5pPr>
    <a:lvl6pPr indent="1522333" defTabSz="3507032" latinLnBrk="0">
      <a:defRPr sz="4528">
        <a:latin typeface="+mn-lt"/>
        <a:ea typeface="+mn-ea"/>
        <a:cs typeface="+mn-cs"/>
        <a:sym typeface="Calibri"/>
      </a:defRPr>
    </a:lvl6pPr>
    <a:lvl7pPr indent="1826798" defTabSz="3507032" latinLnBrk="0">
      <a:defRPr sz="4528">
        <a:latin typeface="+mn-lt"/>
        <a:ea typeface="+mn-ea"/>
        <a:cs typeface="+mn-cs"/>
        <a:sym typeface="Calibri"/>
      </a:defRPr>
    </a:lvl7pPr>
    <a:lvl8pPr indent="2131267" defTabSz="3507032" latinLnBrk="0">
      <a:defRPr sz="4528">
        <a:latin typeface="+mn-lt"/>
        <a:ea typeface="+mn-ea"/>
        <a:cs typeface="+mn-cs"/>
        <a:sym typeface="Calibri"/>
      </a:defRPr>
    </a:lvl8pPr>
    <a:lvl9pPr indent="2435732" defTabSz="3507032" latinLnBrk="0">
      <a:defRPr sz="4528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13761" y="574684"/>
            <a:ext cx="27247692" cy="941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13761" y="9987546"/>
            <a:ext cx="27247692" cy="3281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64457" y="39503627"/>
            <a:ext cx="332781" cy="3382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672898" marR="0" indent="-672898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133797" marR="0" indent="-788000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627345" marR="0" indent="-935751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088058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433855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7779651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125448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0471248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1817045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00349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0070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01049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201401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50175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802101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10245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402799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ltmeyer.com/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hyperlink" Target="https://github.com/pat-alt/CounterfactualExplanations.jl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5" Type="http://schemas.openxmlformats.org/officeDocument/2006/relationships/hyperlink" Target="https://github.com/pat-alt/algorithmic_recourse_dynamics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hyperlink" Target="https://github.com/pat-alt/LaplaceRedux.jl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B3403B-2B48-81C9-84A4-7BDD675BC63C}"/>
              </a:ext>
            </a:extLst>
          </p:cNvPr>
          <p:cNvSpPr/>
          <p:nvPr/>
        </p:nvSpPr>
        <p:spPr>
          <a:xfrm>
            <a:off x="726831" y="3376246"/>
            <a:ext cx="28838769" cy="630996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35"/>
          <p:cNvSpPr txBox="1"/>
          <p:nvPr/>
        </p:nvSpPr>
        <p:spPr>
          <a:xfrm>
            <a:off x="966483" y="763483"/>
            <a:ext cx="9522193" cy="2427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049" rIns="4204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5058" dirty="0"/>
              <a:t>Explainable AI: Probabilistic Methods for Counterfactual Explanations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C569E0-D64B-B1E4-EB90-49CD1EFC507E}"/>
              </a:ext>
            </a:extLst>
          </p:cNvPr>
          <p:cNvGrpSpPr/>
          <p:nvPr/>
        </p:nvGrpSpPr>
        <p:grpSpPr>
          <a:xfrm>
            <a:off x="993359" y="3735937"/>
            <a:ext cx="9036989" cy="5507077"/>
            <a:chOff x="993360" y="3735937"/>
            <a:chExt cx="8360262" cy="5507077"/>
          </a:xfrm>
        </p:grpSpPr>
        <p:sp>
          <p:nvSpPr>
            <p:cNvPr id="33" name="TextBox 38"/>
            <p:cNvSpPr txBox="1"/>
            <p:nvPr/>
          </p:nvSpPr>
          <p:spPr>
            <a:xfrm>
              <a:off x="993360" y="3735937"/>
              <a:ext cx="8336695" cy="10550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Abstract</a:t>
              </a:r>
            </a:p>
            <a:p>
              <a:endParaRPr sz="3128" dirty="0"/>
            </a:p>
          </p:txBody>
        </p:sp>
        <p:sp>
          <p:nvSpPr>
            <p:cNvPr id="34" name="TextBox 39"/>
            <p:cNvSpPr txBox="1"/>
            <p:nvPr/>
          </p:nvSpPr>
          <p:spPr>
            <a:xfrm>
              <a:off x="1016927" y="4316281"/>
              <a:ext cx="8336695" cy="49267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2400" dirty="0"/>
                <a:t>Counterfactual Explanations (CE) are a promising approach to explainable artificial intelligence (XAI). They explain how inputs into a model need to change for it to produce different outputs. To ensure that the generated explanations are realistic it is important to understand which input-output pairs are likely to occur. Using probabilistic methods this can be done in one of two ways: 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GB" sz="2400" dirty="0"/>
                <a:t>Use a generative model to learn the data manifold. 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GB" sz="2400" dirty="0"/>
                <a:t>Restrict the class of classifiers to Bayesian classifiers. </a:t>
              </a:r>
            </a:p>
            <a:p>
              <a:r>
                <a:rPr lang="en-GB" sz="2400" dirty="0"/>
                <a:t>I present both approaches here and introduce a framework for generating counterfactuals in Julia. In ongoing work I am investigating the dynamics of counterfactual explanations.</a:t>
              </a:r>
            </a:p>
          </p:txBody>
        </p:sp>
      </p:grpSp>
      <p:sp>
        <p:nvSpPr>
          <p:cNvPr id="39" name="TextBox 45"/>
          <p:cNvSpPr txBox="1"/>
          <p:nvPr/>
        </p:nvSpPr>
        <p:spPr>
          <a:xfrm>
            <a:off x="726831" y="10747687"/>
            <a:ext cx="1355752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200" dirty="0"/>
          </a:p>
        </p:txBody>
      </p:sp>
      <p:sp>
        <p:nvSpPr>
          <p:cNvPr id="41" name="TextBox 47"/>
          <p:cNvSpPr txBox="1"/>
          <p:nvPr/>
        </p:nvSpPr>
        <p:spPr>
          <a:xfrm>
            <a:off x="726831" y="10757231"/>
            <a:ext cx="13557520" cy="2113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/>
              <a:t>From 🐱 to 🐶: Suppose we have trained a black-box classifier to discriminate cats from dogs (</a:t>
            </a:r>
            <a:r>
              <a:rPr lang="en-US" sz="2800" b="1" dirty="0"/>
              <a:t>Figure 1</a:t>
            </a:r>
            <a:r>
              <a:rPr lang="en-US" sz="2800" dirty="0"/>
              <a:t>). To understand why some individual cat was not classified as a dog, we can move her from her factual state </a:t>
            </a:r>
            <a:r>
              <a:rPr lang="en-NL" sz="2800" dirty="0"/>
              <a:t>🐱 to a counterfactual state 🐶. Why has the cat not been classified as a dog? Because she is too short and her tail is too long.</a:t>
            </a:r>
            <a:endParaRPr lang="en-GB" sz="2523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AEB1AE-CC89-FE4D-97D0-FF665348A8A7}"/>
              </a:ext>
            </a:extLst>
          </p:cNvPr>
          <p:cNvGrpSpPr/>
          <p:nvPr/>
        </p:nvGrpSpPr>
        <p:grpSpPr>
          <a:xfrm>
            <a:off x="16059937" y="38683671"/>
            <a:ext cx="13261241" cy="3169549"/>
            <a:chOff x="6341227" y="2660310"/>
            <a:chExt cx="2589028" cy="567810"/>
          </a:xfrm>
        </p:grpSpPr>
        <p:sp>
          <p:nvSpPr>
            <p:cNvPr id="48" name="TextBox 60"/>
            <p:cNvSpPr txBox="1"/>
            <p:nvPr/>
          </p:nvSpPr>
          <p:spPr>
            <a:xfrm>
              <a:off x="6341227" y="2660310"/>
              <a:ext cx="2476403" cy="1028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2049" rIns="42049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3130" dirty="0"/>
                <a:t>References</a:t>
              </a:r>
            </a:p>
          </p:txBody>
        </p:sp>
        <p:sp>
          <p:nvSpPr>
            <p:cNvPr id="49" name="TextBox 61"/>
            <p:cNvSpPr txBox="1"/>
            <p:nvPr/>
          </p:nvSpPr>
          <p:spPr>
            <a:xfrm>
              <a:off x="6341227" y="2768693"/>
              <a:ext cx="2589028" cy="459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2049" rIns="42049" anchor="t">
              <a:spAutoFit/>
            </a:bodyPr>
            <a:lstStyle/>
            <a:p>
              <a:pPr>
                <a:lnSpc>
                  <a:spcPct val="120000"/>
                </a:lnSpc>
                <a:spcBef>
                  <a:spcPts val="552"/>
                </a:spcBef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GB" sz="1800" dirty="0">
                  <a:sym typeface="Arial"/>
                </a:rPr>
                <a:t>[1] Wachter et al. </a:t>
              </a:r>
              <a:r>
                <a:rPr sz="1800" dirty="0"/>
                <a:t>(20</a:t>
              </a:r>
              <a:r>
                <a:rPr lang="en-US" sz="1800" dirty="0"/>
                <a:t>18</a:t>
              </a:r>
              <a:r>
                <a:rPr sz="1800" dirty="0"/>
                <a:t>). “</a:t>
              </a:r>
              <a:r>
                <a:rPr lang="en-US" sz="1800" dirty="0"/>
                <a:t>Counterfactual explanations without opening the black box: automated decisions and the GDPR</a:t>
              </a:r>
              <a:r>
                <a:rPr sz="1800" dirty="0"/>
                <a:t>.”</a:t>
              </a:r>
              <a:r>
                <a:rPr lang="en-US" sz="1800" dirty="0"/>
                <a:t>.</a:t>
              </a:r>
              <a:r>
                <a:rPr sz="1800" dirty="0"/>
                <a:t> </a:t>
              </a:r>
              <a:r>
                <a:rPr lang="en-US" sz="1800" dirty="0">
                  <a:solidFill>
                    <a:srgbClr val="677B8C"/>
                  </a:solidFill>
                  <a:latin typeface="Arial"/>
                  <a:cs typeface="Arial"/>
                </a:rPr>
                <a:t>In: </a:t>
              </a:r>
              <a:r>
                <a:rPr lang="en-GB" sz="1800" dirty="0">
                  <a:solidFill>
                    <a:srgbClr val="677B8C"/>
                  </a:solidFill>
                  <a:latin typeface="Arial"/>
                  <a:cs typeface="Arial"/>
                  <a:sym typeface="Arial"/>
                </a:rPr>
                <a:t>Harvard Journal of Law &amp; Technology (31)</a:t>
              </a:r>
            </a:p>
            <a:p>
              <a:pPr>
                <a:lnSpc>
                  <a:spcPct val="120000"/>
                </a:lnSpc>
                <a:spcBef>
                  <a:spcPts val="552"/>
                </a:spcBef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GB" sz="1800" dirty="0">
                  <a:sym typeface="Arial"/>
                </a:rPr>
                <a:t>[2] </a:t>
              </a:r>
              <a:r>
                <a:rPr lang="en-GB" sz="1800" dirty="0" err="1">
                  <a:sym typeface="Arial"/>
                </a:rPr>
                <a:t>Schut</a:t>
              </a:r>
              <a:r>
                <a:rPr lang="en-GB" sz="1800" dirty="0">
                  <a:sym typeface="Arial"/>
                </a:rPr>
                <a:t> et al. </a:t>
              </a:r>
              <a:r>
                <a:rPr lang="en-GB" sz="1800" dirty="0"/>
                <a:t>(2021). “Generating interpretable counterfactual explanations by implicit minimisation of epistemic and aleatoric uncertainty.”. </a:t>
              </a:r>
              <a:r>
                <a:rPr lang="en-GB" sz="1800" dirty="0">
                  <a:solidFill>
                    <a:srgbClr val="677B8C"/>
                  </a:solidFill>
                  <a:latin typeface="Arial"/>
                  <a:cs typeface="Arial"/>
                </a:rPr>
                <a:t>In: </a:t>
              </a:r>
              <a:r>
                <a:rPr lang="en-GB" sz="1800" dirty="0">
                  <a:solidFill>
                    <a:srgbClr val="677B8C"/>
                  </a:solidFill>
                  <a:latin typeface="Arial"/>
                  <a:cs typeface="Arial"/>
                  <a:sym typeface="Arial"/>
                </a:rPr>
                <a:t>Proceedings of Machine Learning Research (130)</a:t>
              </a:r>
            </a:p>
            <a:p>
              <a:pPr>
                <a:lnSpc>
                  <a:spcPct val="120000"/>
                </a:lnSpc>
                <a:spcBef>
                  <a:spcPts val="552"/>
                </a:spcBef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GB" sz="1800" dirty="0">
                  <a:sym typeface="Arial"/>
                </a:rPr>
                <a:t>[3] Joshi et al. </a:t>
              </a:r>
              <a:r>
                <a:rPr lang="en-GB" sz="1800" dirty="0"/>
                <a:t>(2013). “Towards realistic individual recourse and actionable explanations in black-box decision making systems.”. </a:t>
              </a:r>
              <a:r>
                <a:rPr lang="en-GB" sz="1800" dirty="0">
                  <a:solidFill>
                    <a:srgbClr val="677B8C"/>
                  </a:solidFill>
                  <a:latin typeface="Arial"/>
                  <a:cs typeface="Arial"/>
                </a:rPr>
                <a:t>In: </a:t>
              </a:r>
              <a:r>
                <a:rPr lang="en-GB" sz="1800" dirty="0" err="1">
                  <a:solidFill>
                    <a:srgbClr val="677B8C"/>
                  </a:solidFill>
                  <a:latin typeface="Arial"/>
                  <a:cs typeface="Arial"/>
                  <a:sym typeface="Arial"/>
                </a:rPr>
                <a:t>arXiv</a:t>
              </a:r>
              <a:r>
                <a:rPr lang="en-GB" sz="1800" dirty="0">
                  <a:solidFill>
                    <a:srgbClr val="677B8C"/>
                  </a:solidFill>
                  <a:latin typeface="Arial"/>
                  <a:cs typeface="Arial"/>
                  <a:sym typeface="Arial"/>
                </a:rPr>
                <a:t> preprint arXiv:1907.09615.</a:t>
              </a:r>
            </a:p>
            <a:p>
              <a:pPr>
                <a:lnSpc>
                  <a:spcPct val="120000"/>
                </a:lnSpc>
                <a:spcBef>
                  <a:spcPts val="552"/>
                </a:spcBef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endParaRPr lang="en-GB" sz="1473" dirty="0">
                <a:solidFill>
                  <a:srgbClr val="677B8C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0" name="TextBox 37"/>
          <p:cNvSpPr txBox="1"/>
          <p:nvPr/>
        </p:nvSpPr>
        <p:spPr>
          <a:xfrm>
            <a:off x="15566834" y="828090"/>
            <a:ext cx="6202748" cy="1100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049" rIns="42049">
            <a:spAutoFit/>
          </a:bodyPr>
          <a:lstStyle/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933" b="1" dirty="0"/>
              <a:t>Patrick </a:t>
            </a:r>
            <a:r>
              <a:rPr lang="en-US" sz="1933" b="1" dirty="0" err="1"/>
              <a:t>Altmeyer</a:t>
            </a:r>
            <a:r>
              <a:rPr lang="en-US" sz="1933" b="1" dirty="0"/>
              <a:t> (</a:t>
            </a:r>
            <a:r>
              <a:rPr lang="en-US" sz="1933" b="1" dirty="0" err="1"/>
              <a:t>p.altmeyer@tudelft.nl</a:t>
            </a:r>
            <a:r>
              <a:rPr lang="en-US" sz="1933" b="1" dirty="0"/>
              <a:t>)</a:t>
            </a:r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933" dirty="0"/>
              <a:t>Dr. Cynthia </a:t>
            </a:r>
            <a:r>
              <a:rPr lang="en-US" sz="1933" dirty="0" err="1"/>
              <a:t>Liem</a:t>
            </a:r>
            <a:r>
              <a:rPr lang="en-US" sz="1933" dirty="0"/>
              <a:t> (</a:t>
            </a:r>
            <a:r>
              <a:rPr lang="en-US" sz="1933" dirty="0" err="1"/>
              <a:t>c.c.s.liem@tudelft.nl</a:t>
            </a:r>
            <a:r>
              <a:rPr lang="en-US" sz="1933" dirty="0"/>
              <a:t>)</a:t>
            </a:r>
            <a:br>
              <a:rPr sz="1933" dirty="0"/>
            </a:br>
            <a:endParaRPr sz="1933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D26012-FF8F-E641-9B85-F180F688CD07}"/>
              </a:ext>
            </a:extLst>
          </p:cNvPr>
          <p:cNvGrpSpPr/>
          <p:nvPr/>
        </p:nvGrpSpPr>
        <p:grpSpPr>
          <a:xfrm>
            <a:off x="10488678" y="3729834"/>
            <a:ext cx="9464172" cy="5063981"/>
            <a:chOff x="3179518" y="797410"/>
            <a:chExt cx="2643822" cy="1605944"/>
          </a:xfrm>
        </p:grpSpPr>
        <p:sp>
          <p:nvSpPr>
            <p:cNvPr id="36" name="TextBox 42"/>
            <p:cNvSpPr txBox="1"/>
            <p:nvPr/>
          </p:nvSpPr>
          <p:spPr>
            <a:xfrm>
              <a:off x="3179518" y="981487"/>
              <a:ext cx="2643822" cy="142186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2049" rIns="42049">
              <a:spAutoFit/>
            </a:bodyPr>
            <a:lstStyle/>
            <a:p>
              <a:pPr marL="540633" indent="-540633">
                <a:lnSpc>
                  <a:spcPct val="120000"/>
                </a:lnSpc>
                <a:buSzPct val="100000"/>
                <a:buFont typeface="Wingdings" pitchFamily="2" charset="2"/>
                <a:buChar char="ü"/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2400" dirty="0">
                  <a:hlinkClick r:id="rId3"/>
                </a:rPr>
                <a:t>CounterfactualExplanations.jl</a:t>
              </a:r>
              <a:r>
                <a:rPr lang="en-US" sz="2400" dirty="0"/>
                <a:t> – a Julia package for generating counterfactual explanations. To be presented as main talk at </a:t>
              </a:r>
              <a:r>
                <a:rPr lang="en-US" sz="2400" dirty="0" err="1"/>
                <a:t>JuliaCon</a:t>
              </a:r>
              <a:r>
                <a:rPr lang="en-US" sz="2400" dirty="0"/>
                <a:t> 2022 and published in proceedings.</a:t>
              </a:r>
            </a:p>
            <a:p>
              <a:pPr marL="540633" indent="-540633">
                <a:lnSpc>
                  <a:spcPct val="120000"/>
                </a:lnSpc>
                <a:buSzPct val="100000"/>
                <a:buFont typeface="Wingdings" pitchFamily="2" charset="2"/>
                <a:buChar char="ü"/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2400" dirty="0">
                  <a:hlinkClick r:id="rId4"/>
                </a:rPr>
                <a:t>LaplaceRedux.jl</a:t>
              </a:r>
              <a:r>
                <a:rPr lang="en-US" sz="2400" dirty="0"/>
                <a:t> – a Julia package for Bayesian deep learning through Laplace Approximation. To be presented as lightening talk at </a:t>
              </a:r>
              <a:r>
                <a:rPr lang="en-US" sz="2400" dirty="0" err="1"/>
                <a:t>JuliaCon</a:t>
              </a:r>
              <a:r>
                <a:rPr lang="en-US" sz="2400" dirty="0"/>
                <a:t> 2022.</a:t>
              </a:r>
              <a:endParaRPr sz="2400" dirty="0"/>
            </a:p>
            <a:p>
              <a:pPr marL="540633" indent="-540633">
                <a:lnSpc>
                  <a:spcPct val="120000"/>
                </a:lnSpc>
                <a:buSzPct val="100000"/>
                <a:buFont typeface="Wingdings" pitchFamily="2" charset="2"/>
                <a:buChar char="ü"/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2400" dirty="0">
                  <a:hlinkClick r:id="rId5"/>
                </a:rPr>
                <a:t>Algorithmic Recourse Dynamics</a:t>
              </a:r>
              <a:r>
                <a:rPr lang="en-US" sz="2400" dirty="0"/>
                <a:t>: Algorithmic Recourse (AR) relates to the process of providing individuals with actionable and realistic counterfactual explanations. Together with a group of students I have been investigating the dynamics of AR. </a:t>
              </a:r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E012C1B3-0D48-034B-9FCD-C7BFF8AB906E}"/>
                </a:ext>
              </a:extLst>
            </p:cNvPr>
            <p:cNvSpPr txBox="1"/>
            <p:nvPr/>
          </p:nvSpPr>
          <p:spPr>
            <a:xfrm>
              <a:off x="3179518" y="797410"/>
              <a:ext cx="2643822" cy="18164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2" dirty="0"/>
                <a:t>Contributions</a:t>
              </a:r>
              <a:endParaRPr sz="3122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5ED29F7-9FE3-DDBD-CC16-BF98E683BA50}"/>
              </a:ext>
            </a:extLst>
          </p:cNvPr>
          <p:cNvGrpSpPr/>
          <p:nvPr/>
        </p:nvGrpSpPr>
        <p:grpSpPr>
          <a:xfrm>
            <a:off x="1385503" y="13326703"/>
            <a:ext cx="12240173" cy="8442506"/>
            <a:chOff x="16719226" y="10227584"/>
            <a:chExt cx="12240173" cy="8442506"/>
          </a:xfrm>
        </p:grpSpPr>
        <p:sp>
          <p:nvSpPr>
            <p:cNvPr id="46" name="TextBox 56"/>
            <p:cNvSpPr txBox="1"/>
            <p:nvPr/>
          </p:nvSpPr>
          <p:spPr>
            <a:xfrm>
              <a:off x="16719226" y="17962204"/>
              <a:ext cx="12240173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2049" rIns="4204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2000" dirty="0"/>
                <a:t>Figure 1: Generating a counterfactual for </a:t>
              </a:r>
              <a:r>
                <a:rPr lang="en-NL" sz="2000" dirty="0"/>
                <a:t>🐱 following Wachter et al. (2018)</a:t>
              </a:r>
              <a:r>
                <a:rPr lang="en-NL" sz="2000" baseline="30000" dirty="0"/>
                <a:t>[1]</a:t>
              </a:r>
              <a:r>
                <a:rPr lang="en-GB" sz="2000" dirty="0"/>
                <a:t>. The contour shows the predictions of a simple multi-layer perceptron (MLP).</a:t>
              </a:r>
            </a:p>
          </p:txBody>
        </p:sp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1380E7DC-4C80-4E4C-8C15-86419506E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39913" y="10227584"/>
              <a:ext cx="10312827" cy="7734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90366575-11E3-7740-875A-55ABE26777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8677" y="771544"/>
            <a:ext cx="2220646" cy="222064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B0BB105-07B2-784A-9B21-B7E3E6629E7F}"/>
              </a:ext>
            </a:extLst>
          </p:cNvPr>
          <p:cNvGrpSpPr/>
          <p:nvPr/>
        </p:nvGrpSpPr>
        <p:grpSpPr>
          <a:xfrm>
            <a:off x="20949119" y="3733519"/>
            <a:ext cx="8332734" cy="5509495"/>
            <a:chOff x="6345141" y="803610"/>
            <a:chExt cx="2636520" cy="1747230"/>
          </a:xfrm>
        </p:grpSpPr>
        <p:sp>
          <p:nvSpPr>
            <p:cNvPr id="42" name="TextBox 51"/>
            <p:cNvSpPr txBox="1"/>
            <p:nvPr/>
          </p:nvSpPr>
          <p:spPr>
            <a:xfrm>
              <a:off x="6346570" y="803610"/>
              <a:ext cx="2633663" cy="181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Ongoing work</a:t>
              </a:r>
              <a:endParaRPr sz="3128" dirty="0"/>
            </a:p>
          </p:txBody>
        </p:sp>
        <p:sp>
          <p:nvSpPr>
            <p:cNvPr id="44" name="TextBox 53"/>
            <p:cNvSpPr txBox="1"/>
            <p:nvPr/>
          </p:nvSpPr>
          <p:spPr>
            <a:xfrm>
              <a:off x="6345141" y="988422"/>
              <a:ext cx="2636520" cy="15624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540633" indent="-540633">
                <a:buFont typeface="Wingdings" pitchFamily="2" charset="2"/>
                <a:buChar char="q"/>
              </a:pPr>
              <a:r>
                <a:rPr lang="en-US" sz="2400" dirty="0" err="1"/>
                <a:t>CounterfactualExplanations.jl</a:t>
              </a:r>
              <a:r>
                <a:rPr lang="en-US" sz="2400" dirty="0"/>
                <a:t> is under active development. I have recently added support for latent space search (through the data manifold) as well as native support for models trained in Python and R.</a:t>
              </a:r>
            </a:p>
            <a:p>
              <a:pPr marL="540633" indent="-540633">
                <a:buFont typeface="Wingdings" pitchFamily="2" charset="2"/>
                <a:buChar char="q"/>
              </a:pPr>
              <a:r>
                <a:rPr lang="en-US" sz="2400" dirty="0" err="1"/>
                <a:t>LaplaceRedux.jl</a:t>
              </a:r>
              <a:r>
                <a:rPr lang="en-US" sz="2400" dirty="0"/>
                <a:t> still has very limited functionality. I want to improve it and use for my work on CE in the Bayesian context.</a:t>
              </a:r>
            </a:p>
            <a:p>
              <a:pPr marL="540633" indent="-540633">
                <a:buFont typeface="Wingdings" pitchFamily="2" charset="2"/>
                <a:buChar char="q"/>
              </a:pPr>
              <a:r>
                <a:rPr lang="en-US" sz="2400" dirty="0"/>
                <a:t>The work on AR dynamics will be extended to the context of Bayesian classifiers. Preliminary evidence suggests that probabilistic methods help to mitigate undesirable endogenous dynamics to some extent.</a:t>
              </a:r>
            </a:p>
          </p:txBody>
        </p:sp>
      </p:grpSp>
      <p:pic>
        <p:nvPicPr>
          <p:cNvPr id="5" name="Picture 4" descr="Qr cod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1BA5EF1C-A3F9-2344-8B2A-16173F5880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756" y="767552"/>
            <a:ext cx="2220646" cy="2220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B11CA8-6FE8-2E40-8081-907A76E4156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21021425" y="771544"/>
            <a:ext cx="4783548" cy="1957515"/>
          </a:xfrm>
          <a:prstGeom prst="rect">
            <a:avLst/>
          </a:prstGeom>
        </p:spPr>
      </p:pic>
      <p:sp>
        <p:nvSpPr>
          <p:cNvPr id="37" name="TextBox 43"/>
          <p:cNvSpPr txBox="1"/>
          <p:nvPr/>
        </p:nvSpPr>
        <p:spPr>
          <a:xfrm>
            <a:off x="16470197" y="10039801"/>
            <a:ext cx="13700506" cy="57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128" dirty="0"/>
              <a:t>2) Traversing Latent Embeddings</a:t>
            </a:r>
            <a:endParaRPr sz="3128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5D76038-DD3D-A24F-8B91-7A2495CB26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290176" y="1223497"/>
            <a:ext cx="2968110" cy="1306912"/>
          </a:xfrm>
          <a:prstGeom prst="rect">
            <a:avLst/>
          </a:prstGeom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1F082BE3-6C01-C283-8F86-A9CD447992CB}"/>
              </a:ext>
            </a:extLst>
          </p:cNvPr>
          <p:cNvSpPr txBox="1"/>
          <p:nvPr/>
        </p:nvSpPr>
        <p:spPr>
          <a:xfrm>
            <a:off x="726831" y="22353984"/>
            <a:ext cx="1370050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COMPETING PROBABILISTIC APPROACHES</a:t>
            </a:r>
            <a:endParaRPr sz="4000" dirty="0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9403F12C-06F8-0340-BED1-F966AED7C9C7}"/>
              </a:ext>
            </a:extLst>
          </p:cNvPr>
          <p:cNvSpPr txBox="1"/>
          <p:nvPr/>
        </p:nvSpPr>
        <p:spPr>
          <a:xfrm>
            <a:off x="726831" y="10039801"/>
            <a:ext cx="1370050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BACKGROUND</a:t>
            </a:r>
            <a:endParaRPr sz="4000" dirty="0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AEAF5B6C-6867-D3FA-85AA-60AAFFE3D74D}"/>
              </a:ext>
            </a:extLst>
          </p:cNvPr>
          <p:cNvSpPr txBox="1"/>
          <p:nvPr/>
        </p:nvSpPr>
        <p:spPr>
          <a:xfrm>
            <a:off x="726831" y="23234535"/>
            <a:ext cx="13700506" cy="57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128" dirty="0"/>
              <a:t>1) Leveraging Predictive Uncertainty</a:t>
            </a:r>
            <a:endParaRPr sz="3128" dirty="0"/>
          </a:p>
        </p:txBody>
      </p:sp>
      <p:sp>
        <p:nvSpPr>
          <p:cNvPr id="56" name="TextBox 47">
            <a:extLst>
              <a:ext uri="{FF2B5EF4-FFF2-40B4-BE49-F238E27FC236}">
                <a16:creationId xmlns:a16="http://schemas.microsoft.com/office/drawing/2014/main" id="{B0F644D0-BD91-22FD-D40F-AA4FA1B90279}"/>
              </a:ext>
            </a:extLst>
          </p:cNvPr>
          <p:cNvSpPr txBox="1"/>
          <p:nvPr/>
        </p:nvSpPr>
        <p:spPr>
          <a:xfrm>
            <a:off x="16470197" y="10623030"/>
            <a:ext cx="13557520" cy="2113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/>
              <a:t>Instead of perturbing samples directly, some have proposed to instead traverse a lower-dimensional latent embedding learned through a generative model (</a:t>
            </a:r>
            <a:r>
              <a:rPr lang="en-US" sz="2800" b="1" dirty="0"/>
              <a:t>Figure 4</a:t>
            </a:r>
            <a:r>
              <a:rPr lang="en-US" sz="2800" dirty="0"/>
              <a:t>). This helps to produce realistic counterfactuals, because the joint likelihood of input-output pairs is implicitly encoded in the latent embedding.</a:t>
            </a:r>
            <a:endParaRPr lang="en-GB" sz="2523" dirty="0"/>
          </a:p>
        </p:txBody>
      </p:sp>
      <p:sp>
        <p:nvSpPr>
          <p:cNvPr id="58" name="TextBox 47">
            <a:extLst>
              <a:ext uri="{FF2B5EF4-FFF2-40B4-BE49-F238E27FC236}">
                <a16:creationId xmlns:a16="http://schemas.microsoft.com/office/drawing/2014/main" id="{22AD8BAF-AEEA-E2F0-48D9-39743CE39B41}"/>
              </a:ext>
            </a:extLst>
          </p:cNvPr>
          <p:cNvSpPr txBox="1"/>
          <p:nvPr/>
        </p:nvSpPr>
        <p:spPr>
          <a:xfrm>
            <a:off x="726831" y="23875321"/>
            <a:ext cx="13557520" cy="2113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 err="1"/>
              <a:t>Schut</a:t>
            </a:r>
            <a:r>
              <a:rPr lang="en-US" sz="2800" dirty="0"/>
              <a:t> et al. (2021) have noted that simply minimizing predictive uncertainty of well-specified Bayesian classifiers typically yields satisfactory counterfactuals: minimal predictive uncertainty corresponds to minimal epistemic uncertainty (realistic counterfactual) and minimal aleatoric uncertainty (unambiguous counterfactuals). </a:t>
            </a:r>
            <a:endParaRPr lang="en-GB" sz="2523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E782304-25B7-707F-9787-2997D2109AD1}"/>
              </a:ext>
            </a:extLst>
          </p:cNvPr>
          <p:cNvGrpSpPr/>
          <p:nvPr/>
        </p:nvGrpSpPr>
        <p:grpSpPr>
          <a:xfrm>
            <a:off x="16689830" y="34317004"/>
            <a:ext cx="12498115" cy="4070361"/>
            <a:chOff x="16389789" y="13275273"/>
            <a:chExt cx="12498115" cy="4070361"/>
          </a:xfrm>
        </p:grpSpPr>
        <p:sp>
          <p:nvSpPr>
            <p:cNvPr id="61" name="TextBox 56">
              <a:extLst>
                <a:ext uri="{FF2B5EF4-FFF2-40B4-BE49-F238E27FC236}">
                  <a16:creationId xmlns:a16="http://schemas.microsoft.com/office/drawing/2014/main" id="{5AF3893D-571F-8DB1-05B6-B0BAD3D086B6}"/>
                </a:ext>
              </a:extLst>
            </p:cNvPr>
            <p:cNvSpPr txBox="1"/>
            <p:nvPr/>
          </p:nvSpPr>
          <p:spPr>
            <a:xfrm>
              <a:off x="16389789" y="16637748"/>
              <a:ext cx="12240173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2049" rIns="4204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2000" dirty="0"/>
                <a:t>Figure 7: </a:t>
              </a:r>
              <a:r>
                <a:rPr lang="en-US" sz="2000" dirty="0"/>
                <a:t>Repeated implementation of AR and subsequent classifier updates lead to undesirable endogenous dynamics.</a:t>
              </a:r>
              <a:endParaRPr lang="en-GB" sz="2000" dirty="0"/>
            </a:p>
          </p:txBody>
        </p:sp>
        <p:pic>
          <p:nvPicPr>
            <p:cNvPr id="63" name="Picture 3">
              <a:extLst>
                <a:ext uri="{FF2B5EF4-FFF2-40B4-BE49-F238E27FC236}">
                  <a16:creationId xmlns:a16="http://schemas.microsoft.com/office/drawing/2014/main" id="{96E8939A-7732-AAA6-A513-341AC33367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647740" y="13275273"/>
              <a:ext cx="12240164" cy="3366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TextBox 43">
            <a:extLst>
              <a:ext uri="{FF2B5EF4-FFF2-40B4-BE49-F238E27FC236}">
                <a16:creationId xmlns:a16="http://schemas.microsoft.com/office/drawing/2014/main" id="{F7187436-A494-13E0-ECB9-149A1BC0A5E6}"/>
              </a:ext>
            </a:extLst>
          </p:cNvPr>
          <p:cNvSpPr txBox="1"/>
          <p:nvPr/>
        </p:nvSpPr>
        <p:spPr>
          <a:xfrm>
            <a:off x="16088635" y="30117731"/>
            <a:ext cx="1370050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ALGORITHMIC RECOURSE DYNAMICS </a:t>
            </a:r>
            <a:endParaRPr sz="40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85CA666-0222-9959-E3F7-4201629081E8}"/>
              </a:ext>
            </a:extLst>
          </p:cNvPr>
          <p:cNvGrpSpPr/>
          <p:nvPr/>
        </p:nvGrpSpPr>
        <p:grpSpPr>
          <a:xfrm>
            <a:off x="1456997" y="28985160"/>
            <a:ext cx="12240173" cy="8442507"/>
            <a:chOff x="16566826" y="10454749"/>
            <a:chExt cx="12240173" cy="8442507"/>
          </a:xfrm>
        </p:grpSpPr>
        <p:sp>
          <p:nvSpPr>
            <p:cNvPr id="66" name="TextBox 56">
              <a:extLst>
                <a:ext uri="{FF2B5EF4-FFF2-40B4-BE49-F238E27FC236}">
                  <a16:creationId xmlns:a16="http://schemas.microsoft.com/office/drawing/2014/main" id="{DDA230CC-4B39-B70D-B377-2A96B4A7C676}"/>
                </a:ext>
              </a:extLst>
            </p:cNvPr>
            <p:cNvSpPr txBox="1"/>
            <p:nvPr/>
          </p:nvSpPr>
          <p:spPr>
            <a:xfrm>
              <a:off x="16566826" y="18189370"/>
              <a:ext cx="12240173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2049" rIns="4204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2000" dirty="0"/>
                <a:t>Figure 2: Generating a counterfactual for </a:t>
              </a:r>
              <a:r>
                <a:rPr lang="en-NL" sz="2000" dirty="0"/>
                <a:t>🐱 following Schut et al. (2021)</a:t>
              </a:r>
              <a:r>
                <a:rPr lang="en-NL" sz="2000" baseline="30000" dirty="0"/>
                <a:t>[2]</a:t>
              </a:r>
              <a:r>
                <a:rPr lang="en-GB" sz="2000" dirty="0"/>
                <a:t>. The contour shows the predictions of a simple MLP with Laplace Approximation.</a:t>
              </a:r>
            </a:p>
          </p:txBody>
        </p:sp>
        <p:pic>
          <p:nvPicPr>
            <p:cNvPr id="68" name="Picture 3">
              <a:extLst>
                <a:ext uri="{FF2B5EF4-FFF2-40B4-BE49-F238E27FC236}">
                  <a16:creationId xmlns:a16="http://schemas.microsoft.com/office/drawing/2014/main" id="{DFA08718-B018-0080-6EC4-8EA50A132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387512" y="10454749"/>
              <a:ext cx="10312827" cy="7734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7" name="TextBox 47">
            <a:extLst>
              <a:ext uri="{FF2B5EF4-FFF2-40B4-BE49-F238E27FC236}">
                <a16:creationId xmlns:a16="http://schemas.microsoft.com/office/drawing/2014/main" id="{A41EF64F-FAD4-DB0E-D4C7-0CCE30FC6837}"/>
              </a:ext>
            </a:extLst>
          </p:cNvPr>
          <p:cNvSpPr txBox="1"/>
          <p:nvPr/>
        </p:nvSpPr>
        <p:spPr>
          <a:xfrm>
            <a:off x="16088635" y="30895238"/>
            <a:ext cx="13557520" cy="3664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/>
              <a:t>In ongoing work, I am comparing different counterfactual generators in a dynamic setting (</a:t>
            </a:r>
            <a:r>
              <a:rPr lang="en-US" sz="2800" b="1" dirty="0"/>
              <a:t>Figure 7</a:t>
            </a:r>
            <a:r>
              <a:rPr lang="en-US" sz="2800" dirty="0"/>
              <a:t>): the implementation of AR for a subset of individuals leads to a domain shift (b), which in turn triggers a model shift (c). As this is repeated, the decision boundary moves towards the negative class (d). Such dynamics are undesirable: in the context of loan applications, for example, one ends up with a group of borrowers that has potentially much higher average default risk.</a:t>
            </a:r>
          </a:p>
          <a:p>
            <a:r>
              <a:rPr lang="en-US" sz="2800" dirty="0"/>
              <a:t> </a:t>
            </a:r>
            <a:endParaRPr lang="en-GB" sz="2523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1EB2C00-0421-954D-FB13-C606FB8BB319}"/>
              </a:ext>
            </a:extLst>
          </p:cNvPr>
          <p:cNvGrpSpPr/>
          <p:nvPr/>
        </p:nvGrpSpPr>
        <p:grpSpPr>
          <a:xfrm>
            <a:off x="17200363" y="15434505"/>
            <a:ext cx="12240173" cy="5845867"/>
            <a:chOff x="16654709" y="11927325"/>
            <a:chExt cx="12240173" cy="5845867"/>
          </a:xfrm>
        </p:grpSpPr>
        <p:sp>
          <p:nvSpPr>
            <p:cNvPr id="80" name="TextBox 56">
              <a:extLst>
                <a:ext uri="{FF2B5EF4-FFF2-40B4-BE49-F238E27FC236}">
                  <a16:creationId xmlns:a16="http://schemas.microsoft.com/office/drawing/2014/main" id="{15799A4A-4E2D-8AF4-0E70-D84304F993DC}"/>
                </a:ext>
              </a:extLst>
            </p:cNvPr>
            <p:cNvSpPr txBox="1"/>
            <p:nvPr/>
          </p:nvSpPr>
          <p:spPr>
            <a:xfrm>
              <a:off x="16654709" y="17065306"/>
              <a:ext cx="12240173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2049" rIns="4204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2000" dirty="0"/>
                <a:t>Figure 4: </a:t>
              </a:r>
              <a:r>
                <a:rPr lang="en-US" sz="2000" dirty="0"/>
                <a:t>Counterfactual (yellow) generated through latent space search (right panel) following </a:t>
              </a:r>
              <a:r>
                <a:rPr lang="en-NL" sz="2000" dirty="0"/>
                <a:t>Joshi et al. (2019)</a:t>
              </a:r>
              <a:r>
                <a:rPr lang="en-NL" sz="2000" baseline="30000" dirty="0"/>
                <a:t>[3]</a:t>
              </a:r>
              <a:r>
                <a:rPr lang="en-GB" sz="2000" dirty="0"/>
                <a:t>. The corresponding counterfactual path in the feature space is shown in the left panel.</a:t>
              </a:r>
            </a:p>
          </p:txBody>
        </p:sp>
        <p:pic>
          <p:nvPicPr>
            <p:cNvPr id="81" name="Picture 3">
              <a:extLst>
                <a:ext uri="{FF2B5EF4-FFF2-40B4-BE49-F238E27FC236}">
                  <a16:creationId xmlns:a16="http://schemas.microsoft.com/office/drawing/2014/main" id="{687A1BBD-00EC-6A52-CC33-6C544D27D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378432" y="11927325"/>
              <a:ext cx="10312827" cy="5156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9AE9AF6-4EEC-F8B5-A84F-B803190A1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61273"/>
              </p:ext>
            </p:extLst>
          </p:nvPr>
        </p:nvGraphicFramePr>
        <p:xfrm>
          <a:off x="726831" y="26285250"/>
          <a:ext cx="13414534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7267">
                  <a:extLst>
                    <a:ext uri="{9D8B030D-6E8A-4147-A177-3AD203B41FA5}">
                      <a16:colId xmlns:a16="http://schemas.microsoft.com/office/drawing/2014/main" val="2389452265"/>
                    </a:ext>
                  </a:extLst>
                </a:gridCol>
                <a:gridCol w="6707267">
                  <a:extLst>
                    <a:ext uri="{9D8B030D-6E8A-4147-A177-3AD203B41FA5}">
                      <a16:colId xmlns:a16="http://schemas.microsoft.com/office/drawing/2014/main" val="3604522442"/>
                    </a:ext>
                  </a:extLst>
                </a:gridCol>
              </a:tblGrid>
              <a:tr h="472648">
                <a:tc>
                  <a:txBody>
                    <a:bodyPr/>
                    <a:lstStyle/>
                    <a:p>
                      <a:pPr marL="0" marR="0" lvl="0" indent="0" algn="ctr" defTabSz="3003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L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Calibri"/>
                        </a:rPr>
                        <a:t>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NL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Calibri"/>
                        </a:rPr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2765760"/>
                  </a:ext>
                </a:extLst>
              </a:tr>
              <a:tr h="1640366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NL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Calibri"/>
                        </a:rPr>
                        <a:t>Smaller </a:t>
                      </a:r>
                      <a:r>
                        <a:rPr kumimoji="0" lang="en-NL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Arial"/>
                        </a:rPr>
                        <a:t>engineering</a:t>
                      </a:r>
                      <a:r>
                        <a:rPr kumimoji="0" lang="en-NL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Calibri"/>
                        </a:rPr>
                        <a:t> overhead.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NL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Calibri"/>
                        </a:rPr>
                        <a:t>Fast and greedy search.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NL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Calibri"/>
                        </a:rPr>
                        <a:t>Counterfactual reflects quality of classifier, not some generative model.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NL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Calibri"/>
                        </a:rPr>
                        <a:t>Restricted to Bayesian models.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858229"/>
                  </a:ext>
                </a:extLst>
              </a:tr>
            </a:tbl>
          </a:graphicData>
        </a:graphic>
      </p:graphicFrame>
      <p:graphicFrame>
        <p:nvGraphicFramePr>
          <p:cNvPr id="82" name="Table 11">
            <a:extLst>
              <a:ext uri="{FF2B5EF4-FFF2-40B4-BE49-F238E27FC236}">
                <a16:creationId xmlns:a16="http://schemas.microsoft.com/office/drawing/2014/main" id="{67506A81-E53A-C8F6-CBB6-1CB038D65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62707"/>
              </p:ext>
            </p:extLst>
          </p:nvPr>
        </p:nvGraphicFramePr>
        <p:xfrm>
          <a:off x="16470197" y="13026263"/>
          <a:ext cx="13414534" cy="1936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7267">
                  <a:extLst>
                    <a:ext uri="{9D8B030D-6E8A-4147-A177-3AD203B41FA5}">
                      <a16:colId xmlns:a16="http://schemas.microsoft.com/office/drawing/2014/main" val="2389452265"/>
                    </a:ext>
                  </a:extLst>
                </a:gridCol>
                <a:gridCol w="6707267">
                  <a:extLst>
                    <a:ext uri="{9D8B030D-6E8A-4147-A177-3AD203B41FA5}">
                      <a16:colId xmlns:a16="http://schemas.microsoft.com/office/drawing/2014/main" val="3604522442"/>
                    </a:ext>
                  </a:extLst>
                </a:gridCol>
              </a:tblGrid>
              <a:tr h="447969">
                <a:tc>
                  <a:txBody>
                    <a:bodyPr/>
                    <a:lstStyle/>
                    <a:p>
                      <a:pPr marL="0" marR="0" lvl="0" indent="0" algn="ctr" defTabSz="3003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L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Calibri"/>
                        </a:rPr>
                        <a:t>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NL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Calibri"/>
                        </a:rPr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2765760"/>
                  </a:ext>
                </a:extLst>
              </a:tr>
              <a:tr h="1418157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NL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Calibri"/>
                        </a:rPr>
                        <a:t>Fast search in lower-dimensional latent space.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NL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Calibri"/>
                        </a:rPr>
                        <a:t>Engineering overhead.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NL" sz="28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Calibri"/>
                        </a:rPr>
                        <a:t>Quality of counterfactuals may still be poor if classifier is highly decisive (?).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858229"/>
                  </a:ext>
                </a:extLst>
              </a:tr>
            </a:tbl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05ADF5B1-E04E-5143-48C4-D788AD73E6AE}"/>
              </a:ext>
            </a:extLst>
          </p:cNvPr>
          <p:cNvGrpSpPr/>
          <p:nvPr/>
        </p:nvGrpSpPr>
        <p:grpSpPr>
          <a:xfrm>
            <a:off x="1385504" y="38675632"/>
            <a:ext cx="12240173" cy="2854258"/>
            <a:chOff x="16647731" y="13734279"/>
            <a:chExt cx="12240173" cy="2854258"/>
          </a:xfrm>
        </p:grpSpPr>
        <p:sp>
          <p:nvSpPr>
            <p:cNvPr id="89" name="TextBox 56">
              <a:extLst>
                <a:ext uri="{FF2B5EF4-FFF2-40B4-BE49-F238E27FC236}">
                  <a16:creationId xmlns:a16="http://schemas.microsoft.com/office/drawing/2014/main" id="{0681AD33-9BCE-308E-24E5-462F6418A97B}"/>
                </a:ext>
              </a:extLst>
            </p:cNvPr>
            <p:cNvSpPr txBox="1"/>
            <p:nvPr/>
          </p:nvSpPr>
          <p:spPr>
            <a:xfrm>
              <a:off x="16647731" y="16188427"/>
              <a:ext cx="12240173" cy="4001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2049" rIns="4204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2000" dirty="0"/>
                <a:t>Figure 3: Counterfactual explanations for MNIST data. </a:t>
              </a:r>
              <a:r>
                <a:rPr lang="en-US" sz="2000" dirty="0"/>
                <a:t>Turning a nine (9) into a four (4)</a:t>
              </a:r>
              <a:r>
                <a:rPr lang="en-GB" sz="2000" dirty="0"/>
                <a:t>.</a:t>
              </a:r>
            </a:p>
          </p:txBody>
        </p:sp>
        <p:pic>
          <p:nvPicPr>
            <p:cNvPr id="90" name="Picture 3">
              <a:extLst>
                <a:ext uri="{FF2B5EF4-FFF2-40B4-BE49-F238E27FC236}">
                  <a16:creationId xmlns:a16="http://schemas.microsoft.com/office/drawing/2014/main" id="{8873022F-DAF9-8B97-DC6A-EA641824C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647740" y="13734279"/>
              <a:ext cx="12240164" cy="244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TextBox 47">
            <a:extLst>
              <a:ext uri="{FF2B5EF4-FFF2-40B4-BE49-F238E27FC236}">
                <a16:creationId xmlns:a16="http://schemas.microsoft.com/office/drawing/2014/main" id="{F26F05BE-F6E1-B278-AA42-4C3689E202A7}"/>
              </a:ext>
            </a:extLst>
          </p:cNvPr>
          <p:cNvSpPr txBox="1"/>
          <p:nvPr/>
        </p:nvSpPr>
        <p:spPr>
          <a:xfrm>
            <a:off x="970822" y="37794964"/>
            <a:ext cx="13557520" cy="561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b="1" dirty="0"/>
              <a:t>Application to MNIST: r</a:t>
            </a:r>
            <a:r>
              <a:rPr lang="en-US" sz="2800" dirty="0"/>
              <a:t>esults for deep ensemble are more realistic (</a:t>
            </a:r>
            <a:r>
              <a:rPr lang="en-US" sz="2800" b="1" dirty="0"/>
              <a:t>Figure 3</a:t>
            </a:r>
            <a:r>
              <a:rPr lang="en-US" sz="2800" dirty="0"/>
              <a:t>).</a:t>
            </a:r>
            <a:endParaRPr lang="en-GB" sz="2523" dirty="0"/>
          </a:p>
        </p:txBody>
      </p:sp>
      <p:sp>
        <p:nvSpPr>
          <p:cNvPr id="92" name="TextBox 47">
            <a:extLst>
              <a:ext uri="{FF2B5EF4-FFF2-40B4-BE49-F238E27FC236}">
                <a16:creationId xmlns:a16="http://schemas.microsoft.com/office/drawing/2014/main" id="{2DA90D77-9676-D06F-921C-A7F8A89A40B9}"/>
              </a:ext>
            </a:extLst>
          </p:cNvPr>
          <p:cNvSpPr txBox="1"/>
          <p:nvPr/>
        </p:nvSpPr>
        <p:spPr>
          <a:xfrm>
            <a:off x="16088635" y="21585669"/>
            <a:ext cx="13027817" cy="3664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b="1" dirty="0"/>
              <a:t>Application to MNIST: </a:t>
            </a:r>
            <a:r>
              <a:rPr lang="en-US" sz="2800" dirty="0"/>
              <a:t>Provided the generative model is expressive enough, search in the latent space can yield very realistic counterfactuals (</a:t>
            </a:r>
            <a:r>
              <a:rPr lang="en-US" sz="2800" b="1" dirty="0"/>
              <a:t>Figure 5</a:t>
            </a:r>
            <a:r>
              <a:rPr lang="en-US" sz="2800" dirty="0"/>
              <a:t>). But things can go wrong: the counterfactual highlighted in red (</a:t>
            </a:r>
            <a:r>
              <a:rPr lang="en-US" sz="2800" b="1" dirty="0"/>
              <a:t>Figure 6</a:t>
            </a:r>
            <a:r>
              <a:rPr lang="en-US" sz="2800" dirty="0"/>
              <a:t>) was produced using a less expressive VAE. It is classified as a seven (7) by the classifier despite looking like a nine (9). Conversely, the counterfactual highlighted in blue is classified as a nine (9) despite looking like a seven (7). This is likely due to a combination of an </a:t>
            </a:r>
            <a:r>
              <a:rPr lang="en-US" sz="2800" dirty="0" err="1"/>
              <a:t>overspecified</a:t>
            </a:r>
            <a:r>
              <a:rPr lang="en-US" sz="2800" dirty="0"/>
              <a:t> classifier and an underspecified VAE.</a:t>
            </a:r>
            <a:endParaRPr lang="en-GB" sz="2523" dirty="0"/>
          </a:p>
        </p:txBody>
      </p:sp>
      <p:sp>
        <p:nvSpPr>
          <p:cNvPr id="103" name="TextBox 56">
            <a:extLst>
              <a:ext uri="{FF2B5EF4-FFF2-40B4-BE49-F238E27FC236}">
                <a16:creationId xmlns:a16="http://schemas.microsoft.com/office/drawing/2014/main" id="{581C8060-F2E7-2C45-D5CA-C2DC0B0866DC}"/>
              </a:ext>
            </a:extLst>
          </p:cNvPr>
          <p:cNvSpPr txBox="1"/>
          <p:nvPr/>
        </p:nvSpPr>
        <p:spPr>
          <a:xfrm>
            <a:off x="24483041" y="28748227"/>
            <a:ext cx="486683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049" rIns="4204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2000" dirty="0"/>
              <a:t>Figure 6: </a:t>
            </a:r>
            <a:r>
              <a:rPr lang="en-US" sz="2000" dirty="0"/>
              <a:t>Turning a seven (7) into a nine (9)</a:t>
            </a:r>
            <a:r>
              <a:rPr lang="en-GB" sz="2000" dirty="0"/>
              <a:t> using generic search in the latent space (red) and feature space (blue).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ACF967-CFB9-F724-4C90-8DCF9B3FA94C}"/>
              </a:ext>
            </a:extLst>
          </p:cNvPr>
          <p:cNvGrpSpPr/>
          <p:nvPr/>
        </p:nvGrpSpPr>
        <p:grpSpPr>
          <a:xfrm>
            <a:off x="25063506" y="25607583"/>
            <a:ext cx="3890148" cy="3147144"/>
            <a:chOff x="24369372" y="25553907"/>
            <a:chExt cx="3841608" cy="3094499"/>
          </a:xfrm>
        </p:grpSpPr>
        <p:pic>
          <p:nvPicPr>
            <p:cNvPr id="95" name="Picture 3">
              <a:extLst>
                <a:ext uri="{FF2B5EF4-FFF2-40B4-BE49-F238E27FC236}">
                  <a16:creationId xmlns:a16="http://schemas.microsoft.com/office/drawing/2014/main" id="{565A28A4-97C8-7E34-AABD-2B94F8577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4369372" y="25553907"/>
              <a:ext cx="3841608" cy="1536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3">
              <a:extLst>
                <a:ext uri="{FF2B5EF4-FFF2-40B4-BE49-F238E27FC236}">
                  <a16:creationId xmlns:a16="http://schemas.microsoft.com/office/drawing/2014/main" id="{410FCEBE-E834-AE91-4BD8-EE63E4D53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4369372" y="27111763"/>
              <a:ext cx="3841608" cy="1536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00D5E15-F787-CB5D-F3EF-FCF9ABEE89BD}"/>
              </a:ext>
            </a:extLst>
          </p:cNvPr>
          <p:cNvGrpSpPr/>
          <p:nvPr/>
        </p:nvGrpSpPr>
        <p:grpSpPr>
          <a:xfrm>
            <a:off x="16088635" y="25602895"/>
            <a:ext cx="7867860" cy="4175621"/>
            <a:chOff x="16111242" y="23962836"/>
            <a:chExt cx="7867860" cy="4175621"/>
          </a:xfrm>
        </p:grpSpPr>
        <p:sp>
          <p:nvSpPr>
            <p:cNvPr id="109" name="TextBox 56">
              <a:extLst>
                <a:ext uri="{FF2B5EF4-FFF2-40B4-BE49-F238E27FC236}">
                  <a16:creationId xmlns:a16="http://schemas.microsoft.com/office/drawing/2014/main" id="{F1429BC8-9E33-213A-3E7F-8EB04F891CF1}"/>
                </a:ext>
              </a:extLst>
            </p:cNvPr>
            <p:cNvSpPr txBox="1"/>
            <p:nvPr/>
          </p:nvSpPr>
          <p:spPr>
            <a:xfrm>
              <a:off x="16656283" y="27122794"/>
              <a:ext cx="6269375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2049" rIns="4204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2000" dirty="0"/>
                <a:t>Figure 5: </a:t>
              </a:r>
              <a:r>
                <a:rPr lang="en-US" sz="2000" dirty="0"/>
                <a:t>Turning a nine (9) into a four (4)</a:t>
              </a:r>
              <a:r>
                <a:rPr lang="en-GB" sz="2000" dirty="0"/>
                <a:t> using generic search in the feature space. It appears that the VAE is well-specified in this case.</a:t>
              </a:r>
            </a:p>
          </p:txBody>
        </p:sp>
        <p:pic>
          <p:nvPicPr>
            <p:cNvPr id="110" name="Picture 3">
              <a:extLst>
                <a:ext uri="{FF2B5EF4-FFF2-40B4-BE49-F238E27FC236}">
                  <a16:creationId xmlns:a16="http://schemas.microsoft.com/office/drawing/2014/main" id="{F7476BD9-7419-490C-4B97-A57808A86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111242" y="23962836"/>
              <a:ext cx="7867860" cy="314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F75094F-FC7E-2BAA-733E-2D3E3C67284C}"/>
              </a:ext>
            </a:extLst>
          </p:cNvPr>
          <p:cNvSpPr/>
          <p:nvPr/>
        </p:nvSpPr>
        <p:spPr>
          <a:xfrm>
            <a:off x="27326742" y="25780126"/>
            <a:ext cx="1292558" cy="1287604"/>
          </a:xfrm>
          <a:prstGeom prst="rect">
            <a:avLst/>
          </a:prstGeom>
          <a:noFill/>
          <a:ln w="5715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6EE56AC-1E6F-BB90-2462-4E544E4E35F0}"/>
              </a:ext>
            </a:extLst>
          </p:cNvPr>
          <p:cNvSpPr/>
          <p:nvPr/>
        </p:nvSpPr>
        <p:spPr>
          <a:xfrm>
            <a:off x="27326742" y="27391002"/>
            <a:ext cx="1292558" cy="1287604"/>
          </a:xfrm>
          <a:prstGeom prst="rect">
            <a:avLst/>
          </a:prstGeom>
          <a:noFill/>
          <a:ln w="57150" cap="flat">
            <a:solidFill>
              <a:srgbClr val="0070C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28" name="Picture 4" descr="About CC Licenses - Creative Commons">
            <a:extLst>
              <a:ext uri="{FF2B5EF4-FFF2-40B4-BE49-F238E27FC236}">
                <a16:creationId xmlns:a16="http://schemas.microsoft.com/office/drawing/2014/main" id="{F201D1D7-550C-D6BD-0049-B3C68F58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4600" y="41775262"/>
            <a:ext cx="2104541" cy="73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A0EAAB-4579-F982-0DE0-AA332367F9FF}"/>
              </a:ext>
            </a:extLst>
          </p:cNvPr>
          <p:cNvSpPr txBox="1"/>
          <p:nvPr/>
        </p:nvSpPr>
        <p:spPr>
          <a:xfrm>
            <a:off x="22903051" y="41767443"/>
            <a:ext cx="478155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L" sz="1400" b="1" dirty="0">
                <a:latin typeface="Arial" panose="020B0604020202020204" pitchFamily="34" charset="0"/>
                <a:cs typeface="Arial" panose="020B0604020202020204" pitchFamily="34" charset="0"/>
              </a:rPr>
              <a:t>Disclaimer: </a:t>
            </a:r>
            <a:r>
              <a:rPr lang="en-NL" sz="1400" dirty="0">
                <a:latin typeface="Arial" panose="020B0604020202020204" pitchFamily="34" charset="0"/>
                <a:cs typeface="Arial" panose="020B0604020202020204" pitchFamily="34" charset="0"/>
              </a:rPr>
              <a:t>This poster was created by Patrick Altmeyer for the ProbAI 2022 summer school on probabilistic artificial intelligence. All images were produced by Patrick in Julia.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4829</TotalTime>
  <Words>1128</Words>
  <Application>Microsoft Macintosh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62</cp:revision>
  <cp:lastPrinted>2021-12-01T19:18:12Z</cp:lastPrinted>
  <dcterms:modified xsi:type="dcterms:W3CDTF">2022-06-09T13:36:27Z</dcterms:modified>
</cp:coreProperties>
</file>