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Encode Sans Condense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895EAD9-C197-426C-BA70-D338D9A37B1F}">
  <a:tblStyle styleId="{6895EAD9-C197-426C-BA70-D338D9A37B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Condense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EncodeSansCondensed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920ab4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g2d920ab480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920ab480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920ab480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d94b2372c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d94b2372c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94b2372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94b2372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920ab480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920ab480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260b32e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260b32e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920ab4808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920ab4808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9260b32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9260b32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3150" y="1950675"/>
            <a:ext cx="5539200" cy="11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lang="es" sz="4100">
                <a:solidFill>
                  <a:schemeClr val="lt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Despliegue de IaC</a:t>
            </a:r>
            <a:endParaRPr b="1" sz="4100">
              <a:solidFill>
                <a:schemeClr val="lt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b="1" lang="es" sz="3100">
                <a:solidFill>
                  <a:schemeClr val="lt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Marzo 2025</a:t>
            </a:r>
            <a:endParaRPr b="1" sz="3100">
              <a:solidFill>
                <a:schemeClr val="lt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5"/>
            <a:ext cx="829350" cy="834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08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468875" y="2392675"/>
            <a:ext cx="83673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Beneficios</a:t>
            </a: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:</a:t>
            </a: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539350" y="13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INTRODUCCIÓN</a:t>
            </a:r>
            <a:endParaRPr b="1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6"/>
            <a:ext cx="646787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388350" y="857500"/>
            <a:ext cx="8367300" cy="13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¿Que es IaC?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I</a:t>
            </a: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nfrastructure as Code (IaC) es una práctica que implica gestionar y aprovisionar la infraestructura de tecnología a través de archivos de configuración legibles por máquina, en lugar de configuraciones físicas o herramientas de configuración interactivas.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-12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type="title"/>
          </p:nvPr>
        </p:nvSpPr>
        <p:spPr>
          <a:xfrm>
            <a:off x="404000" y="14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Cronograma</a:t>
            </a:r>
            <a:endParaRPr b="1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25" y="714375"/>
            <a:ext cx="8567752" cy="38010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4288975" y="1757300"/>
            <a:ext cx="134400" cy="2758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097650" y="4466275"/>
            <a:ext cx="1205700" cy="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PUNTO ACTUAL DEL PROYECTO</a:t>
            </a:r>
            <a:endParaRPr b="1"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08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>
            <p:ph type="title"/>
          </p:nvPr>
        </p:nvSpPr>
        <p:spPr>
          <a:xfrm>
            <a:off x="404000" y="14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Plan de Acción</a:t>
            </a:r>
            <a:endParaRPr b="1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graphicFrame>
        <p:nvGraphicFramePr>
          <p:cNvPr id="81" name="Google Shape;81;p16"/>
          <p:cNvGraphicFramePr/>
          <p:nvPr/>
        </p:nvGraphicFramePr>
        <p:xfrm>
          <a:off x="349400" y="71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{6895EAD9-C197-426C-BA70-D338D9A37B1F}</a:tableStyleId>
              </a:tblPr>
              <a:tblGrid>
                <a:gridCol w="431350"/>
                <a:gridCol w="2334750"/>
                <a:gridCol w="2690025"/>
                <a:gridCol w="3000725"/>
              </a:tblGrid>
              <a:tr h="375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Fase</a:t>
                      </a:r>
                      <a:endParaRPr b="1"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Duración estimada</a:t>
                      </a:r>
                      <a:endParaRPr b="1"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Hito</a:t>
                      </a:r>
                      <a:endParaRPr b="1"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375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1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Análisis y Diseño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2 semanas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Aprobación del diseño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44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2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Construcci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ón IaC Dev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4 semanas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Finalización de construcci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ón IaC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57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3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Implementación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 CI/CD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3 semanas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Implementación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 de Pipelines de despliegue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445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4</a:t>
                      </a:r>
                      <a:endParaRPr sz="1600">
                        <a:solidFill>
                          <a:schemeClr val="dk1"/>
                        </a:solidFill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solidFill>
                            <a:schemeClr val="dk1"/>
                          </a:solidFill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Construcción IaC Lab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1 semana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Implementaci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ón en Lab 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600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5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Pruebas y Validación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10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 semanas * </a:t>
                      </a:r>
                      <a:r>
                        <a:rPr i="1" lang="es" sz="13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Por confirmar con pruebas</a:t>
                      </a:r>
                      <a:endParaRPr i="1" sz="13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Finalización de pruebas (Antiguo Proyecto, 4 meses)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577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6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Implementación Iac Producci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ón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2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 semana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Implementación en producción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75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7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Monitoreo, entrega a operaci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ón </a:t>
                      </a: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y Cierre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2 semanas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Cierre del proyecto</a:t>
                      </a:r>
                      <a:endParaRPr sz="16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08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404000" y="14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Arquitectura</a:t>
            </a:r>
            <a:endParaRPr b="1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350" y="788025"/>
            <a:ext cx="7922898" cy="419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08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type="title"/>
          </p:nvPr>
        </p:nvSpPr>
        <p:spPr>
          <a:xfrm>
            <a:off x="433300" y="134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Consideraciones</a:t>
            </a:r>
            <a:endParaRPr b="1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483575" y="879225"/>
            <a:ext cx="8294100" cy="40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Beneficios:</a:t>
            </a:r>
            <a:endParaRPr b="1"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ncode Sans Condensed"/>
              <a:buChar char="●"/>
            </a:pP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Mayor resiliencia del sistema mediante la arquitectura multizona.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ncode Sans Condensed"/>
              <a:buChar char="●"/>
            </a:pP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Minimización del impacto en la aplicación.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Dependencias: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ncode Sans Condensed"/>
              <a:buChar char="●"/>
            </a:pP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Disponibilidad de recursos técnicos y aprobaciones oportunas.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Riesgos: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ncode Sans Condensed"/>
              <a:buChar char="●"/>
            </a:pP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Ajustes en diseño o implementación que puedan extender el cronograma.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Comunicación:</a:t>
            </a:r>
            <a:endParaRPr b="1"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Encode Sans Condensed"/>
              <a:buChar char="●"/>
            </a:pP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Reuniones quince</a:t>
            </a: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n</a:t>
            </a:r>
            <a:r>
              <a:rPr lang="es" sz="1700">
                <a:solidFill>
                  <a:schemeClr val="dk1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ales de seguimiento.</a:t>
            </a:r>
            <a:endParaRPr sz="1700">
              <a:solidFill>
                <a:schemeClr val="dk1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292" y="-3870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404000" y="14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Inversión</a:t>
            </a: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 Requerida</a:t>
            </a:r>
            <a:endParaRPr b="1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graphicFrame>
        <p:nvGraphicFramePr>
          <p:cNvPr id="102" name="Google Shape;102;p19"/>
          <p:cNvGraphicFramePr/>
          <p:nvPr/>
        </p:nvGraphicFramePr>
        <p:xfrm>
          <a:off x="886550" y="127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{6895EAD9-C197-426C-BA70-D338D9A37B1F}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Concepto</a:t>
                      </a:r>
                      <a:endParaRPr b="1"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Valor (USD)</a:t>
                      </a:r>
                      <a:endParaRPr b="1"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Infraestructura en nube en tres ambientes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$147.600 año ($</a:t>
                      </a: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12.300 Mes) 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Actualmente $117.600 ($8.900 mes)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Saldo: $30.000 año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Certificaci</a:t>
                      </a: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ón de pruebas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Por definir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Apoyo proveedor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Por definir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  <a:tr h="3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Costo recursos DevOps (6 meses)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500">
                          <a:latin typeface="Encode Sans Condensed"/>
                          <a:ea typeface="Encode Sans Condensed"/>
                          <a:cs typeface="Encode Sans Condensed"/>
                          <a:sym typeface="Encode Sans Condensed"/>
                        </a:rPr>
                        <a:t>$31.346,4</a:t>
                      </a:r>
                      <a:endParaRPr sz="1500">
                        <a:latin typeface="Encode Sans Condensed"/>
                        <a:ea typeface="Encode Sans Condensed"/>
                        <a:cs typeface="Encode Sans Condensed"/>
                        <a:sym typeface="Encode Sans Condense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type="title"/>
          </p:nvPr>
        </p:nvSpPr>
        <p:spPr>
          <a:xfrm>
            <a:off x="404000" y="141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FF0000"/>
                </a:solidFill>
                <a:latin typeface="Encode Sans Condensed"/>
                <a:ea typeface="Encode Sans Condensed"/>
                <a:cs typeface="Encode Sans Condensed"/>
                <a:sym typeface="Encode Sans Condensed"/>
              </a:rPr>
              <a:t>Línea de tiempo</a:t>
            </a:r>
            <a:endParaRPr b="1">
              <a:solidFill>
                <a:srgbClr val="FF0000"/>
              </a:solidFill>
              <a:latin typeface="Encode Sans Condensed"/>
              <a:ea typeface="Encode Sans Condensed"/>
              <a:cs typeface="Encode Sans Condensed"/>
              <a:sym typeface="Encode Sans Condensed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06188" y="4066450"/>
            <a:ext cx="4740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222222"/>
                </a:solidFill>
              </a:rPr>
              <a:t>Resumen de Tiempos  </a:t>
            </a:r>
            <a:endParaRPr b="1" sz="1000">
              <a:solidFill>
                <a:srgbClr val="222222"/>
              </a:solidFill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Char char="●"/>
            </a:pPr>
            <a:r>
              <a:rPr b="1" lang="es" sz="800">
                <a:solidFill>
                  <a:srgbClr val="FF0000"/>
                </a:solidFill>
              </a:rPr>
              <a:t>Tiempo Total Estimado:</a:t>
            </a:r>
            <a:r>
              <a:rPr b="1" lang="es" sz="800">
                <a:solidFill>
                  <a:srgbClr val="222222"/>
                </a:solidFill>
              </a:rPr>
              <a:t> </a:t>
            </a:r>
            <a:r>
              <a:rPr lang="es" sz="800">
                <a:solidFill>
                  <a:srgbClr val="222222"/>
                </a:solidFill>
              </a:rPr>
              <a:t>11 semanas (aproximadamente 2.5 meses).</a:t>
            </a:r>
            <a:endParaRPr sz="800">
              <a:solidFill>
                <a:srgbClr val="222222"/>
              </a:solidFill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Char char="●"/>
            </a:pPr>
            <a:r>
              <a:rPr b="1" lang="es" sz="800">
                <a:solidFill>
                  <a:srgbClr val="FF0000"/>
                </a:solidFill>
              </a:rPr>
              <a:t>Fecha de Inicio:</a:t>
            </a:r>
            <a:r>
              <a:rPr b="1" lang="es" sz="800">
                <a:solidFill>
                  <a:srgbClr val="222222"/>
                </a:solidFill>
              </a:rPr>
              <a:t> </a:t>
            </a:r>
            <a:r>
              <a:rPr lang="es" sz="800">
                <a:solidFill>
                  <a:srgbClr val="222222"/>
                </a:solidFill>
              </a:rPr>
              <a:t>17/02/2025.</a:t>
            </a:r>
            <a:endParaRPr sz="800">
              <a:solidFill>
                <a:srgbClr val="222222"/>
              </a:solidFill>
            </a:endParaRPr>
          </a:p>
          <a:p>
            <a:pPr indent="-279400" lvl="0" marL="457200" rtl="0" algn="just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800"/>
              <a:buChar char="●"/>
            </a:pPr>
            <a:r>
              <a:rPr b="1" lang="es" sz="800">
                <a:solidFill>
                  <a:srgbClr val="FF0000"/>
                </a:solidFill>
              </a:rPr>
              <a:t>Fecha de Finalización Estimada:</a:t>
            </a:r>
            <a:r>
              <a:rPr b="1" lang="es" sz="800">
                <a:solidFill>
                  <a:srgbClr val="222222"/>
                </a:solidFill>
              </a:rPr>
              <a:t> </a:t>
            </a:r>
            <a:r>
              <a:rPr lang="es" sz="800">
                <a:solidFill>
                  <a:srgbClr val="222222"/>
                </a:solidFill>
              </a:rPr>
              <a:t>02/05/2025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110" name="Google Shape;110;p20"/>
          <p:cNvGrpSpPr/>
          <p:nvPr/>
        </p:nvGrpSpPr>
        <p:grpSpPr>
          <a:xfrm>
            <a:off x="588769" y="981800"/>
            <a:ext cx="7904238" cy="190500"/>
            <a:chOff x="952500" y="1362800"/>
            <a:chExt cx="6873250" cy="190500"/>
          </a:xfrm>
        </p:grpSpPr>
        <p:cxnSp>
          <p:nvCxnSpPr>
            <p:cNvPr id="111" name="Google Shape;111;p20"/>
            <p:cNvCxnSpPr/>
            <p:nvPr/>
          </p:nvCxnSpPr>
          <p:spPr>
            <a:xfrm>
              <a:off x="995125" y="1458050"/>
              <a:ext cx="1289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2" name="Google Shape;112;p20"/>
            <p:cNvCxnSpPr/>
            <p:nvPr/>
          </p:nvCxnSpPr>
          <p:spPr>
            <a:xfrm>
              <a:off x="952500" y="1362800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20"/>
            <p:cNvCxnSpPr/>
            <p:nvPr/>
          </p:nvCxnSpPr>
          <p:spPr>
            <a:xfrm>
              <a:off x="2327150" y="1362800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4" name="Google Shape;114;p20"/>
            <p:cNvCxnSpPr/>
            <p:nvPr/>
          </p:nvCxnSpPr>
          <p:spPr>
            <a:xfrm>
              <a:off x="2369775" y="1458050"/>
              <a:ext cx="1289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5" name="Google Shape;115;p20"/>
            <p:cNvCxnSpPr/>
            <p:nvPr/>
          </p:nvCxnSpPr>
          <p:spPr>
            <a:xfrm>
              <a:off x="3701800" y="1362800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" name="Google Shape;116;p20"/>
            <p:cNvCxnSpPr/>
            <p:nvPr/>
          </p:nvCxnSpPr>
          <p:spPr>
            <a:xfrm>
              <a:off x="3744425" y="1458050"/>
              <a:ext cx="1289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7" name="Google Shape;117;p20"/>
            <p:cNvCxnSpPr/>
            <p:nvPr/>
          </p:nvCxnSpPr>
          <p:spPr>
            <a:xfrm>
              <a:off x="5076450" y="1362800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8" name="Google Shape;118;p20"/>
            <p:cNvCxnSpPr/>
            <p:nvPr/>
          </p:nvCxnSpPr>
          <p:spPr>
            <a:xfrm>
              <a:off x="5119075" y="1458050"/>
              <a:ext cx="1289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20"/>
            <p:cNvCxnSpPr/>
            <p:nvPr/>
          </p:nvCxnSpPr>
          <p:spPr>
            <a:xfrm>
              <a:off x="6451100" y="1362800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" name="Google Shape;120;p20"/>
            <p:cNvCxnSpPr/>
            <p:nvPr/>
          </p:nvCxnSpPr>
          <p:spPr>
            <a:xfrm>
              <a:off x="6493725" y="1458050"/>
              <a:ext cx="1289400" cy="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21" name="Google Shape;121;p20"/>
            <p:cNvCxnSpPr/>
            <p:nvPr/>
          </p:nvCxnSpPr>
          <p:spPr>
            <a:xfrm>
              <a:off x="7825750" y="1362800"/>
              <a:ext cx="0" cy="1905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2" name="Google Shape;122;p20"/>
          <p:cNvSpPr txBox="1"/>
          <p:nvPr/>
        </p:nvSpPr>
        <p:spPr>
          <a:xfrm>
            <a:off x="496050" y="760550"/>
            <a:ext cx="87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Febrero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b="1" lang="es" sz="1800">
                <a:solidFill>
                  <a:srgbClr val="FF0000"/>
                </a:solidFill>
              </a:rPr>
              <a:t>2025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3024861" y="760550"/>
            <a:ext cx="87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Marzo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b="1" lang="es" sz="1800">
                <a:solidFill>
                  <a:srgbClr val="FF0000"/>
                </a:solidFill>
              </a:rPr>
              <a:t>2025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5264176" y="760550"/>
            <a:ext cx="87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Abril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b="1" lang="es" sz="1800">
                <a:solidFill>
                  <a:srgbClr val="FF0000"/>
                </a:solidFill>
              </a:rPr>
              <a:t>2025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7920601" y="760550"/>
            <a:ext cx="8718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Mayo</a:t>
            </a:r>
            <a:r>
              <a:rPr lang="es" sz="1800">
                <a:solidFill>
                  <a:schemeClr val="dk2"/>
                </a:solidFill>
              </a:rPr>
              <a:t> </a:t>
            </a:r>
            <a:r>
              <a:rPr b="1" lang="es" sz="1800">
                <a:solidFill>
                  <a:srgbClr val="FF0000"/>
                </a:solidFill>
              </a:rPr>
              <a:t>2025</a:t>
            </a:r>
            <a:endParaRPr b="1" sz="1800">
              <a:solidFill>
                <a:srgbClr val="FF0000"/>
              </a:solidFill>
            </a:endParaRPr>
          </a:p>
        </p:txBody>
      </p:sp>
      <p:grpSp>
        <p:nvGrpSpPr>
          <p:cNvPr id="126" name="Google Shape;126;p20"/>
          <p:cNvGrpSpPr/>
          <p:nvPr/>
        </p:nvGrpSpPr>
        <p:grpSpPr>
          <a:xfrm>
            <a:off x="496050" y="1136575"/>
            <a:ext cx="2195050" cy="591850"/>
            <a:chOff x="911475" y="1136575"/>
            <a:chExt cx="2195050" cy="591850"/>
          </a:xfrm>
        </p:grpSpPr>
        <p:sp>
          <p:nvSpPr>
            <p:cNvPr id="127" name="Google Shape;127;p20"/>
            <p:cNvSpPr txBox="1"/>
            <p:nvPr/>
          </p:nvSpPr>
          <p:spPr>
            <a:xfrm>
              <a:off x="911475" y="113657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17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28" name="Google Shape;128;p20"/>
            <p:cNvSpPr txBox="1"/>
            <p:nvPr/>
          </p:nvSpPr>
          <p:spPr>
            <a:xfrm>
              <a:off x="2243500" y="113657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28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29" name="Google Shape;129;p20"/>
            <p:cNvSpPr txBox="1"/>
            <p:nvPr/>
          </p:nvSpPr>
          <p:spPr>
            <a:xfrm>
              <a:off x="911475" y="1249975"/>
              <a:ext cx="138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Fase 1:</a:t>
              </a:r>
              <a:r>
                <a:rPr lang="es" sz="1800">
                  <a:solidFill>
                    <a:schemeClr val="dk2"/>
                  </a:solidFill>
                </a:rPr>
                <a:t> </a:t>
              </a:r>
              <a:r>
                <a:rPr b="1" lang="es" sz="1800">
                  <a:solidFill>
                    <a:srgbClr val="FF0000"/>
                  </a:solidFill>
                </a:rPr>
                <a:t>Análisis y Diseño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30" name="Google Shape;130;p20"/>
            <p:cNvSpPr txBox="1"/>
            <p:nvPr/>
          </p:nvSpPr>
          <p:spPr>
            <a:xfrm>
              <a:off x="1598725" y="1359125"/>
              <a:ext cx="1507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28/02 </a:t>
              </a:r>
              <a:r>
                <a:rPr b="1" lang="es" sz="1800">
                  <a:solidFill>
                    <a:srgbClr val="FF0000"/>
                  </a:solidFill>
                </a:rPr>
                <a:t>Aprobaci</a:t>
              </a:r>
              <a:r>
                <a:rPr b="1" lang="es" sz="1800">
                  <a:solidFill>
                    <a:srgbClr val="FF0000"/>
                  </a:solidFill>
                </a:rPr>
                <a:t>ón del Diseño</a:t>
              </a:r>
              <a:endParaRPr b="1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31" name="Google Shape;131;p20"/>
          <p:cNvGrpSpPr/>
          <p:nvPr/>
        </p:nvGrpSpPr>
        <p:grpSpPr>
          <a:xfrm>
            <a:off x="1964375" y="1576025"/>
            <a:ext cx="1824225" cy="621325"/>
            <a:chOff x="2419375" y="1663225"/>
            <a:chExt cx="1824225" cy="621325"/>
          </a:xfrm>
        </p:grpSpPr>
        <p:sp>
          <p:nvSpPr>
            <p:cNvPr id="132" name="Google Shape;132;p20"/>
            <p:cNvSpPr txBox="1"/>
            <p:nvPr/>
          </p:nvSpPr>
          <p:spPr>
            <a:xfrm>
              <a:off x="2419375" y="1780875"/>
              <a:ext cx="138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Fase 2:</a:t>
              </a:r>
              <a:r>
                <a:rPr lang="es" sz="1800">
                  <a:solidFill>
                    <a:schemeClr val="dk2"/>
                  </a:solidFill>
                </a:rPr>
                <a:t> </a:t>
              </a:r>
              <a:r>
                <a:rPr b="1" lang="es" sz="1800">
                  <a:solidFill>
                    <a:srgbClr val="FF0000"/>
                  </a:solidFill>
                </a:rPr>
                <a:t>Reconstrucción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33" name="Google Shape;133;p20"/>
            <p:cNvSpPr txBox="1"/>
            <p:nvPr/>
          </p:nvSpPr>
          <p:spPr>
            <a:xfrm>
              <a:off x="2555500" y="1915250"/>
              <a:ext cx="168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21/03 </a:t>
              </a:r>
              <a:r>
                <a:rPr b="1" lang="es" sz="1800">
                  <a:solidFill>
                    <a:srgbClr val="FF0000"/>
                  </a:solidFill>
                </a:rPr>
                <a:t>Finalización reconstrucción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34" name="Google Shape;134;p20"/>
            <p:cNvSpPr txBox="1"/>
            <p:nvPr/>
          </p:nvSpPr>
          <p:spPr>
            <a:xfrm>
              <a:off x="2419375" y="166322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3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3931600" y="166322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21</a:t>
              </a:r>
              <a:endParaRPr b="1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36" name="Google Shape;136;p20"/>
          <p:cNvGrpSpPr/>
          <p:nvPr/>
        </p:nvGrpSpPr>
        <p:grpSpPr>
          <a:xfrm>
            <a:off x="3579363" y="2080125"/>
            <a:ext cx="1824238" cy="537925"/>
            <a:chOff x="2419375" y="1663225"/>
            <a:chExt cx="1824238" cy="537925"/>
          </a:xfrm>
        </p:grpSpPr>
        <p:sp>
          <p:nvSpPr>
            <p:cNvPr id="137" name="Google Shape;137;p20"/>
            <p:cNvSpPr txBox="1"/>
            <p:nvPr/>
          </p:nvSpPr>
          <p:spPr>
            <a:xfrm>
              <a:off x="2419388" y="1780875"/>
              <a:ext cx="144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Fase 3:</a:t>
              </a:r>
              <a:r>
                <a:rPr lang="es" sz="1800">
                  <a:solidFill>
                    <a:schemeClr val="dk2"/>
                  </a:solidFill>
                </a:rPr>
                <a:t> </a:t>
              </a:r>
              <a:r>
                <a:rPr b="1" lang="es" sz="1800">
                  <a:solidFill>
                    <a:srgbClr val="FF0000"/>
                  </a:solidFill>
                </a:rPr>
                <a:t>Pruebas y validación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2681513" y="1915250"/>
              <a:ext cx="15621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1</a:t>
              </a:r>
              <a:r>
                <a:rPr b="1" lang="es" sz="1800">
                  <a:solidFill>
                    <a:schemeClr val="dk2"/>
                  </a:solidFill>
                </a:rPr>
                <a:t>1/04 </a:t>
              </a:r>
              <a:r>
                <a:rPr b="1" lang="es" sz="1800">
                  <a:solidFill>
                    <a:srgbClr val="FF0000"/>
                  </a:solidFill>
                </a:rPr>
                <a:t>Finalización pruebas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2419375" y="166322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24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40" name="Google Shape;140;p20"/>
            <p:cNvSpPr txBox="1"/>
            <p:nvPr/>
          </p:nvSpPr>
          <p:spPr>
            <a:xfrm>
              <a:off x="3931600" y="166322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1</a:t>
              </a:r>
              <a:r>
                <a:rPr b="1" lang="es" sz="1800">
                  <a:solidFill>
                    <a:srgbClr val="FF0000"/>
                  </a:solidFill>
                </a:rPr>
                <a:t>1</a:t>
              </a:r>
              <a:endParaRPr b="1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41" name="Google Shape;141;p20"/>
          <p:cNvGrpSpPr/>
          <p:nvPr/>
        </p:nvGrpSpPr>
        <p:grpSpPr>
          <a:xfrm>
            <a:off x="6602700" y="3347800"/>
            <a:ext cx="1890300" cy="537925"/>
            <a:chOff x="2353363" y="1663225"/>
            <a:chExt cx="1890300" cy="537925"/>
          </a:xfrm>
        </p:grpSpPr>
        <p:sp>
          <p:nvSpPr>
            <p:cNvPr id="142" name="Google Shape;142;p20"/>
            <p:cNvSpPr txBox="1"/>
            <p:nvPr/>
          </p:nvSpPr>
          <p:spPr>
            <a:xfrm>
              <a:off x="2683138" y="1791513"/>
              <a:ext cx="10257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Fase 5:</a:t>
              </a:r>
              <a:r>
                <a:rPr lang="es" sz="1800">
                  <a:solidFill>
                    <a:schemeClr val="dk2"/>
                  </a:solidFill>
                </a:rPr>
                <a:t> </a:t>
              </a:r>
              <a:r>
                <a:rPr b="1" lang="es" sz="1800">
                  <a:solidFill>
                    <a:srgbClr val="FF0000"/>
                  </a:solidFill>
                </a:rPr>
                <a:t>Monitoreo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43" name="Google Shape;143;p20"/>
            <p:cNvSpPr txBox="1"/>
            <p:nvPr/>
          </p:nvSpPr>
          <p:spPr>
            <a:xfrm>
              <a:off x="2353363" y="1915250"/>
              <a:ext cx="1890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02</a:t>
              </a:r>
              <a:r>
                <a:rPr b="1" lang="es" sz="1800">
                  <a:solidFill>
                    <a:schemeClr val="dk2"/>
                  </a:solidFill>
                </a:rPr>
                <a:t>/05 </a:t>
              </a:r>
              <a:r>
                <a:rPr b="1" lang="es" sz="1800">
                  <a:solidFill>
                    <a:srgbClr val="FF0000"/>
                  </a:solidFill>
                </a:rPr>
                <a:t>Cierre del proyecto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44" name="Google Shape;144;p20"/>
            <p:cNvSpPr txBox="1"/>
            <p:nvPr/>
          </p:nvSpPr>
          <p:spPr>
            <a:xfrm>
              <a:off x="2683125" y="166322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21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3931600" y="166322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2</a:t>
              </a:r>
              <a:endParaRPr b="1" sz="1800">
                <a:solidFill>
                  <a:srgbClr val="FF0000"/>
                </a:solidFill>
              </a:endParaRPr>
            </a:p>
          </p:txBody>
        </p:sp>
      </p:grpSp>
      <p:grpSp>
        <p:nvGrpSpPr>
          <p:cNvPr id="146" name="Google Shape;146;p20"/>
          <p:cNvGrpSpPr/>
          <p:nvPr/>
        </p:nvGrpSpPr>
        <p:grpSpPr>
          <a:xfrm>
            <a:off x="5320100" y="2809875"/>
            <a:ext cx="1890300" cy="537925"/>
            <a:chOff x="2353363" y="1663225"/>
            <a:chExt cx="1890300" cy="537925"/>
          </a:xfrm>
        </p:grpSpPr>
        <p:sp>
          <p:nvSpPr>
            <p:cNvPr id="147" name="Google Shape;147;p20"/>
            <p:cNvSpPr txBox="1"/>
            <p:nvPr/>
          </p:nvSpPr>
          <p:spPr>
            <a:xfrm>
              <a:off x="2419388" y="1780875"/>
              <a:ext cx="1355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Fase 4:</a:t>
              </a:r>
              <a:r>
                <a:rPr lang="es" sz="1800">
                  <a:solidFill>
                    <a:schemeClr val="dk2"/>
                  </a:solidFill>
                </a:rPr>
                <a:t> </a:t>
              </a:r>
              <a:r>
                <a:rPr b="1" lang="es" sz="1800">
                  <a:solidFill>
                    <a:srgbClr val="FF0000"/>
                  </a:solidFill>
                </a:rPr>
                <a:t>Implementación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48" name="Google Shape;148;p20"/>
            <p:cNvSpPr txBox="1"/>
            <p:nvPr/>
          </p:nvSpPr>
          <p:spPr>
            <a:xfrm>
              <a:off x="2353363" y="1915250"/>
              <a:ext cx="18903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chemeClr val="dk2"/>
                  </a:solidFill>
                </a:rPr>
                <a:t>18/04 </a:t>
              </a:r>
              <a:r>
                <a:rPr b="1" lang="es" sz="1800">
                  <a:solidFill>
                    <a:srgbClr val="FF0000"/>
                  </a:solidFill>
                </a:rPr>
                <a:t>Implementación en producción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49" name="Google Shape;149;p20"/>
            <p:cNvSpPr txBox="1"/>
            <p:nvPr/>
          </p:nvSpPr>
          <p:spPr>
            <a:xfrm>
              <a:off x="2419375" y="166322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14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50" name="Google Shape;150;p20"/>
            <p:cNvSpPr txBox="1"/>
            <p:nvPr/>
          </p:nvSpPr>
          <p:spPr>
            <a:xfrm>
              <a:off x="3931600" y="1663225"/>
              <a:ext cx="3120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 fontScale="40000" lnSpcReduction="10000"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00">
                  <a:solidFill>
                    <a:srgbClr val="FF0000"/>
                  </a:solidFill>
                </a:rPr>
                <a:t>18</a:t>
              </a:r>
              <a:endParaRPr b="1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