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Encode Sans Condensed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95EAD9-C197-426C-BA70-D338D9A37B1F}">
  <a:tblStyle styleId="{6895EAD9-C197-426C-BA70-D338D9A37B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920ab48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" name="Google Shape;52;g2d920ab48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920ab480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920ab480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94b2372c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94b2372c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616A3F39-961D-688C-8E21-D586328EB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94b2372c5_0_6:notes">
            <a:extLst>
              <a:ext uri="{FF2B5EF4-FFF2-40B4-BE49-F238E27FC236}">
                <a16:creationId xmlns:a16="http://schemas.microsoft.com/office/drawing/2014/main" id="{4C3ABC23-93D7-9489-00A4-2B2E7294E9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94b2372c5_0_6:notes">
            <a:extLst>
              <a:ext uri="{FF2B5EF4-FFF2-40B4-BE49-F238E27FC236}">
                <a16:creationId xmlns:a16="http://schemas.microsoft.com/office/drawing/2014/main" id="{AC0C5255-59F6-8DE7-0725-9A5EBCF13A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3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2A70B9BF-2D3F-139C-498F-668006C1A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94b2372c5_0_6:notes">
            <a:extLst>
              <a:ext uri="{FF2B5EF4-FFF2-40B4-BE49-F238E27FC236}">
                <a16:creationId xmlns:a16="http://schemas.microsoft.com/office/drawing/2014/main" id="{187CAA76-0E07-4F9C-EAA9-D10201A247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94b2372c5_0_6:notes">
            <a:extLst>
              <a:ext uri="{FF2B5EF4-FFF2-40B4-BE49-F238E27FC236}">
                <a16:creationId xmlns:a16="http://schemas.microsoft.com/office/drawing/2014/main" id="{E8CC51D4-D8D1-DB3B-B30A-EF687D8DC0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86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F61B426E-2BC0-2764-7C72-933C3ECAC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94b2372c5_0_6:notes">
            <a:extLst>
              <a:ext uri="{FF2B5EF4-FFF2-40B4-BE49-F238E27FC236}">
                <a16:creationId xmlns:a16="http://schemas.microsoft.com/office/drawing/2014/main" id="{98EDBE1C-4319-E1BD-5D31-D315096175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94b2372c5_0_6:notes">
            <a:extLst>
              <a:ext uri="{FF2B5EF4-FFF2-40B4-BE49-F238E27FC236}">
                <a16:creationId xmlns:a16="http://schemas.microsoft.com/office/drawing/2014/main" id="{CDF3AD79-CA85-57EB-A9EB-FC56A3AC5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356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3FC268DC-AAD2-284B-EBE3-E18C0BDD4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94b2372c5_0_6:notes">
            <a:extLst>
              <a:ext uri="{FF2B5EF4-FFF2-40B4-BE49-F238E27FC236}">
                <a16:creationId xmlns:a16="http://schemas.microsoft.com/office/drawing/2014/main" id="{B6730419-A59C-A041-D25F-FB7529A243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94b2372c5_0_6:notes">
            <a:extLst>
              <a:ext uri="{FF2B5EF4-FFF2-40B4-BE49-F238E27FC236}">
                <a16:creationId xmlns:a16="http://schemas.microsoft.com/office/drawing/2014/main" id="{F4BD219A-F71B-22DA-3D06-0DDEBDE594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551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A96142C9-BEAC-72E9-7697-E59AF3984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94b2372c5_0_6:notes">
            <a:extLst>
              <a:ext uri="{FF2B5EF4-FFF2-40B4-BE49-F238E27FC236}">
                <a16:creationId xmlns:a16="http://schemas.microsoft.com/office/drawing/2014/main" id="{10E1FE36-08DD-FFED-4881-02FAC12CBD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94b2372c5_0_6:notes">
            <a:extLst>
              <a:ext uri="{FF2B5EF4-FFF2-40B4-BE49-F238E27FC236}">
                <a16:creationId xmlns:a16="http://schemas.microsoft.com/office/drawing/2014/main" id="{C1ABB8B9-A1E7-468F-6A04-F757BDA055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21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3150" y="1950675"/>
            <a:ext cx="55392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s" sz="4100" b="1">
                <a:solidFill>
                  <a:schemeClr val="lt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Despliegue de IaC</a:t>
            </a:r>
            <a:endParaRPr sz="4100" b="1">
              <a:solidFill>
                <a:schemeClr val="lt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s" sz="3100" b="1">
                <a:solidFill>
                  <a:schemeClr val="lt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Marzo 2025</a:t>
            </a:r>
            <a:endParaRPr sz="3100" b="1">
              <a:solidFill>
                <a:schemeClr val="lt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5"/>
            <a:ext cx="829350" cy="83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9;p16">
            <a:extLst>
              <a:ext uri="{FF2B5EF4-FFF2-40B4-BE49-F238E27FC236}">
                <a16:creationId xmlns:a16="http://schemas.microsoft.com/office/drawing/2014/main" id="{A88B701E-17BA-D0C6-CE36-B0EBD963BE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6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78160" y="2291075"/>
            <a:ext cx="3750898" cy="253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b="1" dirty="0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Beneficios:</a:t>
            </a:r>
            <a:r>
              <a:rPr lang="es" sz="29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 </a:t>
            </a:r>
            <a:endParaRPr sz="29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/>
              <a:t>✅ </a:t>
            </a:r>
            <a:r>
              <a:rPr lang="es-CO" sz="2400" b="1" dirty="0"/>
              <a:t>Automatización</a:t>
            </a:r>
            <a:r>
              <a:rPr lang="es-CO" sz="2400" dirty="0"/>
              <a:t>: Reduce el trabajo manual y mejora la eficiencia.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CO" sz="2400" dirty="0"/>
            </a:br>
            <a:r>
              <a:rPr lang="es-CO" sz="2400" dirty="0"/>
              <a:t>✅ </a:t>
            </a:r>
            <a:r>
              <a:rPr lang="es-CO" sz="2400" b="1" dirty="0"/>
              <a:t>Reproducibilidad</a:t>
            </a:r>
            <a:r>
              <a:rPr lang="es-CO" sz="2400" dirty="0"/>
              <a:t>: Se pueden replicar entornos de manera consistente.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CO" sz="2400" dirty="0"/>
            </a:br>
            <a:r>
              <a:rPr lang="es-CO" sz="2400" dirty="0"/>
              <a:t>✅ </a:t>
            </a:r>
            <a:r>
              <a:rPr lang="es-CO" sz="2400" b="1" dirty="0"/>
              <a:t>Escalabilidad</a:t>
            </a:r>
            <a:r>
              <a:rPr lang="es-CO" sz="2400" dirty="0"/>
              <a:t>: Facilita la gestión de infraestructura a gran escala.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CO" sz="2400" dirty="0"/>
            </a:br>
            <a:r>
              <a:rPr lang="es-CO" sz="2400" dirty="0"/>
              <a:t>✅ </a:t>
            </a:r>
            <a:r>
              <a:rPr lang="es-CO" sz="2400" b="1" dirty="0" err="1"/>
              <a:t>Versionamiento</a:t>
            </a:r>
            <a:r>
              <a:rPr lang="es-CO" sz="2400" dirty="0"/>
              <a:t>: Se pueden rastrear cambios y revertir a versiones anteriores.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CO" sz="2400" dirty="0"/>
            </a:br>
            <a:r>
              <a:rPr lang="es-CO" sz="2400" dirty="0"/>
              <a:t>✅ </a:t>
            </a:r>
            <a:r>
              <a:rPr lang="es-CO" sz="2400" b="1" dirty="0"/>
              <a:t>Seguridad y Control</a:t>
            </a:r>
            <a:r>
              <a:rPr lang="es-CO" sz="2400" dirty="0"/>
              <a:t>: Facilita auditorías y cumplimiento de políticas empresariales.</a:t>
            </a:r>
            <a:endParaRPr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39350" y="133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INTRODUCCIÓN</a:t>
            </a:r>
            <a:endParaRPr b="1" dirty="0">
              <a:solidFill>
                <a:srgbClr val="FF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26"/>
            <a:ext cx="646787" cy="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88350" y="857500"/>
            <a:ext cx="8367300" cy="13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¿Que es IaC?</a:t>
            </a:r>
            <a:endParaRPr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Infraestructura como Código (</a:t>
            </a:r>
            <a:r>
              <a:rPr lang="es-CO" sz="1700" dirty="0" err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IaC</a:t>
            </a: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) es una metodología que permite gestionar y provisionar infraestructura de manera automatizada mediante código, en lugar de hacerlo manualmente a través de interfaces gráficas o comandos en consola.</a:t>
            </a:r>
          </a:p>
        </p:txBody>
      </p:sp>
      <p:pic>
        <p:nvPicPr>
          <p:cNvPr id="1034" name="Picture 10" descr="Infrastructure as code: what is it and its benefits">
            <a:extLst>
              <a:ext uri="{FF2B5EF4-FFF2-40B4-BE49-F238E27FC236}">
                <a16:creationId xmlns:a16="http://schemas.microsoft.com/office/drawing/2014/main" id="{1DC151AC-FC4B-CAFF-B6B2-D1B52DDC3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2337125"/>
            <a:ext cx="4150990" cy="233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-12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04000" y="141674"/>
            <a:ext cx="2142350" cy="1033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FLUJO DEL PROCESO</a:t>
            </a:r>
            <a:endParaRPr b="1" dirty="0">
              <a:solidFill>
                <a:srgbClr val="FF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FA173A8B-81BD-8726-D8FF-08704F81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84524"/>
            <a:ext cx="4438650" cy="48875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AD53448D-867F-47EF-FCB3-E8DD56819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>
            <a:extLst>
              <a:ext uri="{FF2B5EF4-FFF2-40B4-BE49-F238E27FC236}">
                <a16:creationId xmlns:a16="http://schemas.microsoft.com/office/drawing/2014/main" id="{A628900A-899F-0D9C-7E58-A55F0F46AC7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8BD52324-DD7C-AF0E-7BFB-628A586BF5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000" y="141675"/>
            <a:ext cx="62046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PREPARACIÓN</a:t>
            </a:r>
            <a:endParaRPr b="1" dirty="0">
              <a:solidFill>
                <a:srgbClr val="FF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97566E-1392-12A3-6EB5-3A71B74BEEBE}"/>
              </a:ext>
            </a:extLst>
          </p:cNvPr>
          <p:cNvSpPr txBox="1"/>
          <p:nvPr/>
        </p:nvSpPr>
        <p:spPr>
          <a:xfrm>
            <a:off x="404000" y="856062"/>
            <a:ext cx="822565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1" dirty="0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Creación de repositorios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Se deben crear dos repositorios en GitHub: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1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Repositorio base: </a:t>
            </a: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Contiene la infraestructura de red (</a:t>
            </a:r>
            <a:r>
              <a:rPr lang="es-CO" sz="1700" dirty="0" err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VNet</a:t>
            </a: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, </a:t>
            </a:r>
            <a:r>
              <a:rPr lang="es-CO" sz="1700" dirty="0" err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Subnets</a:t>
            </a: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, NSG, ASG, etc.).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1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Repositorio de recursos: </a:t>
            </a: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Contiene los módulos de las aplicaciones y servicios (</a:t>
            </a:r>
            <a:r>
              <a:rPr lang="es-CO" sz="1700" dirty="0" err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VMs</a:t>
            </a: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, bases de datos, </a:t>
            </a:r>
            <a:r>
              <a:rPr lang="es-CO" sz="1700" dirty="0" err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storage</a:t>
            </a: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, etc.).</a:t>
            </a:r>
          </a:p>
        </p:txBody>
      </p:sp>
    </p:spTree>
    <p:extLst>
      <p:ext uri="{BB962C8B-B14F-4D97-AF65-F5344CB8AC3E}">
        <p14:creationId xmlns:p14="http://schemas.microsoft.com/office/powerpoint/2010/main" val="187750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FB01D50F-540F-ECD9-58AC-7B34D5364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>
            <a:extLst>
              <a:ext uri="{FF2B5EF4-FFF2-40B4-BE49-F238E27FC236}">
                <a16:creationId xmlns:a16="http://schemas.microsoft.com/office/drawing/2014/main" id="{2D44AEBA-013B-1562-32D2-006F9883621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-12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232CAB3C-FB5D-6B01-904D-97368E573E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000" y="141675"/>
            <a:ext cx="62046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PREPARACIÓN</a:t>
            </a:r>
            <a:endParaRPr b="1" dirty="0">
              <a:solidFill>
                <a:srgbClr val="FF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805A09-F39F-2DF7-4DF0-EB82B891A4BA}"/>
              </a:ext>
            </a:extLst>
          </p:cNvPr>
          <p:cNvSpPr txBox="1"/>
          <p:nvPr/>
        </p:nvSpPr>
        <p:spPr>
          <a:xfrm>
            <a:off x="404000" y="856062"/>
            <a:ext cx="798435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1" dirty="0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Crear </a:t>
            </a:r>
            <a:r>
              <a:rPr lang="es-CO" sz="1700" b="1" dirty="0" err="1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Resource</a:t>
            </a:r>
            <a:r>
              <a:rPr lang="es-CO" sz="1700" b="1" dirty="0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 </a:t>
            </a:r>
            <a:r>
              <a:rPr lang="es-CO" sz="1700" b="1" dirty="0" err="1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Group</a:t>
            </a:r>
            <a:r>
              <a:rPr lang="es-CO" sz="1700" b="1" dirty="0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, Storage </a:t>
            </a:r>
            <a:r>
              <a:rPr lang="es-CO" sz="1700" b="1" dirty="0" err="1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Account</a:t>
            </a:r>
            <a:r>
              <a:rPr lang="es-CO" sz="1700" b="1" dirty="0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 y Contenedor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b="1" dirty="0">
              <a:solidFill>
                <a:srgbClr val="FF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Se provisiona un </a:t>
            </a:r>
            <a:r>
              <a:rPr lang="es-CO" sz="1700" dirty="0" err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Resource</a:t>
            </a: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 </a:t>
            </a:r>
            <a:r>
              <a:rPr lang="es-CO" sz="1700" dirty="0" err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Group</a:t>
            </a: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 en Azure que agrupará todos los recursos relacionados con la infraestructura y aplicaciones a desplegar.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Para gestionar el estado de </a:t>
            </a:r>
            <a:r>
              <a:rPr lang="es-CO" sz="1700" dirty="0" err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Terraform</a:t>
            </a: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 de manera centralizada, se crea un Storage </a:t>
            </a:r>
            <a:r>
              <a:rPr lang="es-CO" sz="1700" dirty="0" err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Account</a:t>
            </a: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 con un contenedor llamado </a:t>
            </a:r>
            <a:r>
              <a:rPr lang="es-CO" sz="1700" dirty="0" err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tfstate</a:t>
            </a: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, donde se almacenarán los archivos de estado de </a:t>
            </a:r>
            <a:r>
              <a:rPr lang="es-CO" sz="1700" dirty="0" err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Terraform</a:t>
            </a: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 para mantener la consistencia del despliegue.</a:t>
            </a:r>
          </a:p>
        </p:txBody>
      </p:sp>
    </p:spTree>
    <p:extLst>
      <p:ext uri="{BB962C8B-B14F-4D97-AF65-F5344CB8AC3E}">
        <p14:creationId xmlns:p14="http://schemas.microsoft.com/office/powerpoint/2010/main" val="186510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C623457F-E768-9BB0-139D-AFB319379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>
            <a:extLst>
              <a:ext uri="{FF2B5EF4-FFF2-40B4-BE49-F238E27FC236}">
                <a16:creationId xmlns:a16="http://schemas.microsoft.com/office/drawing/2014/main" id="{F77C6BC1-7690-9464-A7AB-85103076A1D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-12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40EB46E9-C77D-2198-F98D-C96C5D90D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000" y="141675"/>
            <a:ext cx="62046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PREPARACIÓN</a:t>
            </a:r>
            <a:endParaRPr b="1" dirty="0">
              <a:solidFill>
                <a:srgbClr val="FF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BF9DAFF-A5AF-355F-4CDD-1336B9413257}"/>
              </a:ext>
            </a:extLst>
          </p:cNvPr>
          <p:cNvSpPr txBox="1"/>
          <p:nvPr/>
        </p:nvSpPr>
        <p:spPr>
          <a:xfrm>
            <a:off x="404000" y="856062"/>
            <a:ext cx="7984350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1" dirty="0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Crear submódulo para desplegar App </a:t>
            </a:r>
            <a:r>
              <a:rPr lang="es-CO" sz="1700" b="1" dirty="0" err="1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Registration</a:t>
            </a:r>
            <a:endParaRPr lang="es-CO" sz="1700" b="1" dirty="0">
              <a:solidFill>
                <a:srgbClr val="FF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b="1" dirty="0">
              <a:solidFill>
                <a:srgbClr val="FF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Para gestionar la identidad y los permisos de las aplicaciones en Azure, se debe crear un submódulo de </a:t>
            </a:r>
            <a:r>
              <a:rPr lang="es-CO" sz="1700" dirty="0" err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Terraform</a:t>
            </a: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 que defina el App </a:t>
            </a:r>
            <a:r>
              <a:rPr lang="es-CO" sz="1700" dirty="0" err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Registration</a:t>
            </a: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. Esto implica: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2287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C9623FCA-B0DC-3802-A2E5-97AF4EF6B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>
            <a:extLst>
              <a:ext uri="{FF2B5EF4-FFF2-40B4-BE49-F238E27FC236}">
                <a16:creationId xmlns:a16="http://schemas.microsoft.com/office/drawing/2014/main" id="{8E71B1A6-F89D-84C7-8DF8-0EED0F6E3C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-12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7FB2D25B-7B16-50E5-7E2C-2AB098F64C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000" y="141675"/>
            <a:ext cx="62046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CONFIGURACIÓN</a:t>
            </a:r>
            <a:endParaRPr b="1" dirty="0">
              <a:solidFill>
                <a:srgbClr val="FF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C115882-B892-FD70-97AD-F3B6E4F9D14A}"/>
              </a:ext>
            </a:extLst>
          </p:cNvPr>
          <p:cNvSpPr txBox="1"/>
          <p:nvPr/>
        </p:nvSpPr>
        <p:spPr>
          <a:xfrm>
            <a:off x="404000" y="856062"/>
            <a:ext cx="798435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1" dirty="0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Configurar </a:t>
            </a:r>
            <a:r>
              <a:rPr lang="es-CO" sz="1700" b="1" dirty="0" err="1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Secrets</a:t>
            </a:r>
            <a:r>
              <a:rPr lang="es-CO" sz="1700" b="1" dirty="0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 del repositorio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b="1" dirty="0">
              <a:solidFill>
                <a:srgbClr val="FF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Se configuran los Secretos de GitHub necesarios para la autenticación en Azure por medio del pipeline de Mozart. Esto incluye: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SUBSCRIPTION_ID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TENANT_ID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CLIENT_ID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6243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87FB8D45-C690-8F61-963E-B9D2E6E48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>
            <a:extLst>
              <a:ext uri="{FF2B5EF4-FFF2-40B4-BE49-F238E27FC236}">
                <a16:creationId xmlns:a16="http://schemas.microsoft.com/office/drawing/2014/main" id="{E5F740D0-CDA0-D8DB-76EE-2141D41CD5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-12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A9115B1A-F6F3-6080-4ED2-B442B20494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000" y="141675"/>
            <a:ext cx="62046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CONFIGURACIÓN</a:t>
            </a:r>
            <a:endParaRPr b="1" dirty="0">
              <a:solidFill>
                <a:srgbClr val="FF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D6C10C-BB7E-26B2-CE31-695D4E0135A3}"/>
              </a:ext>
            </a:extLst>
          </p:cNvPr>
          <p:cNvSpPr txBox="1"/>
          <p:nvPr/>
        </p:nvSpPr>
        <p:spPr>
          <a:xfrm>
            <a:off x="404000" y="856062"/>
            <a:ext cx="798435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1" dirty="0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Configurar pipelines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b="1" dirty="0">
              <a:solidFill>
                <a:srgbClr val="FF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Se definen los pipelines de GitHub </a:t>
            </a:r>
            <a:r>
              <a:rPr lang="es-CO" sz="1700" dirty="0" err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Actions</a:t>
            </a: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 para: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Realizar </a:t>
            </a:r>
            <a:r>
              <a:rPr lang="es-CO" sz="1700" dirty="0" err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terraform</a:t>
            </a: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 plan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Realizar </a:t>
            </a:r>
            <a:r>
              <a:rPr lang="es-CO" sz="1700" dirty="0" err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terraform</a:t>
            </a: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 </a:t>
            </a:r>
            <a:r>
              <a:rPr lang="es-CO" sz="1700" dirty="0" err="1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apply</a:t>
            </a:r>
            <a:r>
              <a:rPr lang="es-CO" sz="1700" dirty="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 en entornos controlados.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700" dirty="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259171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332</Words>
  <Application>Microsoft Office PowerPoint</Application>
  <PresentationFormat>Presentación en pantalla (16:9)</PresentationFormat>
  <Paragraphs>61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Encode Sans Condensed</vt:lpstr>
      <vt:lpstr>Simple Light</vt:lpstr>
      <vt:lpstr>Presentación de PowerPoint</vt:lpstr>
      <vt:lpstr>INTRODUCCIÓN</vt:lpstr>
      <vt:lpstr>FLUJO DEL PROCESO</vt:lpstr>
      <vt:lpstr>PREPARACIÓN</vt:lpstr>
      <vt:lpstr>PREPARACIÓN</vt:lpstr>
      <vt:lpstr>PREPARACIÓN</vt:lpstr>
      <vt:lpstr>CONFIGURACIÓN</vt:lpstr>
      <vt:lpstr>CONFIGURACIÓN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Jorge Neira</cp:lastModifiedBy>
  <cp:revision>2</cp:revision>
  <dcterms:modified xsi:type="dcterms:W3CDTF">2025-03-26T12:20:57Z</dcterms:modified>
</cp:coreProperties>
</file>