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17"/>
  </p:notesMasterIdLst>
  <p:sldIdLst>
    <p:sldId id="256" r:id="rId2"/>
    <p:sldId id="403" r:id="rId3"/>
    <p:sldId id="382" r:id="rId4"/>
    <p:sldId id="402" r:id="rId5"/>
    <p:sldId id="404" r:id="rId6"/>
    <p:sldId id="401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38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79" autoAdjust="0"/>
  </p:normalViewPr>
  <p:slideViewPr>
    <p:cSldViewPr snapToGrid="0">
      <p:cViewPr varScale="1">
        <p:scale>
          <a:sx n="97" d="100"/>
          <a:sy n="97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2C74-7652-4020-8CBA-1BB4146FFEB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7A920-363E-4EFB-9ED7-B73E5E0B71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9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79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3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81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8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21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01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9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87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6F6C-E7C0-4008-9D3B-A5EE169E2453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C138-D68C-47D2-B9FD-55911D8473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165" y="1763641"/>
            <a:ext cx="9933272" cy="261619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(20242Q) 72.27 - Sistemas de Inteligencia Artificial - Comisión: S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128" y="4137190"/>
            <a:ext cx="11896826" cy="1388534"/>
          </a:xfrm>
        </p:spPr>
        <p:txBody>
          <a:bodyPr>
            <a:noAutofit/>
          </a:bodyPr>
          <a:lstStyle/>
          <a:p>
            <a:r>
              <a:rPr lang="es-ES" sz="2800" dirty="0" smtClean="0"/>
              <a:t> </a:t>
            </a:r>
          </a:p>
          <a:p>
            <a:r>
              <a:rPr lang="es-ES" sz="2800" dirty="0" smtClean="0"/>
              <a:t>Pellegrini Jorge Orlando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66456" y="4118230"/>
            <a:ext cx="1414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Grupo 9</a:t>
            </a:r>
            <a:endParaRPr lang="es-ES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0619092" y="6330168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Grupo 9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259665" y="965860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Desarrollo de las conclusiones</a:t>
            </a:r>
            <a:endParaRPr lang="es-ES" sz="2800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2261938" y="2693212"/>
            <a:ext cx="462" cy="324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259665" y="2171736"/>
            <a:ext cx="493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gasto militar</a:t>
            </a:r>
            <a:endParaRPr lang="es-ES" sz="2400" b="1" dirty="0"/>
          </a:p>
        </p:txBody>
      </p:sp>
      <p:sp>
        <p:nvSpPr>
          <p:cNvPr id="2" name="Rectángulo 1"/>
          <p:cNvSpPr/>
          <p:nvPr/>
        </p:nvSpPr>
        <p:spPr>
          <a:xfrm>
            <a:off x="1259665" y="41040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Disuasión Colectiva </a:t>
            </a:r>
            <a:r>
              <a:rPr lang="es-ES" dirty="0" smtClean="0"/>
              <a:t> Los países miembros pueden </a:t>
            </a:r>
            <a:r>
              <a:rPr lang="es-ES" dirty="0"/>
              <a:t>considerar que no necesitan invertir tanto en defensa si forman parte de una alianza más </a:t>
            </a:r>
            <a:r>
              <a:rPr lang="es-ES" dirty="0" smtClean="0"/>
              <a:t>amplia o confían en la protección de sus aliados.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259665" y="3120518"/>
            <a:ext cx="5304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La Organización del Tratado del Atlántico Norte (</a:t>
            </a:r>
            <a:r>
              <a:rPr lang="es-ES" dirty="0" smtClean="0"/>
              <a:t>OTAN)</a:t>
            </a:r>
            <a:endParaRPr lang="es-ES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1938" y="3623632"/>
            <a:ext cx="462" cy="324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388093" y="2419705"/>
            <a:ext cx="986948" cy="58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375041" y="2099414"/>
            <a:ext cx="717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representativo como %GDP, no se necesita duplicar el presupuesto si se duplica la cantidad de bienes de la economía.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35" y="3120518"/>
            <a:ext cx="3776267" cy="25129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27041" y="973631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Desarrollo de las conclusiones</a:t>
            </a:r>
            <a:endParaRPr lang="es-ES" sz="2800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1848052" y="2687464"/>
            <a:ext cx="462" cy="324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327042" y="2256989"/>
            <a:ext cx="493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área</a:t>
            </a:r>
            <a:endParaRPr lang="es-ES" sz="2400" b="1" dirty="0"/>
          </a:p>
        </p:txBody>
      </p:sp>
      <p:sp>
        <p:nvSpPr>
          <p:cNvPr id="3" name="Rectángulo 2"/>
          <p:cNvSpPr/>
          <p:nvPr/>
        </p:nvSpPr>
        <p:spPr>
          <a:xfrm>
            <a:off x="1327041" y="3120518"/>
            <a:ext cx="370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Economía de escala e infraestructura.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1848052" y="4387974"/>
            <a:ext cx="462" cy="324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27041" y="3833248"/>
            <a:ext cx="493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desempleo</a:t>
            </a:r>
            <a:endParaRPr lang="es-ES" sz="2400" b="1" dirty="0"/>
          </a:p>
        </p:txBody>
      </p:sp>
      <p:sp>
        <p:nvSpPr>
          <p:cNvPr id="16" name="Rectángulo 15"/>
          <p:cNvSpPr/>
          <p:nvPr/>
        </p:nvSpPr>
        <p:spPr>
          <a:xfrm>
            <a:off x="1327041" y="4773208"/>
            <a:ext cx="598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Curva de Phillips: </a:t>
            </a:r>
            <a:r>
              <a:rPr lang="es-ES" dirty="0" smtClean="0"/>
              <a:t>relación </a:t>
            </a:r>
            <a:r>
              <a:rPr lang="es-ES" dirty="0"/>
              <a:t>inversa entre desempleo e </a:t>
            </a:r>
            <a:r>
              <a:rPr lang="es-ES" dirty="0" smtClean="0"/>
              <a:t>inflación.</a:t>
            </a:r>
            <a:endParaRPr lang="es-ES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1848052" y="5158442"/>
            <a:ext cx="462" cy="32409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419387" y="5520552"/>
            <a:ext cx="6829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Ciclo </a:t>
            </a:r>
            <a:r>
              <a:rPr lang="es-ES" dirty="0" smtClean="0"/>
              <a:t>Económico: una baja de GDP produce un aumento del desempleo, pero en este set se compara entre países, y estos pueden influir la tasa de desempleo con sus políticas gubernamentales.</a:t>
            </a:r>
            <a:endParaRPr lang="es-ES" dirty="0"/>
          </a:p>
        </p:txBody>
      </p:sp>
      <p:sp>
        <p:nvSpPr>
          <p:cNvPr id="5" name="Cerrar llave 4"/>
          <p:cNvSpPr/>
          <p:nvPr/>
        </p:nvSpPr>
        <p:spPr>
          <a:xfrm>
            <a:off x="7820527" y="2210190"/>
            <a:ext cx="856648" cy="4355567"/>
          </a:xfrm>
          <a:prstGeom prst="rightBrace">
            <a:avLst>
              <a:gd name="adj1" fmla="val 8333"/>
              <a:gd name="adj2" fmla="val 502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8865880" y="3926308"/>
            <a:ext cx="2969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No se puede captar esas relaciones complejas en el set de datos de forma lineal.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3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327041" y="973631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Desarrollo de las conclusiones</a:t>
            </a:r>
            <a:endParaRPr lang="es-ES" sz="28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3" y="2461662"/>
            <a:ext cx="5438103" cy="321287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6253316" y="3254477"/>
            <a:ext cx="314632" cy="9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6780627" y="3049298"/>
            <a:ext cx="5248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Puede interpretarse como un </a:t>
            </a:r>
            <a:r>
              <a:rPr lang="es-ES" b="1" u="sng" dirty="0" smtClean="0"/>
              <a:t>índice de desarrollo humano</a:t>
            </a:r>
            <a:endParaRPr lang="es-ES" b="1" u="sng" dirty="0"/>
          </a:p>
        </p:txBody>
      </p:sp>
      <p:sp>
        <p:nvSpPr>
          <p:cNvPr id="8" name="Rectángulo 7"/>
          <p:cNvSpPr/>
          <p:nvPr/>
        </p:nvSpPr>
        <p:spPr>
          <a:xfrm>
            <a:off x="6780626" y="3861308"/>
            <a:ext cx="4955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-Una </a:t>
            </a:r>
            <a:r>
              <a:rPr lang="es-ES" dirty="0"/>
              <a:t>vida larga y saludable, medida por la esperanza de vida al nacer.</a:t>
            </a:r>
          </a:p>
          <a:p>
            <a:r>
              <a:rPr lang="es-ES" dirty="0" smtClean="0"/>
              <a:t>-Un </a:t>
            </a:r>
            <a:r>
              <a:rPr lang="es-ES" dirty="0"/>
              <a:t>nivel de vida decoroso, medido por el </a:t>
            </a:r>
            <a:r>
              <a:rPr lang="es-ES" dirty="0" smtClean="0"/>
              <a:t>GDP (en el set de datos se encuentra per cápita)</a:t>
            </a:r>
          </a:p>
          <a:p>
            <a:r>
              <a:rPr lang="es-ES" dirty="0"/>
              <a:t>-Un crecimiento poblacional </a:t>
            </a:r>
            <a:r>
              <a:rPr lang="es-ES" dirty="0" smtClean="0"/>
              <a:t>sostenible, medido por el crecimiento poblacional. </a:t>
            </a:r>
          </a:p>
          <a:p>
            <a:r>
              <a:rPr lang="es-ES" dirty="0" smtClean="0"/>
              <a:t>-Una inflación controlada que no erosiona el poder adquisitivo de las personas.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538981" y="885608"/>
            <a:ext cx="5120222" cy="924636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/>
              <a:t>PCA Lineal Estandarización estándar</a:t>
            </a:r>
            <a:endParaRPr lang="es-ES" sz="28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482" r="22167"/>
          <a:stretch/>
        </p:blipFill>
        <p:spPr>
          <a:xfrm>
            <a:off x="177859" y="2301614"/>
            <a:ext cx="4465464" cy="377310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/>
          <a:srcRect l="81106" t="1257"/>
          <a:stretch/>
        </p:blipFill>
        <p:spPr>
          <a:xfrm>
            <a:off x="4707883" y="1695486"/>
            <a:ext cx="1377381" cy="47047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604654" y="885608"/>
            <a:ext cx="5249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Kernel PCA con Kernel RBF (Exponencial)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1906" b="14949"/>
          <a:stretch/>
        </p:blipFill>
        <p:spPr>
          <a:xfrm>
            <a:off x="6070222" y="2220144"/>
            <a:ext cx="4761802" cy="3389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80610"/>
          <a:stretch/>
        </p:blipFill>
        <p:spPr>
          <a:xfrm>
            <a:off x="10769484" y="1772703"/>
            <a:ext cx="1372859" cy="462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60375" y="1182609"/>
            <a:ext cx="5249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Kernel PCA con Kernel RBF (Exponencial)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21906" b="14949"/>
          <a:stretch/>
        </p:blipFill>
        <p:spPr>
          <a:xfrm>
            <a:off x="155575" y="2114266"/>
            <a:ext cx="4761802" cy="33894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80610"/>
          <a:stretch/>
        </p:blipFill>
        <p:spPr>
          <a:xfrm>
            <a:off x="4951089" y="1724577"/>
            <a:ext cx="1372859" cy="46275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835" t="5597"/>
          <a:stretch/>
        </p:blipFill>
        <p:spPr>
          <a:xfrm>
            <a:off x="6516302" y="2406316"/>
            <a:ext cx="5437345" cy="309739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7166374" y="1196873"/>
            <a:ext cx="4787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/>
              <a:t>Importancia usando </a:t>
            </a:r>
            <a:r>
              <a:rPr lang="es-ES" sz="2400" dirty="0" err="1" smtClean="0"/>
              <a:t>Random</a:t>
            </a:r>
            <a:r>
              <a:rPr lang="es-ES" sz="2400" dirty="0" smtClean="0"/>
              <a:t> </a:t>
            </a:r>
            <a:r>
              <a:rPr lang="es-ES" sz="2400" dirty="0" err="1" smtClean="0"/>
              <a:t>Forest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50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2333" y="2767354"/>
            <a:ext cx="6150544" cy="924636"/>
          </a:xfrm>
        </p:spPr>
        <p:txBody>
          <a:bodyPr>
            <a:noAutofit/>
          </a:bodyPr>
          <a:lstStyle/>
          <a:p>
            <a:r>
              <a:rPr lang="es-ES" sz="6600" b="1" dirty="0" smtClean="0"/>
              <a:t>Gracias por la atención</a:t>
            </a:r>
            <a:endParaRPr lang="es-ES" sz="6600" b="1" dirty="0"/>
          </a:p>
        </p:txBody>
      </p:sp>
    </p:spTree>
    <p:extLst>
      <p:ext uri="{BB962C8B-B14F-4D97-AF65-F5344CB8AC3E}">
        <p14:creationId xmlns:p14="http://schemas.microsoft.com/office/powerpoint/2010/main" val="24572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62" y="589318"/>
            <a:ext cx="10924256" cy="924636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Gráficos de caja</a:t>
            </a:r>
            <a:endParaRPr lang="es-ES" sz="32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103272"/>
            <a:ext cx="5629475" cy="33133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31" y="2103272"/>
            <a:ext cx="5441826" cy="3313348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7305576" y="5366091"/>
            <a:ext cx="5750836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/>
              <a:t>Estandarización estándar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5370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62" y="589318"/>
            <a:ext cx="10924256" cy="924636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Histogramas y Estimación de Densidad de Kernel </a:t>
            </a:r>
            <a:endParaRPr lang="es-ES" sz="32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2" y="1513954"/>
            <a:ext cx="2573504" cy="265976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33" y="1471809"/>
            <a:ext cx="2614281" cy="270191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303" y="1471809"/>
            <a:ext cx="2812193" cy="270191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985" y="1513954"/>
            <a:ext cx="2931311" cy="271977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90" y="4173720"/>
            <a:ext cx="2581803" cy="2520999"/>
          </a:xfrm>
          <a:prstGeom prst="rect">
            <a:avLst/>
          </a:prstGeom>
        </p:spPr>
      </p:pic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055" y="4173720"/>
            <a:ext cx="2577021" cy="2520999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9034" y="4173720"/>
            <a:ext cx="2623896" cy="25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62" y="589318"/>
            <a:ext cx="10924256" cy="924636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Estandarización </a:t>
            </a:r>
            <a:r>
              <a:rPr lang="es-ES" sz="3200" b="1" dirty="0" smtClean="0"/>
              <a:t>estándar</a:t>
            </a:r>
            <a:endParaRPr lang="es-ES" sz="32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593" y="1513954"/>
            <a:ext cx="2613065" cy="2551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3" y="1462177"/>
            <a:ext cx="2597359" cy="26844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754" y="4156090"/>
            <a:ext cx="2687448" cy="2582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593" y="4156090"/>
            <a:ext cx="2570032" cy="250950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496025" y="4773035"/>
            <a:ext cx="885524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derecha 14"/>
          <p:cNvSpPr/>
          <p:nvPr/>
        </p:nvSpPr>
        <p:spPr>
          <a:xfrm>
            <a:off x="5501047" y="2541517"/>
            <a:ext cx="885524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3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62" y="589318"/>
            <a:ext cx="10924256" cy="924636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Estandarización </a:t>
            </a:r>
            <a:r>
              <a:rPr lang="es-ES" sz="3200" b="1" dirty="0" smtClean="0"/>
              <a:t>estándar y </a:t>
            </a:r>
            <a:r>
              <a:rPr lang="es-ES" sz="3200" b="1" dirty="0" err="1" smtClean="0"/>
              <a:t>MinMax</a:t>
            </a:r>
            <a:endParaRPr lang="es-ES" sz="32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513954"/>
            <a:ext cx="5295900" cy="5133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45" y="1630675"/>
            <a:ext cx="5334673" cy="51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62" y="589318"/>
            <a:ext cx="10924256" cy="924636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smtClean="0"/>
              <a:t>Matrices de correlación</a:t>
            </a:r>
            <a:endParaRPr lang="es-ES" sz="32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0" y="1513954"/>
            <a:ext cx="5732629" cy="51373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08" y="1513954"/>
            <a:ext cx="5725417" cy="51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704076"/>
            <a:ext cx="5120222" cy="924636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/>
              <a:t>PCA Estandarización estándar</a:t>
            </a:r>
            <a:endParaRPr lang="es-ES" sz="28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482" r="22167"/>
          <a:stretch/>
        </p:blipFill>
        <p:spPr>
          <a:xfrm>
            <a:off x="155576" y="2184935"/>
            <a:ext cx="4465464" cy="37731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81106" t="1257"/>
          <a:stretch/>
        </p:blipFill>
        <p:spPr>
          <a:xfrm>
            <a:off x="4621040" y="1513954"/>
            <a:ext cx="1377381" cy="47047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22031"/>
          <a:stretch/>
        </p:blipFill>
        <p:spPr>
          <a:xfrm>
            <a:off x="5998421" y="2184935"/>
            <a:ext cx="4766265" cy="39953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81007"/>
          <a:stretch/>
        </p:blipFill>
        <p:spPr>
          <a:xfrm>
            <a:off x="10764686" y="1513954"/>
            <a:ext cx="1338670" cy="4606515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7574709" y="704076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PCA </a:t>
            </a:r>
            <a:r>
              <a:rPr lang="es-ES" sz="2800" b="1" dirty="0" err="1" smtClean="0"/>
              <a:t>MinMax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6933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5882" y="626114"/>
            <a:ext cx="5120222" cy="924636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 smtClean="0"/>
              <a:t>PCA Estandarización estándar</a:t>
            </a:r>
            <a:endParaRPr lang="es-ES" sz="2800" b="1" dirty="0"/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7958995" y="577194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PCA </a:t>
            </a:r>
            <a:r>
              <a:rPr lang="es-ES" sz="2800" b="1" dirty="0" err="1" smtClean="0"/>
              <a:t>MinMax</a:t>
            </a:r>
            <a:endParaRPr lang="es-ES" sz="28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888"/>
          <a:stretch/>
        </p:blipFill>
        <p:spPr>
          <a:xfrm>
            <a:off x="962679" y="1399945"/>
            <a:ext cx="4445063" cy="2599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2886"/>
          <a:stretch/>
        </p:blipFill>
        <p:spPr>
          <a:xfrm>
            <a:off x="6646607" y="1303811"/>
            <a:ext cx="4445125" cy="25997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444" y="3728190"/>
            <a:ext cx="4605586" cy="25939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81" y="3834691"/>
            <a:ext cx="4621161" cy="26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0"/>
            <a:ext cx="12192000" cy="7411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2"/>
          <a:srcRect t="17515" b="42961"/>
          <a:stretch/>
        </p:blipFill>
        <p:spPr>
          <a:xfrm>
            <a:off x="10366408" y="0"/>
            <a:ext cx="1838475" cy="726617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274421" y="108962"/>
            <a:ext cx="6506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Sistemas de Inteligencia </a:t>
            </a:r>
            <a:r>
              <a:rPr lang="es-ES" sz="2800" b="1" dirty="0" smtClean="0">
                <a:solidFill>
                  <a:schemeClr val="bg1"/>
                </a:solidFill>
              </a:rPr>
              <a:t>Artificial 2024 2Q 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2" descr="data:image/png;base64,iVBORw0KGgoAAAANSUhEUgAAAigAAAIcCAYAAADc5lU+AAAAOXRFWHRTb2Z0d2FyZQBNYXRwbG90bGliIHZlcnNpb24zLjcuMSwgaHR0cHM6Ly9tYXRwbG90bGliLm9yZy/bCgiHAAAACXBIWXMAAA9hAAAPYQGoP6dpAABnU0lEQVR4nO3dd3hUddrG8e9MKkmYNJJA6AFBQGlSBRERRbAjruiqFEt0seK6osuyulhYXGy4u4gNRFdflbULimVBQZHepYVeE0IapEwy5/3jLLMMoSSZSc6Z5P5cVy5nTk55ZhySO792HIZhGIiIiIjYiNPqAkREREROpIAiIiIitqOAIiIiIrajgCIiIiK2o4AiIiIitqOAIiIiIrajgCIiIiK2E2p1AcFmxYoVGIZBWFiY1aWIiIgEFbfbjcPhoEuXLmfcVwGlkgzDQGvbiYiIVF5lfn8qoFTSsZaTc8891+JKREREgsuaNWsqvK/GoIiIiIjtKKCIiIiI7SigiIiIiO0ooIiIiIjtKKCIiIiI7SigiIiIiO0ooIiIiIjtKKCIiIiI7SigiIiIiO0ERUDZsWMHEyZM4Oqrr6Z9+/ZcccUVlT7HjBkzaNu2Lenp6dVQoYiIiARSUCx1v3nzZubPn0+nTp3weDyVvhdOZmYmf//730lMTKymCkVERCSQgqIFZcCAAcyfP5+XXnqJDh06VPr4Z599lgEDBtCqVatqqE5EREQCLSgCitNZ9TKXLl3KN998w0MPPRTAikRERKQ6BUVAqaqysjImTpzIXXfdRXJystXliIiISAXV6oDyr3/9i8LCQkaOHGl1KSIiIlIJQTFItioOHTrESy+9xF//+lfCw8OtLkdEREQqodYGlBdffJG2bdvSrVs38vLyACgtLaW0tJS8vDyioqIIDa21L19ERCSo1drf0Nu2bWPJkiV079693Pe6d+/Oq6++Sr9+/SyoTERERM6k1gaUxx57zNtycszTTz9NZGQkY8eOpW3bthZVJiIiImcSFAGlsLCQ+fPnA7Bnzx4KCgqYO3cuAD169CAhIYERI0awd+9e5s2bB0C7du3KncflchEVFUXPnj1rrngRERGptKAIKIcOHeL+++/32Xbs+VtvvUXPnj3xeDyUlZVZUZ6InITHA34sYVTt5xMRe3MYlV03vo5bs2YNAOeee67FlYjY3+zZkJXl/3kaNIDrrvP/PCJircr8Dg2KFhQRCU5ZWbBvn9VViEgwUoOp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iOAoqIiIjYjgKKiIiI2I4CioiIiNhOqNUFVMSOHTt4/fXXWbVqFZs3byYtLY3PP//8tMccPHiQGTNmsHDhQnbu3En9+vXp3r07Y8eOpXHjxjVUuYiIiFRFUASUzZs3M3/+fDp16oTH48EwjDMes27dOubNm8d1111Hp06dOHz4MP/85z+5/vrr+fzzz0lISKiBykVERKQqgiKgDBgwgIEDBwIwbtw41q5de8ZjzjvvPObMmUNo6P9eYteuXenfvz8ff/wxo0ePrrZ6RURExD9BEVCczsoPlXG5XOW2NWzYkISEBA4ePBiIskRERKSa1KlBstu2bePQoUO0atXK6lJERETkNOpMQDEMgyeffJLk5GQuv/xyq8sRERGR0wiKLp5AmDp1Kj///DOvvfYaUVFRVpcjIiIip1EnAsr777/P3//+d5566il69+5tdTkiIiJyBrW+i2fevHk8/vjj3HfffQwbNszqckRERKQCanVAWbx4MWPHjuX6669nzJgxVpcjIiIiFRQUXTyFhYXMnz8fgD179lBQUMDcuXMB6NGjBwkJCYwYMYK9e/cyb948ALZu3cqYMWNo0aIFV199NStXrvSeLyEhgWbNmtX46xAREZGKCYqAcujQIe6//36fbceev/XWW/Ts2ROPx0NZWZn3+6tWrSI/P5/8/HxuvPFGn2OvvfZaJk2aVP2Fi4iISJUERUBp0qQJGzduPO0+s2bN8nk+dOhQhg4dWp1liYiISDWp1WNQREREJDgpoIiIiIjtKKCIiIiI7SigiIiIiO0ooIiIiIjtKKCIiIiI7SigiIiIiO0ooIiIiIjtKKCIiIiI7SigiIiIiO0ooIiIiIjtKKCIiIiI7SigiIiIiO0ooIiIiIjtKKCIiIiI7SigiIiIiO0ooIiIiIjtKKCIiIiI7SigiIiIiO0ooIiIiIjtKKCIiIiI7SigiIiIiO0ooIgEKY/H3ucTEfFHqNUFiEjVOJ0wezZkZfl/rgYN4Lrr/D+PiEigKKCIBLGsLNi3z+oqREQCT108IiIiYjsKKCIiImI7CigiIiJiOwooIiIiYjsKKCIiImI7CigiIiJiOwooIiIiYjsKKCIiImI7CigiIiJiOwooIiIiYjsKKCIiImI7CigiIiJiOwooIiIiYjsKKCIiImI7CigiIiJiOwooIiIiYjsKKCIiImI7CigiIiJiOwooIiIiYjsKKCIiImI7CigiIiJiOwooIiIiYjsKKCIiImI7CigiIiJiOwooIiIiYjtBEVB27NjBhAkTuPrqq2nfvj1XXHFFhY4zDIPp06fTv39/OnbsyA033MDKlSurt1gRERHxW1AElM2bNzN//nyaN29Oq1atKnzcq6++yksvvcTIkSN55ZVXSEpKYvTo0ezatasaqxURERF/BUVAGTBgAPPnz+ell16iQ4cOFTqmuLiYV155hdGjRzNy5Eh69+7Nc889R1xcHK+//no1VywiIiL+CIqA4nRWvszly5dTUFDA4MGDvdvCw8O55JJLWLBgQSDLExERkQALioBSFRkZGQCkpaX5bG/VqhV79+6lqKjIirJERESkAmptQMnLyyM8PJyIiAif7S6XC8MwyM3NtagyEREROZNaG1BEREQkeNXagOJyuSgpKaG4uNhne15eHg6Hg9jYWIsqExERkTOptQHl2NiTbdu2+WzPyMggNTWVyMhIK8oSERGRCqi1AaVr167ExMQwZ84c7za3283XX39Nv379LKxMREREziTU6gIqorCwkPnz5wOwZ88eCgoKmDt3LgA9evQgISGBESNGsHfvXubNmwdAREQE6enpTJ06lYSEBNq0acO7775LTk4Ot912m2WvRURERM4sKALKoUOHuP/++322HXv+1ltv0bNnTzweD2VlZT773HHHHRiGwRtvvEF2djbt2rXj9ddfp2nTpjVWu4iIiFReUASUJk2asHHjxtPuM2vWrHLbHA4H6enppKenV1dpIiIiUg1q7RgUERERCV4KKCIiImI7CigiUuOclJIQtpn6oXtwUmp1OSJiQ0ExBkVEgl+kM4dOrpl0cr1FcsRaQh0lAHgMJzsK+7E0525+LbiGMsItrlRE7EABRUSqlRM358dPoV/iREIdxewu6sXK3JHkljYhBDfRoZk0q/cD16fewMHiDry/7wOyStpZXbaIWEwBRUSqTYJzNdc2v4kG4b+yseAKNhRcS5EnwXenYth8ZAjxYVvpHf88dzbrxqcHXmdt/nBrihYRW9AYFBGpHrs+4pqo8wl1FDI3cwor8m4rH06Oc9jdiq8y/8aeoh4Mbfhb2sX8uwaLFRG7UUARkcD79QX4YShZZV2YlzWJHHdahQ4rMyL5+fD97Co8n+sa3kTzevOrt04RsS0FFBEJrA3PwfIHoel1rCp5mDKjcjfmNAjhp8MPkllyNsNTr6F+yN5qKlRE7EwBRUQCZ+PLsOIhaDoMWtwKOKp0Gg9hLDz8MODgypQ7ACOQVYpIEFBAEZHA2P0ZLLsPGl8NLW4BR9XCyTElHhe/5IyhTcyXtA19M0BFikiwUEAREf8dXgULb4TEnpA2yu9wcsyeoh5sPTKQ8yPvh6KDATmniAQHBRQR8U9JLiy4Buo1hLPHgiOwP1ZW5I00O4rWTgzoeUXE3hRQRKTqDAN+SYeiTGj3CIRUbkBsRZR4XGS4r4PN0yB/S8DPLyL2pIAiIlWX8Qbs/D9oM8ZsQakmO0qvgPA4WDW+2q4hIvaigCIiVXNkByy9HxpeAkl9q/VSHiKg+Y1mGDq8ulqvJSL2oIAiIpVnGLDkdxBaD9Juq5lrJl8EEcmwYUrNXE9ELKWAIiKVt/MD2PsltLoTQqNq5prOUGh8Bez4FxzdXTPXFBHLKKCISOW482HpvdDgfGjQq2av3fBSCImAjVNr9roiUuMUUESkctZPBndOzXXtHC80ygwpW6aZQUlEai0FFBGpuKN74Ncp0PgqiEyypobGV4K7ALa/Y831RaRGhFZm55dffjlgF77nnnsCdi4RqSGrxoMzwrzXjlUiGkBiN9jyKpx1l3V1iEi1qnRAcQRoCWsFFJEgk7sets2E1jU4MPZUGl4C656C7BWQ0MXaWkSkWlSpi8cwDL++RCQIrXsGIpLMMSBWS+gG4Ymw9XWrKxGRalKlgOJwOMp9nWr7yfYTkSCTvxV2vAtNrgFnmNXVgCMEUi6C7bOgtNDqakSkGlSqiyc1NfWU38vKysLtdntbSGJjYwHIzc0FzPASEhJCcnJyVWsVEaus/yuEusyuFbtoeAns+hB2/Rta/tbqakQkwCoVUL777ruTbv/oo48YP348YWFhjB07lmHDhhETEwNAfn4+H374Ic899xylpaXcfPPNjB492v/KRaRmHN0DGTOgxU3mGiR2Ua8RuNrDjncUUERqIb+nGa9fv54//elPeDweHnjgAUaOHOkNJwD169dn1KhR3H///RiGwd/+9jeWLl3q72VFpKZs/qfZrdNosNWVlJd8AeybB8WHrK5ERALM74Dy6quvUlpaCsD5559/yv369jVvJmYYBq+/roFtIkGhrBi2TDfHe1g9c+dkGvQBDNj5odWViEiA+R1QlixZ4n2clZV1yv0yMzMBM6CsWrXK38uKSE3Y+SEUZ0Lq5VZXcnLhcRDXCbb/y+pKRCTA/A4oeXl53tk5L774IkePHi23z5EjR3jxxRe9zwsKCvy9rIjUhE0vmwEgqonVlZxa0gWQ+YM5VkZEao1KDZI9mYYNG7Jr1y4A1q5dy0UXXcSgQYNo0sT8gbZ7926++uorb5AxDIOGDRv6e1kRqW7Zy+HQz9D+UasrOb0GvWDLP2HH/0G7sVZXIyIB4ndAufjii3nzzTe94SM3N5cPPvjAZ5/jF2dzOBxcfPHF/l5WRKrb1jcgIhESe1hdyemFRkN8F9g1WwFFpBbxu4vnrrvuIiUlBfjfQm0nrhx7/CJtycnJ3HWX7p8hYmtlJbDjX5B0obkomt0l9oKsn6Bwv9WViEiA+B1QYmNjmTlzJi1atCgXSE4MLC1atODNN9/0LuImIja190soOWzO3gkGid3B4YTdn1hdiYgEiN8BBaBFixZ88skn/PGPf6Rjx46EhIR4Q0lISAjnnnsuf/zjH/nkk09IS0sLxCVFpDptmwkxrSG6udWVVEyYC2LPMVeVFZFawe8xKMeEh4dzyy23cMstt1BaWkpubi6GYRAXF0doaMAuIyLVrfgQ7PkC0kZYXUnlJPaEjDegJMecfiwiQS0gLSgnCg0NJTExkQYNGiiciASbHf8HeCCpn9WVVE6DXmCUmuFKRIJetQQUEQliO9831z4JtlaIiAZQvw3s/tjqSkQkAALWvFFWVsZXX33FkiVL2L9/P0ePHvWZXnw8h8PBzJkzA3VpEQmUokw4+AOcdbfVlVRNQnfY84k5Cykk3OpqRMQPAQkomzdvZsyYMd4F207n2CwfEbGhY7NgEntaW0dVJXY3726c+QM01HpLIsHM7y6eo0ePkp6ezs6dO8utf3KsBeX4xyJiY7s+hNgOwde9c0x0S7OrZ8/nVlciIn7yO6B8/PHH7N2712cxthPXQDn+sYjYVEkO7P8OGvS2upKqczggoRvs+RT080YkqPkdUP7zn/8AZiuJ0+mkf//+Pi0m/fv3Jzk5GcMwSE5O5tprr+Waa67x97IiEmh7PgPDbc6GCWYJ3aEgA/I3WV2JiPjB74CyefNmwGw1ufXWW5k2bZrP9ydMmMDnn39Ou3btyMzMJDU1lWeeecbfy4pIoO3+BOq3NbtIgllcR3CGq5tHJMj5HVBycnK8jwcMGHDSferXr8/dd9+NYRj84x//4IcffvD3siISQE7csO9rSDjP6lL8FxJhhpQ9n1ldiYj4we+A4na7vY8TExMBCAn5383FCgsLAWjdurV3m6YYi9hLSsgiKM2vHQEFzNeRuRDc+VZXIiJVFJCbBR5zbNxJvXr1vNu2bdsGQFZWlnfb+vXr/b2sSDkej73PZ2et6n2JERYPMa2sLiUw4ruaq8oe+M7qSkSkivxeByU2NpZDhw4BcPjwYQBSUlIoKCgA4OWXXwbgjTfeAMwQk5+vv2ok8JxOmD0bjsvCVdagAVx3nf/nCRZNnF/iiO/Mop+c5OX5f75GqdCpo//nqbJ6jaBeY9g7B5pcbWEhIlJVfgeU1NRUMjIyAMjMzASgbdu2bN26FYCNGzdy7733AninGicnJ/t7WZGTysqCffusriK4uEJ3E2ushYSHydsO2YcDcE6X/+fwW3wXM6AYhjn9WESCit9dPB06dPA+XrJkCQAXX/y/FRxPXLjN4XBw0UUX+XtZEQmQ1tFzMHBCfGerSwmshK5wdCfkbbS6EhGpAr8Dyrnnnkv9+vWJiYlh2bJlAAwePJj27dv7LNJ2bBG3pKQkfve731X6Olu3bmXUqFF07tyZPn36MHnyZEpKSs543OHDh5kwYQL9+/enc+fOXHHFFbz77ruVvr5IbdU6ai75jrMhrL7VpQRW7DnmdON9c62uRESqwO8unoEDBzJw4ECfbU6nk9dee42nnnqKr7/+GrfbTWhoKH379mX8+PEkJCRU6hq5ubmMGDGCFi1aMHXqVA4cOMCkSZMoKipiwoQJpz32/vvvJyMjg7Fjx9KoUSMWLFjA448/TkhICL/5zW8q/XpFahMHZbSM+o5Mx2Ds0CsTUCGR5rL9e7+Esx+wuhoRqaSA3c34RAkJCUyZMgW3283hw4eJjY0lIiKiSud67733OHLkCC+//DJxcXGAeffkJ554gvT0dFJSUk56XGZmJosXL+aZZ55h6NChAPTu3Zs1a9bwxRdfKKBIndcwYhX1QnLIdVg5orUaxXeB7e9AaSGE1jvz/iJiG3538ZxJWFgYycnJVQ4nAAsWLKB3797ecAJmN5LH42HhwoWnPK60tBQwF4o7XkxMjO4LJAK0jPqOUk8EBbSxupTqEd8VPMXm3Y1FJKhUe0AJhIyMDNLS0ny2uVwukpKSvDOITqZRo0b07duXadOmsWXLFgoKCvjyyy9ZuHAhv/3tb6u7bBHba1HvOzJL2mM4wqwupXpENTWX7t/3tdWViEglVaqL59FHHw3IRR0OB08//XSF98/Ly8N1knmLsbGx5ObmnvbYqVOn8uCDD3L55ZcD5iq348ePZ9CgQZUrWqSWceKmedQCNuQPhRirq6kmDgfEdYJ9XwF/s7oaEamESgWUjz76yDsbp6qOzeypTEDx51qPPvoo27dvZ8qUKSQlJbFo0SKefvppYmNjvaFFpC5KjVxGhPMIB4o7Usvm7/iK7wy/ToHCfeYCbiISFKo0SLamx2+4XK6Trj6bm5vrs9T+if7zn/8wd+5cPv30U9q2bQtAz549OXToEJMmTVJAkTqtZdR3lHiiyHa3rt0BJa4z4IB98yDtVqurEZEKCugYlBPXPDlxW1VbX9LS0sqNNcnPzyczM7Pc2JTjbdmyhZCQENq08R0A2K5dOw4ePOi9kaFIXdSy3rdklnTAIOTMOwez8FiIaQ37NQ5FJJhUqgWle/fup/ze2rVrKSoqwjAMYmNjady4MQB79uwhNzcXh8NBSEgIXbp0qXSR/fr1Y9q0aT5jUebOnYvT6aRPnz6nPK5x48aUlZWxceNGzj77bO/2devWkZiY6HNTQ5G6xImbpvV+Ym3+DVaXUjPi/zsOxfCAIyjmBojUeZUKKLNmzTrp9n/+858sWbKEmJgYnnnmGQYOHOhtLTEMg3nz5vHYY49x5MgR2rZty/jx4ytV5PDhw5k1axZjxowhPT2dAwcOMHnyZIYPH+6zBsqIESPYu3cv8+bNA8xgk5qayn333ceYMWNITk7mxx9/5KOPPvLeH0ikLmoYsZIwZyGZJe2tLqVmxHeGXR9Czurat6S/SC3l958SP//8My+99BIOh4NHHnmESy65pFwXz6WXXsof/vAHDMPgnXfe4dtvv63UNWJjY5k5cyYhISGMGTOGKVOmMGzYMMaNG+ezn8fjoayszPs8JiaGGTNm0L59e/72t79x9913M3/+fMaNG0d6erp/L1wkiDWr9yOlnnCyS1pZXUrNcLUDZ6Q5DkVEgoLfK8m++eab3pk5nTt3PuV+x3/v7bff9rmhYEW0atWKGTNmnHafk7XwNG/enBdeeKFS1xKp7ZrVW8gh91l4qKXrn5zIGWYue7/va2j/sNXViEgF+N2Csnr1au/jnTt3nnK/Y98zDIP169f7e1kRqTKDZvV+IKvk7DPvWpvEd4bMH81l70XE9vwOKEePHsXhcGAYBn/961/Zu3dvuX327NnD5MmTvV0/RUVF/l5WRKooPiyDmNCDZBbXkfEnx8R3Bk+RGVJExPb87uJp2rQpW7duxeFwsHPnTi699FJ69uzpM4tn8eLFPmNDmjZt6u9lRaSKmtUzf0HXuRaUqGYQngj750GjS6yuRkTOwO+AMnjwYKZOneptHSktLWXRokU++xwbo3Lsv4MHD/b3siJSRc0iF3LY3YISo1Yvz1aewwFxHc1xKF0mW12NiJyB3108t99+O2eddZY3fBwLIsd/HT+rp3Xr1tx+++3+XlZEqqhZvR/JKmlrdRnWiO8MOaug6KDVlYjIGfgdUCIiIpg5cyY9evTwCSTHfx3b3r17d958800iIiICUbuIVFKkM4ekiA11r3vnmLhO5n/3V26pAxGpeX538QAkJCTw1ltv8d133/HZZ5+xatUqDh06hGEYNGjQgI4dO3LVVVcxYMCAQFxORKooNXIJAIfqagtKRAJEtzDHobS40epqROQ0AhJQjhkwYIBCiIiNNY78hWJPDHmlqVaXYp24TuY4FMMwx6WIiC3pphQidUiTyMVkl7SmTv/Tj+8MhXsg71erKxGR06jDP6VE6hqDxpGLOVTS5sy71max54AjzOzmERHbqlQXz6233gqY99d57rnnSExM9G6rDIfDwcyZMyt9nIhUXWzoLmJCD3LIfZbVpVgrJAJi25ndPG3vs7oaETmFSgWUX375xTtluLi4uNy2ijhx2rGI1IzGkYsB1IIC5jiU3f8Gj9u8T4+I2I66eETqiMaRv1BQmkKRJ97qUqwX3wVKj0DWT1ZXIiKnUOmAYhjGSbdV9EtErNEk8mcOlbS2ugx7iEmDsFjYp3EoInZVqS6ea6+91vs4KioKgGuuuUZdNiI256SURpHLWZt/g9Wl2IPD+d/pxl9Bp4lWVyMiJ1GpgPLMM8+U2zZp0qSAFSMi1aNB+AbCnUc5VFLHB8geL74zbJoKxdnmAm4iYisagyJSBzSKXA7AYXeaxZXYSHxnwIADWvZexI5qJKAcOnSIo0eP1sSlROQkUiOWketuQqkRZXUp9hHRAKKbm9ONRcR2/F7qvqioiE2bNnmfn3322YSHhwMwY8YMpk2bRm5uLgA9evRg4sSJNGvWzN/LikglNIpcptaTkzk2DkXL3ovYjt8tKN9//z033HADN9xwA3feeSchISEAzJkzh0mTJpGTk+OdwbN48WJGjx5NUVGR34WLSMU4KKNhxEqy3a2sLsV+4rvA0V2Qv+nM+4pIjfI7oKxevdo7ffjCCy/0BpRjK8U6HA7vF8CePXuYPXu2v5cVkQpKDN9EuPMoh0vUglJObAdz2fu9c62uRERO4HdAWbt2rfdxt27dACgoKGD16tU4HI6TroHy/fff+3tZEamg1IhlAGpBOZmQSDOk7FNAEbEbvwPKgQMHvI9btTJ/AG7YsAGPxwNA7969WbJkCVdeeSVgLuq2ZcsWfy8rIhXUKHI5+aWNcBsxVpdiTwld4OB8KC20uhIROY7fASU7O9v7ODExEYBt27Z5tw0ePJj69etz4403ercdPnzY38uKSAWlRiwlW907pxZ/HpQVQuYPVlciIsfxO6AcP+C1tLQU8A0oaWnmD8YGDRp4tx1rXRGR6uXAQ8PIFRxW986pRTWFiCSNQxGxGb8DyrEl7wE2btwImANnj2natCkAJSUlgDloNj5eNysTqQnxYVuJcBZo/MnpOBzmbJ69X1pdiYgcx++A0qRJE+/jv/zlL9x5550sW2YOynO5XKSkpABw8OBB734JCVpWWqQmNIpYAWgF2TOK7wr5G6Fgu9WViMh/+R1Qjs3cAcjJyeGHH8x+XIfDQe/evb3fO9a6AtCiRQt/LysiFdAwYiVHShtQ7Im1uhR7i+8IjhDN5hGxEb8Dyo033khYWBhAubsa//a3v/U+XrRokfdx165d/b2siFRASsRKckpbWF2G/YXGgOtsdfOI2IjfAaVly5ZMmTIFl8vlXe8kMjKSRx55hO7duwPmvXh++uknwJxmrIAiUjMaRa7ksLul1WUEh/jzYP+3UKaVrkXswO978QBceumlXHTRRWzevJnS0lJat27tM3g2Pj6eX375xfv8+O+JSPWICsmkfug+chRQKiaxG2x/Cw7Mh9RBVlcjUucFJKAAhIWF0b59+5N+z+l0KpSI1LCGEasA1IJSUVHNISLZ7OZRQBGxnN9dPCJiTykRq3B7IikobWh1KcHB4YCErrD3c/PuxiJiqYC1oBiGwfLly9m4cSN5eXneRdtO5Z577gnUpUXkJBpGrCTH3QKDEKtLCR4J3cyZPPmbwNXW6mpE6rSABJRFixbxpz/9ib1791b4GAUUkerVUDN4Ki+uIzjDYc8XCigiFvO7i2f16tWkp6ezd+9enzsXn+5LRKpXiKOYBuG/ctjdwupSgktIJMSdC3s+tboSkTrP74Dyz3/+E7fbDZjroJzpS0SqX1L4ekIcpeRoBdnKS+gBmT9CcfaZ9xWRauN3F8+KFSu8weNY60hcXByRkZE4nRqDK2KFhhGrMAwHOe7mVpcSfBJ7wJZ/wt450PK3Z95fRKqF3wHl6NGj3sc9evTghRde0L12RCyWErGa/NJGlBr1rC4l+EQkQv2zYPcnCigiFvK7iSMlJcXbcjJ27FiFExEbSA5fTW5pM6vLCF4JPWDfHCgrtroSkTrL74By4YUXeh8fuyePiFirYcRqcjRAtuoSe0BpARz4j9WViNRZfgeU9PR0oqOjAZg5c6bfBYmIf6JDDhIdmqnxJ/6IbgGRDWHPJ1ZXIlJn+T0Gxe128+ijj/KnP/2Jzz77jN27d3PTTTeRlpZGXFzcKY9LTU3199IichLJ4WsAtAaKPxwOSOwOuz6Gbi+DQwP+RWqa3wFlwIABPrN4VqxYwYoVK057jMPhYP369f5eWkROIiViNaWeCC1x768G58OezyBrMST1troakTonYH8WGIaBw+HQYm0iFkuJWENuaTMtce8v19kQHg+7PrS6EpE6KWAB5VgrihZqE7FWSsRqctyaweM3Rwgk9oSdH+rmgSIWCEhAqWiriVpORKqXgzKSwtdpBk+gNDgfju6Ew8utrkSkzvF7DMpbb70ViDpEJAASwrYS5izSANlAiT0HwlywczYknGd1NSJ1it8BpUePHoGoQ0QCICViNYCmGAeKMxQSusPOD6DTU+bsHhGpEZo7J1KLJEespbAsnmJPnNWl1B5JF0DBFji80upKROoUv1tQTlRQUMDy5cvJzMykqKiIa6+9lqioqEBfRkROIjl8rQbIBlpcRwiLhR3vQkIXq6sRqTMCFlCysrL429/+xueff05ZWZl3+0UXXcSPP/7I22+/DZgLtE2aNKnS59+6dStPPvkkK1asIDo6mquvvpoHHniA8PDwMx574MABnnvuOebPn8/Ro0dp3Lgxd999N1dddVWl6xCxs+SI1WSVnG11GbWLM9QcLLvjPeg8SYu2idSQgASU7du3M3LkSA4cOOAzU+fYtOJu3brx0EMP4Xa7cTgc3HnnnaSlpVX4/Lm5uYwYMYIWLVowdepUDhw4wKRJkygqKmLChAmnPfbgwYPccMMNtGzZkokTJxITE8PmzZspKSmp2osVsalQRxEJYVvZemSQ1aXUPsn9zJsHZv0ESX2srkakTvA7oJSWlnLPPfewf/9+AJ9VZY9JSEigd+/eLFiwAID58+dXKqC89957HDlyhJdfftm7fH5ZWRlPPPEE6enppKSknPLYZ599loYNG/Laa68REmIuXNW7t1aFlNqnQfivOB0edfFUB1c7iEiC7e8qoIjUEL/bKj/++GO2bNniXYjtVGud9O3b1/t46dKllbrGggUL6N27t8+9fQYPHozH42HhwoWnPK6goIA5c+Zw0003ecOJSG2VHL4WgNxSBZSAczjNYLLzffCUWl2NSJ3gd0D56quvALPFpFGjRrz55psnDSlnn/2/fvEtW7ZU6hoZGRnlWlxcLhdJSUlkZGSc8rh169bhdrsJDQ3l5ptvpkOHDvTp04dnn30Wt9tdqRpE7C45Yi0FpSmUGhqUXi2SL4TiTNj3ldWViNQJfgeUDRs2AGbXzkMPPXTK7pMGDRoAZpDJzMys1DXy8vJwuVzltsfGxpKbm3vK47KysgAYP34855xzDq+//jojRoxg5syZvPTSS5WqQcTuksPXqPWkOkWnQXRLyJhpdSUidYLfY1BycnK8j9u1a3fK/Y6f2VNTA1Q9Hg8A559/PuPGjQOgV69eHDlyhDfeeIMxY8YQGRlZI7WIVLfkiLXsKepudRm1l8MBKf1h+ztQcti8kaCIVBu/W1CO/wV/9OjRU+63fft27+Po6OhKXcPlcpGfn19ue25uLrGxsac9DsxQcrzevXtTUlLCjh07KlWHiF1FOPOIC9tJrgbIVq/k/mCUmVOORaRa+R1QGjZs6H08f/78k+5jGAbvvPMOYHYFpaamVuoaaWlp5caa5Ofnk5mZedrZQK1btz7teYuLiytVh4hdJYWvByCnVEvcV6vweIjvAhkzrK5EpNbzO6B07doVMEPItGnTePPNN32+v3DhQu666y5+/vnncsdUVL9+/Vi0aBF5eXnebXPnzsXpdNKnz6mn/DVu3Jg2bdqwaNEin+2LFi0iMjLyjAFGJFgkh6/FYzjJczexupTaL2UAHPoFctdbXYlIreZ3QLn22msBs2XE7XYzefJk7/cMw2DChAne9U9OPKaihg8fTnR0NGPGjOHHH39k9uzZTJ48meHDh/usgTJixAguueQSn2MffPBBvvvuO5566ikWLlzItGnTeOONNxg5cqSW4JdaIzliLfmlqXg488rK4qfEnubS91tetboSkVrN74DSpUsXBg0ahGEYJ10H5djzY+ukDBkyhHPOOadS14iNjWXmzJmEhIQwZswYpkyZwrBhw7wDX4/xeDw+g3EBBgwYwHPPPcdPP/1Eeno677//Pvfeey8PPPBA5V+siE2ZM3iaWl1G3eAMM1tRMmZAaaHV1YjUWgFZ6v6pp54iOzubJUuWeFeSPZFhGHTv3p2//OUvVbpGq1atmDFjxmn3mTVr1km3DxkyhCFDhlTpuiLBIDliHduO9re6jLqj0SDY/RHsmg0tb7a6GpFaKSB3vYqJieHNN99k3LhxNG3aFMMwfL6aNGnCuHHjeOONNyo9g0dETq+e8xAxoQfI1QDZmlMvFeI6weZpVlciUmsF7G7GoaGhjBw50nvTwAMHDgCQkpJy2nvliIh/kiPWAWiKcU1rNAg2TIacdRDXwepqRGqdgAWU/Px8fv31V7Kzs3E4HCQkJNC2bVvq168fqEuIyEkkha/DY4SQX9rI6lLqlsSeEJ4Am6ZCD7WkiASa3wFl/vz5TJ8+nZUrV3pXbj0mJCSEzp07c+edd9KvXz9/LyUiJ5EcsY7c0qZ4CLO6lLrFGQaNLoNtb0GnpyEiweqKRGqVKo9Bcbvd/P73v+euu+5i+fLllJWVlRt7UlpaytKlS0lPT+fhhx+usSXuReqS5PA1Wv/EKo0GmXc33vqa1ZWI1DpVDij33XcfX3zxhTeMHJtGfOIXmDN4Pv/8c8aOHRuwwkXEZLagaPyJJcLjIfkCs5vHU2p1NSK1SpUCyowZM/j+++8BygWR47+O/75hGHz77bfeJe9FxH+RjoNEhRzSAFkrNb4Sju6GXf+2uhKRWqXSY1BKSkp45ZVXfNY7MQyD1NRUunXrRkpKCoZhcODAAZYuXcq+fft8Qso//vEPbrjhBkJDAzY+V6TOSnCaM3hyankLSmQ98BjgPPkyS1UWkHPGtDKnHK+fhKfJ9ThDAlekxwPOgCwGERznC7TqqM/ur7k2qXRK+Prrrzl8+LA3cMTExPDnP/+ZK664otwibYZh8OmnnzJx4kSOHDkCQHZ2Nl9//bUWThMJgHjnWsqMMApq+Qye8DAzSCxaBMfdkssvjVKhU8fAnDPReR3dIyfgPDiP2YsuJSvL//oaNIDrrvP/PMdzOmH2bGxbX6AF8vVCcLzm2qTSAWXx4sWAGT5CQ0OZNm0a3bp1O+m+DoeDq6++mkaNGjFq1CjvLJ+ff/5ZAUUkABKc68h1N8UgxOpSakReHmQfDsy5XK7AnTObTpzd5Czqr3uarKxL2bfP//qqS1YWtq4v0Ora661NKt1QlZGRAZjhY9CgQacMJ8fr0aOH9349AFu3bq3sZUXkJBKca8kr1Qwe6znY47gODs4n2fnzmXcXkTOqdEDZv3+/9/HAgQMrfNzxdxk+tsqsiPjBMIgPWUuOBsjaQrajF0Q147yIJ6wuRaRWqHRAyc/P9z5OS0ur8HEtW7YEzK6hvEB1IovUZYX7iHDkaoqxXTic0OwGmoXOpWnkIqurEQl6lQ4oRUVF3scxMTEVPu74fQsLdYtyEb/l6h48tpPUhzxPSy5qMN7qSkSCXqUDitvt/t/BlZhrdfwMn7KysspeVkROlLuOMiOcI2W6GadtOJxscd9IWtT3tKj3vdXViAS1Ss/iObZqrGEYDBgwoFLHHjvu2GBZEfFD7loKjGZ1ZgZPsDhY1pNDJWcxsME4Xtv1MxDgxVtE6gi/lps5ceXYM32JSADlrKXA09TqKqQcBytyR9Ck3i+cU///rC5GJGhVOaCc6t47p/sSkQAxDMhdR4FH40/s6GBJR3YV9mRgg0cIdRSd+QARKafKAaWyrSdqRREJoKO7oLRAAcXGVuaNoH7oHnrGvWh1KSJBqdJjULp3714ddYhIZfx3Bk+BoS4eu8ovbcKWI0PolziRNfm/1YJ6IpVU6YAya9as6qhDRCojdx04Iyk0kq2uRE5jdd5NNKv3I4OSHuCDfR9aXY5IUNE9GUWCUe46iG6G/gnbm9uIZnnuaDrUn03rqLlWlyMSVPTTTSQYHV4DUereCQY7Cvuxv6gTlyf/jjDHEavLEQkaCigiwcbwQN4GiNIA2eDgYEnO3dQP3cvFDR6zuhiRoKGAIhJsjmyHsqMQ3dzqSqSC8stSWZV3M73iX6J5vQVWlyMSFBRQRIJNzlrzvwooQWXjkSs5WNyBq1NGEe7IP/MBInWcAopIsMldC6ExEJ5gdSVSKU5+PnwfMaH7GJJ8j9XFiNieAopIsMlZa7aeaHXmoFNQ1oilOXfROfYtOtZ/2+pyRGxNAUUk2ORoBk8w2154EduOXsTlKXeRGLbR6nJEbEsBRSSYeNyQt1HjT4Lckpx0CssSGZ56jcajiJyCAopIMMnfDIYbohRQglmpEcUP2eOIDdvJNQ1HALpPmciJFFBEgol3Bo/WQAl2+aVN+OnwA7Sv/xH9Ex+3uhwR21FAEQkmuWvN2TthLqsrkQDYU9SLlbm30j/xL3Sq/5bV5YjYSqVvFigiFspZqxVka5n1BdcRE7qPqxreTn5ZKhlHB1pdkogtqAVFJJjkrFH3Tq1jLoV/oLgjw1OvoXHkYqsLErEFBRSRYFF6FAoy1IJSCxmE8kP2OHLczbm58WUkh6+xuiQRyymgiASL3PWAB6JbWF2JVIMyI4L5h8ZTWJbIiCYDiHeus7okEUspoIgEi5zVgENdPLWY24jhu0NPUOxxcWW9/pCjkCJ1lwKKSLDIWQP1UiEk0upKpBqVeFx8d+gvlOCCb/pB9jKrSxKxhAKKSLA4vEqtJ3VEicfF0qKJEJEE31wEB3+wuiSRGqeAIhIsctdoBdk6xE19OPcJiGkJ310Kuz+zuiSRGqWAIhIMCg9AcZYGyNY1oVFwzgRI6Ao/XAtb37S6IpEao4AiEgxyVpv/jWlhaRliAWc4tHsYGl4Ci0fDumfA0L17pPbTSrIiwSBnDTgjIDLF6krECo4QaH23eZuDVY9B4V7o+gI4Q6yuTKTaKKCIBIOc1RDd3PxFJXWTwwHNh0N4HGz6BxQdhN5vQUiE1ZWJVAt18YgEg5zVWkFWTI0ug/aPwO6P4T9DwJ1vdUUi1UIBRcTuPKXmKrIafyLHNOgN5zwOhxbDd5dAyWGrKxIJOAUUEbvL3wyeYk0xFl9x58C5EyFvA8y7EIoyra5IJKAUUETs7vBK878xaZaWITZUvzV0fAoKd8O3A6Aoy+qKRAJGAUXE7g6vNGfvhNW3uhKxo+jmZkvK0d3w3cVQnG11RSIBoYAiYneHV2iBNjm96GbQcSIc2WEOnC09YnVFIn4LmoCydetWRo0aRefOnenTpw+TJ0+mpKSkUueYMWMGbdu2JT09vZqqFAkww/hvQGlpdSVid9HNzVVnc1bDD8PA47a6IhG/BEVAyc3NZcSIEbjdbqZOncqDDz7I+++/z6RJkyp8jszMTP7+97+TmJhYjZWKBFjRfnOJ+xgFFKmA+mdB+3Gw/xtYcrdWnJWgFhQLtb333nscOXKEl19+mbi4OADKysp44oknSE9PJyXlzKtrPvvsswwYMIC9e/dWc7UiAXRsgKxaUKSi4rvAWWNg04sQ1xHa3md1RSJVEhQtKAsWLKB3797ecAIwePBgPB4PCxcuPOPxS5cu5ZtvvuGhhx6qxipFqsHhlRAarSXupXIaXgxNroFlD8K+r62uRqRKgiKgZGRkkJbmO8XS5XKRlJRERkbGaY8tKytj4sSJ3HXXXSQnJ1dnmSKBd3il2XricFhdiQSbliMgvjMsvAmO7rG6GpFKC4qAkpeXh8vlKrc9NjaW3Nzc0x77r3/9i8LCQkaOHFlN1YlUIw2QlapyhMDZY81wu3C4uSKxSBAJioBSVYcOHeKll15i3LhxhIeHW12OSOW4CyB/iwbIStWFueDs30PWT7DmCaurEamUoAgoLpeL/PzyN8TKzc0lNjb2lMe9+OKLtG3blm7dupGXl0deXh6lpaWUlpZ6H4vYVs5qwFBAEf/Etodmw2Hd05D1s9XViFRYUMziSUtLKzfWJD8/n8zMzHJjU463bds2lixZQvfu3ct9r3v37rz66qv069cv4PWKBET2MnCE6S7G4r9mwyB7Kfw0ghBWAvWsrkjkjIIioPTr149p06b5jEWZO3cuTqeTPn36nPK4xx57jLy8PJ9tTz/9NJGRkYwdO5a2bdtWa90ifslearaeOMOsrkSCnSPEnG68/EF6RPyR3TxndUUiZxQUAWX48OHMmjWLMWPGkJ6ezoEDB5g8eTLDhw/3WQNlxIgR7N27l3nz5gHQrl27cudyuVxERUXRs2fPGqtfak4IhTSvt4QSTzQFZQ3JL21sdUlVd2ipbhAogRPVFJr/lnMyXuTniJvYW9zN6opETisoxqDExsYyc+ZMQkJCGDNmDFOmTGHYsGGMGzfOZz+Px0NZWZlFVYqljuyCxbdza0wKo5peSHrzbjyU1oRbGg+kceQvVldXee4CyPsVYlpbXYnUJk2uIt9owRUp6TjQz0qxt6BoQQFo1aoVM2bMOO0+s2bNOuN5KrKPBJn938KPNwCws3QImw73xoFBbOgu2tefzR3NevJj9iN8k/UMECTriRxeCXigvgKKBJAjhA0ld9Er8g90i53GktwxVlckckpBE1BETipjJvw8GuI7wdkPseVbFzn/vUfaYXcrdhReQNuYT+mb8FcinLl8efDvGMHQcJi9DJzhGiArAZfjOZvNRwZxcYNHWV9wPUfKtICl2FMQ/KQWOYUD82Hx7eay3udMMNd8OIFBCL8WXMvPh+/lvNjpDEoaa0GhVZC9FKLTwKm/ISTwVuXdgsNh0D/xz1aXInJKCigSnPK3wA/XQmwHaH23OUvhNDKOXsKy3DvoFf8i7WJm11CRfji0RANkpdqUeFyszbuB82Knkxy+xupyRE5KAUWCj6cMFt4IIVHQ7pEKtzJsPjKEHUf7cHXKKOLDTn8PJ0u58yF/k8afSLXafGQIBaWN/tuqaFhdjkg5CigSfDa9ZI7RaHs/hMVU4kAHv+TcQ4lRn2tTbsW2P5QPrwAMBRSpVh7CWJE3klbR39AqSnc8FvtRQJHgUrANVo2H1MvBdXalD3cb0Sw5fDfNohbSsf471VBgABz6BZyR5roVItVoT1EPDha3Y2CDR3HgsbocER8KKBJclt4LoTHQ4uYqn+JASSd2HO3LpUm/J8KZd+YDalrmT1D/rDOOqxHxn4NVebfSKHJFcIzNkjpFAUWCx8EfYO8X0HIEhEb5darluaOJcObSP/HxwNQWKIYBWYvA1cbqSqSOyCzpwJ6i87i4wR9xohuoin0ooEhwMAxYOc5cWTXp1PdfqqhCTwPW5w+je9zfiQ3dGYACA+ToTijaX6XuK5GqWpV3C4nhm+no0kKWYh8KKBIc9n5htiy0uAUcgfnYbjxyJaWeelyQ8FRAzhcQmT+Z/62vG1lKzclxp7Gz8Hz6JTypVhSxDQUUsT/DgJWPQey5EN85YKctNeqxvmAoXWLfIC50W8DO65esn6BeKoTHWV2J1DFr824gITyDjq63rS5FBFBAkWCwby7kroHmw8ER2HvpbD4yhBJPfS5M/EtAz1tlWYugvsafSM3LKW3JzsLe9EuYqFYUsQUFFLG/9X81uzxizwn4qcuMCNbnD6WTaxaxoTsCfv5KKS00bxKo8SdikbX5akUR+1BAEXvL+gUOzoem1wa89eSYLUcHUeKJpnf889Vy/grLXgZGKbg0/kSskeNOY1dhT/omPIODMqvLkTpOAUXsbcNfoV5jSOxZbZcoMyLZfGQIXWNfpZ7zULVd54yyFpkLtEW3sK4GqfPW5w+jQfgm2sX82+pSpI5TQBH7KtgOuz6CJldX+6Jlm45cjpNSusf9o1qvc1oHvofYdlqgTSx1yN2WfUWd6JfwJLa9HYTUCQooYl9bpkFoNCRfVO2XKvbEknF0IL3iXyTUUVjt1yvHUwqZP1TLOBuRylqXfz0NI1dzVvSXVpcidZgCithTWRFseRVSBkBIRI1c8teCq6nnzLbmHj3Zy6D0CMSdW/PXFjnBwZJzySxuxwXxz1hditRhCihiTzv+D0qyIXVIjV2yoKwRu4t60iv+eWq8afvgfyCknrlSrojlHKwvGEqzqIU0i/zR6mKkjlJAEXva9DLEdzUXLatBGwuuJDliPY1DvqnR67L/O3C1B2dozV5X5BT2FHUnx92MPgmTrC5F6igFFLGf7OWQvRQaXVbjlz5Ycg7ZJa04N7wGpxx73JC5EOI0/kTsxMmG/KG0jfmC5PA1VhcjdZACitjP1tchPBESu1twcQcbj1xB89A5kPtrzVzy0FIoO2Iu5S9iI9sL+1FQmkzfhL9aXYrUQQooYi+lR2H72+bgWIum2+442o9iIx42Ta2ZCx78HkKioH6rmrmeSAUZhLKx4CrOqf8ecaHbrS5H6hgFFLGXXbPBnQcNB1pWgocwdpUOgowZUJJT/RfcO9fs3tH6J2JDW45e+t+VlqdYXYrUMQooYi9bXoO4TlCvkaVl7HQPBk8JbH2jei9UnG2uIJvQrXqvI1JF/1tp+XWiQjKtLkfqEAUUsY/8LZC5wNLWk2NKiIekvrDpJfBU4z1J9n0FRhkkWDHeRqRiNh25AjDoGVdD3Z4iKKCInWTMhNAYSOxldSWmxlfCkR2w59Pqu8aezyGmFUQkVt81RPxU7HGRcfQSesRNJdyRb3U5UkcooIg9GB7YNhMa9KmxlWPPqP5ZENsBNvytes7vKYV9cyDhvOo5v0gAbSi4hghnPufFTbe6FKkjFFDEHg7Oh6O7IKX677tTKY2vNseIZC0O/LmzfoaSw+rekaBwtCyJbUf7c378FEIcxVaXI3WAAorYQ8ZMc9VYVzurK/GV2N2sa0M1zGDY+zmExZktNSJBYH3BdcSE7KeT6y2rS5E6QAFFrOcugJ0fQHJ/cDisrsaXIwQaX2VOfy7YFrjzGob5mhO6gUP/DCU45Jc2YVfR+VwQ/wwOSq0uR2o5/WQUS3g8xz3Z/RGUHbVf984xKRdDWP3AjkXJ+gkKMiD5wsCdU2qVyHrgqeF7VlbEuvxhxIdvo3XouwE/t8/PBanzdGcysYTTCbNnQ1YWDKk3iyjHOSz5T0qVz9coFTp1DGCBxwuJMGf0bH0dzhkfmDVats2CiGSI0/L2cnLhYeB0wKJFkJfn//kC9W/ksLsVuwt70DViInhuAmfgFhg8/ueCv1q3hosv9v88Yh0FFLFMVhbkH9xH47RvWZJzN9lHq34ulytwdZ1U6uWw+2OzFaWrn+NRyophx3vQ8GJ178gZ5eVB9mH/zxPIfyNr82/gsnoPmd2ULYYH7sSYPxf27fP/PA0a+H8OsZZ+Ooqlzqn/HgYh7CzsY3UppxcabYaUzdOgyM/VNPd+Ae4cSLZpl5bIGWS7zyKz7DxY+5fqXchQ6jQFFLFUJ9cs9hR1w23EWF3KmTW+EjBgw7P+nSdjJsScBdHNAlKWiBW2uG+AvA2w8/+sLkVqKXXxiGXinOtpFLmCBYcetbqUiglzmeuibHwRzrobYlpW/hz5W8zVY1unB74+kRqU6znbXMNn9QRodj04w6wuqUqiQjJpGrmIBuEbAYNSox67Cnuzv7gLHv2KtJTefbHMWaHvUOyJYW9REN0or+lQ2D8PVj4Kfd+r/PHrJ0F4nDn+RCTYtfgtLH/AbBVsfbvV1VSYEzdnx3xMr7gXaRa1EIASTzQeI4RQZxGhjhKKymL5Oed+fjo8lmJPrMUV100KKGINw+CssHfYVXg+HoLoL6+QSGhxM2x6ETLvh6TeFT/2yC7IeMs83hlefTWK1JSYNPOmmmufgJY3m/8+bK5V1NcMSb6HxPDNHCg+l0XZD3KwpANHy5IAB07cJIRvplm9n+gbP4mecVP57MArrC+43urS6xyNQRFrZC2ivnMH24/2t7qSyku5yLzB3y/p5oycitrwLITWg9TLqq82kZrW/CYo3AcbX7K6ktOKdB7muobDuaXJIEqNSOYcfJ5vs55ie+FFHC1LBsxFIj2EkVXSnuW5t/HZgVc4WNye36T+hoENxuFAA4JrkgKKWGP7vyj0JHGwpL3VlVSewwlt7jUHCK4eX7FjctfDlumQegWE1Kve+kRqUlQTaDQY1j4JRQetruakmkT+xF3NO9Mm5gsWZY/l26wnOexudcbjCj2JLDz8B5bnjuL8+Ge5KPJW88amUiMUUKTmedyw4//YV9aXoP0IxqRBi1vMe/Ts/+70+5aVwMKbIDIFmlxbM/WJ1KTmwwED1jxudSXlnB32KqOa9qPEE82cgy+wvbA/x1pLKsbBrwXXsjD7YVqHvgdL7zVvVSHVLkh/O0hQ2/c1lBxiX2l/qyvxT5OrIa4j/Hg9ZC8/9X5rJkDuOmj7oLkqrUhtE+aCZr+Bza9AzhqrqzEZZbDsAS6MvJOtRy7l26yn/tuVUzW7ivqwtuR3sPkfZmuRVDsFFKl52/8F0c3JN1pYXYl/HE5o9whENIBvL4Ksn32/7ykzp2Cu/6vZT1//zE3KIkEr9XKzu2fxnZZ3g4Q6Cunlvg42vcy6krtYmnsXRgDmhOwpu9T8t7zmz7D/2wBUKqejgCI1y11gLhmf1I/KNbPaVFgMnPsXqNcE5vWFH34Duz4yx5t8d4n5l1bz35rTk0VqM2eYuT7QoZ9hyyuWlVHPeYgRTS6mofEVtH+MXaVDAnuBZtdDfGez27Zwf2DPLT4UUKRm7f7EvHNxcj+rKwmc0Cg49wlodQdkLYIfhsIvd0PBFnN78xt0zx2pG2I7QMNLYcUjcHRvjV/eFbqL0U37khS+nnUhT0Fi98BfxBFidtcaZfDTCI1HqUZaB0Vq1va3wdXeHDBam4REQOoQaHQZFGdBeHzQrqwp4peWIyF7qfnLe8BXNRbOG4Rv4JbGlxLicDMvaxKJjRtX38XC46DNGPNeRNvfMdeAkYDTn3VSc4oyzVVYa1PryYkcTohMVjiRuissBtreDwe+gV+fq5FLNo1cxG1Nz8dDKPMyJ5FfWo3h5JiEbmZX9bIHoCir+q9XBymgSM3Z+b7536S+1tYhItUrvos5pX7lY3BoSbVeqm30J9zaZCB5pU34JvNpCj2J1Xo9H61uA08xrPh9zV2zDlFAkZqz7W2I72pOSRSR2q3FzeZ6QfOvMm/zEHAGveJeYHjqtewr7sL3WY/X/F3Rw+Ohxa2wbWa1B7G6KGgCytatWxk1ahSdO3emT58+TJ48mZKSktMec/DgQSZPnszVV19Nly5d6NevHw899BB79uypoarFqyDDHN2ffKHVlYhITXCGQYfHAAP+MwTceQE7dYijmCuS7+Ky5AfZUHAtP2b/AQ8W3d+q0SUQ3RyWj9WA2QALioCSm5vLiBEjcLvdTJ06lQcffJD333+fSZMmnfa4devWMW/ePAYPHsw//vEPxo0bx6ZNm7j++uvJzs6uoeoFgG3vmEu8J/a0uhIRqSnh8dDhT1CwDb4fAiU5fp/SFbqL0U0uoHPsDH4+fA8r80Zi6a8yR4g5MDjzR3MJBQmYoJjF895773HkyBFefvll4uLiACgrK+OJJ54gPT2dlJSTzwg577zzmDNnDqGh/3uZXbt2pX///nz88ceMHj26JsoXw4DtsyCxl1ZSFalropvBuX+GtRNhXj8Y8DXUa1iFExl0rP8OQ5LvodSI4JvMZ8h2nxXwcqsk4Tyz+3rFH6DxleAMil+tthcULSgLFiygd+/e3nACMHjwYDweDwsXLjzlcS6XyyecADRs2JCEhAQOHrTnTa1qpexlkL8ZkvtbXYmIWMF1NnR6Bor2wpwusOfLSh2eGLaRG1OvYmijW9hX3IW5B5+3Tzg5puWt5tpH22ZZXUmtERQBJSMjg7S0NJ9tLpeLpKQkMjIyKnWubdu2cejQIVq10rLjNWb72xCeAPEdra5ERKwS3Qw6/w3qNYb5l8PCm894356GESu4MuUOxrToQOPIJSw4NI6fDo+lxKhfQ0VXQkwaNDjfXBvF47a6mlohKNqh8vLycLnKz/yIjY0lNze3wucxDIMnn3yS5ORkLr/88kCWKKfiKYXt75pTix0hVlcjIlaKSIRzJpjrIe18D3a8Y/5ST74AYs8FRwhtw47QOWklLaLmkxKxhqNliazMu5VNBZdbNxC2oprfCMvug4yZ0Pp2q6sJekERUAJl6tSp/Pzzz7z22mtERUVZXU7dsO9rKD4IKRdZXYmI2IHDAY0uhZQBkLUQMhfC1tfNFZiB/pGQG9KUbHdr5h/6I3uLumEQJH/cRDeHpD5mK0rLWyHE5oHK5oIioLhcLvLz88ttz83NJTY2tkLneP/99/n73//OU089Re/evQNdopzKtlkQ3QKi0864q4jUIc5Qc9mBY0sPlB4F4Ktvwjh0OIhXYm42HJbdYy6B32qU1dUEtaAYg5KWllZurEl+fj6ZmZnlxqaczLx583j88ce57777GDZsWHWVKScqyTWn3SVfaP7VJCJyKqFREBqFQRCHEzDH2iT2gvWTwFNmdTVBLSgCSr9+/Vi0aBF5ef9b6Gfu3Lk4nU769Olz2mMXL17M2LFjuf766xkzZkx1lyrH2/WhuQy0Zu+ISF3SdBjkb4LdH1ldSVALioAyfPhwoqOjGTNmDD/++COzZ89m8uTJDB8+3GcNlBEjRnDJJZd4n2/dupUxY8bQokULrr76alauXOn92rlzpxUvpW7JeAviO5sD40RE6gpXG4jrBOue1uqyfgiKMSixsbHMnDmTiRMnMmbMGKKjoxk2bBgPPvigz34ej4eysv81qa1atYr8/Hzy8/O58cYbffa99tprz7gSrfihIAMyF0DbB8+8r4hIbdP0OlgzAfZ/Yy6HL5UWFAEFoFWrVsyYMeO0+8ya5btAztChQxk6dGg1ViWnlDETQqLMKYQiInVNXCeIaQUb/qaAUkVB0cUjQcbwQMYMc+0TLW0vInWRwwFNroH9X8Ph1VZXE5QUUCTwDnwPR3dCysVWVyIiYp0GfSAiCX59zupKgpICigTe1jchqol5/w0RkbrKGQqNr4Dt/4Kje6yuJugooEhgleTC7n9D8gCtfSIi0nAQOMNg08tWVxJ0FFAksHb8CzwlWtpeRATMBegaXgKbp0HpEaurCSoKKBJYm6dDQjetfSIickzjK8CdB9vesrqSoKKAIoGTvQxyVkLDS62uRETEPiJToEEv+PV5c5ajVIgCigTOltcgogEkdLW6EhERe2l8NeRvhr1fWl1J0FBAkcAoPWLevTPlYnAEya3RRURqiutsqN/WbEWRClFAkcDY8R6UFkDDgVZXIiJiPw6HORblwHdauK2CFFDEf4YBG182B8dGppx5fxGRuujYwm0bX7C6kqCggCL+O7TYHBybOsTqSkRE7MsZav6c3P4OFB6wuhrbU0AR/236B0Q2hPguVlciImJvDQcBTtj8T6srsT0FFPFPURbs/D9odBk49HESETmtsBhoOAA2/x1KC62uxtb0G0X8s/VV878aHCsiUjGNr4LiQ7D9basrsTUFFKm6shLYOBWS+0OYy+pqRESCQ71USOxp3uVYC7edkgKKVN2uD6FoHzS+0upKRESCS5NrIO9X2DvX6kpsSwFFqsYwzPQf3wWim1tdjYhIcHG1g/ptYMOzVldiWwooUjVZi8x776j1RESk8hwOaHItHPwPHFpqdTW2pIAiVbN+MkQ1gXjdd0dEpEoa9DLHo6yfbHUltqSAIpWXsw72fApNhmpqsYhIVTlCzJsI7poN+VusrsZ29NtFKm/9ZHO55uQLra5ERCS4pQyAsFjYMMXqSmxHAUUq58gO2PEvcx6/M8zqakREgltIBDS+HDLehMJ9VldjKwooUjnrn4XQKGh0qdWViIjUDqmXm3/wbfib1ZXYigKKVNyRXebKsY2vgpB6VlcjIlI7hEabIWXzNCjKtLoa21BAkYpb/wyERELqFVZXIiJSuzS+EjBg4wtWV2IbCihSMUd2wJbXzHn7oVFWVyMiUruEucybrm58ybxPjyigSAWtffK/zZBDrK5ERKR2ajIUjDKti/JfCihyZjnrYOsb0PQ6jT0REaku4bFmV8+mqZrRgwKKVMTKP0BkilpPRESqW5NrzAXc1j1tdSWWU0CR0zvwPez9ElreonVPRESqW2iMGVI2vwIFGVZXYykFFDk1TxksGwuus6FBH6urERGpGxpfBeEuWDHO6kospYAip7ZlGuSsgrTbzDtviohI9QuJhOY3w64PIHOR1dVYRgFFTq7wAKx6DBpeAq62VlcjIlK3pFwEMa1h2QNgeKyuxhIKKHJyK/5g/rflrdbWISJSFzmckDYaspfAtresrsYSCihS3t65sP0taHGruXiQiIjUvLhzzLvGL/99nVy8TQFFfJXkwOLbIL6L2b0jIiLWSRsNnuL/tWrXIQoo4mvZg2ZIOeseDYwVEbFaeDy0uAUy3oAD862upkYpoMj/7PwAts0wE3tkktXViIgIQKNBENsBfh4B7nyrq6kxCihiyt8CP4+GpAvUtSMiYicOJ7S5H4oOmrN66ggFFIGyIvjxN+aA2LPGqGtHRMRu6jU016TKeAN2fWx1NTVCAaWuMwyz5SR3HbR7GEKjrK5IREROpuEl0KC32dWTv8XqaqqdAkpdt/YvsONdaPsgxLSyuhoRETkVhwPa3Aeh9WHBtVB6xOqKqpUCSl229Q1Y8zi0uBmSdK8dERHbC42G9uPMFpSfbjXvmVZLKaDUVdv/BYtvh0aXQdPrra5GREQqKro5nD3WHIuy/AGzq74WUkCpi7a/aybvlAHQ+i4NihURCTYNekHrdNj0Mqx7yupqqkWo1QVIDfv1BVj+oBlO2txjTl8TEZHgkzoY3Lmw+k/gKYFzn6hVf3AqoNQVHrd5P4dNL0GTodByRK36IIuI1EnNh4MzDNZOBHcedJkCzhCrqwoIBZS64Oge+PF6OPSL2SSYernVFYmISKA0vQ5CImHjVMj7Ffq8ay6RH+TUvl+bGQZkzIQvOkD+Zuj0jMKJiEhtlHo5nPtnyFwEc7tB5k9WV+Q3BZTaKmcNfHcp/DzSvDNx1xfAdbbVVYmISHWJ7wJd/gbOcJjXF1aOC+q1UoImoGzdupVRo0bRuXNn+vTpw+TJkykpKTnjcYZhMH36dPr370/Hjh254YYbWLlyZfUXbJW8jfDTKPiyM+RtgA5/MqejhbmsrkxERKpbvUZma3mLm+HX5+HT1uaaV55SqyurtKAIKLm5uYwYMQK3283UqVN58MEHef/995k0adIZj3311Vd56aWXGDlyJK+88gpJSUmMHj2aXbt21UDlNcRTCns+h/lXweftYM9n0Op2OG8qJHa3ujoREalJjhBoNgy6/R3qt4HFt8GnreDXF6Ekx+rqKiwoBsm+9957HDlyhJdffpm4uDgAysrKeOKJJ0hPTyclJeWkxxUXF/PKK68wevRoRo4cCcB5553HZZddxuuvv87jjz9eMy+gOpQegQPzYc8n5mI9xQchJs2cOpzc3xzVLSIidVdkCrT7PTQdCrs/hhUPwcpHoMnV5sDaRpdCeJzVVZ5SUASUBQsW0Lt3b284ARg8eDB//vOfWbhwIUOHDj3pccuXL6egoIDBgwd7t4WHh3PJJZcwb9686i47cEqPQv4mc1xJ9nLI+gmyl4FRCvVSzZtHpVxkBhQREZHjxaSZXf0tR0LmfDg4H3a+D45QSDgPkvpCYg+IOxfqnwVOe0QDe1RxBhkZGVx33XU+21wuF0lJSWRkZJz2OIC0NN9f3K1atWLmzJkUFRURGRlZqVrcbjeGYbBmzZpKHXdGZYXmWiWGB4yy/36Vmt03xrG+Qxc4B0L8YEgMMwdCOULBART99yuINDgHEjyBOVdICKzJCtw5nU7zfHYXqNcb6PfP7uerjnPWtfNV178Ru75eCJ6fC6eWDJFnQ7N08x4+nmLz906JG/aWwt5NwGYzoDhDzd8vznAIiw1YBSUlJTgquAZXUASUvLw8XK7ygzxjY2PJzc097XHh4eFERET4bHe5XBiGQW5ubqUDSkXf2MoxoHBfBXf1gFFsfrCCXAQEbhSUARQF+JxBEPgC9noD/f7Z/XzVcc66dj6oln8jtn69EBQ/F/xjmKHF4/7fpjAX5l/C/nM4HLUroNhJly5dqunMHavpvCIiIsEnKGbxuFwu8vPzy23Pzc0lNvbUTU8ul4uSkhKKi31bG/Ly8nA4HKc9VkRERKwTFAElLS2t3FiT/Px8MjMzy40vOfE4gG3btvlsz8jIIDU1tdLdOyIiIlIzgiKg9OvXj0WLFpGXl+fdNnfuXJxOJ3369DnlcV27diUmJoY5c+Z4t7ndbr7++mv69etXrTWLiIhI1QXFGJThw4cza9YsxowZQ3p6OgcOHGDy5MkMHz7cZw2UESNGsHfvXu8U4oiICNLT05k6dSoJCQm0adOGd999l5ycHG677TarXo6IiIicQVAElNjYWGbOnMnEiRMZM2YM0dHRDBs2jAcffNBnP4/HQ1lZmc+2O+64A8MweOONN8jOzqZdu3a8/vrrNG3atCZfgoiIiFSCwzAMw+oiRERERI4XFGNQREREpG5RQBERERHbUUARERER21FAEREREdtRQBERERHbUUARERER21FAqSMWLlzIQw89xMCBA2nbti1/+ctfKnxsfn4+jz32GD169KBLly7cd999HDx4sBqrtZfvvvuOq666inPPPZdBgwYxe/bsMx6ze/du2rZtW+7rN7/5TQ1UXLO2bt3KqFGj6Ny5M3369GHy5MmUlJSc8TjDMJg+fTr9+/enY8eO3HDDDaxcubL6C7aJqr5vAwYMOOln68R7jtVGO3bsYMKECVx99dW0b9+eK664okLH1fXPWlXfN6s/a0GxUJv474cffuDXX3+le/fu5ObmVurYBx54gC1btvD4448TERHBCy+8wB133MHs2bMJDa3dH6GlS5dyzz33MGzYMB577DF+/vln/vjHPxIdHc1ll112xuPHjh1Lz549vc+jo6Ors9wal5uby4gRI2jRogVTp07lwIEDTJo0iaKiIiZMmHDaY1999VVeeuklfv/739O2bVveeecdRo8ezSeffFLrF1L0530DGDRoEKNHj/bZFh4eXl3l2sbmzZuZP38+nTp1wuPxUNFlvOryZw2q/r6BxZ81Q+qEsrIy7+OLLrrIeOKJJyp03PLly402bdoYP/zwg3fb1q1bjbZt2xpffPFFwOu0m9GjRxs33HCDz7axY8cagwcPPu1xu3btMtq0aWPMmTOnOsuz3LRp04zOnTsbhw8f9m577733jHbt2hn79+8/5XFFRUVG165djSlTpni3FRcXGxdddJHx5z//uRortoeqvm+GUbl/v7XN8T/HHnnkEePyyy8/4zF1/bNmGFV73wzD+s+aunjqCKezav+rFyxYgMvl8rkpY1paGu3atWPBggWBKs+WSkpKWLx4cbmWkiFDhrB161Z2795tUWX2sWDBAnr37k1cXJx32+DBg/F4PCxcuPCUxy1fvpyCggIGDx7s3RYeHs4ll1xS6z9XUPX3ra6rys+xuv5Zg6r//LdacFYtNSYjI4OWLVvicDh8tqelpZGRkWFRVTVj586duN1u0tLSfLa3atUKoEKv//HHH6ddu3b07t2b8ePHk5OTUx2lWiYjI6Pc++NyuUhKSjrt+3Pseyd7b/fu3UtRUVHgi7WRqr5vx3z22Wecc845dOnShTvuuIONGzdWV6lBr65/1vxl5Wetdg8gEL/l5eVRv379cttjY2NZu3atBRXVnGNjdVwul8/2Y89PN5YnPDycG2+8kb59++JyuVi1ahXTpk1j7dq1fPDBB4SFhVVf4TUoLy+v3PsD5ufjdO9PXl4e4eHhRERE+Gx3uVwYhkFubi6RkZEBr9cuqvq+gTlwsWPHjqSmprJr1y6mTZvGTTfdxMcff1wnxlNUVl3/rPnD6s+aAkqQys/Pr9BMmqZNm9aJwXMVVZn3zR/Jyck8/vjj3uc9evTgrLPOIj09nXnz5jFkyBC/zi911/jx472Pu3XrRp8+fRg8eDCvv/66z2dOxF9Wf9YUUILU3LlzfT48p/Lll196uySqwuVysX///nLbc3NziY2NrfJ5rVKZ9+3Y68vPz/f5Xl5eHkClX/+FF15IVFQU69atqzUBxeVylXt/4MyfD5fLRUlJCcXFxT5/2ebl5eFwOILys1UZVX3fTiY5OZnzzjuPdevWBaq8WqWuf9YCqaY/awooQer666/n+uuvr/brpKWl8dNPP2EYhs84lG3bttGmTZtqv36gVeZ9KykpISwsjIyMDC644ALv9lP1addFJxuLlJ+fT2Zm5mnfn2Pf27ZtG2effbZ3e0ZGBqmpqbW+yb2q75tUXl3/rAUzDZKV0+rXrx+5ubn89NNP3m3btm1j/fr19OvXz8LKql94eDg9e/bkq6++8tl+rFWqSZMmlTrf999/z9GjRzn33HMDWaal+vXrx6JFi7ytSmC2UjmdTp+ZXyfq2rUrMTExzJkzx7vN7Xbz9ddf1/rPFVT9fTuZAwcOsGzZslr1uQqkuv5ZC6Sa/qypBaWO2LNnD2vWrAGgsLCQnTt3MnfuXACfabTt27fnmmuu4emnnwagS5cu9O3bl8cee4xHHnmEiIgInn/+edq2bcull15a8y+kht19993ceuutPP744wwePJjFixfz+eef8/zzz/vsd+L7NmnSJBwOB507d8blcrF69WpeeeUVzjnnHAYOHGjFS6kWw4cPZ9asWYwZM4b09HQOHDjA5MmTGT58OCkpKd79RowYwd69e5k3bx4AERERpKenM3XqVBISEmjTpg3vvvsuOTk53HbbbVa9nBpT1fft888/5/vvv+fCCy8kOTmZXbt2MX36dEJCQhg1apRVL6fGFBYWMn/+fMD8mVZQUOD9OdajRw8SEhL0WTuJqrxvdvisKaDUEYsXL+bRRx/1Pv/hhx/44YcfAHymjZWVleHxeHyOfeGFF3jmmWeYMGECpaWl9O3bl/Hjx9f6VWTBHBg2depUXnjhBT788ENSU1N58sknfdZUgPLvW6tWrXj33Xd5//33KSoqIiUlhWHDhnHffffVqvctNjaWmTNnMnHiRMaMGUN0dDTDhg3jwQcf9NnP4/FQVlbms+2OO+7AMAzeeOMNsrOzadeuHa+//nqdmIlS1fetSZMmHDx4kKeffpr8/Hzq169Pr169uO++++rE+3bo0CHuv/9+n23Hnr/11lv07NlTn7WTqMr7ZofPmsMwKrHmrYiIiEgN0BgUERERsR0FFBEREbEdBRQRERGxHQUUERERsR0FFBEREbEdBRQRERGxHQUUERERsR0FFBEREbEdBRQRkVrq3//+N23btvX5EgkWtWfNbZFa4pZbbuGXX3455ffDwsJwuVy0bNmSXr16MXToUBo3blyDFYqVpk6d6vN84MCBtGvXzqJqRKqPAopIkHG73Rw6dIhDhw6xdOlSXn31VR5++GFuueUWq0uTGvDyyy/7PG/cuLECitRK6uIRCXLFxcU8+eSTfPbZZ1aXIiISMGpBEQkC3377LWDe3XbPnj289tpr/Pjjjz77PP/881x55ZVWlCciEnAKKCJBoEmTJt7HzZo147zzzmPIkCHs2rXLu33Pnj3s2LGD5s2be7cVFhby0Ucf8Z///IcNGzaQk5NDSEgICQkJnHPOOVx22WUMGjSIkJCQctf897//zaOPPuqzbePGjWzdupVXX32VRYsWkZ2dTUJCAn379uV3v/udT53+Ki4u5s033+Tzzz9n586d1KtXjw4dOnDzzTczYMCAcmN1rr32WiZNmuR9vnv3bi6++GKfc7711lukpaXxyiuvMH/+fPbv309JSQkbN2702S83N5cPPviAH3/8kc2bN5Obm0tYWBhJSUl06tSJq666igsuuKBczY8++ij//ve/vc+HDh3KM888431eVFREt27dcLvdgPn/9Vj4POamm25i2bJl3ucPPPAAV155ZbnXcvw1j///1LhxY7777ruT7nvMnj17mD59OgsWLCAzM5PY2Fh69uzJmDFjaNWq1WmPFakpCigiQSg8PJz27dv7BBSA7Oxsb0BZunQpY8eO5cCBA+WO37NnD3v27OGrr76iffv2vPDCCz7B5lTmzp3Lww8/TElJiXfbgQMHmD17NnPmzGH69Ol0797dz1dnvo5Ro0bx66+/ercVFxezcOFCFi5cyKhRo6p03o0bN3LfffeRk5Nzyn2+/vpr/vjHP5KXl+ez3e12s2PHDnbs2MGnn35K7969mTJlComJid59evbs6RNQli9f7nOOVatWecMJmCFq//79NGzY0PsaV69e7XNMr169Kv06T+f7779n7NixHD161LstKyuLL774gvnz5/POO+9w9tlnB/SaIlWhMSgiQcgwDDIyMsptd7lcAKxevZrbbrvtpOHkROvXr2fEiBFkZmaecd/f//73PuHkeEePHuWee+7h4MGDZzzP6RiGwUMPPeQTTk705ptvsmLFikqf+69//etpw8m3337L/fffXy6cnMxPP/3E7bff7vOLvnfv3j77bN++naysLO/zpUuXljvP8dtWrlzpE2Cio6M599xzz1hLZdx7770+NR+voKCAv/zlLwG9nkhVKaCIBJGysjJ27tzJ+PHj2bx5s8/3EhMTadmyJYZhMH78eIqKirzfczqd3HXXXXzwwQe88847XHXVVT7H7tu3jylTppzx+qWlpdx+++18+OGHvPXWWwwYMMDn+zk5OfzjH//w4xXC/PnzWbRokc+2tLQ0pk+fzpw5c5g0aRJxcXE+v8grqrS0lBYtWvD8888zZ84c3nvvPe69917ADFgTJkzA4/F49w8PD+cPf/gDH330EW+++SZ9+/b1Od/69et5/fXXvc9TUlJo0aKFzz7HB5CTBZQlS5ac9DFAt27dCA0NpWHDhnz77bfluoMA/vCHP3i/9+233/Kvf/3rtO+B2+1mxIgRfPLJJ8yYMYOzzjrL5/vLli1j3759pz2HSE1QF49IEKjIAlt33nknTqeTpUuXlhtTkZ6ezgMPPOB93q1bNw4fPswPP/zg3fbZZ58xfvx4YmJiTnmNm2++mYcfftj7vEePHlxzzTU+rR2fffYZEyZMwOms2t8/n3zyic9zp9PJP//5T+8v/rS0NCIiInjwwQcrfe6oqCjefvttkpKSvNu6dOkCmF07x7d2AEyYMIHrr7/e+7xnz55cddVVbNmyxbvtvffe45577sHhcABml8z27du931+6dCmXXXYZpaWlrFy5EoCEhARycnLweDw+401ODDDHundCQ0NPOb4nPj6+UmN/Lr/8ch577DHv82eeeYZhw4b57LNx40YaNWpU4XOKVAe1oIgEOYfDwahRoxgxYgTASRd5u+GGG864rbS09IzdJif+InM4HAwdOtRnW0FBAVu3bq1Q7SezatUqn+c9evQo1yoxaNAgb3dWZfzmN7/xCSfHO7H1IiIigmuuucZnW0hIiE9gAXP8xrZt27zPTxwzciyArF+/3tu1cv7553tD55YtWzh8+DBut7vcaw/0+BOA3/72tz7P09LSyu2Tm5sb8OuKVJZaUESCVMOGDenZsyc33XQTnTt39m4/cQxIWFiYdxDm8Zo2bVpu25nGj5zsL/WTbcvKyirXdVBRJ7ZiNGvWrNw+ISEhNG7cuEJjRY53ugXNTnztjRo1IiwsrNx+J3u9Bw8e9P6i79mzJw6HA8MwAPj1118pKCjwaR0577zziI+PZ8OGDRiGwbJly2jQoIHP2JC4uLhqWYDtxEASGRlZbp+ysrKAX1ekshRQRILA8WMPwsLCqF+/PlFRURZWVHOOdZ0EQkpKSsDOdSoJCQm0adPG283m8XhYvny5T0Dp1q0bCQkJzJo1CzC7do6fDQRmy1EgX/sx8fHxPs9PNsVcxA4UUESCQGXGGCQnJ/s8d7vd7N+/v9yYghOnKAOn7P44Zvfu3eWmoO7evbvcfg0aNKhouSc9ds+ePd7nxz8+pqysjL1791b63KcbF3Pi+7Zv3z5KSkoIDw/32X6y13vi+9arVy+fcUBLly71dvXExcVx1llnkZCQ4P3+kiVLyr1n1dG9IxJMNAZFpJbp0aNHuW3vvffeGbeFhobStWvX0577ww8/9HluGIbPuh8AMTExJx3XUFGdOnXyeb548eJys0q++uqrgI+TOHH9luLi4nIDdsvKyvjggw98tiUmJpZ7vSeGi48++sg7vblLly44HA4aNGjgHVuzYcOGUw6QPdGJ3U7Hz9YSqU3UgiJSy5x33nm0adOGTZs2ebdNnz4dMO98W1xczP/93/+VWyr/yiuvPO0MHoC3336byMhIBg0aRGFhIW+++Wa59UquuOIKv7oNrrnmGr788kvvc7fbzciRI3n44Ydp2bIla9as8VmdNVAuvfRSnn32WZ8xMBMnTiQvL4/zzz+fnJwcXnvtNZ8ZPAA33nhjua6YHj16EBIS4h3Lcfz4lm7duvk83r59O2VlZRQUFHi3JyUlnXJF1/j4eJ/zffrpp5xzzjneFhmXy1WlAcQidqOAIlLLOBwOnnrqKW655RbvX9cej4dp06Yxbdq0kx7TqFEjHnrooTOeOzIykldffZVXX331pN93uVz87ne/q3rxQL9+/Tj//PN91kLZvn07Y8aMKVdLIFsPoqKieOKJJ7j33nu9a6EUFxczefLkUx7Trl07brvttnLbY2Ji6NChQ7lVYcE3oHTv3r1cqxSYA21PpUuXLnz11Vfe5ytWrPCZWXTPPfd413YRCWbq4hGphTp27Mhrr71WblzFybRr146ZM2eecfwJwNSpU085ODcqKoqpU6f6PRDV4XAwZcqU0679MmbMGDp06OCz7cSxIlUxcOBAXnjhBerXr3/GfXv16sXrr79+yvfjZF00kZGRPnWfd955FT72mNtvv/2ks4tEahsFFJFaqnv37nz99df8+c9/pl+/fiQlJREWFkZkZCSpqakMGjSI559/ntmzZ1foPjwAF1xwAR9//DFDhw6lYcOGhIWFkZyczNChQ/n0008DNrAzISGB999/nwceeIDWrVsTHh5OXFwcffv25bXXXuO+++5j586d5Y4JhEGDBvHNN9/w+9//np49e5KYmEhYWBhRUVE0a9aMK6+8kunTpzNz5sxyM2+Od7L3olOnTj7homnTpiedAn6697Fjx468/fbbDBw4kAYNGmgWjtRaDuPYZH0RkeOc6m7GdrB06dJyC45Nnz6dCy+80KKKRCTQ1IIiIrYzf/58Hn74YebPn+8zeLSkpIRvvvmm3HiZxo0bl7tRn4gENw2SFRHbcbvdfPrpp3z66ac4HA5iY2MJDQ0lJyeH0tJSn31DQ0N54oknAjIGRUTsQwFFRKrFwYMHyc/Pr/D+YWFhJ13W3jAM7xoiJ0pKSuKpp57iggsuqGqZImJTCigiUi2ee+45Pvroowrv37hxY7777jvAnN3y+OOP88svv7Bp0yays7PJy8sjIiKChIQE2rVrx4UXXsiQIUPqzJL/InWNBsmKSLUYN25clQOKiIgCioiIiNiOZvGIiIiI7SigiIiIiO0ooIiIiIjtKKCIiIiI7SigiIiIiO0ooIiIiIjtKKCIiIiI7SigiIiIiO38P7vBU24WUYF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419387" y="970243"/>
            <a:ext cx="5120222" cy="9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/>
              <a:t>PCA Estandarización estándar</a:t>
            </a:r>
            <a:endParaRPr lang="es-ES" sz="2800" b="1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2888"/>
          <a:stretch/>
        </p:blipFill>
        <p:spPr>
          <a:xfrm>
            <a:off x="888293" y="2123977"/>
            <a:ext cx="5278460" cy="308712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19432" y="3637934"/>
            <a:ext cx="4237703" cy="11503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66916" y="2015014"/>
            <a:ext cx="5399837" cy="1622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694000" y="2201674"/>
            <a:ext cx="493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Países con alto producto bruto interno (riqueza) tienen una expectativa de vida alta, crecimiento poblacional alto y baja inflación. 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694000" y="3489545"/>
            <a:ext cx="493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gasto militar, superficie del país  y desempleo no influye de forma lineal en el conjunto anterior.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694000" y="4490584"/>
            <a:ext cx="493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Valores similares de PCA indican similitudes de la calidad de vida y económica respecto a los atributos con mayor carga.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</TotalTime>
  <Words>454</Words>
  <Application>Microsoft Office PowerPoint</Application>
  <PresentationFormat>Panorámica</PresentationFormat>
  <Paragraphs>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(20242Q) 72.27 - Sistemas de Inteligencia Artificial - Comisión: S </vt:lpstr>
      <vt:lpstr>Gráficos de caja</vt:lpstr>
      <vt:lpstr>Histogramas y Estimación de Densidad de Kernel </vt:lpstr>
      <vt:lpstr>Estandarización estándar</vt:lpstr>
      <vt:lpstr>Estandarización estándar y MinMax</vt:lpstr>
      <vt:lpstr>Matrices de correlación</vt:lpstr>
      <vt:lpstr>PCA Estandarización estándar</vt:lpstr>
      <vt:lpstr>PCA Estandarización estándar</vt:lpstr>
      <vt:lpstr>Presentación de PowerPoint</vt:lpstr>
      <vt:lpstr>Presentación de PowerPoint</vt:lpstr>
      <vt:lpstr>Presentación de PowerPoint</vt:lpstr>
      <vt:lpstr>Presentación de PowerPoint</vt:lpstr>
      <vt:lpstr>PCA Lineal Estandarización estándar</vt:lpstr>
      <vt:lpstr>Presentación de PowerPoint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287</cp:revision>
  <dcterms:created xsi:type="dcterms:W3CDTF">2024-08-24T19:53:54Z</dcterms:created>
  <dcterms:modified xsi:type="dcterms:W3CDTF">2024-10-22T16:25:53Z</dcterms:modified>
</cp:coreProperties>
</file>