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swald-regular.fntdata"/><Relationship Id="rId10" Type="http://schemas.openxmlformats.org/officeDocument/2006/relationships/font" Target="fonts/Average-regular.fntdata"/><Relationship Id="rId12" Type="http://schemas.openxmlformats.org/officeDocument/2006/relationships/font" Target="fonts/Oswald-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b5bcec9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b5bcec9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b5bcec9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b5bcec9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b5bcec93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b5bcec93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path path="circle">
            <a:fillToRect r="100%" t="100%"/>
          </a:path>
          <a:tileRect b="-100%" l="-100%"/>
        </a:gradFill>
      </p:bgPr>
    </p:bg>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17" name="Google Shape;17;p2"/>
          <p:cNvPicPr preferRelativeResize="0"/>
          <p:nvPr/>
        </p:nvPicPr>
        <p:blipFill>
          <a:blip r:embed="rId2">
            <a:alphaModFix/>
          </a:blip>
          <a:stretch>
            <a:fillRect/>
          </a:stretch>
        </p:blipFill>
        <p:spPr>
          <a:xfrm>
            <a:off x="3582700" y="0"/>
            <a:ext cx="1978600" cy="19786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00" y="1255275"/>
            <a:ext cx="8520600" cy="18906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accent3"/>
              </a:buClr>
              <a:buSzPts val="12000"/>
              <a:buNone/>
              <a:defRPr sz="120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 name="Google Shape;6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defRPr>
            </a:lvl1pPr>
            <a:lvl2pPr indent="-317500" lvl="1" marL="914400" algn="ctr">
              <a:spcBef>
                <a:spcPts val="1600"/>
              </a:spcBef>
              <a:spcAft>
                <a:spcPts val="0"/>
              </a:spcAft>
              <a:buClr>
                <a:schemeClr val="accent1"/>
              </a:buClr>
              <a:buSzPts val="1400"/>
              <a:buChar char="○"/>
              <a:defRPr>
                <a:solidFill>
                  <a:schemeClr val="accent1"/>
                </a:solidFill>
              </a:defRPr>
            </a:lvl2pPr>
            <a:lvl3pPr indent="-317500" lvl="2" marL="1371600" algn="ctr">
              <a:spcBef>
                <a:spcPts val="1600"/>
              </a:spcBef>
              <a:spcAft>
                <a:spcPts val="0"/>
              </a:spcAft>
              <a:buClr>
                <a:schemeClr val="accent1"/>
              </a:buClr>
              <a:buSzPts val="1400"/>
              <a:buChar char="■"/>
              <a:defRPr>
                <a:solidFill>
                  <a:schemeClr val="accent1"/>
                </a:solidFill>
              </a:defRPr>
            </a:lvl3pPr>
            <a:lvl4pPr indent="-317500" lvl="3" marL="1828800" algn="ctr">
              <a:spcBef>
                <a:spcPts val="1600"/>
              </a:spcBef>
              <a:spcAft>
                <a:spcPts val="0"/>
              </a:spcAft>
              <a:buClr>
                <a:schemeClr val="accent1"/>
              </a:buClr>
              <a:buSzPts val="1400"/>
              <a:buChar char="●"/>
              <a:defRPr>
                <a:solidFill>
                  <a:schemeClr val="accent1"/>
                </a:solidFill>
              </a:defRPr>
            </a:lvl4pPr>
            <a:lvl5pPr indent="-317500" lvl="4" marL="2286000" algn="ctr">
              <a:spcBef>
                <a:spcPts val="1600"/>
              </a:spcBef>
              <a:spcAft>
                <a:spcPts val="0"/>
              </a:spcAft>
              <a:buClr>
                <a:schemeClr val="accent1"/>
              </a:buClr>
              <a:buSzPts val="1400"/>
              <a:buChar char="○"/>
              <a:defRPr>
                <a:solidFill>
                  <a:schemeClr val="accent1"/>
                </a:solidFill>
              </a:defRPr>
            </a:lvl5pPr>
            <a:lvl6pPr indent="-317500" lvl="5" marL="2743200" algn="ctr">
              <a:spcBef>
                <a:spcPts val="1600"/>
              </a:spcBef>
              <a:spcAft>
                <a:spcPts val="0"/>
              </a:spcAft>
              <a:buClr>
                <a:schemeClr val="accent1"/>
              </a:buClr>
              <a:buSzPts val="1400"/>
              <a:buChar char="■"/>
              <a:defRPr>
                <a:solidFill>
                  <a:schemeClr val="accent1"/>
                </a:solidFill>
              </a:defRPr>
            </a:lvl6pPr>
            <a:lvl7pPr indent="-317500" lvl="6" marL="3200400" algn="ctr">
              <a:spcBef>
                <a:spcPts val="1600"/>
              </a:spcBef>
              <a:spcAft>
                <a:spcPts val="0"/>
              </a:spcAft>
              <a:buClr>
                <a:schemeClr val="accent1"/>
              </a:buClr>
              <a:buSzPts val="1400"/>
              <a:buChar char="●"/>
              <a:defRPr>
                <a:solidFill>
                  <a:schemeClr val="accent1"/>
                </a:solidFill>
              </a:defRPr>
            </a:lvl7pPr>
            <a:lvl8pPr indent="-317500" lvl="7" marL="3657600" algn="ctr">
              <a:spcBef>
                <a:spcPts val="1600"/>
              </a:spcBef>
              <a:spcAft>
                <a:spcPts val="0"/>
              </a:spcAft>
              <a:buClr>
                <a:schemeClr val="accent1"/>
              </a:buClr>
              <a:buSzPts val="1400"/>
              <a:buChar char="○"/>
              <a:defRPr>
                <a:solidFill>
                  <a:schemeClr val="accent1"/>
                </a:solidFill>
              </a:defRPr>
            </a:lvl8pPr>
            <a:lvl9pPr indent="-317500" lvl="8" marL="4114800" algn="ctr">
              <a:spcBef>
                <a:spcPts val="1600"/>
              </a:spcBef>
              <a:spcAft>
                <a:spcPts val="1600"/>
              </a:spcAft>
              <a:buClr>
                <a:schemeClr val="accent1"/>
              </a:buClr>
              <a:buSzPts val="1400"/>
              <a:buChar char="■"/>
              <a:defRPr>
                <a:solidFill>
                  <a:schemeClr val="accent1"/>
                </a:solidFill>
              </a:defRPr>
            </a:lvl9pPr>
          </a:lstStyle>
          <a:p/>
        </p:txBody>
      </p:sp>
      <p:sp>
        <p:nvSpPr>
          <p:cNvPr id="61" name="Google Shape;61;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62" name="Google Shape;62;p11"/>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0"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65" name="Google Shape;65;p12"/>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100000">
              <a:schemeClr val="accent2"/>
            </a:gs>
          </a:gsLst>
          <a:path path="circle">
            <a:fillToRect b="100%" l="100%"/>
          </a:path>
          <a:tileRect r="-100%" t="-100%"/>
        </a:gra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21" name="Google Shape;21;p3"/>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1"/>
            </a:gs>
            <a:gs pos="100000">
              <a:schemeClr val="accent6"/>
            </a:gs>
          </a:gsLst>
          <a:lin ang="5400012" scaled="0"/>
        </a:gra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26" name="Google Shape;26;p4"/>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1"/>
            </a:gs>
            <a:gs pos="100000">
              <a:schemeClr val="lt2"/>
            </a:gs>
          </a:gsLst>
          <a:lin ang="13500032"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32" name="Google Shape;32;p5"/>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3F3F3"/>
            </a:gs>
            <a:gs pos="5000">
              <a:srgbClr val="B7B7B7"/>
            </a:gs>
            <a:gs pos="100000">
              <a:schemeClr val="lt1"/>
            </a:gs>
          </a:gsLst>
          <a:lin ang="8100019" scaled="0"/>
        </a:gradFill>
      </p:bgPr>
    </p:bg>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36" name="Google Shape;36;p6"/>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5"/>
            </a:gs>
            <a:gs pos="100000">
              <a:schemeClr val="dk2"/>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41" name="Google Shape;41;p7"/>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4800"/>
              <a:buNone/>
              <a:defRPr sz="4800">
                <a:solidFill>
                  <a:schemeClr val="accent5"/>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4" name="Google Shape;44;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r>
              <a:rPr lang="es"/>
              <a:t>3933</a:t>
            </a:r>
            <a:endParaRPr/>
          </a:p>
        </p:txBody>
      </p:sp>
      <p:pic>
        <p:nvPicPr>
          <p:cNvPr id="45" name="Google Shape;45;p8"/>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F3F3F3"/>
            </a:gs>
            <a:gs pos="5000">
              <a:srgbClr val="B7B7B7"/>
            </a:gs>
            <a:gs pos="100000">
              <a:schemeClr val="lt1"/>
            </a:gs>
          </a:gsLst>
          <a:lin ang="8099331" scaled="0"/>
        </a:gradFill>
      </p:bgPr>
    </p:bg>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r>
              <a:rPr lang="es"/>
              <a:t>3933</a:t>
            </a:r>
            <a:endParaRPr/>
          </a:p>
        </p:txBody>
      </p:sp>
      <p:pic>
        <p:nvPicPr>
          <p:cNvPr id="53" name="Google Shape;53;p9"/>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6" name="Google Shape;56;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s"/>
              <a:t>3933</a:t>
            </a:r>
            <a:endParaRPr/>
          </a:p>
        </p:txBody>
      </p:sp>
      <p:pic>
        <p:nvPicPr>
          <p:cNvPr id="57" name="Google Shape;57;p10"/>
          <p:cNvPicPr preferRelativeResize="0"/>
          <p:nvPr/>
        </p:nvPicPr>
        <p:blipFill>
          <a:blip r:embed="rId2">
            <a:alphaModFix/>
          </a:blip>
          <a:stretch>
            <a:fillRect/>
          </a:stretch>
        </p:blipFill>
        <p:spPr>
          <a:xfrm>
            <a:off x="8056475" y="316775"/>
            <a:ext cx="829201" cy="8292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r>
              <a:rPr lang="es"/>
              <a:t>3933</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youtube.com/watch?v=KFVdHDMcep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El final</a:t>
            </a:r>
            <a:endParaRPr/>
          </a:p>
        </p:txBody>
      </p:sp>
      <p:sp>
        <p:nvSpPr>
          <p:cNvPr id="71" name="Google Shape;71;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Programación Java Básica.</a:t>
            </a:r>
            <a:endParaRPr/>
          </a:p>
          <a:p>
            <a:pPr indent="0" lvl="0" marL="0" rtl="0" algn="ctr">
              <a:spcBef>
                <a:spcPts val="0"/>
              </a:spcBef>
              <a:spcAft>
                <a:spcPts val="0"/>
              </a:spcAft>
              <a:buNone/>
            </a:pPr>
            <a:r>
              <a:rPr lang="es"/>
              <a:t>Jorge Pérez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problema famoso</a:t>
            </a:r>
            <a:endParaRPr/>
          </a:p>
        </p:txBody>
      </p:sp>
      <p:sp>
        <p:nvSpPr>
          <p:cNvPr id="77" name="Google Shape;7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a:t>
            </a:r>
            <a:endParaRPr/>
          </a:p>
          <a:p>
            <a:pPr indent="0" lvl="0" marL="0" rtl="0" algn="l">
              <a:spcBef>
                <a:spcPts val="1600"/>
              </a:spcBef>
              <a:spcAft>
                <a:spcPts val="1600"/>
              </a:spcAft>
              <a:buNone/>
            </a:pPr>
            <a:r>
              <a:rPr lang="es"/>
              <a:t>¿Cómo se resuelve?</a:t>
            </a:r>
            <a:endParaRPr/>
          </a:p>
        </p:txBody>
      </p:sp>
      <p:pic>
        <p:nvPicPr>
          <p:cNvPr id="78" name="Google Shape;78;p14"/>
          <p:cNvPicPr preferRelativeResize="0"/>
          <p:nvPr/>
        </p:nvPicPr>
        <p:blipFill>
          <a:blip r:embed="rId3">
            <a:alphaModFix/>
          </a:blip>
          <a:stretch>
            <a:fillRect/>
          </a:stretch>
        </p:blipFill>
        <p:spPr>
          <a:xfrm>
            <a:off x="3097625" y="1017725"/>
            <a:ext cx="4838550" cy="3838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 proyecto</a:t>
            </a:r>
            <a:endParaRPr/>
          </a:p>
        </p:txBody>
      </p:sp>
      <p:sp>
        <p:nvSpPr>
          <p:cNvPr id="84" name="Google Shape;84;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 un programa que </a:t>
            </a:r>
            <a:r>
              <a:rPr lang="es"/>
              <a:t>realice</a:t>
            </a:r>
            <a:r>
              <a:rPr lang="es"/>
              <a:t> lo siguiente:</a:t>
            </a:r>
            <a:endParaRPr/>
          </a:p>
          <a:p>
            <a:pPr indent="-342900" lvl="0" marL="457200" rtl="0" algn="l">
              <a:spcBef>
                <a:spcPts val="1600"/>
              </a:spcBef>
              <a:spcAft>
                <a:spcPts val="0"/>
              </a:spcAft>
              <a:buSzPts val="1800"/>
              <a:buChar char="●"/>
            </a:pPr>
            <a:r>
              <a:rPr lang="es"/>
              <a:t>Reciba como input de un usuario un número.</a:t>
            </a:r>
            <a:endParaRPr/>
          </a:p>
          <a:p>
            <a:pPr indent="-342900" lvl="0" marL="457200" rtl="0" algn="l">
              <a:spcBef>
                <a:spcPts val="0"/>
              </a:spcBef>
              <a:spcAft>
                <a:spcPts val="0"/>
              </a:spcAft>
              <a:buSzPts val="1800"/>
              <a:buChar char="●"/>
            </a:pPr>
            <a:r>
              <a:rPr lang="es"/>
              <a:t>Calcule los números primos previos al número dado (inclusivo).</a:t>
            </a:r>
            <a:endParaRPr/>
          </a:p>
          <a:p>
            <a:pPr indent="-342900" lvl="0" marL="457200" rtl="0" algn="l">
              <a:spcBef>
                <a:spcPts val="0"/>
              </a:spcBef>
              <a:spcAft>
                <a:spcPts val="0"/>
              </a:spcAft>
              <a:buSzPts val="1800"/>
              <a:buChar char="●"/>
            </a:pPr>
            <a:r>
              <a:rPr lang="es"/>
              <a:t>Imprima los números primos calculados.</a:t>
            </a:r>
            <a:endParaRPr/>
          </a:p>
          <a:p>
            <a:pPr indent="-342900" lvl="0" marL="457200" rtl="0" algn="l">
              <a:spcBef>
                <a:spcPts val="0"/>
              </a:spcBef>
              <a:spcAft>
                <a:spcPts val="0"/>
              </a:spcAft>
              <a:buSzPts val="1800"/>
              <a:buChar char="●"/>
            </a:pPr>
            <a:r>
              <a:rPr lang="es"/>
              <a:t>Al final haga la suma de todos los primos mostrados.</a:t>
            </a:r>
            <a:endParaRPr/>
          </a:p>
          <a:p>
            <a:pPr indent="0" lvl="0" marL="0" rtl="0" algn="l">
              <a:spcBef>
                <a:spcPts val="1600"/>
              </a:spcBef>
              <a:spcAft>
                <a:spcPts val="0"/>
              </a:spcAft>
              <a:buNone/>
            </a:pPr>
            <a:r>
              <a:rPr lang="es"/>
              <a:t>Antes de empezar…</a:t>
            </a:r>
            <a:endParaRPr/>
          </a:p>
          <a:p>
            <a:pPr indent="-342900" lvl="0" marL="457200" rtl="0" algn="l">
              <a:spcBef>
                <a:spcPts val="1600"/>
              </a:spcBef>
              <a:spcAft>
                <a:spcPts val="0"/>
              </a:spcAft>
              <a:buSzPts val="1800"/>
              <a:buChar char="●"/>
            </a:pPr>
            <a:r>
              <a:rPr lang="es"/>
              <a:t>¿Sabes qué es un número primo?</a:t>
            </a:r>
            <a:endParaRPr/>
          </a:p>
        </p:txBody>
      </p:sp>
      <p:pic>
        <p:nvPicPr>
          <p:cNvPr id="85" name="Google Shape;85;p15"/>
          <p:cNvPicPr preferRelativeResize="0"/>
          <p:nvPr/>
        </p:nvPicPr>
        <p:blipFill>
          <a:blip r:embed="rId3">
            <a:alphaModFix/>
          </a:blip>
          <a:stretch>
            <a:fillRect/>
          </a:stretch>
        </p:blipFill>
        <p:spPr>
          <a:xfrm>
            <a:off x="6893974" y="2456500"/>
            <a:ext cx="2127575" cy="257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recomendación...</a:t>
            </a:r>
            <a:endParaRPr/>
          </a:p>
        </p:txBody>
      </p:sp>
      <p:pic>
        <p:nvPicPr>
          <p:cNvPr descr="The adventure begins! Episode 1: Ethic awakens in a mysterious cell. Can she and robot Hedge solve the programming puzzles blocking their escape?&#10;&#10;--&#10;&#10;This is episode 1 of our animated series “Think Like A Coder.” This 10-episode narrative follows a girl, Ethic, and her robot companion, Hedge, as they attempt to save the world. The two embark on a quest to collect three artifacts and must solve their way through a series of programming puzzles.&#10;&#10;Lesson by Alex Rosenthal, directed by Kozmonot Animation Studio.&#10;&#10;Supported by Endless: https://endlessnetwork.com&#10;&#10;A special thank you to the programmers who assisted in the development of this series: Eric Wastl, Sara Kladky, Ryan Harvey, Dan Bernier, Eden Girma, Matt Gruskin, and James Griffith.&#10;&#10;And thank you Dan Finkel, whose idea inspired the lock-picking puzzle. &#10;&#10;Sign up for our newsletter: http://bit.ly/TEDEdNewsletter&#10;Support us on Patreon: http://bit.ly/TEDEdPatreon&#10;Follow us on Facebook: http://bit.ly/TEDEdFacebook&#10;Find us on Twitter: http://bit.ly/TEDEdTwitter&#10;Peep us on Instagram: http://bit.ly/TEDEdInstagram&#10;View full lesson: https://ed.ted.com/lessons/the-prison-break-think-like-a-coder-ep-1&#10;&#10;Thank you so much to our patrons for your support! Without you this video would not be possible! Nik Maier, Angel Pantoja, Nishant Suneja, 张晓雨, Srinivasa C Pasumarthi, Kathryn Vacha, Anthony Arcis, Jeffrey Segrest, Sandra Fuller Bocko, Alex Pierce, Lawrence Teh Swee Kiang, BRENDAN NEALE, Jane White, Karmi Nguyen, John C. Vesey, Yelena Baykova, Harshita Jagdish Sahijwani, Won Jang, Nick Johnson, Tariq Keblaoui, Carlos H. Costa, Eimann P. Evarola, Aleksandr Lyozin, Mohamed Elsayed, Alan Wilder, Marcus Appelbaum, Francisco Leos, Kevin O'Leary, Les Howard, Ten Cha, Mehmet Yusuf Ertekin, Arlene Weston, phkphk123321, Jennifer Kurkoski, Ryan B Harvey, Austin Randall, Abhishek Bansal, Jayant Sahewal, Dian Atamyanov, igor romanenko, Jose Arcadio Valdes Franco, Brandy Sarver, Guy Hardy, Tu-Anh Nguyen, Karl Laius, Madee Lo, JY Kang, Marc Bou Zeid, Abhishek Goel and Charles A Hershberger." id="91" name="Google Shape;91;p16" title="The Prison Break | Think Like A Coder, Ep 1">
            <a:hlinkClick r:id="rId3"/>
          </p:cNvPr>
          <p:cNvPicPr preferRelativeResize="0"/>
          <p:nvPr/>
        </p:nvPicPr>
        <p:blipFill>
          <a:blip r:embed="rId4">
            <a:alphaModFix/>
          </a:blip>
          <a:stretch>
            <a:fillRect/>
          </a:stretch>
        </p:blipFill>
        <p:spPr>
          <a:xfrm>
            <a:off x="152400" y="1170125"/>
            <a:ext cx="4572000" cy="3429000"/>
          </a:xfrm>
          <a:prstGeom prst="rect">
            <a:avLst/>
          </a:prstGeom>
          <a:noFill/>
          <a:ln>
            <a:noFill/>
          </a:ln>
        </p:spPr>
      </p:pic>
      <p:sp>
        <p:nvSpPr>
          <p:cNvPr id="92" name="Google Shape;92;p16"/>
          <p:cNvSpPr txBox="1"/>
          <p:nvPr/>
        </p:nvSpPr>
        <p:spPr>
          <a:xfrm>
            <a:off x="5388425" y="1368725"/>
            <a:ext cx="2615100" cy="303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Average"/>
                <a:ea typeface="Average"/>
                <a:cs typeface="Average"/>
                <a:sym typeface="Average"/>
              </a:rPr>
              <a:t>Es una serie para aprender a programar con pseudocódigo.</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mán Keet 3933">
  <a:themeElements>
    <a:clrScheme name="Slate">
      <a:dk1>
        <a:srgbClr val="F7FFF7"/>
      </a:dk1>
      <a:lt1>
        <a:srgbClr val="0081A7"/>
      </a:lt1>
      <a:dk2>
        <a:srgbClr val="15B0C4"/>
      </a:dk2>
      <a:lt2>
        <a:srgbClr val="469FE8"/>
      </a:lt2>
      <a:accent1>
        <a:srgbClr val="FF8552"/>
      </a:accent1>
      <a:accent2>
        <a:srgbClr val="7067CF"/>
      </a:accent2>
      <a:accent3>
        <a:srgbClr val="FED9B7"/>
      </a:accent3>
      <a:accent4>
        <a:srgbClr val="FDFCDC"/>
      </a:accent4>
      <a:accent5>
        <a:srgbClr val="FFD966"/>
      </a:accent5>
      <a:accent6>
        <a:srgbClr val="00AFB9"/>
      </a:accent6>
      <a:hlink>
        <a:srgbClr val="09183F"/>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