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21" r:id="rId4"/>
  </p:sldMasterIdLst>
  <p:notesMasterIdLst>
    <p:notesMasterId r:id="rId13"/>
  </p:notesMasterIdLst>
  <p:handoutMasterIdLst>
    <p:handoutMasterId r:id="rId14"/>
  </p:handoutMasterIdLst>
  <p:sldIdLst>
    <p:sldId id="266" r:id="rId5"/>
    <p:sldId id="268" r:id="rId6"/>
    <p:sldId id="267" r:id="rId7"/>
    <p:sldId id="271" r:id="rId8"/>
    <p:sldId id="270" r:id="rId9"/>
    <p:sldId id="272" r:id="rId10"/>
    <p:sldId id="274" r:id="rId11"/>
    <p:sldId id="275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4E47353A-F2FF-4CE3-B081-EFC3F35527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0437A-7E25-4A21-B8E2-19AE198253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01F8CB-4224-4D5E-BF02-342F7D7C8F77}" type="datetime1">
              <a:rPr lang="es-ES" smtClean="0"/>
              <a:t>05/06/2020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904D04-FFAF-497D-9874-C216B1845E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D72E0F0-79A1-44F5-B5C1-6D52156648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4C1781E-95AB-4EB5-B730-87A2D1E4E1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697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B7FB7C-24C4-43A6-B85A-9CDFB07B810A}" type="datetime1">
              <a:rPr lang="es-ES" noProof="0" smtClean="0"/>
              <a:t>05/06/2020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13BD131-499C-46F9-A30E-AFCC6C068D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Cuando enumere todos los colaboradores del proyecto, use comas o viñetas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Inserte un mapa de la colonia (dibújelo, use la entrada de lápiz o creelo con PPT; sea creativo)</a:t>
            </a:r>
          </a:p>
          <a:p>
            <a:pPr rtl="0"/>
            <a:endParaRPr lang="es-ES"/>
          </a:p>
          <a:p>
            <a:pPr rtl="0"/>
            <a:r>
              <a:rPr lang="es-ES"/>
              <a:t>Insertar -&gt; Imágenes para fotos</a:t>
            </a:r>
          </a:p>
          <a:p>
            <a:pPr rtl="0"/>
            <a:r>
              <a:rPr lang="es-ES"/>
              <a:t>Dibujar para la entrada de lápiz digital</a:t>
            </a:r>
          </a:p>
          <a:p>
            <a:pPr rtl="0"/>
            <a:r>
              <a:rPr lang="es-ES"/>
              <a:t>Insertar -&gt; Formas si quiere crearla en PPT</a:t>
            </a:r>
          </a:p>
          <a:p>
            <a:pPr rtl="0"/>
            <a:endParaRPr lang="es-ES"/>
          </a:p>
          <a:p>
            <a:pPr rtl="0"/>
            <a:r>
              <a:rPr lang="es-ES"/>
              <a:t>Debe identificar claramente todas las montañas, ciudades y pueblos, masas de agua y ríos, puntos de referencia, etc.</a:t>
            </a:r>
          </a:p>
          <a:p>
            <a:pPr rtl="0"/>
            <a:endParaRPr lang="es-ES"/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13BD131-499C-46F9-A30E-AFCC6C068DA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64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¿Cuáles son las reglas y las leyes de su colonia? Piense sobre qué ayuda a mantener a los colonos seguros, felices y sanos.</a:t>
            </a:r>
          </a:p>
          <a:p>
            <a:pPr rtl="0"/>
            <a:endParaRPr lang="es-ES"/>
          </a:p>
          <a:p>
            <a:pPr rtl="0"/>
            <a:r>
              <a:rPr lang="es-ES"/>
              <a:t>En cada forma...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/>
              <a:t>Nombre de la regla/ley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/>
              <a:t>Explique por qué es importante para la colonia o los colonos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/>
              <a:t>Explique las consecuencias de no cumplir esta regla/ley</a:t>
            </a:r>
          </a:p>
          <a:p>
            <a:pPr rt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Para agregar más formas, haga clic en la última forma y, después, en Herramientas de SmartArt -&gt; Diseño -&gt; Agregar forma detrás</a:t>
            </a:r>
          </a:p>
          <a:p>
            <a:pPr rtl="0"/>
            <a:endParaRPr lang="es-ES"/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54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Use el gráfico SmartArt para determinar el flujo de liderazgo y gobierno: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/>
              <a:t>¿Quién está al cargo de la colonia (administración)? ¿Cuáles son sus obligaciones?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/>
              <a:t>¿Quién hace las reglas (legislatura)?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/>
              <a:t>¿Quién garantiza que las reglas se cumplan (judicial)?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/>
              <a:t>¿Hay otras ramas de gobierno? Si es así, ¿cuáles son y cuál es su función?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s-ES"/>
              <a:t>Para agregar más formas, haga clic en la forma izquierda primero y, después, en Herramientas de SmartArt -&gt; Diseño -&gt; Agregar forma detrás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s-ES"/>
              <a:t>Haga lo mismo para la forma de la derecha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endParaRPr lang="es-ES"/>
          </a:p>
          <a:p>
            <a:pPr marL="0" lvl="0" indent="0" rtl="0">
              <a:buFont typeface="Arial" panose="020B0604020202020204" pitchFamily="34" charset="0"/>
              <a:buNone/>
            </a:pPr>
            <a:r>
              <a:rPr lang="es-ES"/>
              <a:t>No dude en cambiar el nombre de las ramas.</a:t>
            </a:r>
          </a:p>
          <a:p>
            <a:pPr rtl="0"/>
            <a:endParaRPr lang="es-ES"/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2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/>
              <a:t>*DIAPOSITIVA OPCIONAL*</a:t>
            </a:r>
            <a:r>
              <a:rPr lang="es-ES"/>
              <a:t> Si está interesado en obtener más información sobre los grupos sociales, infórmese sobre el sistema de clase o de castas.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94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¿Cuál es el nombre de la canción de la colonia? </a:t>
            </a:r>
          </a:p>
          <a:p>
            <a:pPr rtl="0"/>
            <a:endParaRPr lang="es-ES"/>
          </a:p>
          <a:p>
            <a:pPr rtl="0"/>
            <a:r>
              <a:rPr lang="es-ES"/>
              <a:t>Escriba la letra de la canción y, si se siente creativo, use un programa o instrumentos para crear la música que la acompaña.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/>
              <a:t>Para insertar un archivo de audio, haga clic en Grabación -&gt; Audio -&gt; Audio en Mi PC y elija el archivo</a:t>
            </a:r>
          </a:p>
          <a:p>
            <a:pPr rtl="0"/>
            <a:endParaRPr lang="es-ES"/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Disfrute con esta diapositiva Use papel de dibujo o la entrada de lápiz para crear la bandera, la flor, el pájaro, el árbol y la persona más famosa de su colonia</a:t>
            </a:r>
          </a:p>
          <a:p>
            <a:pPr rtl="0"/>
            <a:endParaRPr lang="es-ES"/>
          </a:p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s-ES"/>
              <a:t>Si usa papel de dibujo, haga una foto e inserte la imagen</a:t>
            </a:r>
          </a:p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s-ES"/>
              <a:t>Si elige usar un lápiz digital, simplemente haga clic en la pestaña Dibujar y empiece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16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grpSp>
        <p:nvGrpSpPr>
          <p:cNvPr id="89" name="Grupo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a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rtlCol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1" name="Autoforma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D04FF8A9-6923-4480-A41A-40957B9B8372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grpSp>
        <p:nvGrpSpPr>
          <p:cNvPr id="89" name="Grupo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a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rtlCol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1" name="Autoforma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0327419C-3802-4D68-A4F8-9F17C1CD79FC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32" name="Marcador de posición de contenido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posición de contenido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36" name="Marcador de posición de texto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Marcador de posición de contenido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orma lib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a lib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a lib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a lib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a lib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a lib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a lib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a lib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a lib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b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orma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BC899-4B31-4A41-9698-B6D1FC6E1838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b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3" name="Marcador de posición de imagen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orma lib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a lib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a lib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a lib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a lib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a lib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a lib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a lib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a lib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b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orma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67473-39AA-4434-AB74-F22A90A163B8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b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orma libre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98196D-97BD-4819-B2C3-D0546F68CEE2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11" name="Forma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80" name="Gru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5324BC-EFF5-483B-A1C1-47338286B6BF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col.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32" name="Marcador de posición de contenido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33" name="Marcador de contenido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35" name="Encabezado de contenido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  <p:sp>
        <p:nvSpPr>
          <p:cNvPr id="36" name="Encabezado de contenido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  <p:sp>
        <p:nvSpPr>
          <p:cNvPr id="37" name="Encabezado de contenido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Col 3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32" name="Marcador de contenido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33" name="Marcador de contenido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35" name="Encabezado de contenido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  <p:sp>
        <p:nvSpPr>
          <p:cNvPr id="36" name="Encabezado de contenido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  <p:sp>
        <p:nvSpPr>
          <p:cNvPr id="37" name="Encabezado de contenido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 dirty="0"/>
              <a:t>Inserte icono o imagen</a:t>
            </a:r>
          </a:p>
        </p:txBody>
      </p:sp>
      <p:sp>
        <p:nvSpPr>
          <p:cNvPr id="38" name="Marcador de posición de imagen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 dirty="0"/>
              <a:t>Inserte icono o imagen</a:t>
            </a:r>
          </a:p>
        </p:txBody>
      </p:sp>
      <p:sp>
        <p:nvSpPr>
          <p:cNvPr id="39" name="Marcador de posición de imagen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 dirty="0"/>
              <a:t>Inserte icono o imagen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Col 3 con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D1B9F-D1B6-4553-B071-23CDEF920D7F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32" name="Marcador de contenido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33" name="Marcador de contenido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35" name="Encabezado de contenido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  <p:sp>
        <p:nvSpPr>
          <p:cNvPr id="36" name="Encabezado de contenido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  <p:sp>
        <p:nvSpPr>
          <p:cNvPr id="37" name="Encabezado de contenido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39" name="Marcador de texto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2</a:t>
            </a:r>
          </a:p>
        </p:txBody>
      </p:sp>
      <p:sp>
        <p:nvSpPr>
          <p:cNvPr id="40" name="Marcador de texto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3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olo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orma lib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a lib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a lib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a lib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a lib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a lib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a lib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a lib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a lib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b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orma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12EEE0-CEEF-42CB-B631-B3722BA392BC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b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gran tamañ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orma lib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a lib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a lib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a lib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a lib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a lib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a lib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a lib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a lib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b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4C93B-E2FD-4A0E-87C8-75F55EEE7FC1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8" name="Forma lib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Encabezado de contenido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es-ES" noProof="0" dirty="0"/>
              <a:t>Encabezado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09AF96-E50E-4D2F-BA6A-BCFB33D7EC50}" type="datetime1">
              <a:rPr lang="es-ES" noProof="0" smtClean="0"/>
              <a:t>05/06/2020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dirty="0"/>
              <a:t>Insertar imagen de la flor de la colonia</a:t>
            </a:r>
          </a:p>
        </p:txBody>
      </p:sp>
      <p:sp>
        <p:nvSpPr>
          <p:cNvPr id="48" name="Marcador de posición de imagen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dirty="0"/>
              <a:t>Insertar imagen del pájaro de la colonia</a:t>
            </a:r>
          </a:p>
        </p:txBody>
      </p:sp>
      <p:sp>
        <p:nvSpPr>
          <p:cNvPr id="50" name="Marcador de posición de imagen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dirty="0"/>
              <a:t>Insertar imagen de la bandera de la colonia</a:t>
            </a:r>
          </a:p>
        </p:txBody>
      </p:sp>
      <p:sp>
        <p:nvSpPr>
          <p:cNvPr id="51" name="Marcador de posición de imagen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dirty="0"/>
              <a:t>Insertar imagen de una persona famosa</a:t>
            </a:r>
          </a:p>
        </p:txBody>
      </p:sp>
      <p:sp>
        <p:nvSpPr>
          <p:cNvPr id="49" name="Marcador de posición de imagen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dirty="0"/>
              <a:t>Insertar imagen del árbol de la colonia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Leyenda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Leyenda</a:t>
            </a:r>
          </a:p>
        </p:txBody>
      </p:sp>
      <p:sp>
        <p:nvSpPr>
          <p:cNvPr id="39" name="Marcador de texto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 rtlCol="0"/>
          <a:lstStyle>
            <a:lvl1pPr marL="0" indent="0" algn="r">
              <a:buNone/>
              <a:defRPr sz="1600"/>
            </a:lvl1pPr>
          </a:lstStyle>
          <a:p>
            <a:pPr lvl="0" rtl="0"/>
            <a:r>
              <a:rPr lang="es-ES" noProof="0" dirty="0"/>
              <a:t>Leyenda</a:t>
            </a:r>
          </a:p>
        </p:txBody>
      </p:sp>
      <p:sp>
        <p:nvSpPr>
          <p:cNvPr id="40" name="Marcador de texto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Leyenda</a:t>
            </a:r>
          </a:p>
        </p:txBody>
      </p:sp>
      <p:sp>
        <p:nvSpPr>
          <p:cNvPr id="41" name="Marcador de texto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Leyenda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44D711A-81CF-49A0-B94D-A138A81928FB}" type="datetime1">
              <a:rPr lang="es-ES" noProof="0" smtClean="0"/>
              <a:t>05/06/2020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04E297-2C47-40A4-842B-FD18E487490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38" y="2954315"/>
            <a:ext cx="6197468" cy="1675949"/>
          </a:xfrm>
        </p:spPr>
        <p:txBody>
          <a:bodyPr rtlCol="0"/>
          <a:lstStyle/>
          <a:p>
            <a:pPr rtl="0"/>
            <a:r>
              <a:rPr lang="es-ES" dirty="0"/>
              <a:t>&lt; Funciones 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198812" cy="1322587"/>
          </a:xfrm>
        </p:spPr>
        <p:txBody>
          <a:bodyPr rtlCol="0"/>
          <a:lstStyle/>
          <a:p>
            <a:pPr rtl="0"/>
            <a:r>
              <a:rPr lang="es-ES" sz="1600" i="1" dirty="0"/>
              <a:t>Jorge Pérez</a:t>
            </a:r>
          </a:p>
          <a:p>
            <a:pPr rtl="0"/>
            <a:r>
              <a:rPr lang="es-ES" dirty="0"/>
              <a:t>&lt; </a:t>
            </a:r>
            <a:r>
              <a:rPr lang="es-ES" dirty="0" err="1"/>
              <a:t>Ctrl</a:t>
            </a:r>
            <a:r>
              <a:rPr lang="es-ES" dirty="0"/>
              <a:t> Alt Tec &gt;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7256206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rtlCol="0" anchor="ctr">
            <a:noAutofit/>
          </a:bodyPr>
          <a:lstStyle/>
          <a:p>
            <a:pPr rtl="0"/>
            <a:r>
              <a:rPr lang="es-ES" sz="2800" b="1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 </a:t>
            </a:r>
            <a:r>
              <a:rPr lang="es-E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notas</a:t>
            </a: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diapositiva para obtener indicaciones de la página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F35D4340-CB48-4BBF-A0F0-1ED1B9B574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197" b="14732"/>
          <a:stretch/>
        </p:blipFill>
        <p:spPr>
          <a:xfrm>
            <a:off x="4333461" y="0"/>
            <a:ext cx="7858540" cy="6843713"/>
          </a:xfrm>
          <a:prstGeom prst="flowChartAlternateProcess">
            <a:avLst/>
          </a:prstGeom>
        </p:spPr>
      </p:pic>
      <p:grpSp>
        <p:nvGrpSpPr>
          <p:cNvPr id="5" name="Grupo 4" descr="elemento decorativo&#10;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6" y="4119869"/>
            <a:ext cx="3434662" cy="2456442"/>
          </a:xfrm>
        </p:spPr>
        <p:txBody>
          <a:bodyPr rtlCol="0"/>
          <a:lstStyle/>
          <a:p>
            <a:pPr rtl="0"/>
            <a:r>
              <a:rPr lang="es-ES" dirty="0"/>
              <a:t>&lt; Siempre pasa&gt;</a:t>
            </a:r>
          </a:p>
        </p:txBody>
      </p: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 rtlCol="0"/>
          <a:lstStyle/>
          <a:p>
            <a:pPr rtl="0"/>
            <a:r>
              <a:rPr lang="es-ES" dirty="0"/>
              <a:t>¿Qué son las funciones?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Secciones de código que te permiten:</a:t>
            </a:r>
          </a:p>
          <a:p>
            <a:r>
              <a:rPr lang="es-ES" dirty="0"/>
              <a:t>Procesar datos</a:t>
            </a:r>
          </a:p>
          <a:p>
            <a:r>
              <a:rPr lang="es-MX" dirty="0"/>
              <a:t>Evitar la repetición de código (DRY!)</a:t>
            </a:r>
          </a:p>
          <a:p>
            <a:r>
              <a:rPr lang="es-MX" dirty="0"/>
              <a:t>Llamarlas desde diferentes lugares</a:t>
            </a:r>
          </a:p>
          <a:p>
            <a:r>
              <a:rPr lang="es-MX" dirty="0"/>
              <a:t>Mantener el mantenimiento fácil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20D62A-9D6F-4698-8676-1D96ABE4F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92" t="30165" r="48947" b="59537"/>
          <a:stretch/>
        </p:blipFill>
        <p:spPr>
          <a:xfrm>
            <a:off x="4464558" y="3582421"/>
            <a:ext cx="6928930" cy="21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5" y="4119869"/>
            <a:ext cx="3567941" cy="2456442"/>
          </a:xfrm>
        </p:spPr>
        <p:txBody>
          <a:bodyPr rtlCol="0"/>
          <a:lstStyle/>
          <a:p>
            <a:pPr rtl="0"/>
            <a:r>
              <a:rPr lang="es-ES" dirty="0"/>
              <a:t>Convenciones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E9B34AE-511E-4AFC-87B5-E52A25A4727C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870768" y="469900"/>
            <a:ext cx="691971" cy="691971"/>
          </a:xfrm>
        </p:spPr>
        <p:txBody>
          <a:bodyPr rtlCol="0"/>
          <a:lstStyle/>
          <a:p>
            <a:pPr rtl="0"/>
            <a:r>
              <a:rPr lang="es-ES" sz="2400"/>
              <a:t>1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E7952-3B10-47E2-8E7C-F1652C0E0D9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1191436"/>
            <a:ext cx="3420000" cy="460945"/>
          </a:xfrm>
        </p:spPr>
        <p:txBody>
          <a:bodyPr rtlCol="0"/>
          <a:lstStyle/>
          <a:p>
            <a:pPr rtl="0"/>
            <a:r>
              <a:rPr lang="es-ES" dirty="0"/>
              <a:t>[Modificador]</a:t>
            </a:r>
          </a:p>
          <a:p>
            <a:pPr rtl="0"/>
            <a:r>
              <a:rPr lang="es-E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97827-04F8-4181-935E-18C59909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1813293"/>
            <a:ext cx="3227971" cy="1615707"/>
          </a:xfrm>
        </p:spPr>
        <p:txBody>
          <a:bodyPr rtlCol="0"/>
          <a:lstStyle/>
          <a:p>
            <a:pPr rtl="0"/>
            <a:r>
              <a:rPr lang="es-ES" dirty="0"/>
              <a:t>El tipo de dato que regresa al final de ejecutar la función</a:t>
            </a:r>
          </a:p>
          <a:p>
            <a:pPr rtl="0"/>
            <a:r>
              <a:rPr lang="es-ES" dirty="0"/>
              <a:t>“</a:t>
            </a:r>
            <a:r>
              <a:rPr lang="es-ES" dirty="0" err="1"/>
              <a:t>Void</a:t>
            </a:r>
            <a:r>
              <a:rPr lang="es-ES" dirty="0"/>
              <a:t>” no devuelve nada</a:t>
            </a:r>
          </a:p>
          <a:p>
            <a:pPr rtl="0"/>
            <a:r>
              <a:rPr lang="es-ES" dirty="0"/>
              <a:t>Cualquier otro tipo de dato, SIEMPRE tiene que dar devuelto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D0E55E6-7F4E-4D34-A101-AED886857C79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475112" y="469900"/>
            <a:ext cx="691971" cy="691971"/>
          </a:xfrm>
          <a:solidFill>
            <a:schemeClr val="tx1">
              <a:lumMod val="85000"/>
              <a:lumOff val="15000"/>
            </a:schemeClr>
          </a:solidFill>
        </p:spPr>
        <p:txBody>
          <a:bodyPr rtlCol="0"/>
          <a:lstStyle/>
          <a:p>
            <a:pPr rtl="0"/>
            <a:r>
              <a:rPr lang="es-E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61C1FD6-AE9B-4DC9-8418-8E649F146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1191436"/>
            <a:ext cx="3420000" cy="460945"/>
          </a:xfrm>
        </p:spPr>
        <p:txBody>
          <a:bodyPr rtlCol="0"/>
          <a:lstStyle/>
          <a:p>
            <a:pPr rtl="0"/>
            <a:r>
              <a:rPr lang="es-ES" dirty="0"/>
              <a:t>[Nombre]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68EBD9-6460-4BD4-A725-E0003EEB681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8" y="1813293"/>
            <a:ext cx="3227971" cy="1615707"/>
          </a:xfrm>
        </p:spPr>
        <p:txBody>
          <a:bodyPr rtlCol="0"/>
          <a:lstStyle/>
          <a:p>
            <a:pPr rtl="0"/>
            <a:r>
              <a:rPr lang="es-ES" dirty="0"/>
              <a:t>Por convención son verbos</a:t>
            </a:r>
          </a:p>
          <a:p>
            <a:pPr rtl="0"/>
            <a:r>
              <a:rPr lang="es-ES" dirty="0"/>
              <a:t>Sobrecarga, la habilidad de llamarse de cierta manera y hacer dos cosas diferentes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255BBC3-2645-4B68-A025-3CCB03ACA930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8055639" y="469900"/>
            <a:ext cx="691971" cy="691971"/>
          </a:xfrm>
          <a:solidFill>
            <a:schemeClr val="accent5">
              <a:lumMod val="75000"/>
            </a:schemeClr>
          </a:solidFill>
        </p:spPr>
        <p:txBody>
          <a:bodyPr rtlCol="0"/>
          <a:lstStyle/>
          <a:p>
            <a:pPr rtl="0"/>
            <a:r>
              <a:rPr lang="es-E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CF3F135-97CF-4F51-9AA5-BFE76E2D0B9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1191436"/>
            <a:ext cx="3420000" cy="460945"/>
          </a:xfrm>
        </p:spPr>
        <p:txBody>
          <a:bodyPr rtlCol="0"/>
          <a:lstStyle/>
          <a:p>
            <a:pPr rtl="0"/>
            <a:r>
              <a:rPr lang="es-ES" dirty="0"/>
              <a:t>[Argumentos]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A33AD6D-4BB3-459F-B884-43A15E94A72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1813292"/>
            <a:ext cx="3227971" cy="1615707"/>
          </a:xfrm>
        </p:spPr>
        <p:txBody>
          <a:bodyPr rtlCol="0"/>
          <a:lstStyle/>
          <a:p>
            <a:pPr rtl="0"/>
            <a:r>
              <a:rPr lang="es-ES" dirty="0"/>
              <a:t>Siempre se indica su tipo</a:t>
            </a:r>
          </a:p>
          <a:p>
            <a:pPr rtl="0"/>
            <a:r>
              <a:rPr lang="es-ES" dirty="0"/>
              <a:t>Pueden ser varios</a:t>
            </a:r>
          </a:p>
        </p:txBody>
      </p:sp>
      <p:sp>
        <p:nvSpPr>
          <p:cNvPr id="16" name="Marcador de texto 9">
            <a:extLst>
              <a:ext uri="{FF2B5EF4-FFF2-40B4-BE49-F238E27FC236}">
                <a16:creationId xmlns:a16="http://schemas.microsoft.com/office/drawing/2014/main" id="{1C0A153C-DAE9-4119-B6CB-F753E40958C5}"/>
              </a:ext>
            </a:extLst>
          </p:cNvPr>
          <p:cNvSpPr txBox="1">
            <a:spLocks noChangeAspect="1"/>
          </p:cNvSpPr>
          <p:nvPr/>
        </p:nvSpPr>
        <p:spPr>
          <a:xfrm>
            <a:off x="4475112" y="3618273"/>
            <a:ext cx="691971" cy="69197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2400"/>
              <a:t>4</a:t>
            </a:r>
          </a:p>
        </p:txBody>
      </p:sp>
      <p:sp>
        <p:nvSpPr>
          <p:cNvPr id="14" name="Marcador de contenido 6">
            <a:extLst>
              <a:ext uri="{FF2B5EF4-FFF2-40B4-BE49-F238E27FC236}">
                <a16:creationId xmlns:a16="http://schemas.microsoft.com/office/drawing/2014/main" id="{A22C6227-33AC-4B8E-9805-E4A5B3398ECE}"/>
              </a:ext>
            </a:extLst>
          </p:cNvPr>
          <p:cNvSpPr txBox="1">
            <a:spLocks/>
          </p:cNvSpPr>
          <p:nvPr/>
        </p:nvSpPr>
        <p:spPr>
          <a:xfrm>
            <a:off x="4387159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dirty="0"/>
              <a:t>[“</a:t>
            </a:r>
            <a:r>
              <a:rPr lang="es-ES" dirty="0" err="1"/>
              <a:t>return</a:t>
            </a:r>
            <a:r>
              <a:rPr lang="es-ES" dirty="0"/>
              <a:t>”]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38CE8B3-176C-4DA0-B2DE-EC5F9E68C61E}"/>
              </a:ext>
            </a:extLst>
          </p:cNvPr>
          <p:cNvSpPr txBox="1">
            <a:spLocks/>
          </p:cNvSpPr>
          <p:nvPr/>
        </p:nvSpPr>
        <p:spPr>
          <a:xfrm>
            <a:off x="4387159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dirty="0"/>
              <a:t>Palabra reservada que termina la función</a:t>
            </a:r>
          </a:p>
          <a:p>
            <a:pPr rtl="0"/>
            <a:r>
              <a:rPr lang="es-ES" dirty="0"/>
              <a:t>Indica el valor final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9B48AFC4-8B42-4072-AAA2-4702519F0D8E}"/>
              </a:ext>
            </a:extLst>
          </p:cNvPr>
          <p:cNvSpPr txBox="1">
            <a:spLocks noChangeAspect="1"/>
          </p:cNvSpPr>
          <p:nvPr/>
        </p:nvSpPr>
        <p:spPr>
          <a:xfrm>
            <a:off x="8055639" y="3618273"/>
            <a:ext cx="691971" cy="69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2400"/>
              <a:t>5</a:t>
            </a:r>
          </a:p>
        </p:txBody>
      </p:sp>
      <p:sp>
        <p:nvSpPr>
          <p:cNvPr id="15" name="Marcador de contenido 7">
            <a:extLst>
              <a:ext uri="{FF2B5EF4-FFF2-40B4-BE49-F238E27FC236}">
                <a16:creationId xmlns:a16="http://schemas.microsoft.com/office/drawing/2014/main" id="{961517EE-A586-412B-85CB-6F57B715CE11}"/>
              </a:ext>
            </a:extLst>
          </p:cNvPr>
          <p:cNvSpPr txBox="1">
            <a:spLocks/>
          </p:cNvSpPr>
          <p:nvPr/>
        </p:nvSpPr>
        <p:spPr>
          <a:xfrm>
            <a:off x="7973424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dirty="0"/>
              <a:t>[Recursión]</a:t>
            </a:r>
          </a:p>
        </p:txBody>
      </p:sp>
      <p:sp>
        <p:nvSpPr>
          <p:cNvPr id="13" name="Marcador de contenido 4">
            <a:extLst>
              <a:ext uri="{FF2B5EF4-FFF2-40B4-BE49-F238E27FC236}">
                <a16:creationId xmlns:a16="http://schemas.microsoft.com/office/drawing/2014/main" id="{E81D6B8E-F53C-4E35-A828-B1E51783F396}"/>
              </a:ext>
            </a:extLst>
          </p:cNvPr>
          <p:cNvSpPr txBox="1">
            <a:spLocks/>
          </p:cNvSpPr>
          <p:nvPr/>
        </p:nvSpPr>
        <p:spPr>
          <a:xfrm>
            <a:off x="7973424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dirty="0"/>
              <a:t>Son funciones que se llaman a sí mismas</a:t>
            </a:r>
          </a:p>
          <a:p>
            <a:pPr rtl="0"/>
            <a:r>
              <a:rPr lang="es-ES" dirty="0"/>
              <a:t>Puede causar problemas si no hay un caso de salida.</a:t>
            </a:r>
          </a:p>
          <a:p>
            <a:pPr rtl="0"/>
            <a:r>
              <a:rPr lang="es-ES" dirty="0"/>
              <a:t>*Tail </a:t>
            </a:r>
            <a:r>
              <a:rPr lang="es-ES" dirty="0" err="1"/>
              <a:t>recursion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223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 rtlCol="0"/>
          <a:lstStyle/>
          <a:p>
            <a:pPr rtl="0"/>
            <a:r>
              <a:rPr lang="es-ES" dirty="0"/>
              <a:t>Variables</a:t>
            </a:r>
          </a:p>
        </p:txBody>
      </p:sp>
      <p:pic>
        <p:nvPicPr>
          <p:cNvPr id="13" name="Marcador de posición de imagen 12" descr="Disco">
            <a:extLst>
              <a:ext uri="{FF2B5EF4-FFF2-40B4-BE49-F238E27FC236}">
                <a16:creationId xmlns:a16="http://schemas.microsoft.com/office/drawing/2014/main" id="{9A426B7E-F3B1-4EE7-9903-D7F11DCE7E5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0856" y="3125086"/>
            <a:ext cx="844171" cy="844171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C67E1C-74FC-481B-A3E5-4D3FFB4B264C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rtlCol="0"/>
          <a:lstStyle/>
          <a:p>
            <a:pPr rtl="0"/>
            <a:r>
              <a:rPr lang="es-ES" dirty="0"/>
              <a:t>Guardar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8B1D6-0CC5-4E5E-A8E1-A1D6F9B9D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Strings</a:t>
            </a:r>
            <a:r>
              <a:rPr lang="es-ES" dirty="0"/>
              <a:t>, </a:t>
            </a:r>
            <a:r>
              <a:rPr lang="es-ES" dirty="0" err="1"/>
              <a:t>ints</a:t>
            </a:r>
            <a:r>
              <a:rPr lang="es-ES" dirty="0"/>
              <a:t>, </a:t>
            </a:r>
            <a:r>
              <a:rPr lang="es-ES" dirty="0" err="1"/>
              <a:t>chars</a:t>
            </a:r>
            <a:r>
              <a:rPr lang="es-ES" dirty="0"/>
              <a:t>, </a:t>
            </a:r>
            <a:r>
              <a:rPr lang="es-ES" dirty="0" err="1"/>
              <a:t>bools</a:t>
            </a:r>
            <a:r>
              <a:rPr lang="es-ES" dirty="0"/>
              <a:t>, </a:t>
            </a:r>
            <a:r>
              <a:rPr lang="es-ES" dirty="0" err="1"/>
              <a:t>floats</a:t>
            </a:r>
            <a:r>
              <a:rPr lang="es-ES" dirty="0"/>
              <a:t>, </a:t>
            </a:r>
            <a:r>
              <a:rPr lang="es-ES" dirty="0" err="1"/>
              <a:t>double</a:t>
            </a:r>
            <a:endParaRPr lang="es-ES" dirty="0"/>
          </a:p>
        </p:txBody>
      </p:sp>
      <p:pic>
        <p:nvPicPr>
          <p:cNvPr id="15" name="Marcador de posición de imagen 14" descr="Ábaco">
            <a:extLst>
              <a:ext uri="{FF2B5EF4-FFF2-40B4-BE49-F238E27FC236}">
                <a16:creationId xmlns:a16="http://schemas.microsoft.com/office/drawing/2014/main" id="{D0E7F117-696A-48C2-A2AB-F176E541F27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86327" y="3125086"/>
            <a:ext cx="844171" cy="844171"/>
          </a:xfr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AAB2448-9B92-43EA-98D2-900886CF9DAE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 rtlCol="0"/>
          <a:lstStyle/>
          <a:p>
            <a:pPr rtl="0"/>
            <a:r>
              <a:rPr lang="es-ES" dirty="0"/>
              <a:t>Hacer operaciones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621940-22B8-4129-8405-6BAFDE9093B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es-ES" dirty="0"/>
              <a:t>Proveer de un resultado</a:t>
            </a:r>
          </a:p>
        </p:txBody>
      </p:sp>
      <p:pic>
        <p:nvPicPr>
          <p:cNvPr id="17" name="Marcador de posición de imagen 16" descr="Balanza de la justicia">
            <a:extLst>
              <a:ext uri="{FF2B5EF4-FFF2-40B4-BE49-F238E27FC236}">
                <a16:creationId xmlns:a16="http://schemas.microsoft.com/office/drawing/2014/main" id="{D8EB252C-BDC8-40C9-9F53-93E7F11DEFB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5931" y="3125086"/>
            <a:ext cx="844171" cy="844171"/>
          </a:xfr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C83ABBB-2ED2-4525-8DDE-F3EFDCD4219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 rtlCol="0"/>
          <a:lstStyle/>
          <a:p>
            <a:pPr rtl="0"/>
            <a:r>
              <a:rPr lang="es-ES" dirty="0" err="1"/>
              <a:t>Scope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9E43943-F8CC-4765-8333-156F7371276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/>
          <a:p>
            <a:pPr rtl="0"/>
            <a:r>
              <a:rPr lang="es-ES" dirty="0"/>
              <a:t>¿Quién las puede utilizar?</a:t>
            </a:r>
          </a:p>
        </p:txBody>
      </p:sp>
    </p:spTree>
    <p:extLst>
      <p:ext uri="{BB962C8B-B14F-4D97-AF65-F5344CB8AC3E}">
        <p14:creationId xmlns:p14="http://schemas.microsoft.com/office/powerpoint/2010/main" val="280568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foto, hombre, traje&#10;&#10;Descripción generada automáticamente">
            <a:extLst>
              <a:ext uri="{FF2B5EF4-FFF2-40B4-BE49-F238E27FC236}">
                <a16:creationId xmlns:a16="http://schemas.microsoft.com/office/drawing/2014/main" id="{E0A67013-3284-43A7-84C4-86224B8D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2" y="0"/>
            <a:ext cx="8369084" cy="6858000"/>
          </a:xfrm>
          <a:prstGeom prst="rect">
            <a:avLst/>
          </a:prstGeom>
        </p:spPr>
      </p:pic>
      <p:pic>
        <p:nvPicPr>
          <p:cNvPr id="7" name="Gráfico 6" descr="Cara neutra con relleno sólido">
            <a:extLst>
              <a:ext uri="{FF2B5EF4-FFF2-40B4-BE49-F238E27FC236}">
                <a16:creationId xmlns:a16="http://schemas.microsoft.com/office/drawing/2014/main" id="{5DF11B9A-57CD-4B48-A8AC-38080F1A0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7629" y="2642937"/>
            <a:ext cx="1876224" cy="18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Funciones recursivas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93BFB9-C6C3-418B-A237-8BE9AD8A694A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rtlCol="0"/>
          <a:lstStyle/>
          <a:p>
            <a:pPr rtl="0"/>
            <a:r>
              <a:rPr lang="es-ES" dirty="0"/>
              <a:t>&lt; Factorial!&gt;</a:t>
            </a:r>
          </a:p>
        </p:txBody>
      </p:sp>
      <p:pic>
        <p:nvPicPr>
          <p:cNvPr id="6" name="Imagen 5" descr="Imagen que contiene foto, posando, edificio, parado&#10;&#10;Descripción generada automáticamente">
            <a:extLst>
              <a:ext uri="{FF2B5EF4-FFF2-40B4-BE49-F238E27FC236}">
                <a16:creationId xmlns:a16="http://schemas.microsoft.com/office/drawing/2014/main" id="{11A86BAC-506C-4ED6-A710-135E36D9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1" y="-32432"/>
            <a:ext cx="4953000" cy="692037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0946D-93A9-4CAC-ACE3-9B3011F10324}"/>
              </a:ext>
            </a:extLst>
          </p:cNvPr>
          <p:cNvSpPr txBox="1"/>
          <p:nvPr/>
        </p:nvSpPr>
        <p:spPr>
          <a:xfrm>
            <a:off x="3811188" y="1638300"/>
            <a:ext cx="2937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Factorial de 4: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Factorial de 2: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Factorial de 1: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000D2-2F39-44D5-A86F-ABA7C49A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Símbolos de la colonia</a:t>
            </a:r>
          </a:p>
        </p:txBody>
      </p:sp>
      <p:sp>
        <p:nvSpPr>
          <p:cNvPr id="9" name="Marcador de posición de imagen 8" descr="Flor de la colonia">
            <a:extLst>
              <a:ext uri="{FF2B5EF4-FFF2-40B4-BE49-F238E27FC236}">
                <a16:creationId xmlns:a16="http://schemas.microsoft.com/office/drawing/2014/main" id="{4A7503A7-6298-46AD-A002-E57B8AC719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Marcador de texto 13" descr="&#10;">
            <a:extLst>
              <a:ext uri="{FF2B5EF4-FFF2-40B4-BE49-F238E27FC236}">
                <a16:creationId xmlns:a16="http://schemas.microsoft.com/office/drawing/2014/main" id="{4AFD6195-E27A-4BB7-BA15-FFBC2CB7EA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99960" y="2697163"/>
            <a:ext cx="1978780" cy="320675"/>
          </a:xfrm>
        </p:spPr>
        <p:txBody>
          <a:bodyPr rtlCol="0"/>
          <a:lstStyle/>
          <a:p>
            <a:pPr rtl="0"/>
            <a:r>
              <a:rPr lang="es-ES"/>
              <a:t>Flor de la colonia</a:t>
            </a:r>
          </a:p>
        </p:txBody>
      </p:sp>
      <p:sp>
        <p:nvSpPr>
          <p:cNvPr id="10" name="Marcador de posición de imagen 9" descr="Pájaro de la colonia&#10;">
            <a:extLst>
              <a:ext uri="{FF2B5EF4-FFF2-40B4-BE49-F238E27FC236}">
                <a16:creationId xmlns:a16="http://schemas.microsoft.com/office/drawing/2014/main" id="{B9955C35-9B1C-4810-8995-81ADF46D76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326C3AC0-B5D2-4F89-852F-5A0B6F64FE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9641" y="4227810"/>
            <a:ext cx="1482916" cy="655421"/>
          </a:xfrm>
        </p:spPr>
        <p:txBody>
          <a:bodyPr rtlCol="0"/>
          <a:lstStyle/>
          <a:p>
            <a:pPr rtl="0"/>
            <a:r>
              <a:rPr lang="es-ES"/>
              <a:t>Pájaro de la colonia</a:t>
            </a:r>
          </a:p>
        </p:txBody>
      </p:sp>
      <p:sp>
        <p:nvSpPr>
          <p:cNvPr id="13" name="Marcador de posición de imagen 12" descr="Árbol de la colonia&#10;">
            <a:extLst>
              <a:ext uri="{FF2B5EF4-FFF2-40B4-BE49-F238E27FC236}">
                <a16:creationId xmlns:a16="http://schemas.microsoft.com/office/drawing/2014/main" id="{85DC3C26-6E88-4968-A409-65F4CEE6DC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E19CFDAA-F83C-4A34-9314-A7B8E86877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75871" y="3760414"/>
            <a:ext cx="1728907" cy="320675"/>
          </a:xfrm>
        </p:spPr>
        <p:txBody>
          <a:bodyPr rtlCol="0"/>
          <a:lstStyle/>
          <a:p>
            <a:pPr rtl="0"/>
            <a:r>
              <a:rPr lang="es-ES"/>
              <a:t>Árbol de la colonia</a:t>
            </a:r>
          </a:p>
        </p:txBody>
      </p:sp>
      <p:sp>
        <p:nvSpPr>
          <p:cNvPr id="12" name="Marcador de posición de imagen 11" descr="Persona famosa de la colonia&#10;">
            <a:extLst>
              <a:ext uri="{FF2B5EF4-FFF2-40B4-BE49-F238E27FC236}">
                <a16:creationId xmlns:a16="http://schemas.microsoft.com/office/drawing/2014/main" id="{EB9D9532-6830-4D9C-816E-BE5B1218C3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542D8948-F10B-459F-A879-B582071213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04941" y="5672658"/>
            <a:ext cx="1482916" cy="628389"/>
          </a:xfrm>
        </p:spPr>
        <p:txBody>
          <a:bodyPr rtlCol="0"/>
          <a:lstStyle/>
          <a:p>
            <a:pPr rtl="0"/>
            <a:r>
              <a:rPr lang="es-ES"/>
              <a:t>Persona famosa de la colonia</a:t>
            </a:r>
          </a:p>
        </p:txBody>
      </p:sp>
      <p:sp>
        <p:nvSpPr>
          <p:cNvPr id="11" name="Marcador de posición de imagen 10" descr="Bandera de la colonia&#10;">
            <a:extLst>
              <a:ext uri="{FF2B5EF4-FFF2-40B4-BE49-F238E27FC236}">
                <a16:creationId xmlns:a16="http://schemas.microsoft.com/office/drawing/2014/main" id="{530A7872-4E94-47EF-BE90-0164B68DCA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A58F678-C323-48BF-9EF5-E3F9AD127E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69971" y="6438660"/>
            <a:ext cx="2166542" cy="320675"/>
          </a:xfrm>
        </p:spPr>
        <p:txBody>
          <a:bodyPr rtlCol="0"/>
          <a:lstStyle/>
          <a:p>
            <a:pPr rtl="0"/>
            <a:r>
              <a:rPr lang="es-ES"/>
              <a:t>Bandera de la colonia</a:t>
            </a:r>
          </a:p>
        </p:txBody>
      </p:sp>
    </p:spTree>
    <p:extLst>
      <p:ext uri="{BB962C8B-B14F-4D97-AF65-F5344CB8AC3E}">
        <p14:creationId xmlns:p14="http://schemas.microsoft.com/office/powerpoint/2010/main" val="41469709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43_TF78283625" id="{89F6064E-B392-4AD9-B438-1550706A67E1}" vid="{F5E8E7C3-72C4-4B2C-BBE4-B4640594C0F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ACBD2-92A1-4EA7-847C-7739E307304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61964A-D9CE-44DE-A141-B456A2E238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E174D3-B577-443C-ADE9-F433791913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Crear su propia colonia</Template>
  <TotalTime>0</TotalTime>
  <Words>666</Words>
  <Application>Microsoft Office PowerPoint</Application>
  <PresentationFormat>Panorámica</PresentationFormat>
  <Paragraphs>104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Tahoma</vt:lpstr>
      <vt:lpstr>Wingdings</vt:lpstr>
      <vt:lpstr>Atlas</vt:lpstr>
      <vt:lpstr>&lt; Funciones &gt;</vt:lpstr>
      <vt:lpstr>&lt; Siempre pasa&gt;</vt:lpstr>
      <vt:lpstr>¿Qué son las funciones?</vt:lpstr>
      <vt:lpstr>Convenciones</vt:lpstr>
      <vt:lpstr>Variables</vt:lpstr>
      <vt:lpstr>Presentación de PowerPoint</vt:lpstr>
      <vt:lpstr>Funciones recursivas</vt:lpstr>
      <vt:lpstr>Símbolos de la colonia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2020-06-05T20:48:32Z</dcterms:created>
  <dcterms:modified xsi:type="dcterms:W3CDTF">2020-06-05T23:24:09Z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