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oncert One"/>
      <p:regular r:id="rId23"/>
    </p:embeddedFont>
    <p:embeddedFont>
      <p:font typeface="Coming Soon"/>
      <p:regular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mingSoon-regular.fntdata"/><Relationship Id="rId23" Type="http://schemas.openxmlformats.org/officeDocument/2006/relationships/font" Target="fonts/Concert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3879b19e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3879b19e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3879b19ee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3879b19ee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3879b19ee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3879b19e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879b19e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879b19e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3879b19ee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3879b19ee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3879b19ee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3879b19ee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3879b19e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3879b19e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3879b19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3879b1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3879b19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3879b19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3879b19e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3879b19e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3879b19e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3879b19e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3879b19e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3879b19e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Alguien sabe cuantas botellas son?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vida real, 0.30000001 = 0.3?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3879b19e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3879b19e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879b19e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3879b19e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879b19e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879b19e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3879b19e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3879b19e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1" name="Google Shape;101;p16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None/>
              <a:defRPr b="0" sz="4800">
                <a:solidFill>
                  <a:srgbClr val="59595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1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1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1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s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s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s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●"/>
              <a:defRPr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"/>
              <a:buChar char="■"/>
              <a:defRPr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playlist?list=PLZHQObOWTQDMsr9K-rj53DwVRMYO3t5Yr" TargetMode="External"/><Relationship Id="rId4" Type="http://schemas.openxmlformats.org/officeDocument/2006/relationships/hyperlink" Target="https://es.khanacademy.org/math/ap-calculus-ab/ab-differentiation-1-new/ab-2-1/v/derivative-as-slope-of-tangent-line" TargetMode="External"/><Relationship Id="rId5" Type="http://schemas.openxmlformats.org/officeDocument/2006/relationships/hyperlink" Target="https://www.washingtonpost.com/opinions/2020/02/19/congrats-you-dump-100-plastic-bottles-nature-each-year/?arc404=tr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hyperlink" Target="https://www.iswa.org/fileadmin/user_upload/Calendar_2011_03_AMERICANA/Science-2015-Jambeck-768-71__2_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Derivadas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Pérez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922400" y="39958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Ajá y…</a:t>
            </a:r>
            <a:endParaRPr/>
          </a:p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derivada es: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63" y="1862225"/>
            <a:ext cx="69818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922400" y="3995825"/>
            <a:ext cx="3739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cambio</a:t>
            </a:r>
            <a:r>
              <a:rPr lang="es"/>
              <a:t> en una función sobre un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intervalo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38"/>
          <p:cNvSpPr txBox="1"/>
          <p:nvPr>
            <p:ph idx="1" type="subTitle"/>
          </p:nvPr>
        </p:nvSpPr>
        <p:spPr>
          <a:xfrm>
            <a:off x="1922400" y="12028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derivada es: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63" y="1862225"/>
            <a:ext cx="69818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922400" y="3995825"/>
            <a:ext cx="3739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cambio</a:t>
            </a:r>
            <a:r>
              <a:rPr lang="es"/>
              <a:t> en una función sobre un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intervalo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9"/>
          <p:cNvSpPr txBox="1"/>
          <p:nvPr>
            <p:ph idx="1" type="subTitle"/>
          </p:nvPr>
        </p:nvSpPr>
        <p:spPr>
          <a:xfrm>
            <a:off x="1922400" y="12028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derivada es: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63" y="1862225"/>
            <a:ext cx="69818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1922400" y="3995825"/>
            <a:ext cx="3739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el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intervalo tiende a cero. </a:t>
            </a:r>
            <a:r>
              <a:rPr lang="es"/>
              <a:t>(Se vuelve </a:t>
            </a:r>
            <a:r>
              <a:rPr lang="es"/>
              <a:t>chiquitito</a:t>
            </a:r>
            <a:r>
              <a:rPr lang="es"/>
              <a:t>)</a:t>
            </a:r>
            <a:endParaRPr/>
          </a:p>
        </p:txBody>
      </p:sp>
      <p:sp>
        <p:nvSpPr>
          <p:cNvPr id="265" name="Google Shape;265;p40"/>
          <p:cNvSpPr txBox="1"/>
          <p:nvPr>
            <p:ph idx="1" type="subTitle"/>
          </p:nvPr>
        </p:nvSpPr>
        <p:spPr>
          <a:xfrm>
            <a:off x="1922400" y="12028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derivada es: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350" y="1876750"/>
            <a:ext cx="3477300" cy="157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02325" y="711175"/>
            <a:ext cx="28830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0.0000001 == 0</a:t>
            </a:r>
            <a:endParaRPr/>
          </a:p>
        </p:txBody>
      </p:sp>
      <p:sp>
        <p:nvSpPr>
          <p:cNvPr id="272" name="Google Shape;272;p41"/>
          <p:cNvSpPr txBox="1"/>
          <p:nvPr>
            <p:ph idx="4294967295" type="title"/>
          </p:nvPr>
        </p:nvSpPr>
        <p:spPr>
          <a:xfrm>
            <a:off x="907475" y="1476622"/>
            <a:ext cx="29178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Seh...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75" y="2383425"/>
            <a:ext cx="3634608" cy="8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/>
          <p:nvPr/>
        </p:nvSpPr>
        <p:spPr>
          <a:xfrm>
            <a:off x="5165700" y="3912275"/>
            <a:ext cx="3478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*Peligro, simplificación burda. Una derivada no te da el valor cuando h es muy pequeño, tampoco cuando h = 0. Es una aproximación.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la recta tangente a una </a:t>
            </a:r>
            <a:r>
              <a:rPr lang="es"/>
              <a:t>función en un determinado punto.</a:t>
            </a:r>
            <a:endParaRPr/>
          </a:p>
        </p:txBody>
      </p:sp>
      <p:sp>
        <p:nvSpPr>
          <p:cNvPr id="280" name="Google Shape;280;p42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en una función...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63" y="1554706"/>
            <a:ext cx="2239419" cy="2239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42"/>
          <p:cNvCxnSpPr/>
          <p:nvPr/>
        </p:nvCxnSpPr>
        <p:spPr>
          <a:xfrm flipH="1" rot="10800000">
            <a:off x="1561675" y="2240950"/>
            <a:ext cx="1549500" cy="969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otra función que </a:t>
            </a:r>
            <a:endParaRPr/>
          </a:p>
        </p:txBody>
      </p:sp>
      <p:sp>
        <p:nvSpPr>
          <p:cNvPr id="288" name="Google Shape;288;p43"/>
          <p:cNvSpPr txBox="1"/>
          <p:nvPr>
            <p:ph type="title"/>
          </p:nvPr>
        </p:nvSpPr>
        <p:spPr>
          <a:xfrm>
            <a:off x="481050" y="711175"/>
            <a:ext cx="37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interpretamos muchos puntos?</a:t>
            </a:r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50" y="1872095"/>
            <a:ext cx="3224400" cy="246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 inspiración de: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https://www.youtube.com/playlist?list=PLZHQObOWTQDMsr9K-rj53DwVRMYO3t5Yr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Libro:*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Derivadas: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https://es.khanacademy.org/math/ap-calculus-ab/ab-differentiation-1-new/ab-2-1/v/derivative-as-slope-of-tangent-line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Noticia: </a:t>
            </a:r>
            <a:r>
              <a:rPr lang="es" sz="14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https://www.washingtonpost.com/opinions/2020/02/19/congrats-you-dump-100-plastic-bottles-nature-each-year/?arc404=true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Floating Point Error</a:t>
            </a:r>
            <a:endParaRPr/>
          </a:p>
        </p:txBody>
      </p:sp>
      <p:sp>
        <p:nvSpPr>
          <p:cNvPr id="183" name="Google Shape;183;p2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907475" y="2010016"/>
            <a:ext cx="2917800" cy="10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¿Qué pasa si expresamos lo siguiente¿...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30"/>
          <p:cNvSpPr txBox="1"/>
          <p:nvPr>
            <p:ph idx="5" type="subTitle"/>
          </p:nvPr>
        </p:nvSpPr>
        <p:spPr>
          <a:xfrm>
            <a:off x="929350" y="33810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0.1 + 0.2 == 0.3</a:t>
            </a:r>
            <a:endParaRPr sz="2100"/>
          </a:p>
        </p:txBody>
      </p:sp>
      <p:sp>
        <p:nvSpPr>
          <p:cNvPr id="190" name="Google Shape;190;p30"/>
          <p:cNvSpPr txBox="1"/>
          <p:nvPr>
            <p:ph idx="8" type="title"/>
          </p:nvPr>
        </p:nvSpPr>
        <p:spPr>
          <a:xfrm>
            <a:off x="1002325" y="711175"/>
            <a:ext cx="28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Floating point error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907475" y="2010016"/>
            <a:ext cx="2917800" cy="10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¿Qué pasa si expresamos lo siguiente¿...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1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podemos expresar todos los números reales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5" type="subTitle"/>
          </p:nvPr>
        </p:nvSpPr>
        <p:spPr>
          <a:xfrm>
            <a:off x="929350" y="33810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0.1 + 0.2 == 0.3</a:t>
            </a:r>
            <a:endParaRPr sz="2100"/>
          </a:p>
        </p:txBody>
      </p:sp>
      <p:sp>
        <p:nvSpPr>
          <p:cNvPr id="198" name="Google Shape;198;p31"/>
          <p:cNvSpPr txBox="1"/>
          <p:nvPr>
            <p:ph idx="6" type="title"/>
          </p:nvPr>
        </p:nvSpPr>
        <p:spPr>
          <a:xfrm>
            <a:off x="5318730" y="14684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resultado es Falso</a:t>
            </a:r>
            <a:endParaRPr/>
          </a:p>
        </p:txBody>
      </p:sp>
      <p:sp>
        <p:nvSpPr>
          <p:cNvPr id="199" name="Google Shape;199;p31"/>
          <p:cNvSpPr txBox="1"/>
          <p:nvPr>
            <p:ph idx="8" type="title"/>
          </p:nvPr>
        </p:nvSpPr>
        <p:spPr>
          <a:xfrm>
            <a:off x="1002325" y="711175"/>
            <a:ext cx="28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Floating point error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problema que nos concierne a todos...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19419" l="0" r="0" t="0"/>
          <a:stretch/>
        </p:blipFill>
        <p:spPr>
          <a:xfrm>
            <a:off x="1067675" y="1588675"/>
            <a:ext cx="5332250" cy="28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6488000" y="1588675"/>
            <a:ext cx="20745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+300,000 tons of plastic are </a:t>
            </a:r>
            <a:r>
              <a:rPr lang="es"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estimated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to be littered or inadequately disposed each year.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(Peçanha S., 2020)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824125" y="4704150"/>
            <a:ext cx="8707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*Los números grandes sí importan. Un campo muy interesante de las matemáticas. Pero en nuestras mentes de primates, no hay diferencia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¿Qué significa esto?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438" y="914400"/>
            <a:ext cx="26193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Delta</a:t>
            </a:r>
            <a:endParaRPr/>
          </a:p>
        </p:txBody>
      </p:sp>
      <p:sp>
        <p:nvSpPr>
          <p:cNvPr id="219" name="Google Shape;219;p34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 en </a:t>
            </a:r>
            <a:r>
              <a:rPr i="1" lang="es"/>
              <a:t>variable</a:t>
            </a:r>
            <a:endParaRPr i="1"/>
          </a:p>
        </p:txBody>
      </p:sp>
      <p:sp>
        <p:nvSpPr>
          <p:cNvPr id="220" name="Google Shape;220;p34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cambio?</a:t>
            </a:r>
            <a:endParaRPr/>
          </a:p>
        </p:txBody>
      </p:sp>
      <p:sp>
        <p:nvSpPr>
          <p:cNvPr id="221" name="Google Shape;221;p34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Diferencia</a:t>
            </a:r>
            <a:r>
              <a:rPr lang="es"/>
              <a:t>, es otra manera de llamarle a la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resta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4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palabras simples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88" y="2093850"/>
            <a:ext cx="26193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lo tanto...</a:t>
            </a:r>
            <a:endParaRPr/>
          </a:p>
        </p:txBody>
      </p:sp>
      <p:sp>
        <p:nvSpPr>
          <p:cNvPr id="229" name="Google Shape;229;p35"/>
          <p:cNvSpPr txBox="1"/>
          <p:nvPr>
            <p:ph idx="2" type="body"/>
          </p:nvPr>
        </p:nvSpPr>
        <p:spPr>
          <a:xfrm>
            <a:off x="4805925" y="3562850"/>
            <a:ext cx="35934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diferencia del último valor observado y los valores originales 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675" y="1676900"/>
            <a:ext cx="26193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192" y="1676900"/>
            <a:ext cx="3999258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¡Derivadas!</a:t>
            </a:r>
            <a:endParaRPr/>
          </a:p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sí, xd</a:t>
            </a:r>
            <a:endParaRPr/>
          </a:p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:D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