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8270bd88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8270bd88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b1347c0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b1347c0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b1347c02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b1347c02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b1347c02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b1347c02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8270bd88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8270bd88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8270bd88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8270bd88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8270bd88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8270bd88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b1347c02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b1347c02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82700" y="0"/>
            <a:ext cx="1978600" cy="197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62" name="Google Shape;6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.0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65" name="Google Shape;6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chemeClr val="lt1"/>
            </a:gs>
            <a:gs pos="100000">
              <a:schemeClr val="accent2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chemeClr val="lt1"/>
            </a:gs>
            <a:gs pos="100000">
              <a:schemeClr val="accent6"/>
            </a:gs>
          </a:gsLst>
          <a:lin ang="5400012" scaled="0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chemeClr val="accent1"/>
            </a:gs>
            <a:gs pos="100000">
              <a:schemeClr val="lt2"/>
            </a:gs>
          </a:gsLst>
          <a:lin ang="13500032" scaled="0"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F3F3F3"/>
            </a:gs>
            <a:gs pos="5000">
              <a:srgbClr val="B7B7B7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36" name="Google Shape;3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gradFill>
          <a:gsLst>
            <a:gs pos="0">
              <a:schemeClr val="accent5"/>
            </a:gs>
            <a:gs pos="100000">
              <a:schemeClr val="dk2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41" name="Google Shape;4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45" name="Google Shape;4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gradFill>
          <a:gsLst>
            <a:gs pos="0">
              <a:srgbClr val="F3F3F3"/>
            </a:gs>
            <a:gs pos="5000">
              <a:srgbClr val="B7B7B7"/>
            </a:gs>
            <a:gs pos="100000">
              <a:schemeClr val="lt1"/>
            </a:gs>
          </a:gsLst>
          <a:lin ang="8099331" scaled="0"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53" name="Google Shape;5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  <p:pic>
        <p:nvPicPr>
          <p:cNvPr id="57" name="Google Shape;5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6475" y="316775"/>
            <a:ext cx="829201" cy="8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3933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youtube.com/watch?v=rfG8ce4nNh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Integrales</a:t>
            </a:r>
            <a:endParaRPr/>
          </a:p>
        </p:txBody>
      </p:sp>
      <p:sp>
        <p:nvSpPr>
          <p:cNvPr id="71" name="Google Shape;71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Jorge Pérez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mirada al pasado. 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311700" y="1152475"/>
            <a:ext cx="444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lo que sucede en esta imagen?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0925" y="1229500"/>
            <a:ext cx="359947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mirada al pasado. 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¿Cómo se calcula la distancia?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9938" y="2032000"/>
            <a:ext cx="2619375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mirada al pasado. 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152475"/>
            <a:ext cx="444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Así: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Veamos</a:t>
            </a:r>
            <a:r>
              <a:rPr lang="es"/>
              <a:t> una gráfica con velocidad constante...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2384425"/>
            <a:ext cx="62484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 lo tanto...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Consiste básicamente en la sumatoria de secciociones de la función. 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/>
              <a:t>Esta suma tiende a ser el área debajo de la curva por el término </a:t>
            </a:r>
            <a:r>
              <a:rPr i="1" lang="es" sz="1800"/>
              <a:t>d</a:t>
            </a:r>
            <a:r>
              <a:rPr lang="es" sz="1800"/>
              <a:t>.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/>
              <a:t> </a:t>
            </a:r>
            <a:endParaRPr sz="1800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8625" y="182201"/>
            <a:ext cx="3565800" cy="238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7375" y="2792350"/>
            <a:ext cx="4088300" cy="219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podemos interpretar el área debajo de la curva?</a:t>
            </a:r>
            <a:endParaRPr/>
          </a:p>
        </p:txBody>
      </p:sp>
      <p:sp>
        <p:nvSpPr>
          <p:cNvPr id="106" name="Google Shape;106;p18"/>
          <p:cNvSpPr txBox="1"/>
          <p:nvPr>
            <p:ph idx="4294967295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Integrales definidas: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Es el área entre el intervalo a-b.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Por lo tanto,  cómo el historial de nuestra función.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A mí me gusta verlo como </a:t>
            </a:r>
            <a:r>
              <a:rPr lang="es"/>
              <a:t>incrementar</a:t>
            </a:r>
            <a:r>
              <a:rPr lang="es"/>
              <a:t> en una dimensión a la función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2850" y="1389600"/>
            <a:ext cx="370522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/>
              <a:t>Resuelve: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100" y="1939475"/>
            <a:ext cx="3390425" cy="117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238" y="2500025"/>
            <a:ext cx="2728934" cy="17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 de Euler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/>
              <a:t>Consiste básicamente en la sumatoria de secciociones de la función. </a:t>
            </a:r>
            <a:endParaRPr sz="1800"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3627" y="1663875"/>
            <a:ext cx="4450375" cy="347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9900" y="3095770"/>
            <a:ext cx="2756250" cy="184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Referencias: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https://www.youtube.com/watch?v=rfG8ce4nNh0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amán Keet 3933">
  <a:themeElements>
    <a:clrScheme name="Slate">
      <a:dk1>
        <a:srgbClr val="F7FFF7"/>
      </a:dk1>
      <a:lt1>
        <a:srgbClr val="0081A7"/>
      </a:lt1>
      <a:dk2>
        <a:srgbClr val="15B0C4"/>
      </a:dk2>
      <a:lt2>
        <a:srgbClr val="469FE8"/>
      </a:lt2>
      <a:accent1>
        <a:srgbClr val="FF8552"/>
      </a:accent1>
      <a:accent2>
        <a:srgbClr val="7067CF"/>
      </a:accent2>
      <a:accent3>
        <a:srgbClr val="FED9B7"/>
      </a:accent3>
      <a:accent4>
        <a:srgbClr val="FDFCDC"/>
      </a:accent4>
      <a:accent5>
        <a:srgbClr val="FFD966"/>
      </a:accent5>
      <a:accent6>
        <a:srgbClr val="00AFB9"/>
      </a:accent6>
      <a:hlink>
        <a:srgbClr val="09183F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