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FF6600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Públicos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Privados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2"/>
      <dgm:spPr/>
    </dgm:pt>
    <dgm:pt modelId="{A8B898EB-38C9-408E-9FE2-CB5C874FA50A}" type="pres">
      <dgm:prSet presAssocID="{620EFBB7-0769-4554-96E3-51B5B6698D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2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881389"/>
          <a:ext cx="7210716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0069"/>
          <a:ext cx="5047501" cy="16826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Públicos</a:t>
          </a:r>
        </a:p>
      </dsp:txBody>
      <dsp:txXfrm>
        <a:off x="442675" y="122209"/>
        <a:ext cx="4883221" cy="1518360"/>
      </dsp:txXfrm>
    </dsp:sp>
    <dsp:sp modelId="{87E2FD7C-0729-47B8-B1FB-A44E439BE764}">
      <dsp:nvSpPr>
        <dsp:cNvPr id="0" name=""/>
        <dsp:cNvSpPr/>
      </dsp:nvSpPr>
      <dsp:spPr>
        <a:xfrm>
          <a:off x="0" y="3466909"/>
          <a:ext cx="7210716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2625589"/>
          <a:ext cx="5047501" cy="16826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Privados</a:t>
          </a:r>
        </a:p>
      </dsp:txBody>
      <dsp:txXfrm>
        <a:off x="442675" y="2707729"/>
        <a:ext cx="4883221" cy="151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5EA7A9-C768-4E0E-8CE8-E1328CAEE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FBE8AD-3F3D-4705-8169-4DF044494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A643-3419-45F4-B553-75BCCA386E45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24DB-2A9D-40BA-9996-717755ADA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FE481-78C4-44D2-9254-18B579795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85-0008-4797-BD37-7A1BC00D6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C562-E98B-4629-A585-2BFC8D8FC9FA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E43F-4142-4D4B-A0AD-9D5D00DD710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9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2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3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1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BC34-FAE1-4B74-A869-63E1C91B7FA3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1FFD9-C657-4FF3-B2E0-E8D0B3687E72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2F805-28F1-44E6-A52A-18D45DADA502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2D5E5-D2F4-478F-BA70-17A7C3E79E1E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4D31C-9366-46BD-8469-9DC1CD8DE170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98C5E-E4C9-4990-9DEE-C2FCAB07CC56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D48-C590-4FC7-AF46-3A34805DB4A9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60B4A-FFB5-4BB1-8DB6-554048969AB4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FAA9-E4C7-44EB-BEC7-6C36C851AC0A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0FD0C-76BF-4D79-8B03-20A9409B192A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C90AB-CD15-42C7-97DB-DB983848D012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6FADD-D8DC-4325-83CE-E689BEB1B172}" type="datetime1">
              <a:rPr lang="es-ES" noProof="0" smtClean="0"/>
              <a:t>10/06/2020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40.jpe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5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19" Type="http://schemas.openxmlformats.org/officeDocument/2006/relationships/image" Target="../media/image59.pn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hyperlink" Target="https://www.geeksforgeeks.org/c-classes-and-objects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s-ES" sz="8000" dirty="0">
                <a:solidFill>
                  <a:schemeClr val="bg1"/>
                </a:solidFill>
                <a:latin typeface="Rockwell" panose="02060603020205020403" pitchFamily="18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Jorge Pérez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60D70-FA62-4FD5-A5B7-1FEC3EA9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554" y="365125"/>
            <a:ext cx="8237246" cy="1325563"/>
          </a:xfrm>
        </p:spPr>
        <p:txBody>
          <a:bodyPr/>
          <a:lstStyle/>
          <a:p>
            <a:r>
              <a:rPr lang="es-MX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Object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s-MX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Oriented</a:t>
            </a:r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s-MX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Programming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006BB-45A3-4AF2-BC85-D1401E82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554" y="1825625"/>
            <a:ext cx="8237246" cy="4351338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es un lenguaje orientado a objetos (OOP/POO).</a:t>
            </a:r>
          </a:p>
          <a:p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 es un paradigma de programación que busca simular los objetos de la vida cotidiana.</a:t>
            </a:r>
          </a:p>
          <a:p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Esto significa que nosotros como programadores podemos construir un mundo abstracto.</a:t>
            </a:r>
          </a:p>
          <a:p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2C3FE7-F1DF-44F1-B00A-41F3A7E0D1E4}"/>
              </a:ext>
            </a:extLst>
          </p:cNvPr>
          <p:cNvGrpSpPr/>
          <p:nvPr/>
        </p:nvGrpSpPr>
        <p:grpSpPr>
          <a:xfrm>
            <a:off x="-19770" y="0"/>
            <a:ext cx="3136324" cy="6858000"/>
            <a:chOff x="9055676" y="0"/>
            <a:chExt cx="3136324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A32DF84-AC42-44B9-A095-74C8C75155DA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B408C6C-4A4B-4556-A61A-425C5846EC98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87D91DE-30CF-4805-B6B7-4E6EA3A0F3DA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48CEDB1-5A3C-4FD0-8103-04D855CF7291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692A2C0-4866-4B01-93F7-9FEFFB6FF495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6" name="Gráfico 15" descr="Dim (Sol más pequeño)">
            <a:extLst>
              <a:ext uri="{FF2B5EF4-FFF2-40B4-BE49-F238E27FC236}">
                <a16:creationId xmlns:a16="http://schemas.microsoft.com/office/drawing/2014/main" id="{F88A3120-D626-4A6C-A48C-786576BB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520" y="-214042"/>
            <a:ext cx="1687358" cy="1687358"/>
          </a:xfrm>
          <a:prstGeom prst="rect">
            <a:avLst/>
          </a:prstGeom>
        </p:spPr>
      </p:pic>
      <p:pic>
        <p:nvPicPr>
          <p:cNvPr id="18" name="Gráfico 17" descr="Nube">
            <a:extLst>
              <a:ext uri="{FF2B5EF4-FFF2-40B4-BE49-F238E27FC236}">
                <a16:creationId xmlns:a16="http://schemas.microsoft.com/office/drawing/2014/main" id="{9713BF09-B67D-41A8-A3F0-642466519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523" y="1240929"/>
            <a:ext cx="1373187" cy="1373187"/>
          </a:xfrm>
          <a:prstGeom prst="rect">
            <a:avLst/>
          </a:prstGeom>
        </p:spPr>
      </p:pic>
      <p:pic>
        <p:nvPicPr>
          <p:cNvPr id="20" name="Gráfico 19" descr="Helicóptero">
            <a:extLst>
              <a:ext uri="{FF2B5EF4-FFF2-40B4-BE49-F238E27FC236}">
                <a16:creationId xmlns:a16="http://schemas.microsoft.com/office/drawing/2014/main" id="{4BB60C6B-5AE1-4ACB-8327-37FFA67D4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125" y="2612347"/>
            <a:ext cx="1192059" cy="1192059"/>
          </a:xfrm>
          <a:prstGeom prst="rect">
            <a:avLst/>
          </a:prstGeom>
        </p:spPr>
      </p:pic>
      <p:pic>
        <p:nvPicPr>
          <p:cNvPr id="21" name="Gráfico 20" descr="Nube">
            <a:extLst>
              <a:ext uri="{FF2B5EF4-FFF2-40B4-BE49-F238E27FC236}">
                <a16:creationId xmlns:a16="http://schemas.microsoft.com/office/drawing/2014/main" id="{8DA0CA88-C6DB-43CE-A809-40E77B720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461" y="1139031"/>
            <a:ext cx="1373187" cy="1373187"/>
          </a:xfrm>
          <a:prstGeom prst="rect">
            <a:avLst/>
          </a:prstGeom>
        </p:spPr>
      </p:pic>
      <p:pic>
        <p:nvPicPr>
          <p:cNvPr id="22" name="Gráfico 21" descr="Nube">
            <a:extLst>
              <a:ext uri="{FF2B5EF4-FFF2-40B4-BE49-F238E27FC236}">
                <a16:creationId xmlns:a16="http://schemas.microsoft.com/office/drawing/2014/main" id="{33275390-D388-488E-A30F-B5EB41D4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4389" y="1458498"/>
            <a:ext cx="1373187" cy="1373187"/>
          </a:xfrm>
          <a:prstGeom prst="rect">
            <a:avLst/>
          </a:prstGeom>
        </p:spPr>
      </p:pic>
      <p:pic>
        <p:nvPicPr>
          <p:cNvPr id="24" name="Gráfico 23" descr="Templo asiático">
            <a:extLst>
              <a:ext uri="{FF2B5EF4-FFF2-40B4-BE49-F238E27FC236}">
                <a16:creationId xmlns:a16="http://schemas.microsoft.com/office/drawing/2014/main" id="{F6CA136D-1B07-4343-B3A3-BF003C3C4F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409" y="4491747"/>
            <a:ext cx="2685720" cy="2685720"/>
          </a:xfrm>
          <a:prstGeom prst="rect">
            <a:avLst/>
          </a:prstGeom>
        </p:spPr>
      </p:pic>
      <p:pic>
        <p:nvPicPr>
          <p:cNvPr id="26" name="Gráfico 25" descr="Templo griego">
            <a:extLst>
              <a:ext uri="{FF2B5EF4-FFF2-40B4-BE49-F238E27FC236}">
                <a16:creationId xmlns:a16="http://schemas.microsoft.com/office/drawing/2014/main" id="{AC7DC17B-C9D3-47F9-AE21-B2F801FF7C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3437" y="4491747"/>
            <a:ext cx="2320363" cy="2320363"/>
          </a:xfrm>
          <a:prstGeom prst="rect">
            <a:avLst/>
          </a:prstGeom>
        </p:spPr>
      </p:pic>
      <p:pic>
        <p:nvPicPr>
          <p:cNvPr id="28" name="Gráfico 27" descr="Granero">
            <a:extLst>
              <a:ext uri="{FF2B5EF4-FFF2-40B4-BE49-F238E27FC236}">
                <a16:creationId xmlns:a16="http://schemas.microsoft.com/office/drawing/2014/main" id="{13F01BC2-AF88-4AC9-B50B-9ABCE992FC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97557" y="4533541"/>
            <a:ext cx="2320363" cy="23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64278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¿Qué es una clase?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07909"/>
            <a:ext cx="8378529" cy="4169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Un tipo de dato definido por el usuario</a:t>
            </a:r>
          </a:p>
          <a:p>
            <a:pPr lvl="1"/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Tiene atributos y métodos.</a:t>
            </a: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Es la abstracción de un objeto.</a:t>
            </a:r>
          </a:p>
          <a:p>
            <a:pPr lvl="1"/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Definen su estado y comportamiento.</a:t>
            </a: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No ocupan memoria.</a:t>
            </a:r>
          </a:p>
          <a:p>
            <a:pPr lvl="1"/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Hasta que son iniciados (Objetos)</a:t>
            </a:r>
          </a:p>
          <a:p>
            <a:pPr marL="457200" lvl="1" indent="0">
              <a:buNone/>
            </a:pPr>
            <a:endParaRPr lang="es-E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222067A-D6FF-469B-AED4-B694226DC197}"/>
              </a:ext>
            </a:extLst>
          </p:cNvPr>
          <p:cNvSpPr txBox="1"/>
          <p:nvPr/>
        </p:nvSpPr>
        <p:spPr>
          <a:xfrm>
            <a:off x="10164417" y="4572000"/>
            <a:ext cx="140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Geeks</a:t>
            </a:r>
          </a:p>
          <a:p>
            <a:r>
              <a:rPr lang="es-MX" dirty="0"/>
              <a:t>4Geeks:</a:t>
            </a:r>
          </a:p>
          <a:p>
            <a:endParaRPr lang="es-MX" dirty="0"/>
          </a:p>
        </p:txBody>
      </p:sp>
      <p:pic>
        <p:nvPicPr>
          <p:cNvPr id="15" name="Gráfico 14" descr="Robot">
            <a:extLst>
              <a:ext uri="{FF2B5EF4-FFF2-40B4-BE49-F238E27FC236}">
                <a16:creationId xmlns:a16="http://schemas.microsoft.com/office/drawing/2014/main" id="{B7F31432-D603-49AA-A3A5-A73119B4D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6821" y="599660"/>
            <a:ext cx="2319921" cy="23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6910780" cy="1027257"/>
          </a:xfrm>
        </p:spPr>
        <p:txBody>
          <a:bodyPr rtlCol="0">
            <a:noAutofit/>
          </a:bodyPr>
          <a:lstStyle/>
          <a:p>
            <a:pPr algn="ctr" rtl="0"/>
            <a:r>
              <a:rPr lang="es-ES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Objetos vs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3573637" cy="4351338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objeto es una instancia de una clase.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 en memoria 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8F20E-576C-4AE5-8CFD-120657DA148F}"/>
              </a:ext>
            </a:extLst>
          </p:cNvPr>
          <p:cNvSpPr txBox="1">
            <a:spLocks/>
          </p:cNvSpPr>
          <p:nvPr/>
        </p:nvSpPr>
        <p:spPr>
          <a:xfrm>
            <a:off x="4432554" y="1392382"/>
            <a:ext cx="4804891" cy="142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 modelo para los objetos.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existe en memoria</a:t>
            </a:r>
          </a:p>
          <a:p>
            <a:pPr marL="0" indent="0">
              <a:buNone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7BE8869-10FE-4641-BD8A-266705620FC3}"/>
              </a:ext>
            </a:extLst>
          </p:cNvPr>
          <p:cNvCxnSpPr>
            <a:cxnSpLocks/>
          </p:cNvCxnSpPr>
          <p:nvPr/>
        </p:nvCxnSpPr>
        <p:spPr>
          <a:xfrm>
            <a:off x="4400544" y="1399191"/>
            <a:ext cx="0" cy="4875000"/>
          </a:xfrm>
          <a:prstGeom prst="line">
            <a:avLst/>
          </a:prstGeom>
          <a:ln w="412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Inicio1">
            <a:extLst>
              <a:ext uri="{FF2B5EF4-FFF2-40B4-BE49-F238E27FC236}">
                <a16:creationId xmlns:a16="http://schemas.microsoft.com/office/drawing/2014/main" id="{6BD1C89C-1B34-4E80-97B1-A1523F5E1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40" y="3363272"/>
            <a:ext cx="2956503" cy="2956503"/>
          </a:xfrm>
          <a:prstGeom prst="rect">
            <a:avLst/>
          </a:prstGeom>
        </p:spPr>
      </p:pic>
      <p:pic>
        <p:nvPicPr>
          <p:cNvPr id="18" name="Gráfico 17" descr="Árbol con raíces">
            <a:extLst>
              <a:ext uri="{FF2B5EF4-FFF2-40B4-BE49-F238E27FC236}">
                <a16:creationId xmlns:a16="http://schemas.microsoft.com/office/drawing/2014/main" id="{BAF7B4C8-7FA4-414F-A976-8E15FAED3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5021" y="3850436"/>
            <a:ext cx="2807684" cy="2807684"/>
          </a:xfrm>
          <a:prstGeom prst="rect">
            <a:avLst/>
          </a:prstGeom>
        </p:spPr>
      </p:pic>
      <p:pic>
        <p:nvPicPr>
          <p:cNvPr id="20" name="Gráfico 19" descr="Gorrión">
            <a:extLst>
              <a:ext uri="{FF2B5EF4-FFF2-40B4-BE49-F238E27FC236}">
                <a16:creationId xmlns:a16="http://schemas.microsoft.com/office/drawing/2014/main" id="{97C56F11-AA37-4157-BBC7-082BD8BA0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5352" y="4243298"/>
            <a:ext cx="914400" cy="914400"/>
          </a:xfrm>
          <a:prstGeom prst="rect">
            <a:avLst/>
          </a:prstGeom>
        </p:spPr>
      </p:pic>
      <p:pic>
        <p:nvPicPr>
          <p:cNvPr id="22" name="Gráfico 21" descr="Pelotas de deporte">
            <a:extLst>
              <a:ext uri="{FF2B5EF4-FFF2-40B4-BE49-F238E27FC236}">
                <a16:creationId xmlns:a16="http://schemas.microsoft.com/office/drawing/2014/main" id="{C7532712-E2FC-401C-8407-EE5701BCA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5352" y="177981"/>
            <a:ext cx="1521409" cy="1521409"/>
          </a:xfrm>
          <a:prstGeom prst="rect">
            <a:avLst/>
          </a:prstGeom>
        </p:spPr>
      </p:pic>
      <p:pic>
        <p:nvPicPr>
          <p:cNvPr id="24" name="Picture 2" descr="Planos gratuitos para casas sustentables | Bioguia">
            <a:extLst>
              <a:ext uri="{FF2B5EF4-FFF2-40B4-BE49-F238E27FC236}">
                <a16:creationId xmlns:a16="http://schemas.microsoft.com/office/drawing/2014/main" id="{00984B49-D6C6-44C4-A8AB-E67F4C548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2" r="14400"/>
          <a:stretch/>
        </p:blipFill>
        <p:spPr bwMode="auto">
          <a:xfrm>
            <a:off x="4549828" y="3429000"/>
            <a:ext cx="4014157" cy="29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Veamos si entendieron...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1"/>
            <a:ext cx="8378529" cy="5724036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Agarren un objeto cerca de ustedes:</a:t>
            </a:r>
          </a:p>
          <a:p>
            <a:pPr lvl="1"/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atributos</a:t>
            </a:r>
          </a:p>
          <a:p>
            <a:pPr lvl="1"/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métodos</a:t>
            </a: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Tarea: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Programar la clase que describieron</a:t>
            </a:r>
          </a:p>
          <a:p>
            <a:pPr rtl="0"/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Gráfico 12" descr="Coche de carreras">
            <a:extLst>
              <a:ext uri="{FF2B5EF4-FFF2-40B4-BE49-F238E27FC236}">
                <a16:creationId xmlns:a16="http://schemas.microsoft.com/office/drawing/2014/main" id="{0A9312B1-7AE9-4E48-8582-4AED4E881B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0378" b="32994"/>
          <a:stretch/>
        </p:blipFill>
        <p:spPr>
          <a:xfrm>
            <a:off x="1646657" y="2951963"/>
            <a:ext cx="5880578" cy="21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Modificadores de acceso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197079"/>
            <a:ext cx="7210716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es-ES" sz="15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Establecen cómo interactúan las clases entre ellas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234305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4A083C6D-0328-4642-9823-E28A0EEDCF42}"/>
              </a:ext>
            </a:extLst>
          </p:cNvPr>
          <p:cNvSpPr/>
          <p:nvPr/>
        </p:nvSpPr>
        <p:spPr>
          <a:xfrm>
            <a:off x="1270619" y="2892642"/>
            <a:ext cx="415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Todos pueden acceder a estos datos.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B99AA2-6EAD-4598-9AAB-AE00E486F10B}"/>
              </a:ext>
            </a:extLst>
          </p:cNvPr>
          <p:cNvSpPr/>
          <p:nvPr/>
        </p:nvSpPr>
        <p:spPr>
          <a:xfrm>
            <a:off x="1270619" y="5476255"/>
            <a:ext cx="415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Sólo la misma clase puede utilizarlo.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Palabras reservadas en clases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Camis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áfico 13" descr="Gafa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áfico 15" descr="Bot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es necesario especificar a todos: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6" y="373811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02666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3811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65863" y="37369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3" name="Cuadro de texto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614305" y="6302666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1867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02666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Gráfico 26" descr="Vieja tecla">
            <a:extLst>
              <a:ext uri="{FF2B5EF4-FFF2-40B4-BE49-F238E27FC236}">
                <a16:creationId xmlns:a16="http://schemas.microsoft.com/office/drawing/2014/main" id="{B0D88ACD-77CD-4DD0-932D-9F43D2CE0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9435" y="2329043"/>
            <a:ext cx="914400" cy="914400"/>
          </a:xfrm>
          <a:prstGeom prst="rect">
            <a:avLst/>
          </a:prstGeom>
        </p:spPr>
      </p:pic>
      <p:pic>
        <p:nvPicPr>
          <p:cNvPr id="29" name="Gráfico 28" descr="Escena de parque">
            <a:extLst>
              <a:ext uri="{FF2B5EF4-FFF2-40B4-BE49-F238E27FC236}">
                <a16:creationId xmlns:a16="http://schemas.microsoft.com/office/drawing/2014/main" id="{F380EB6E-5D41-4C26-B64E-AC6D43184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98417" y="2293194"/>
            <a:ext cx="914400" cy="914400"/>
          </a:xfrm>
          <a:prstGeom prst="rect">
            <a:avLst/>
          </a:prstGeom>
        </p:spPr>
      </p:pic>
      <p:pic>
        <p:nvPicPr>
          <p:cNvPr id="31" name="Gráfico 30" descr="Diagrama de Venn">
            <a:extLst>
              <a:ext uri="{FF2B5EF4-FFF2-40B4-BE49-F238E27FC236}">
                <a16:creationId xmlns:a16="http://schemas.microsoft.com/office/drawing/2014/main" id="{5F27F500-94C8-4516-B27B-7375E1F4A8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00994" y="2289358"/>
            <a:ext cx="914400" cy="914400"/>
          </a:xfrm>
          <a:prstGeom prst="rect">
            <a:avLst/>
          </a:prstGeom>
        </p:spPr>
      </p:pic>
      <p:pic>
        <p:nvPicPr>
          <p:cNvPr id="33" name="Gráfico 32" descr="Yoga">
            <a:extLst>
              <a:ext uri="{FF2B5EF4-FFF2-40B4-BE49-F238E27FC236}">
                <a16:creationId xmlns:a16="http://schemas.microsoft.com/office/drawing/2014/main" id="{490425C9-DF73-4DB0-A00D-EC5D9E3D07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08539" y="4857493"/>
            <a:ext cx="914400" cy="914400"/>
          </a:xfrm>
          <a:prstGeom prst="rect">
            <a:avLst/>
          </a:prstGeom>
        </p:spPr>
      </p:pic>
      <p:pic>
        <p:nvPicPr>
          <p:cNvPr id="35" name="Gráfico 34" descr="Narración">
            <a:extLst>
              <a:ext uri="{FF2B5EF4-FFF2-40B4-BE49-F238E27FC236}">
                <a16:creationId xmlns:a16="http://schemas.microsoft.com/office/drawing/2014/main" id="{DA8C7605-084E-4AD0-9BFE-040964F267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8417" y="4857749"/>
            <a:ext cx="914400" cy="914400"/>
          </a:xfrm>
          <a:prstGeom prst="rect">
            <a:avLst/>
          </a:prstGeom>
        </p:spPr>
      </p:pic>
      <p:pic>
        <p:nvPicPr>
          <p:cNvPr id="39" name="Gráfico 38" descr="Nuevo">
            <a:extLst>
              <a:ext uri="{FF2B5EF4-FFF2-40B4-BE49-F238E27FC236}">
                <a16:creationId xmlns:a16="http://schemas.microsoft.com/office/drawing/2014/main" id="{4033BFA7-0150-4BFF-BFC8-E096F5A1C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49435" y="48655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Portapapele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Autofit/>
          </a:bodyPr>
          <a:lstStyle/>
          <a:p>
            <a:pPr rtl="0"/>
            <a:r>
              <a:rPr lang="es-ES" sz="5800" dirty="0">
                <a:solidFill>
                  <a:schemeClr val="bg1"/>
                </a:solidFill>
                <a:latin typeface="Rockwell" panose="02060603020205020403" pitchFamily="18" charset="0"/>
              </a:rPr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r>
              <a:rPr lang="es-MX" sz="2000" dirty="0">
                <a:hlinkClick r:id="rId7"/>
              </a:rPr>
              <a:t>https://www.geeksforgeeks.org/c-classes-and-objects/</a:t>
            </a:r>
            <a:endParaRPr lang="es-MX" sz="2000" dirty="0"/>
          </a:p>
          <a:p>
            <a:endParaRPr lang="es-MX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que no digan que plagio, </a:t>
            </a:r>
            <a:r>
              <a:rPr lang="es-MX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</a:t>
            </a:r>
            <a:r>
              <a:rPr lang="es-MX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Vaso de precipita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Matraz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Tubos de ensay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5_TF33787325" id="{DECB53D5-F404-42F3-A793-5F9B1417E849}" vid="{8667C871-1B2F-4EC3-B15D-C4890392D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0</TotalTime>
  <Words>210</Words>
  <Application>Microsoft Office PowerPoint</Application>
  <PresentationFormat>Panorámica</PresentationFormat>
  <Paragraphs>63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Tahoma</vt:lpstr>
      <vt:lpstr>Wingdings</vt:lpstr>
      <vt:lpstr>Tema de Office</vt:lpstr>
      <vt:lpstr>Clases</vt:lpstr>
      <vt:lpstr>Object Oriented Programming</vt:lpstr>
      <vt:lpstr>¿Qué es una clase?</vt:lpstr>
      <vt:lpstr>Objetos vs Clases</vt:lpstr>
      <vt:lpstr>Veamos si entendieron...</vt:lpstr>
      <vt:lpstr>Modificadores de acceso</vt:lpstr>
      <vt:lpstr>Palabras reservadas en clases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2020-06-10T19:44:36Z</dcterms:created>
  <dcterms:modified xsi:type="dcterms:W3CDTF">2020-06-10T23:12:00Z</dcterms:modified>
</cp:coreProperties>
</file>