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8" r:id="rId4"/>
    <p:sldId id="262" r:id="rId5"/>
    <p:sldId id="267" r:id="rId6"/>
    <p:sldId id="265" r:id="rId7"/>
    <p:sldId id="260" r:id="rId8"/>
    <p:sldId id="258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6B8DE1"/>
    <a:srgbClr val="7BEBD8"/>
    <a:srgbClr val="8335E5"/>
    <a:srgbClr val="6C92E1"/>
    <a:srgbClr val="6313DC"/>
    <a:srgbClr val="1E3ADA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1690C-4C47-4C78-B862-66354E985A5A}" type="datetime1">
              <a:rPr lang="es-ES" smtClean="0"/>
              <a:t>19/06/2020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B61-BF17-45FD-9803-9BB2EB150729}" type="datetime1">
              <a:rPr lang="es-ES" smtClean="0"/>
              <a:pPr/>
              <a:t>19/06/2020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9459-25CE-40A2-B345-3C37E8C43C15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CB996-CD22-4BBC-9BD8-D422A4A670AF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69469-E73C-4D84-894B-33B71544AD78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A0A6F-BECE-41EA-BF07-798F4132C9EF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4E8EF-BBD5-4328-B9AD-651CDE96AA78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CEF7A-A401-4FF2-808B-CF842632DA4F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82FAF-75BA-4122-805A-A75045D55CE9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2C4E0-D24B-4FEB-8047-4C0D0110F0CE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CD4F-F723-4DE4-AF10-E28D68B82B2D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48780-B602-44CF-86FF-34AFCE04270A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502F7-479D-448B-8DD6-F7BE5FAA2482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B3EB86-27BA-4D1C-9385-C80361276849}" type="datetime1">
              <a:rPr lang="es-ES" noProof="0" smtClean="0"/>
              <a:t>19/06/2020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CLASES</a:t>
            </a:r>
          </a:p>
          <a:p>
            <a:pPr rtl="0"/>
            <a:r>
              <a:rPr lang="es-E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CONTINUACIÓN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Jorge Pérez</a:t>
            </a:r>
          </a:p>
        </p:txBody>
      </p:sp>
      <p:grpSp>
        <p:nvGrpSpPr>
          <p:cNvPr id="56" name="Grupo 55" descr="Esta imagen es un icono de tres figuras humanas conectada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orma libre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a libre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a libre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a libre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a libre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a libre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a libre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a libre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a libre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ángu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1" y="3615601"/>
            <a:ext cx="404562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ts val="4000"/>
              </a:lnSpc>
            </a:pPr>
            <a:r>
              <a:rPr lang="es-ES" sz="4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</a:t>
            </a:r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 rtl="0">
              <a:lnSpc>
                <a:spcPts val="4000"/>
              </a:lnSpc>
            </a:pPr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</a:p>
          <a:p>
            <a:pPr algn="ctr" rtl="0">
              <a:lnSpc>
                <a:spcPts val="4000"/>
              </a:lnSpc>
            </a:pPr>
            <a:r>
              <a:rPr lang="es-ES" sz="4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  <a:endParaRPr lang="es-E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 encapsulamiento es una técnica en la programación orientada a objetos, donde se busca ocultar al programador los detalles del programa, ya que no son esenciales.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Cuadro de tex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8434959" y="1380306"/>
            <a:ext cx="24279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  <a:r>
              <a:rPr lang="es-E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3</a:t>
            </a:r>
          </a:p>
        </p:txBody>
      </p:sp>
      <p:sp>
        <p:nvSpPr>
          <p:cNvPr id="102" name="Cuadro de texto 13">
            <a:extLst>
              <a:ext uri="{FF2B5EF4-FFF2-40B4-BE49-F238E27FC236}">
                <a16:creationId xmlns:a16="http://schemas.microsoft.com/office/drawing/2014/main" id="{9E3C1755-567E-4D90-9CF4-23219FF84659}"/>
              </a:ext>
            </a:extLst>
          </p:cNvPr>
          <p:cNvSpPr txBox="1"/>
          <p:nvPr/>
        </p:nvSpPr>
        <p:spPr>
          <a:xfrm>
            <a:off x="4605858" y="1380306"/>
            <a:ext cx="24279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</a:t>
            </a:r>
            <a:r>
              <a:rPr lang="es-E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9" name="Gráfico 68" descr="Vieja tecla">
            <a:extLst>
              <a:ext uri="{FF2B5EF4-FFF2-40B4-BE49-F238E27FC236}">
                <a16:creationId xmlns:a16="http://schemas.microsoft.com/office/drawing/2014/main" id="{65079059-FC17-40A5-8767-214B22CFC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1837" y="2578901"/>
            <a:ext cx="2764852" cy="2764852"/>
          </a:xfrm>
          <a:prstGeom prst="rect">
            <a:avLst/>
          </a:prstGeom>
        </p:spPr>
      </p:pic>
      <p:pic>
        <p:nvPicPr>
          <p:cNvPr id="74" name="Gráfico 73" descr="Caja de embalaje abierta">
            <a:extLst>
              <a:ext uri="{FF2B5EF4-FFF2-40B4-BE49-F238E27FC236}">
                <a16:creationId xmlns:a16="http://schemas.microsoft.com/office/drawing/2014/main" id="{C1468E52-57FA-4EA2-80AA-151C9BA41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2795" y="2578901"/>
            <a:ext cx="2766410" cy="2766410"/>
          </a:xfrm>
          <a:prstGeom prst="rect">
            <a:avLst/>
          </a:prstGeom>
        </p:spPr>
      </p:pic>
      <p:sp>
        <p:nvSpPr>
          <p:cNvPr id="111" name="Rectángulo 110">
            <a:extLst>
              <a:ext uri="{FF2B5EF4-FFF2-40B4-BE49-F238E27FC236}">
                <a16:creationId xmlns:a16="http://schemas.microsoft.com/office/drawing/2014/main" id="{94263EAB-6AFB-427E-A9AD-18B8DFEC8882}"/>
              </a:ext>
            </a:extLst>
          </p:cNvPr>
          <p:cNvSpPr/>
          <p:nvPr/>
        </p:nvSpPr>
        <p:spPr>
          <a:xfrm>
            <a:off x="8309362" y="5488541"/>
            <a:ext cx="3921825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i="1" dirty="0">
                <a:solidFill>
                  <a:srgbClr val="030553"/>
                </a:solidFill>
                <a:latin typeface="+mj-lt"/>
                <a:cs typeface="Segoe UI" panose="020B0502040204020203" pitchFamily="34" charset="0"/>
              </a:rPr>
              <a:t>Provee de seguridad en el código.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i="1" dirty="0">
                <a:solidFill>
                  <a:srgbClr val="030553"/>
                </a:solidFill>
                <a:latin typeface="+mj-lt"/>
                <a:cs typeface="Segoe UI" panose="020B0502040204020203" pitchFamily="34" charset="0"/>
              </a:rPr>
              <a:t>Interactuar de una manera más ordenada con otras clases.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i="1" dirty="0">
                <a:solidFill>
                  <a:srgbClr val="030553"/>
                </a:solidFill>
                <a:latin typeface="+mj-lt"/>
                <a:cs typeface="Segoe UI" panose="020B0502040204020203" pitchFamily="34" charset="0"/>
              </a:rPr>
              <a:t>Facilita el mantenimiento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i="1" dirty="0">
                <a:solidFill>
                  <a:srgbClr val="030553"/>
                </a:solidFill>
                <a:latin typeface="+mj-lt"/>
                <a:cs typeface="Segoe UI" panose="020B0502040204020203" pitchFamily="34" charset="0"/>
              </a:rPr>
              <a:t>Mínima visibilidad posible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811AB4-C095-4D16-959F-DD7D3E3EFD90}"/>
              </a:ext>
            </a:extLst>
          </p:cNvPr>
          <p:cNvSpPr txBox="1"/>
          <p:nvPr/>
        </p:nvSpPr>
        <p:spPr>
          <a:xfrm>
            <a:off x="0" y="2939534"/>
            <a:ext cx="413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Input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E67E49-5CA8-4E03-8BEC-550415CAA3D4}"/>
              </a:ext>
            </a:extLst>
          </p:cNvPr>
          <p:cNvSpPr txBox="1"/>
          <p:nvPr/>
        </p:nvSpPr>
        <p:spPr>
          <a:xfrm>
            <a:off x="10629901" y="2939534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Output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CEB9E7-2585-4E9F-A601-06EC93B10904}"/>
              </a:ext>
            </a:extLst>
          </p:cNvPr>
          <p:cNvSpPr/>
          <p:nvPr/>
        </p:nvSpPr>
        <p:spPr>
          <a:xfrm>
            <a:off x="3676650" y="1200150"/>
            <a:ext cx="4133850" cy="381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Algoritmos:</a:t>
            </a:r>
          </a:p>
          <a:p>
            <a:pPr algn="ctr"/>
            <a:r>
              <a:rPr lang="es-MX" dirty="0"/>
              <a:t>Una serie de instrucciones.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19CE49D-63B5-4AE5-B122-C73DC522DEE5}"/>
              </a:ext>
            </a:extLst>
          </p:cNvPr>
          <p:cNvCxnSpPr>
            <a:cxnSpLocks/>
          </p:cNvCxnSpPr>
          <p:nvPr/>
        </p:nvCxnSpPr>
        <p:spPr>
          <a:xfrm>
            <a:off x="1333500" y="325755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5489B19-25D8-46C2-A2E9-E0EE0B963383}"/>
              </a:ext>
            </a:extLst>
          </p:cNvPr>
          <p:cNvCxnSpPr/>
          <p:nvPr/>
        </p:nvCxnSpPr>
        <p:spPr>
          <a:xfrm>
            <a:off x="7943850" y="3236952"/>
            <a:ext cx="268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5A76EAC7-F680-4021-8689-BB5A45577134}"/>
              </a:ext>
            </a:extLst>
          </p:cNvPr>
          <p:cNvSpPr/>
          <p:nvPr/>
        </p:nvSpPr>
        <p:spPr>
          <a:xfrm>
            <a:off x="4210050" y="1809750"/>
            <a:ext cx="3219450" cy="215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84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 descr="Esta imagen es una ilustración de un hombre con barba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orma libre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0" name="Forma libre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1" name="Forma libre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2" name="Forma libre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3" name="Forma libre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4" name="Forma libre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5" name="Forma libre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6" name="Forma libre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" name="Forma libre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8" name="Forma libre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9" name="Forma libre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" name="Forma libre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" name="Forma libre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6" name="Rombo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0" name="Rombo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1" name="Rombo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43" name="Cuadro de texto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692019" y="379963"/>
            <a:ext cx="6737982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s-E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TIPOS DE DATOS PRIMITIVOS</a:t>
            </a:r>
          </a:p>
        </p:txBody>
      </p:sp>
      <p:sp>
        <p:nvSpPr>
          <p:cNvPr id="35" name="Cuadro de texto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dirty="0"/>
              <a:t>Sin ellos, nada existiría, son la base para guardar información </a:t>
            </a: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6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6579B04-10EC-426C-AF50-BF9CF197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30827"/>
              </p:ext>
            </p:extLst>
          </p:nvPr>
        </p:nvGraphicFramePr>
        <p:xfrm>
          <a:off x="5067057" y="1413109"/>
          <a:ext cx="6953492" cy="5292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373">
                  <a:extLst>
                    <a:ext uri="{9D8B030D-6E8A-4147-A177-3AD203B41FA5}">
                      <a16:colId xmlns:a16="http://schemas.microsoft.com/office/drawing/2014/main" val="693182786"/>
                    </a:ext>
                  </a:extLst>
                </a:gridCol>
                <a:gridCol w="1738373">
                  <a:extLst>
                    <a:ext uri="{9D8B030D-6E8A-4147-A177-3AD203B41FA5}">
                      <a16:colId xmlns:a16="http://schemas.microsoft.com/office/drawing/2014/main" val="1268188526"/>
                    </a:ext>
                  </a:extLst>
                </a:gridCol>
                <a:gridCol w="1738373">
                  <a:extLst>
                    <a:ext uri="{9D8B030D-6E8A-4147-A177-3AD203B41FA5}">
                      <a16:colId xmlns:a16="http://schemas.microsoft.com/office/drawing/2014/main" val="1878182671"/>
                    </a:ext>
                  </a:extLst>
                </a:gridCol>
                <a:gridCol w="1738373">
                  <a:extLst>
                    <a:ext uri="{9D8B030D-6E8A-4147-A177-3AD203B41FA5}">
                      <a16:colId xmlns:a16="http://schemas.microsoft.com/office/drawing/2014/main" val="4125882589"/>
                    </a:ext>
                  </a:extLst>
                </a:gridCol>
              </a:tblGrid>
              <a:tr h="2646246"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 err="1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long</a:t>
                      </a:r>
                      <a:endParaRPr lang="es-MX" sz="3600" i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 err="1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boolean</a:t>
                      </a:r>
                      <a:endParaRPr lang="es-MX" sz="3600" i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19379"/>
                  </a:ext>
                </a:extLst>
              </a:tr>
              <a:tr h="2646246"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 err="1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char</a:t>
                      </a:r>
                      <a:endParaRPr lang="es-MX" sz="3600" i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i="1" kern="1200" dirty="0" err="1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double</a:t>
                      </a:r>
                      <a:endParaRPr lang="es-MX" sz="3600" i="1" kern="1200" dirty="0">
                        <a:solidFill>
                          <a:srgbClr val="002060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885691"/>
                  </a:ext>
                </a:extLst>
              </a:tr>
            </a:tbl>
          </a:graphicData>
        </a:graphic>
      </p:graphicFrame>
      <p:sp>
        <p:nvSpPr>
          <p:cNvPr id="32" name="Cuadro de texto 34">
            <a:extLst>
              <a:ext uri="{FF2B5EF4-FFF2-40B4-BE49-F238E27FC236}">
                <a16:creationId xmlns:a16="http://schemas.microsoft.com/office/drawing/2014/main" id="{5907B61B-CF36-4754-959E-CA278123BF76}"/>
              </a:ext>
            </a:extLst>
          </p:cNvPr>
          <p:cNvSpPr txBox="1"/>
          <p:nvPr/>
        </p:nvSpPr>
        <p:spPr>
          <a:xfrm>
            <a:off x="5069999" y="3087705"/>
            <a:ext cx="1711801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Entero, de </a:t>
            </a:r>
            <a:r>
              <a:rPr lang="en-US" i="0" dirty="0"/>
              <a:t>-128 a 127</a:t>
            </a:r>
            <a:endParaRPr lang="es-ES" dirty="0"/>
          </a:p>
        </p:txBody>
      </p:sp>
      <p:sp>
        <p:nvSpPr>
          <p:cNvPr id="33" name="Cuadro de texto 34">
            <a:extLst>
              <a:ext uri="{FF2B5EF4-FFF2-40B4-BE49-F238E27FC236}">
                <a16:creationId xmlns:a16="http://schemas.microsoft.com/office/drawing/2014/main" id="{3123EAE7-C8BB-41E2-A0B9-B79580641615}"/>
              </a:ext>
            </a:extLst>
          </p:cNvPr>
          <p:cNvSpPr txBox="1"/>
          <p:nvPr/>
        </p:nvSpPr>
        <p:spPr>
          <a:xfrm>
            <a:off x="6841075" y="3080640"/>
            <a:ext cx="1711801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Entero, de </a:t>
            </a:r>
            <a:r>
              <a:rPr lang="en-US" i="0" dirty="0"/>
              <a:t>-32,768 a 32,767</a:t>
            </a:r>
            <a:endParaRPr lang="es-ES" dirty="0"/>
          </a:p>
        </p:txBody>
      </p:sp>
      <p:sp>
        <p:nvSpPr>
          <p:cNvPr id="34" name="Cuadro de texto 34">
            <a:extLst>
              <a:ext uri="{FF2B5EF4-FFF2-40B4-BE49-F238E27FC236}">
                <a16:creationId xmlns:a16="http://schemas.microsoft.com/office/drawing/2014/main" id="{483CFEB8-F5FB-447D-AA54-61C981FE9B66}"/>
              </a:ext>
            </a:extLst>
          </p:cNvPr>
          <p:cNvSpPr txBox="1"/>
          <p:nvPr/>
        </p:nvSpPr>
        <p:spPr>
          <a:xfrm>
            <a:off x="8612151" y="3080639"/>
            <a:ext cx="171180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Entero, de </a:t>
            </a:r>
            <a:r>
              <a:rPr lang="en-US" i="0" dirty="0"/>
              <a:t>2</a:t>
            </a:r>
            <a:r>
              <a:rPr lang="en-US" i="0" baseline="30000" dirty="0"/>
              <a:t>63</a:t>
            </a:r>
            <a:r>
              <a:rPr lang="en-US" i="0" dirty="0"/>
              <a:t> a 2</a:t>
            </a:r>
            <a:r>
              <a:rPr lang="en-US" i="0" baseline="30000" dirty="0"/>
              <a:t>63</a:t>
            </a:r>
            <a:r>
              <a:rPr lang="en-US" i="0" dirty="0"/>
              <a:t>-1</a:t>
            </a:r>
            <a:endParaRPr lang="es-ES" dirty="0"/>
          </a:p>
        </p:txBody>
      </p:sp>
      <p:sp>
        <p:nvSpPr>
          <p:cNvPr id="36" name="Cuadro de texto 34">
            <a:extLst>
              <a:ext uri="{FF2B5EF4-FFF2-40B4-BE49-F238E27FC236}">
                <a16:creationId xmlns:a16="http://schemas.microsoft.com/office/drawing/2014/main" id="{D13B336C-4187-4DE5-B96F-CF370C744E3F}"/>
              </a:ext>
            </a:extLst>
          </p:cNvPr>
          <p:cNvSpPr txBox="1"/>
          <p:nvPr/>
        </p:nvSpPr>
        <p:spPr>
          <a:xfrm>
            <a:off x="10383227" y="3080639"/>
            <a:ext cx="1711801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dirty="0"/>
              <a:t>Representa verdadero o falso</a:t>
            </a:r>
          </a:p>
        </p:txBody>
      </p:sp>
      <p:sp>
        <p:nvSpPr>
          <p:cNvPr id="37" name="Cuadro de texto 34">
            <a:extLst>
              <a:ext uri="{FF2B5EF4-FFF2-40B4-BE49-F238E27FC236}">
                <a16:creationId xmlns:a16="http://schemas.microsoft.com/office/drawing/2014/main" id="{AAFC759D-C7CD-4C91-9049-3BBE3460A284}"/>
              </a:ext>
            </a:extLst>
          </p:cNvPr>
          <p:cNvSpPr txBox="1"/>
          <p:nvPr/>
        </p:nvSpPr>
        <p:spPr>
          <a:xfrm>
            <a:off x="5129274" y="5724212"/>
            <a:ext cx="1711801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i="0" dirty="0"/>
              <a:t>Entero, de </a:t>
            </a:r>
            <a:r>
              <a:rPr lang="en-US" i="0" dirty="0"/>
              <a:t>-2</a:t>
            </a:r>
            <a:r>
              <a:rPr lang="en-US" i="0" baseline="30000" dirty="0"/>
              <a:t>31</a:t>
            </a:r>
            <a:r>
              <a:rPr lang="en-US" i="0" dirty="0"/>
              <a:t> a  2</a:t>
            </a:r>
            <a:r>
              <a:rPr lang="en-US" i="0" baseline="30000" dirty="0"/>
              <a:t>31</a:t>
            </a:r>
            <a:r>
              <a:rPr lang="en-US" i="0" dirty="0"/>
              <a:t>-1.</a:t>
            </a:r>
            <a:endParaRPr lang="es-ES" dirty="0"/>
          </a:p>
        </p:txBody>
      </p:sp>
      <p:sp>
        <p:nvSpPr>
          <p:cNvPr id="38" name="Cuadro de texto 34">
            <a:extLst>
              <a:ext uri="{FF2B5EF4-FFF2-40B4-BE49-F238E27FC236}">
                <a16:creationId xmlns:a16="http://schemas.microsoft.com/office/drawing/2014/main" id="{526BDAA1-B5FB-440A-A3D9-6344895449B4}"/>
              </a:ext>
            </a:extLst>
          </p:cNvPr>
          <p:cNvSpPr txBox="1"/>
          <p:nvPr/>
        </p:nvSpPr>
        <p:spPr>
          <a:xfrm>
            <a:off x="6841075" y="5724212"/>
            <a:ext cx="1711801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i="0" dirty="0"/>
              <a:t>Representar caracteres de Unicode</a:t>
            </a:r>
            <a:endParaRPr lang="es-ES" dirty="0"/>
          </a:p>
        </p:txBody>
      </p:sp>
      <p:sp>
        <p:nvSpPr>
          <p:cNvPr id="39" name="Cuadro de texto 34">
            <a:extLst>
              <a:ext uri="{FF2B5EF4-FFF2-40B4-BE49-F238E27FC236}">
                <a16:creationId xmlns:a16="http://schemas.microsoft.com/office/drawing/2014/main" id="{DE9F0A05-7CDE-4368-9F2F-D07655337AD6}"/>
              </a:ext>
            </a:extLst>
          </p:cNvPr>
          <p:cNvSpPr txBox="1"/>
          <p:nvPr/>
        </p:nvSpPr>
        <p:spPr>
          <a:xfrm>
            <a:off x="8612151" y="5724212"/>
            <a:ext cx="1711801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i="0" dirty="0"/>
              <a:t>Número real con </a:t>
            </a:r>
            <a:r>
              <a:rPr lang="es-MX" i="0" dirty="0" err="1"/>
              <a:t>decimalres</a:t>
            </a:r>
            <a:endParaRPr lang="es-ES" dirty="0"/>
          </a:p>
        </p:txBody>
      </p:sp>
      <p:sp>
        <p:nvSpPr>
          <p:cNvPr id="42" name="Cuadro de texto 34">
            <a:extLst>
              <a:ext uri="{FF2B5EF4-FFF2-40B4-BE49-F238E27FC236}">
                <a16:creationId xmlns:a16="http://schemas.microsoft.com/office/drawing/2014/main" id="{E95B108B-7D1D-48F7-8C00-732F4665011A}"/>
              </a:ext>
            </a:extLst>
          </p:cNvPr>
          <p:cNvSpPr txBox="1"/>
          <p:nvPr/>
        </p:nvSpPr>
        <p:spPr>
          <a:xfrm>
            <a:off x="10368023" y="5724212"/>
            <a:ext cx="1711801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s-MX" i="0" dirty="0"/>
              <a:t>Número real con </a:t>
            </a:r>
            <a:r>
              <a:rPr lang="es-MX" i="0" dirty="0" err="1"/>
              <a:t>decimalres</a:t>
            </a:r>
            <a:r>
              <a:rPr lang="es-MX" i="0" dirty="0"/>
              <a:t> más decimales que un float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13990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i="0" dirty="0"/>
              <a:t>Cuando todo se ordena, todo es más fácil</a:t>
            </a:r>
            <a:endParaRPr lang="es-ES" dirty="0"/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657245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3200" dirty="0"/>
              <a:t>Implementación de Clases y Arreglos</a:t>
            </a:r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1800992"/>
            <a:ext cx="369773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b="1" dirty="0">
                <a:latin typeface="Segoe UI" panose="020B0502040204020203" pitchFamily="34" charset="0"/>
              </a:rPr>
              <a:t>Más y mejores aplicaciones</a:t>
            </a:r>
          </a:p>
        </p:txBody>
      </p:sp>
      <p:sp>
        <p:nvSpPr>
          <p:cNvPr id="7" name="Elipse 26" descr="Esta imagen es un icono de una persona interactuando con tres personas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92" y="3429000"/>
            <a:ext cx="820735" cy="785134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358996A-EA88-48BC-9B83-DE3A74596973}"/>
              </a:ext>
            </a:extLst>
          </p:cNvPr>
          <p:cNvGrpSpPr/>
          <p:nvPr/>
        </p:nvGrpSpPr>
        <p:grpSpPr>
          <a:xfrm>
            <a:off x="726780" y="4596381"/>
            <a:ext cx="900557" cy="862568"/>
            <a:chOff x="3438525" y="2143125"/>
            <a:chExt cx="1397000" cy="1397000"/>
          </a:xfrm>
        </p:grpSpPr>
        <p:sp>
          <p:nvSpPr>
            <p:cNvPr id="22" name="Forma libre 25" descr="Esta imagen es un icono de tres personas interactuando. ">
              <a:extLst>
                <a:ext uri="{FF2B5EF4-FFF2-40B4-BE49-F238E27FC236}">
                  <a16:creationId xmlns:a16="http://schemas.microsoft.com/office/drawing/2014/main" id="{40B3D9E3-FB50-4DB5-9EC1-B0A5C874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4" name="Forma libre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5" name="Forma libre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6" name="Elipse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7" name="Forma libre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8" name="Forma libre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9" name="Forma libre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0" name="Elipse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1" name="Forma libre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2" name="Forma libre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3" name="Forma libre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4" name="Elipse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5" name="Forma libre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6" name="Línea 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7" name="Línea 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2F7507E-84C4-43E3-8F05-07666B4AA53B}"/>
              </a:ext>
            </a:extLst>
          </p:cNvPr>
          <p:cNvGrpSpPr/>
          <p:nvPr/>
        </p:nvGrpSpPr>
        <p:grpSpPr>
          <a:xfrm>
            <a:off x="1983469" y="3690108"/>
            <a:ext cx="5400556" cy="262840"/>
            <a:chOff x="1636214" y="3195947"/>
            <a:chExt cx="2421165" cy="88599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BCEB1F2F-367D-41AE-A066-F8669215D8F2}"/>
                </a:ext>
              </a:extLst>
            </p:cNvPr>
            <p:cNvSpPr/>
            <p:nvPr/>
          </p:nvSpPr>
          <p:spPr>
            <a:xfrm>
              <a:off x="1636214" y="3195964"/>
              <a:ext cx="2421165" cy="88582"/>
            </a:xfrm>
            <a:prstGeom prst="roundRect">
              <a:avLst>
                <a:gd name="adj" fmla="val 50000"/>
              </a:avLst>
            </a:prstGeom>
            <a:solidFill>
              <a:srgbClr val="7BEBD8">
                <a:alpha val="29000"/>
              </a:srgbClr>
            </a:solidFill>
            <a:ln w="12700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prstClr val="black">
                  <a:alpha val="47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36214" y="3195947"/>
              <a:ext cx="1791478" cy="88582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0891A01-8A14-486D-93D7-756C1B0A9EF0}"/>
              </a:ext>
            </a:extLst>
          </p:cNvPr>
          <p:cNvGrpSpPr/>
          <p:nvPr/>
        </p:nvGrpSpPr>
        <p:grpSpPr>
          <a:xfrm>
            <a:off x="1983469" y="4924989"/>
            <a:ext cx="5400556" cy="262832"/>
            <a:chOff x="1636214" y="3195950"/>
            <a:chExt cx="2421165" cy="88596"/>
          </a:xfrm>
        </p:grpSpPr>
        <p:sp>
          <p:nvSpPr>
            <p:cNvPr id="87" name="Rectángulo: Esquinas redondeadas 86">
              <a:extLst>
                <a:ext uri="{FF2B5EF4-FFF2-40B4-BE49-F238E27FC236}">
                  <a16:creationId xmlns:a16="http://schemas.microsoft.com/office/drawing/2014/main" id="{BEC06DD3-CCF5-4FA9-B6A5-88C2AD698D60}"/>
                </a:ext>
              </a:extLst>
            </p:cNvPr>
            <p:cNvSpPr/>
            <p:nvPr/>
          </p:nvSpPr>
          <p:spPr>
            <a:xfrm>
              <a:off x="1636214" y="3195964"/>
              <a:ext cx="2421165" cy="88582"/>
            </a:xfrm>
            <a:prstGeom prst="roundRect">
              <a:avLst>
                <a:gd name="adj" fmla="val 50000"/>
              </a:avLst>
            </a:prstGeom>
            <a:solidFill>
              <a:srgbClr val="7BEBD8">
                <a:alpha val="29000"/>
              </a:srgbClr>
            </a:solidFill>
            <a:ln w="12700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prstClr val="black">
                  <a:alpha val="47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AD9B3B86-FE3B-4F92-A920-9858B368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36215" y="3195950"/>
              <a:ext cx="1458429" cy="88582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" name="Imagen 162" descr="Esta imagen es de dos pares de manos juntando piezas de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8</a:t>
            </a:r>
          </a:p>
        </p:txBody>
      </p:sp>
      <p:pic>
        <p:nvPicPr>
          <p:cNvPr id="54" name="Gráfico 53" descr="Base de datos">
            <a:extLst>
              <a:ext uri="{FF2B5EF4-FFF2-40B4-BE49-F238E27FC236}">
                <a16:creationId xmlns:a16="http://schemas.microsoft.com/office/drawing/2014/main" id="{F131C58B-E44A-40CD-A03C-7F676165C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655" y="3494097"/>
            <a:ext cx="654811" cy="6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13990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i="0" dirty="0"/>
              <a:t>Cuando todo se ordena, todo es más fácil</a:t>
            </a:r>
            <a:endParaRPr lang="es-ES" dirty="0"/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657245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s-ES" sz="3200" dirty="0"/>
              <a:t>Implementación de Clases y Arreglos</a:t>
            </a:r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1800992"/>
            <a:ext cx="369773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b="1" dirty="0">
                <a:latin typeface="Segoe UI" panose="020B0502040204020203" pitchFamily="34" charset="0"/>
              </a:rPr>
              <a:t>Más y mejores aplicaciones</a:t>
            </a:r>
          </a:p>
        </p:txBody>
      </p:sp>
      <p:sp>
        <p:nvSpPr>
          <p:cNvPr id="5" name="Cuadro de texto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s-ES" i="0" dirty="0"/>
              <a:t>Recordemos que una clase es un tipo de dato definido por el usuario.</a:t>
            </a:r>
          </a:p>
          <a:p>
            <a:pPr rtl="0"/>
            <a:r>
              <a:rPr lang="es-ES" i="0" dirty="0"/>
              <a:t>Los arreglos son conjuntos de tipos de datos</a:t>
            </a:r>
            <a:endParaRPr lang="es-ES" dirty="0"/>
          </a:p>
        </p:txBody>
      </p:sp>
      <p:sp>
        <p:nvSpPr>
          <p:cNvPr id="7" name="Elipse 26" descr="Esta imagen es un icono de una persona interactuando con tres personas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92" y="3429000"/>
            <a:ext cx="820735" cy="785134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358996A-EA88-48BC-9B83-DE3A74596973}"/>
              </a:ext>
            </a:extLst>
          </p:cNvPr>
          <p:cNvGrpSpPr/>
          <p:nvPr/>
        </p:nvGrpSpPr>
        <p:grpSpPr>
          <a:xfrm>
            <a:off x="726780" y="4596381"/>
            <a:ext cx="900557" cy="862568"/>
            <a:chOff x="3438525" y="2143125"/>
            <a:chExt cx="1397000" cy="1397000"/>
          </a:xfrm>
        </p:grpSpPr>
        <p:sp>
          <p:nvSpPr>
            <p:cNvPr id="22" name="Forma libre 25" descr="Esta imagen es un icono de tres personas interactuando. ">
              <a:extLst>
                <a:ext uri="{FF2B5EF4-FFF2-40B4-BE49-F238E27FC236}">
                  <a16:creationId xmlns:a16="http://schemas.microsoft.com/office/drawing/2014/main" id="{40B3D9E3-FB50-4DB5-9EC1-B0A5C874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24" name="Forma libre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5" name="Forma libre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6" name="Elipse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7" name="Forma libre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8" name="Forma libre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9" name="Forma libre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0" name="Elipse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1" name="Forma libre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2" name="Forma libre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3" name="Forma libre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4" name="Elipse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5" name="Forma libre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6" name="Línea 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37" name="Línea 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2F7507E-84C4-43E3-8F05-07666B4AA53B}"/>
              </a:ext>
            </a:extLst>
          </p:cNvPr>
          <p:cNvGrpSpPr/>
          <p:nvPr/>
        </p:nvGrpSpPr>
        <p:grpSpPr>
          <a:xfrm>
            <a:off x="1983469" y="3690108"/>
            <a:ext cx="5400556" cy="262840"/>
            <a:chOff x="1636214" y="3195947"/>
            <a:chExt cx="2421165" cy="88599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BCEB1F2F-367D-41AE-A066-F8669215D8F2}"/>
                </a:ext>
              </a:extLst>
            </p:cNvPr>
            <p:cNvSpPr/>
            <p:nvPr/>
          </p:nvSpPr>
          <p:spPr>
            <a:xfrm>
              <a:off x="1636214" y="3195964"/>
              <a:ext cx="2421165" cy="88582"/>
            </a:xfrm>
            <a:prstGeom prst="roundRect">
              <a:avLst>
                <a:gd name="adj" fmla="val 50000"/>
              </a:avLst>
            </a:prstGeom>
            <a:solidFill>
              <a:srgbClr val="7BEBD8">
                <a:alpha val="29000"/>
              </a:srgbClr>
            </a:solidFill>
            <a:ln w="12700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prstClr val="black">
                  <a:alpha val="47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36214" y="3195947"/>
              <a:ext cx="1791478" cy="88582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0891A01-8A14-486D-93D7-756C1B0A9EF0}"/>
              </a:ext>
            </a:extLst>
          </p:cNvPr>
          <p:cNvGrpSpPr/>
          <p:nvPr/>
        </p:nvGrpSpPr>
        <p:grpSpPr>
          <a:xfrm>
            <a:off x="1983469" y="4924989"/>
            <a:ext cx="5400556" cy="262832"/>
            <a:chOff x="1636214" y="3195950"/>
            <a:chExt cx="2421165" cy="88596"/>
          </a:xfrm>
        </p:grpSpPr>
        <p:sp>
          <p:nvSpPr>
            <p:cNvPr id="87" name="Rectángulo: Esquinas redondeadas 86">
              <a:extLst>
                <a:ext uri="{FF2B5EF4-FFF2-40B4-BE49-F238E27FC236}">
                  <a16:creationId xmlns:a16="http://schemas.microsoft.com/office/drawing/2014/main" id="{BEC06DD3-CCF5-4FA9-B6A5-88C2AD698D60}"/>
                </a:ext>
              </a:extLst>
            </p:cNvPr>
            <p:cNvSpPr/>
            <p:nvPr/>
          </p:nvSpPr>
          <p:spPr>
            <a:xfrm>
              <a:off x="1636214" y="3195964"/>
              <a:ext cx="2421165" cy="88582"/>
            </a:xfrm>
            <a:prstGeom prst="roundRect">
              <a:avLst>
                <a:gd name="adj" fmla="val 50000"/>
              </a:avLst>
            </a:prstGeom>
            <a:solidFill>
              <a:srgbClr val="7BEBD8">
                <a:alpha val="29000"/>
              </a:srgbClr>
            </a:solidFill>
            <a:ln w="12700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prstClr val="black">
                  <a:alpha val="47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AD9B3B86-FE3B-4F92-A920-9858B368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36215" y="3195950"/>
              <a:ext cx="1458429" cy="88582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" name="Imagen 162" descr="Esta imagen es de dos pares de manos juntando piezas de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8</a:t>
            </a:r>
          </a:p>
        </p:txBody>
      </p:sp>
      <p:pic>
        <p:nvPicPr>
          <p:cNvPr id="54" name="Gráfico 53" descr="Base de datos">
            <a:extLst>
              <a:ext uri="{FF2B5EF4-FFF2-40B4-BE49-F238E27FC236}">
                <a16:creationId xmlns:a16="http://schemas.microsoft.com/office/drawing/2014/main" id="{F131C58B-E44A-40CD-A03C-7F676165C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655" y="3494097"/>
            <a:ext cx="654811" cy="6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orma libre 12">
            <a:extLst>
              <a:ext uri="{FF2B5EF4-FFF2-40B4-BE49-F238E27FC236}">
                <a16:creationId xmlns:a16="http://schemas.microsoft.com/office/drawing/2014/main" id="{5182D4A6-105A-435F-AF6E-AB815561E6F6}"/>
              </a:ext>
            </a:extLst>
          </p:cNvPr>
          <p:cNvSpPr>
            <a:spLocks/>
          </p:cNvSpPr>
          <p:nvPr/>
        </p:nvSpPr>
        <p:spPr bwMode="auto">
          <a:xfrm rot="4480809">
            <a:off x="6346638" y="471771"/>
            <a:ext cx="757042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253" name="Grupo 252" descr="Esta imagen es una forma decorativa abstracta. ">
            <a:extLst>
              <a:ext uri="{FF2B5EF4-FFF2-40B4-BE49-F238E27FC236}">
                <a16:creationId xmlns:a16="http://schemas.microsoft.com/office/drawing/2014/main" id="{79E2A338-0DAB-402D-AD1B-8EDDF5F5A375}"/>
              </a:ext>
            </a:extLst>
          </p:cNvPr>
          <p:cNvGrpSpPr/>
          <p:nvPr/>
        </p:nvGrpSpPr>
        <p:grpSpPr>
          <a:xfrm>
            <a:off x="-2745395" y="-6847153"/>
            <a:ext cx="8948964" cy="12105059"/>
            <a:chOff x="4855953" y="-2833465"/>
            <a:chExt cx="8948964" cy="12105059"/>
          </a:xfrm>
        </p:grpSpPr>
        <p:sp>
          <p:nvSpPr>
            <p:cNvPr id="254" name="Forma libre 10">
              <a:extLst>
                <a:ext uri="{FF2B5EF4-FFF2-40B4-BE49-F238E27FC236}">
                  <a16:creationId xmlns:a16="http://schemas.microsoft.com/office/drawing/2014/main" id="{2A291A0C-360A-415D-82D9-320A85D5C62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5" name="Forma libre 11">
              <a:extLst>
                <a:ext uri="{FF2B5EF4-FFF2-40B4-BE49-F238E27FC236}">
                  <a16:creationId xmlns:a16="http://schemas.microsoft.com/office/drawing/2014/main" id="{7159BC4A-B384-49FF-A0C2-3E8546F0914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6" name="Forma libre 12">
              <a:extLst>
                <a:ext uri="{FF2B5EF4-FFF2-40B4-BE49-F238E27FC236}">
                  <a16:creationId xmlns:a16="http://schemas.microsoft.com/office/drawing/2014/main" id="{2BC991A2-0BE4-4014-8869-4F24405A3AE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287868"/>
            <a:ext cx="3597344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RELACIONES ENTRE CLASES</a:t>
            </a:r>
          </a:p>
        </p:txBody>
      </p:sp>
      <p:grpSp>
        <p:nvGrpSpPr>
          <p:cNvPr id="27" name="Grupo 26" descr="Esta imagen es de un hombre visto desde atrás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orma libre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" name="Auto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" name="Forma libre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" name="Forma libre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bre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" name="Forma libre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3" name="Forma libre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4" name="Forma libre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" name="Forma libre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6" name="Forma libre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7" name="Forma libre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" name="Forma libre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0" name="Forma libre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Elipse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2" y="4162425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6" name="Elipse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8225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9" name="Grupo 38" descr="Esta imagen es un icono de tres personas interactuando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orma libre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13" name="Grupo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orma libre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5" name="Forma libre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6" name="Elipse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7" name="Forma libre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8" name="Forma libre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9" name="Forma libre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0" name="Elipse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1" name="Forma libre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2" name="Forma libre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3" name="Forma libre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4" name="Elipse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5" name="Forma libre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6" name="Línea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7" name="Línea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1598853" cy="2061528"/>
            <a:chOff x="9695998" y="4157408"/>
            <a:chExt cx="1734002" cy="2061528"/>
          </a:xfrm>
        </p:grpSpPr>
        <p:sp>
          <p:nvSpPr>
            <p:cNvPr id="331" name="Cuadro de texto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AGREGACIÓN:</a:t>
              </a:r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 objeto forma parte de otro, sin embargo, su existencia no depende de este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77495" y="2032106"/>
            <a:ext cx="2251862" cy="1666587"/>
            <a:chOff x="9677414" y="4157408"/>
            <a:chExt cx="1752586" cy="1666587"/>
          </a:xfrm>
        </p:grpSpPr>
        <p:sp>
          <p:nvSpPr>
            <p:cNvPr id="337" name="Cuadro de texto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4" y="4157408"/>
              <a:ext cx="1729396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COMPOSICIÓN:</a:t>
              </a:r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77414" y="4592889"/>
              <a:ext cx="1729394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Cuando un objeto está hecho a base de otros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600" y="1993357"/>
            <a:ext cx="2412308" cy="2081055"/>
            <a:chOff x="1425534" y="2203556"/>
            <a:chExt cx="1596374" cy="2081055"/>
          </a:xfrm>
        </p:grpSpPr>
        <p:sp>
          <p:nvSpPr>
            <p:cNvPr id="340" name="Cuadro de texto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s-ES" sz="20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HERENCIA:</a:t>
              </a:r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5534" y="2745728"/>
              <a:ext cx="1594604" cy="15388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s-ES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Los hijos comparten características y métodos de los padres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6405" y="4157408"/>
            <a:ext cx="1598853" cy="1569086"/>
            <a:chOff x="9695998" y="4157408"/>
            <a:chExt cx="1734002" cy="1569086"/>
          </a:xfrm>
        </p:grpSpPr>
        <p:sp>
          <p:nvSpPr>
            <p:cNvPr id="343" name="Cuadro de texto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s-E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ASOCIACIÓN:</a:t>
              </a:r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Un objeto ocupa algún miembro de otro</a:t>
              </a:r>
            </a:p>
          </p:txBody>
        </p:sp>
      </p:grpSp>
      <p:sp>
        <p:nvSpPr>
          <p:cNvPr id="24" name="Títu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4,</a:t>
            </a:r>
          </a:p>
        </p:txBody>
      </p:sp>
      <p:pic>
        <p:nvPicPr>
          <p:cNvPr id="23" name="Gráfico 22" descr="Conexiones">
            <a:extLst>
              <a:ext uri="{FF2B5EF4-FFF2-40B4-BE49-F238E27FC236}">
                <a16:creationId xmlns:a16="http://schemas.microsoft.com/office/drawing/2014/main" id="{0BFD129A-1B8F-4A2D-A91F-B64915788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7321" y="4361749"/>
            <a:ext cx="914400" cy="914400"/>
          </a:xfrm>
          <a:prstGeom prst="rect">
            <a:avLst/>
          </a:prstGeom>
        </p:spPr>
      </p:pic>
      <p:pic>
        <p:nvPicPr>
          <p:cNvPr id="29" name="Gráfico 28" descr="Flujo de trabajo">
            <a:extLst>
              <a:ext uri="{FF2B5EF4-FFF2-40B4-BE49-F238E27FC236}">
                <a16:creationId xmlns:a16="http://schemas.microsoft.com/office/drawing/2014/main" id="{DAD6EC3A-427D-4461-8AFC-D7C81E2C4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5563" y="4321993"/>
            <a:ext cx="914400" cy="914400"/>
          </a:xfrm>
          <a:prstGeom prst="rect">
            <a:avLst/>
          </a:prstGeom>
        </p:spPr>
      </p:pic>
      <p:grpSp>
        <p:nvGrpSpPr>
          <p:cNvPr id="147" name="Grupo 146" descr="Esta imagen es un icono de 1 persona interactuando con tres personas. ">
            <a:extLst>
              <a:ext uri="{FF2B5EF4-FFF2-40B4-BE49-F238E27FC236}">
                <a16:creationId xmlns:a16="http://schemas.microsoft.com/office/drawing/2014/main" id="{17DDE395-FDE5-4AF0-BDAF-23817C9F7388}"/>
              </a:ext>
            </a:extLst>
          </p:cNvPr>
          <p:cNvGrpSpPr/>
          <p:nvPr/>
        </p:nvGrpSpPr>
        <p:grpSpPr>
          <a:xfrm>
            <a:off x="3778721" y="2205831"/>
            <a:ext cx="1273175" cy="1271588"/>
            <a:chOff x="5459412" y="1395413"/>
            <a:chExt cx="1273175" cy="1271588"/>
          </a:xfrm>
        </p:grpSpPr>
        <p:sp>
          <p:nvSpPr>
            <p:cNvPr id="148" name="Elipse 26">
              <a:extLst>
                <a:ext uri="{FF2B5EF4-FFF2-40B4-BE49-F238E27FC236}">
                  <a16:creationId xmlns:a16="http://schemas.microsoft.com/office/drawing/2014/main" id="{FC825944-769E-434F-9B07-646D51B9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17D1A922-F057-4F57-8857-2A2A1194C1C1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1" name="Elipse 309">
                <a:extLst>
                  <a:ext uri="{FF2B5EF4-FFF2-40B4-BE49-F238E27FC236}">
                    <a16:creationId xmlns:a16="http://schemas.microsoft.com/office/drawing/2014/main" id="{357313E3-2DE2-47D2-86FE-33F6EED1E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52" name="Forma libre 310">
                <a:extLst>
                  <a:ext uri="{FF2B5EF4-FFF2-40B4-BE49-F238E27FC236}">
                    <a16:creationId xmlns:a16="http://schemas.microsoft.com/office/drawing/2014/main" id="{241F9672-60E2-4003-80A3-49D0707F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8" name="Elipse 311">
                <a:extLst>
                  <a:ext uri="{FF2B5EF4-FFF2-40B4-BE49-F238E27FC236}">
                    <a16:creationId xmlns:a16="http://schemas.microsoft.com/office/drawing/2014/main" id="{42CFA9E4-127C-4701-80FA-8B68D3EC2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9" name="Forma libre 312">
                <a:extLst>
                  <a:ext uri="{FF2B5EF4-FFF2-40B4-BE49-F238E27FC236}">
                    <a16:creationId xmlns:a16="http://schemas.microsoft.com/office/drawing/2014/main" id="{FB905676-C5D3-4B3B-9983-423FBE855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0" name="Elipse 313">
                <a:extLst>
                  <a:ext uri="{FF2B5EF4-FFF2-40B4-BE49-F238E27FC236}">
                    <a16:creationId xmlns:a16="http://schemas.microsoft.com/office/drawing/2014/main" id="{102CC13D-32A4-4702-BCA1-8FDEC47E0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1" name="Forma libre 314">
                <a:extLst>
                  <a:ext uri="{FF2B5EF4-FFF2-40B4-BE49-F238E27FC236}">
                    <a16:creationId xmlns:a16="http://schemas.microsoft.com/office/drawing/2014/main" id="{B9D2FAC7-17FD-4D7C-9719-F86C8C5C6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2" name="Elipse 315">
                <a:extLst>
                  <a:ext uri="{FF2B5EF4-FFF2-40B4-BE49-F238E27FC236}">
                    <a16:creationId xmlns:a16="http://schemas.microsoft.com/office/drawing/2014/main" id="{1EF6A4AF-566E-4281-A539-417003A92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3" name="Forma libre 316">
                <a:extLst>
                  <a:ext uri="{FF2B5EF4-FFF2-40B4-BE49-F238E27FC236}">
                    <a16:creationId xmlns:a16="http://schemas.microsoft.com/office/drawing/2014/main" id="{A7CA22A0-93D5-4849-8E32-7296704F7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4" name="Elipse 317">
                <a:extLst>
                  <a:ext uri="{FF2B5EF4-FFF2-40B4-BE49-F238E27FC236}">
                    <a16:creationId xmlns:a16="http://schemas.microsoft.com/office/drawing/2014/main" id="{27DBAA7E-B8F9-40C7-A38E-0E6E2B322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5" name="Forma libre 318">
                <a:extLst>
                  <a:ext uri="{FF2B5EF4-FFF2-40B4-BE49-F238E27FC236}">
                    <a16:creationId xmlns:a16="http://schemas.microsoft.com/office/drawing/2014/main" id="{064F2B46-E8A8-45C7-A858-4E5964BCA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6" name="Forma libre 319">
                <a:extLst>
                  <a:ext uri="{FF2B5EF4-FFF2-40B4-BE49-F238E27FC236}">
                    <a16:creationId xmlns:a16="http://schemas.microsoft.com/office/drawing/2014/main" id="{D2AFC851-38EA-4AEF-861E-4F1D3BAA0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37" name="Línea 320">
                <a:extLst>
                  <a:ext uri="{FF2B5EF4-FFF2-40B4-BE49-F238E27FC236}">
                    <a16:creationId xmlns:a16="http://schemas.microsoft.com/office/drawing/2014/main" id="{820EDC94-2A73-4804-BE1D-A0A9D5064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Referencias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3612469"/>
            <a:chOff x="518433" y="1692049"/>
            <a:chExt cx="4201583" cy="3612469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1600" dirty="0">
                    <a:hlinkClick r:id="rId3"/>
                  </a:rPr>
                  <a:t>https://docs.oracle.com/javase/tutorial/java/nutsandbolts/datatypes.html</a:t>
                </a:r>
                <a:endParaRPr lang="es-MX" sz="1600" dirty="0"/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1600" i="1" dirty="0">
                    <a:solidFill>
                      <a:srgbClr val="002060"/>
                    </a:solidFill>
                    <a:cs typeface="Segoe UI" panose="020B0502040204020203" pitchFamily="34" charset="0"/>
                  </a:rPr>
                  <a:t>Mis notas</a:t>
                </a:r>
                <a:endParaRPr lang="es-ES" sz="1600" i="1" dirty="0">
                  <a:solidFill>
                    <a:srgbClr val="00206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6" name="Forma libre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7" name="Forma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8" name="Forma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9" name="Forma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0" name="Forma libre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bre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4" name="Forma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5" name="Forma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6" name="Forma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7" name="Forma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8" name="Forma libre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63_TF33668227.potx" id="{B848F757-4882-4260-9664-369339BAC206}" vid="{4D2DE6CD-11E4-4246-B83E-0A0B217F75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humanos, de 24Slides</Template>
  <TotalTime>0</TotalTime>
  <Words>320</Words>
  <Application>Microsoft Office PowerPoint</Application>
  <PresentationFormat>Panorámica</PresentationFormat>
  <Paragraphs>69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de Office</vt:lpstr>
      <vt:lpstr>Diapositiva de recursos humanos 1</vt:lpstr>
      <vt:lpstr>Diapositiva de recursos humanos 3</vt:lpstr>
      <vt:lpstr>Presentación de PowerPoint</vt:lpstr>
      <vt:lpstr>Diapositiva de recursos humanos 6</vt:lpstr>
      <vt:lpstr>Diapositiva de recursos humanos 8</vt:lpstr>
      <vt:lpstr>Diapositiva de recursos humanos 8</vt:lpstr>
      <vt:lpstr>Diapositiva de recursos humanos 4,</vt:lpstr>
      <vt:lpstr>Diapositiva de recursos humanos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2020-06-17T18:29:22Z</dcterms:created>
  <dcterms:modified xsi:type="dcterms:W3CDTF">2020-06-19T22:10:13Z</dcterms:modified>
</cp:coreProperties>
</file>