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elegraf Bold" charset="1" panose="00000800000000000000"/>
      <p:regular r:id="rId21"/>
    </p:embeddedFont>
    <p:embeddedFont>
      <p:font typeface="Telegraf" charset="1" panose="00000500000000000000"/>
      <p:regular r:id="rId22"/>
    </p:embeddedFont>
    <p:embeddedFont>
      <p:font typeface="Open Sans" charset="1" panose="020B0606030504020204"/>
      <p:regular r:id="rId23"/>
    </p:embeddedFont>
    <p:embeddedFont>
      <p:font typeface="Open Sans Bold" charset="1" panose="020B0806030504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https://docs.google.com/spreadsheets/d/1DUF2isFWsqVSYhbaACYtbgcLi_YjDqpE3GLQIVgkKQg/edit#gid=69851113"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 Id="rId5" Target="https://github.com/JorgePere27" TargetMode="External" Type="http://schemas.openxmlformats.org/officeDocument/2006/relationships/hyperlink"/><Relationship Id="rId6" Target="https://github.com/estebanferraz1" TargetMode="External" Type="http://schemas.openxmlformats.org/officeDocument/2006/relationships/hyperlink"/><Relationship Id="rId7" Target="https://github.com/JhonatanRC03"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4A98"/>
        </a:solidFill>
      </p:bgPr>
    </p:bg>
    <p:spTree>
      <p:nvGrpSpPr>
        <p:cNvPr id="1" name=""/>
        <p:cNvGrpSpPr/>
        <p:nvPr/>
      </p:nvGrpSpPr>
      <p:grpSpPr>
        <a:xfrm>
          <a:off x="0" y="0"/>
          <a:ext cx="0" cy="0"/>
          <a:chOff x="0" y="0"/>
          <a:chExt cx="0" cy="0"/>
        </a:xfrm>
      </p:grpSpPr>
      <p:grpSp>
        <p:nvGrpSpPr>
          <p:cNvPr name="Group 2" id="2"/>
          <p:cNvGrpSpPr/>
          <p:nvPr/>
        </p:nvGrpSpPr>
        <p:grpSpPr>
          <a:xfrm rot="0">
            <a:off x="-1348238" y="7911360"/>
            <a:ext cx="19636238" cy="3103762"/>
            <a:chOff x="0" y="0"/>
            <a:chExt cx="2507534" cy="396348"/>
          </a:xfrm>
        </p:grpSpPr>
        <p:sp>
          <p:nvSpPr>
            <p:cNvPr name="Freeform 3" id="3"/>
            <p:cNvSpPr/>
            <p:nvPr/>
          </p:nvSpPr>
          <p:spPr>
            <a:xfrm flipH="false" flipV="false" rot="0">
              <a:off x="0" y="0"/>
              <a:ext cx="2507534" cy="396348"/>
            </a:xfrm>
            <a:custGeom>
              <a:avLst/>
              <a:gdLst/>
              <a:ahLst/>
              <a:cxnLst/>
              <a:rect r="r" b="b" t="t" l="l"/>
              <a:pathLst>
                <a:path h="396348" w="2507534">
                  <a:moveTo>
                    <a:pt x="0" y="0"/>
                  </a:moveTo>
                  <a:lnTo>
                    <a:pt x="2507534" y="0"/>
                  </a:lnTo>
                  <a:lnTo>
                    <a:pt x="2507534" y="396348"/>
                  </a:lnTo>
                  <a:lnTo>
                    <a:pt x="0" y="396348"/>
                  </a:lnTo>
                  <a:close/>
                </a:path>
              </a:pathLst>
            </a:custGeom>
            <a:solidFill>
              <a:srgbClr val="011C50"/>
            </a:solidFill>
          </p:spPr>
        </p:sp>
      </p:grpSp>
      <p:sp>
        <p:nvSpPr>
          <p:cNvPr name="Freeform 4" id="4"/>
          <p:cNvSpPr/>
          <p:nvPr/>
        </p:nvSpPr>
        <p:spPr>
          <a:xfrm flipH="false" flipV="false" rot="0">
            <a:off x="0" y="1601058"/>
            <a:ext cx="18288000" cy="6319827"/>
          </a:xfrm>
          <a:custGeom>
            <a:avLst/>
            <a:gdLst/>
            <a:ahLst/>
            <a:cxnLst/>
            <a:rect r="r" b="b" t="t" l="l"/>
            <a:pathLst>
              <a:path h="6319827" w="18288000">
                <a:moveTo>
                  <a:pt x="0" y="0"/>
                </a:moveTo>
                <a:lnTo>
                  <a:pt x="18288000" y="0"/>
                </a:lnTo>
                <a:lnTo>
                  <a:pt x="18288000" y="6319827"/>
                </a:lnTo>
                <a:lnTo>
                  <a:pt x="0" y="6319827"/>
                </a:lnTo>
                <a:lnTo>
                  <a:pt x="0" y="0"/>
                </a:lnTo>
                <a:close/>
              </a:path>
            </a:pathLst>
          </a:custGeom>
          <a:blipFill>
            <a:blip r:embed="rId2"/>
            <a:stretch>
              <a:fillRect l="0" t="0" r="0" b="0"/>
            </a:stretch>
          </a:blipFill>
        </p:spPr>
      </p:sp>
      <p:sp>
        <p:nvSpPr>
          <p:cNvPr name="Freeform 5" id="5"/>
          <p:cNvSpPr/>
          <p:nvPr/>
        </p:nvSpPr>
        <p:spPr>
          <a:xfrm flipH="false" flipV="false" rot="0">
            <a:off x="15557144" y="8141042"/>
            <a:ext cx="2012189" cy="1949214"/>
          </a:xfrm>
          <a:custGeom>
            <a:avLst/>
            <a:gdLst/>
            <a:ahLst/>
            <a:cxnLst/>
            <a:rect r="r" b="b" t="t" l="l"/>
            <a:pathLst>
              <a:path h="1949214" w="2012189">
                <a:moveTo>
                  <a:pt x="0" y="0"/>
                </a:moveTo>
                <a:lnTo>
                  <a:pt x="2012189" y="0"/>
                </a:lnTo>
                <a:lnTo>
                  <a:pt x="2012189" y="1949214"/>
                </a:lnTo>
                <a:lnTo>
                  <a:pt x="0" y="1949214"/>
                </a:lnTo>
                <a:lnTo>
                  <a:pt x="0" y="0"/>
                </a:lnTo>
                <a:close/>
              </a:path>
            </a:pathLst>
          </a:custGeom>
          <a:blipFill>
            <a:blip r:embed="rId3"/>
            <a:stretch>
              <a:fillRect l="0" t="-3230" r="0" b="0"/>
            </a:stretch>
          </a:blipFill>
        </p:spPr>
      </p:sp>
      <p:sp>
        <p:nvSpPr>
          <p:cNvPr name="TextBox 6" id="6"/>
          <p:cNvSpPr txBox="true"/>
          <p:nvPr/>
        </p:nvSpPr>
        <p:spPr>
          <a:xfrm rot="0">
            <a:off x="1028700" y="8207481"/>
            <a:ext cx="8719352" cy="1828165"/>
          </a:xfrm>
          <a:prstGeom prst="rect">
            <a:avLst/>
          </a:prstGeom>
        </p:spPr>
        <p:txBody>
          <a:bodyPr anchor="t" rtlCol="false" tIns="0" lIns="0" bIns="0" rIns="0">
            <a:spAutoFit/>
          </a:bodyPr>
          <a:lstStyle/>
          <a:p>
            <a:pPr algn="l">
              <a:lnSpc>
                <a:spcPts val="4760"/>
              </a:lnSpc>
            </a:pPr>
            <a:r>
              <a:rPr lang="en-US" sz="3400">
                <a:solidFill>
                  <a:srgbClr val="FFFFFF"/>
                </a:solidFill>
                <a:latin typeface="Telegraf Bold"/>
              </a:rPr>
              <a:t>Jhonatan Rodriguez</a:t>
            </a:r>
          </a:p>
          <a:p>
            <a:pPr algn="l">
              <a:lnSpc>
                <a:spcPts val="4760"/>
              </a:lnSpc>
            </a:pPr>
            <a:r>
              <a:rPr lang="en-US" sz="3400">
                <a:solidFill>
                  <a:srgbClr val="FFFFFF"/>
                </a:solidFill>
                <a:latin typeface="Telegraf Bold"/>
              </a:rPr>
              <a:t>Jorge Perez</a:t>
            </a:r>
          </a:p>
          <a:p>
            <a:pPr algn="l">
              <a:lnSpc>
                <a:spcPts val="4760"/>
              </a:lnSpc>
            </a:pPr>
            <a:r>
              <a:rPr lang="en-US" sz="3400">
                <a:solidFill>
                  <a:srgbClr val="FFFFFF"/>
                </a:solidFill>
                <a:latin typeface="Telegraf Bold"/>
              </a:rPr>
              <a:t>Esteban Ferraz</a:t>
            </a:r>
          </a:p>
        </p:txBody>
      </p:sp>
      <p:grpSp>
        <p:nvGrpSpPr>
          <p:cNvPr name="Group 7" id="7"/>
          <p:cNvGrpSpPr/>
          <p:nvPr/>
        </p:nvGrpSpPr>
        <p:grpSpPr>
          <a:xfrm rot="0">
            <a:off x="0" y="195130"/>
            <a:ext cx="18288000" cy="1742440"/>
            <a:chOff x="0" y="0"/>
            <a:chExt cx="24384000" cy="2323253"/>
          </a:xfrm>
        </p:grpSpPr>
        <p:sp>
          <p:nvSpPr>
            <p:cNvPr name="TextBox 8" id="8"/>
            <p:cNvSpPr txBox="true"/>
            <p:nvPr/>
          </p:nvSpPr>
          <p:spPr>
            <a:xfrm rot="0">
              <a:off x="0" y="-85725"/>
              <a:ext cx="24384000" cy="1508125"/>
            </a:xfrm>
            <a:prstGeom prst="rect">
              <a:avLst/>
            </a:prstGeom>
          </p:spPr>
          <p:txBody>
            <a:bodyPr anchor="t" rtlCol="false" tIns="0" lIns="0" bIns="0" rIns="0">
              <a:spAutoFit/>
            </a:bodyPr>
            <a:lstStyle/>
            <a:p>
              <a:pPr algn="ctr">
                <a:lnSpc>
                  <a:spcPts val="8400"/>
                </a:lnSpc>
              </a:pPr>
              <a:r>
                <a:rPr lang="en-US" sz="7000">
                  <a:solidFill>
                    <a:srgbClr val="FFFFFF"/>
                  </a:solidFill>
                  <a:latin typeface="Telegraf"/>
                </a:rPr>
                <a:t>Data Science Project</a:t>
              </a:r>
            </a:p>
          </p:txBody>
        </p:sp>
        <p:sp>
          <p:nvSpPr>
            <p:cNvPr name="TextBox 9" id="9"/>
            <p:cNvSpPr txBox="true"/>
            <p:nvPr/>
          </p:nvSpPr>
          <p:spPr>
            <a:xfrm rot="0">
              <a:off x="0" y="1723602"/>
              <a:ext cx="24384000" cy="570442"/>
            </a:xfrm>
            <a:prstGeom prst="rect">
              <a:avLst/>
            </a:prstGeom>
          </p:spPr>
          <p:txBody>
            <a:bodyPr anchor="t" rtlCol="false" tIns="0" lIns="0" bIns="0" rIns="0">
              <a:spAutoFit/>
            </a:bodyPr>
            <a:lstStyle/>
            <a:p>
              <a:pPr algn="l">
                <a:lnSpc>
                  <a:spcPts val="324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4A98"/>
        </a:solidFill>
      </p:bgPr>
    </p:bg>
    <p:spTree>
      <p:nvGrpSpPr>
        <p:cNvPr id="1" name=""/>
        <p:cNvGrpSpPr/>
        <p:nvPr/>
      </p:nvGrpSpPr>
      <p:grpSpPr>
        <a:xfrm>
          <a:off x="0" y="0"/>
          <a:ext cx="0" cy="0"/>
          <a:chOff x="0" y="0"/>
          <a:chExt cx="0" cy="0"/>
        </a:xfrm>
      </p:grpSpPr>
      <p:grpSp>
        <p:nvGrpSpPr>
          <p:cNvPr name="Group 2" id="2"/>
          <p:cNvGrpSpPr/>
          <p:nvPr/>
        </p:nvGrpSpPr>
        <p:grpSpPr>
          <a:xfrm rot="8100000">
            <a:off x="-5392114" y="-2070100"/>
            <a:ext cx="15051428" cy="14746763"/>
            <a:chOff x="0" y="0"/>
            <a:chExt cx="20068571" cy="19662351"/>
          </a:xfrm>
        </p:grpSpPr>
        <p:sp>
          <p:nvSpPr>
            <p:cNvPr name="Freeform 3" id="3"/>
            <p:cNvSpPr/>
            <p:nvPr/>
          </p:nvSpPr>
          <p:spPr>
            <a:xfrm flipH="false" flipV="false" rot="0">
              <a:off x="0" y="0"/>
              <a:ext cx="17410038" cy="18629418"/>
            </a:xfrm>
            <a:custGeom>
              <a:avLst/>
              <a:gdLst/>
              <a:ahLst/>
              <a:cxnLst/>
              <a:rect r="r" b="b" t="t" l="l"/>
              <a:pathLst>
                <a:path h="18629418" w="17410038">
                  <a:moveTo>
                    <a:pt x="0" y="0"/>
                  </a:moveTo>
                  <a:lnTo>
                    <a:pt x="17410038" y="0"/>
                  </a:lnTo>
                  <a:lnTo>
                    <a:pt x="17410038" y="18629418"/>
                  </a:lnTo>
                  <a:lnTo>
                    <a:pt x="0" y="1862941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658533" y="1032933"/>
              <a:ext cx="17410038" cy="18629418"/>
            </a:xfrm>
            <a:custGeom>
              <a:avLst/>
              <a:gdLst/>
              <a:ahLst/>
              <a:cxnLst/>
              <a:rect r="r" b="b" t="t" l="l"/>
              <a:pathLst>
                <a:path h="18629418" w="17410038">
                  <a:moveTo>
                    <a:pt x="0" y="0"/>
                  </a:moveTo>
                  <a:lnTo>
                    <a:pt x="17410038" y="0"/>
                  </a:lnTo>
                  <a:lnTo>
                    <a:pt x="17410038" y="18629418"/>
                  </a:lnTo>
                  <a:lnTo>
                    <a:pt x="0" y="1862941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348238" y="7911360"/>
            <a:ext cx="19636238" cy="3103762"/>
            <a:chOff x="0" y="0"/>
            <a:chExt cx="2507534" cy="396348"/>
          </a:xfrm>
        </p:grpSpPr>
        <p:sp>
          <p:nvSpPr>
            <p:cNvPr name="Freeform 6" id="6"/>
            <p:cNvSpPr/>
            <p:nvPr/>
          </p:nvSpPr>
          <p:spPr>
            <a:xfrm flipH="false" flipV="false" rot="0">
              <a:off x="0" y="0"/>
              <a:ext cx="2507534" cy="396348"/>
            </a:xfrm>
            <a:custGeom>
              <a:avLst/>
              <a:gdLst/>
              <a:ahLst/>
              <a:cxnLst/>
              <a:rect r="r" b="b" t="t" l="l"/>
              <a:pathLst>
                <a:path h="396348" w="2507534">
                  <a:moveTo>
                    <a:pt x="0" y="0"/>
                  </a:moveTo>
                  <a:lnTo>
                    <a:pt x="2507534" y="0"/>
                  </a:lnTo>
                  <a:lnTo>
                    <a:pt x="2507534" y="396348"/>
                  </a:lnTo>
                  <a:lnTo>
                    <a:pt x="0" y="396348"/>
                  </a:lnTo>
                  <a:close/>
                </a:path>
              </a:pathLst>
            </a:custGeom>
            <a:solidFill>
              <a:srgbClr val="011C50"/>
            </a:solidFill>
          </p:spPr>
        </p:sp>
      </p:grpSp>
      <p:grpSp>
        <p:nvGrpSpPr>
          <p:cNvPr name="Group 7" id="7"/>
          <p:cNvGrpSpPr/>
          <p:nvPr/>
        </p:nvGrpSpPr>
        <p:grpSpPr>
          <a:xfrm rot="0">
            <a:off x="3566711" y="0"/>
            <a:ext cx="11576261" cy="2132700"/>
            <a:chOff x="0" y="0"/>
            <a:chExt cx="15435014" cy="2843601"/>
          </a:xfrm>
        </p:grpSpPr>
        <p:sp>
          <p:nvSpPr>
            <p:cNvPr name="TextBox 8" id="8"/>
            <p:cNvSpPr txBox="true"/>
            <p:nvPr/>
          </p:nvSpPr>
          <p:spPr>
            <a:xfrm rot="0">
              <a:off x="0" y="-104775"/>
              <a:ext cx="15435014" cy="2047699"/>
            </a:xfrm>
            <a:prstGeom prst="rect">
              <a:avLst/>
            </a:prstGeom>
          </p:spPr>
          <p:txBody>
            <a:bodyPr anchor="t" rtlCol="false" tIns="0" lIns="0" bIns="0" rIns="0">
              <a:spAutoFit/>
            </a:bodyPr>
            <a:lstStyle/>
            <a:p>
              <a:pPr algn="l">
                <a:lnSpc>
                  <a:spcPts val="11519"/>
                </a:lnSpc>
              </a:pPr>
              <a:r>
                <a:rPr lang="en-US" sz="9600">
                  <a:solidFill>
                    <a:srgbClr val="FFFFFF"/>
                  </a:solidFill>
                  <a:latin typeface="Telegraf Bold"/>
                </a:rPr>
                <a:t>Balanceo de datos</a:t>
              </a:r>
            </a:p>
          </p:txBody>
        </p:sp>
        <p:sp>
          <p:nvSpPr>
            <p:cNvPr name="TextBox 9" id="9"/>
            <p:cNvSpPr txBox="true"/>
            <p:nvPr/>
          </p:nvSpPr>
          <p:spPr>
            <a:xfrm rot="0">
              <a:off x="0" y="2244125"/>
              <a:ext cx="15435014" cy="570265"/>
            </a:xfrm>
            <a:prstGeom prst="rect">
              <a:avLst/>
            </a:prstGeom>
          </p:spPr>
          <p:txBody>
            <a:bodyPr anchor="t" rtlCol="false" tIns="0" lIns="0" bIns="0" rIns="0">
              <a:spAutoFit/>
            </a:bodyPr>
            <a:lstStyle/>
            <a:p>
              <a:pPr algn="l">
                <a:lnSpc>
                  <a:spcPts val="3249"/>
                </a:lnSpc>
              </a:pPr>
            </a:p>
          </p:txBody>
        </p:sp>
      </p:grpSp>
      <p:sp>
        <p:nvSpPr>
          <p:cNvPr name="Freeform 10" id="10"/>
          <p:cNvSpPr/>
          <p:nvPr/>
        </p:nvSpPr>
        <p:spPr>
          <a:xfrm flipH="false" flipV="false" rot="0">
            <a:off x="7542005" y="4161099"/>
            <a:ext cx="3203990" cy="2284365"/>
          </a:xfrm>
          <a:custGeom>
            <a:avLst/>
            <a:gdLst/>
            <a:ahLst/>
            <a:cxnLst/>
            <a:rect r="r" b="b" t="t" l="l"/>
            <a:pathLst>
              <a:path h="2284365" w="3203990">
                <a:moveTo>
                  <a:pt x="0" y="0"/>
                </a:moveTo>
                <a:lnTo>
                  <a:pt x="3203990" y="0"/>
                </a:lnTo>
                <a:lnTo>
                  <a:pt x="3203990" y="2284365"/>
                </a:lnTo>
                <a:lnTo>
                  <a:pt x="0" y="2284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6444" y="1804129"/>
            <a:ext cx="6800534" cy="6998306"/>
          </a:xfrm>
          <a:custGeom>
            <a:avLst/>
            <a:gdLst/>
            <a:ahLst/>
            <a:cxnLst/>
            <a:rect r="r" b="b" t="t" l="l"/>
            <a:pathLst>
              <a:path h="6998306" w="6800534">
                <a:moveTo>
                  <a:pt x="0" y="0"/>
                </a:moveTo>
                <a:lnTo>
                  <a:pt x="6800534" y="0"/>
                </a:lnTo>
                <a:lnTo>
                  <a:pt x="6800534" y="6998306"/>
                </a:lnTo>
                <a:lnTo>
                  <a:pt x="0" y="6998306"/>
                </a:lnTo>
                <a:lnTo>
                  <a:pt x="0" y="0"/>
                </a:lnTo>
                <a:close/>
              </a:path>
            </a:pathLst>
          </a:custGeom>
          <a:blipFill>
            <a:blip r:embed="rId6"/>
            <a:stretch>
              <a:fillRect l="-3645" t="0" r="0" b="-5312"/>
            </a:stretch>
          </a:blipFill>
        </p:spPr>
      </p:sp>
      <p:sp>
        <p:nvSpPr>
          <p:cNvPr name="Freeform 12" id="12"/>
          <p:cNvSpPr/>
          <p:nvPr/>
        </p:nvSpPr>
        <p:spPr>
          <a:xfrm flipH="false" flipV="false" rot="0">
            <a:off x="11317495" y="1804129"/>
            <a:ext cx="6676594" cy="6998306"/>
          </a:xfrm>
          <a:custGeom>
            <a:avLst/>
            <a:gdLst/>
            <a:ahLst/>
            <a:cxnLst/>
            <a:rect r="r" b="b" t="t" l="l"/>
            <a:pathLst>
              <a:path h="6998306" w="6676594">
                <a:moveTo>
                  <a:pt x="0" y="0"/>
                </a:moveTo>
                <a:lnTo>
                  <a:pt x="6676594" y="0"/>
                </a:lnTo>
                <a:lnTo>
                  <a:pt x="6676594" y="6998306"/>
                </a:lnTo>
                <a:lnTo>
                  <a:pt x="0" y="6998306"/>
                </a:lnTo>
                <a:lnTo>
                  <a:pt x="0" y="0"/>
                </a:lnTo>
                <a:close/>
              </a:path>
            </a:pathLst>
          </a:custGeom>
          <a:blipFill>
            <a:blip r:embed="rId7"/>
            <a:stretch>
              <a:fillRect l="-5568" t="0" r="0" b="-5312"/>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514459"/>
            <a:chOff x="0" y="0"/>
            <a:chExt cx="1913890" cy="158492"/>
          </a:xfrm>
        </p:grpSpPr>
        <p:sp>
          <p:nvSpPr>
            <p:cNvPr name="Freeform 3" id="3"/>
            <p:cNvSpPr/>
            <p:nvPr/>
          </p:nvSpPr>
          <p:spPr>
            <a:xfrm flipH="false" flipV="false" rot="0">
              <a:off x="0" y="0"/>
              <a:ext cx="1913890" cy="158492"/>
            </a:xfrm>
            <a:custGeom>
              <a:avLst/>
              <a:gdLst/>
              <a:ahLst/>
              <a:cxnLst/>
              <a:rect r="r" b="b" t="t" l="l"/>
              <a:pathLst>
                <a:path h="158492" w="1913890">
                  <a:moveTo>
                    <a:pt x="0" y="0"/>
                  </a:moveTo>
                  <a:lnTo>
                    <a:pt x="1913890" y="0"/>
                  </a:lnTo>
                  <a:lnTo>
                    <a:pt x="1913890" y="158492"/>
                  </a:lnTo>
                  <a:lnTo>
                    <a:pt x="0" y="158492"/>
                  </a:lnTo>
                  <a:close/>
                </a:path>
              </a:pathLst>
            </a:custGeom>
            <a:solidFill>
              <a:srgbClr val="004A98"/>
            </a:solidFill>
          </p:spPr>
        </p:sp>
      </p:grpSp>
      <p:sp>
        <p:nvSpPr>
          <p:cNvPr name="Freeform 4" id="4"/>
          <p:cNvSpPr/>
          <p:nvPr/>
        </p:nvSpPr>
        <p:spPr>
          <a:xfrm flipH="false" flipV="false" rot="0">
            <a:off x="5457808" y="1514459"/>
            <a:ext cx="12049371" cy="8772541"/>
          </a:xfrm>
          <a:custGeom>
            <a:avLst/>
            <a:gdLst/>
            <a:ahLst/>
            <a:cxnLst/>
            <a:rect r="r" b="b" t="t" l="l"/>
            <a:pathLst>
              <a:path h="8772541" w="12049371">
                <a:moveTo>
                  <a:pt x="0" y="0"/>
                </a:moveTo>
                <a:lnTo>
                  <a:pt x="12049371" y="0"/>
                </a:lnTo>
                <a:lnTo>
                  <a:pt x="12049371" y="8772541"/>
                </a:lnTo>
                <a:lnTo>
                  <a:pt x="0" y="8772541"/>
                </a:lnTo>
                <a:lnTo>
                  <a:pt x="0" y="0"/>
                </a:lnTo>
                <a:close/>
              </a:path>
            </a:pathLst>
          </a:custGeom>
          <a:blipFill>
            <a:blip r:embed="rId2"/>
            <a:stretch>
              <a:fillRect l="0" t="0" r="0" b="0"/>
            </a:stretch>
          </a:blipFill>
        </p:spPr>
      </p:sp>
      <p:sp>
        <p:nvSpPr>
          <p:cNvPr name="Freeform 5" id="5"/>
          <p:cNvSpPr/>
          <p:nvPr/>
        </p:nvSpPr>
        <p:spPr>
          <a:xfrm flipH="false" flipV="false" rot="0">
            <a:off x="594911" y="3296031"/>
            <a:ext cx="3694938" cy="3694938"/>
          </a:xfrm>
          <a:custGeom>
            <a:avLst/>
            <a:gdLst/>
            <a:ahLst/>
            <a:cxnLst/>
            <a:rect r="r" b="b" t="t" l="l"/>
            <a:pathLst>
              <a:path h="3694938" w="3694938">
                <a:moveTo>
                  <a:pt x="0" y="0"/>
                </a:moveTo>
                <a:lnTo>
                  <a:pt x="3694937" y="0"/>
                </a:lnTo>
                <a:lnTo>
                  <a:pt x="3694937" y="3694938"/>
                </a:lnTo>
                <a:lnTo>
                  <a:pt x="0" y="3694938"/>
                </a:lnTo>
                <a:lnTo>
                  <a:pt x="0" y="0"/>
                </a:lnTo>
                <a:close/>
              </a:path>
            </a:pathLst>
          </a:custGeom>
          <a:blipFill>
            <a:blip r:embed="rId3"/>
            <a:stretch>
              <a:fillRect l="0" t="0" r="0" b="0"/>
            </a:stretch>
          </a:blipFill>
        </p:spPr>
      </p:sp>
      <p:sp>
        <p:nvSpPr>
          <p:cNvPr name="TextBox 6" id="6"/>
          <p:cNvSpPr txBox="true"/>
          <p:nvPr/>
        </p:nvSpPr>
        <p:spPr>
          <a:xfrm rot="0">
            <a:off x="4121236" y="195271"/>
            <a:ext cx="16230600" cy="1047750"/>
          </a:xfrm>
          <a:prstGeom prst="rect">
            <a:avLst/>
          </a:prstGeom>
        </p:spPr>
        <p:txBody>
          <a:bodyPr anchor="t" rtlCol="false" tIns="0" lIns="0" bIns="0" rIns="0">
            <a:spAutoFit/>
          </a:bodyPr>
          <a:lstStyle/>
          <a:p>
            <a:pPr algn="l">
              <a:lnSpc>
                <a:spcPts val="7679"/>
              </a:lnSpc>
            </a:pPr>
            <a:r>
              <a:rPr lang="en-US" sz="6399">
                <a:solidFill>
                  <a:srgbClr val="FFFFFF"/>
                </a:solidFill>
                <a:latin typeface="Telegraf Bold"/>
              </a:rPr>
              <a:t>Matriz de correlación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614024"/>
            <a:chOff x="0" y="0"/>
            <a:chExt cx="1913890" cy="168912"/>
          </a:xfrm>
        </p:grpSpPr>
        <p:sp>
          <p:nvSpPr>
            <p:cNvPr name="Freeform 3" id="3"/>
            <p:cNvSpPr/>
            <p:nvPr/>
          </p:nvSpPr>
          <p:spPr>
            <a:xfrm flipH="false" flipV="false" rot="0">
              <a:off x="0" y="0"/>
              <a:ext cx="1913890" cy="168912"/>
            </a:xfrm>
            <a:custGeom>
              <a:avLst/>
              <a:gdLst/>
              <a:ahLst/>
              <a:cxnLst/>
              <a:rect r="r" b="b" t="t" l="l"/>
              <a:pathLst>
                <a:path h="168912" w="1913890">
                  <a:moveTo>
                    <a:pt x="0" y="0"/>
                  </a:moveTo>
                  <a:lnTo>
                    <a:pt x="1913890" y="0"/>
                  </a:lnTo>
                  <a:lnTo>
                    <a:pt x="1913890" y="168912"/>
                  </a:lnTo>
                  <a:lnTo>
                    <a:pt x="0" y="168912"/>
                  </a:lnTo>
                  <a:close/>
                </a:path>
              </a:pathLst>
            </a:custGeom>
            <a:solidFill>
              <a:srgbClr val="004A98"/>
            </a:solidFill>
          </p:spPr>
        </p:sp>
      </p:grpSp>
      <p:sp>
        <p:nvSpPr>
          <p:cNvPr name="Freeform 4" id="4"/>
          <p:cNvSpPr/>
          <p:nvPr/>
        </p:nvSpPr>
        <p:spPr>
          <a:xfrm flipH="false" flipV="false" rot="0">
            <a:off x="5149936" y="1732457"/>
            <a:ext cx="13138064" cy="8554543"/>
          </a:xfrm>
          <a:custGeom>
            <a:avLst/>
            <a:gdLst/>
            <a:ahLst/>
            <a:cxnLst/>
            <a:rect r="r" b="b" t="t" l="l"/>
            <a:pathLst>
              <a:path h="8554543" w="13138064">
                <a:moveTo>
                  <a:pt x="0" y="0"/>
                </a:moveTo>
                <a:lnTo>
                  <a:pt x="13138064" y="0"/>
                </a:lnTo>
                <a:lnTo>
                  <a:pt x="13138064" y="8554543"/>
                </a:lnTo>
                <a:lnTo>
                  <a:pt x="0" y="8554543"/>
                </a:lnTo>
                <a:lnTo>
                  <a:pt x="0" y="0"/>
                </a:lnTo>
                <a:close/>
              </a:path>
            </a:pathLst>
          </a:custGeom>
          <a:blipFill>
            <a:blip r:embed="rId2"/>
            <a:stretch>
              <a:fillRect l="0" t="0" r="0" b="0"/>
            </a:stretch>
          </a:blipFill>
        </p:spPr>
      </p:sp>
      <p:sp>
        <p:nvSpPr>
          <p:cNvPr name="Freeform 5" id="5"/>
          <p:cNvSpPr/>
          <p:nvPr/>
        </p:nvSpPr>
        <p:spPr>
          <a:xfrm flipH="false" flipV="false" rot="0">
            <a:off x="441154" y="1732457"/>
            <a:ext cx="2728208" cy="2728208"/>
          </a:xfrm>
          <a:custGeom>
            <a:avLst/>
            <a:gdLst/>
            <a:ahLst/>
            <a:cxnLst/>
            <a:rect r="r" b="b" t="t" l="l"/>
            <a:pathLst>
              <a:path h="2728208" w="2728208">
                <a:moveTo>
                  <a:pt x="0" y="0"/>
                </a:moveTo>
                <a:lnTo>
                  <a:pt x="2728208" y="0"/>
                </a:lnTo>
                <a:lnTo>
                  <a:pt x="2728208" y="2728207"/>
                </a:lnTo>
                <a:lnTo>
                  <a:pt x="0" y="2728207"/>
                </a:lnTo>
                <a:lnTo>
                  <a:pt x="0" y="0"/>
                </a:lnTo>
                <a:close/>
              </a:path>
            </a:pathLst>
          </a:custGeom>
          <a:blipFill>
            <a:blip r:embed="rId3"/>
            <a:stretch>
              <a:fillRect l="0" t="0" r="0" b="0"/>
            </a:stretch>
          </a:blipFill>
        </p:spPr>
      </p:sp>
      <p:sp>
        <p:nvSpPr>
          <p:cNvPr name="TextBox 6" id="6"/>
          <p:cNvSpPr txBox="true"/>
          <p:nvPr/>
        </p:nvSpPr>
        <p:spPr>
          <a:xfrm rot="0">
            <a:off x="4121236" y="195271"/>
            <a:ext cx="16230600" cy="1047717"/>
          </a:xfrm>
          <a:prstGeom prst="rect">
            <a:avLst/>
          </a:prstGeom>
        </p:spPr>
        <p:txBody>
          <a:bodyPr anchor="t" rtlCol="false" tIns="0" lIns="0" bIns="0" rIns="0">
            <a:spAutoFit/>
          </a:bodyPr>
          <a:lstStyle/>
          <a:p>
            <a:pPr algn="l">
              <a:lnSpc>
                <a:spcPts val="7679"/>
              </a:lnSpc>
            </a:pPr>
            <a:r>
              <a:rPr lang="en-US" sz="6399">
                <a:solidFill>
                  <a:srgbClr val="FFFFFF"/>
                </a:solidFill>
                <a:latin typeface="Telegraf Bold"/>
              </a:rPr>
              <a:t>Matriz de correlación</a:t>
            </a:r>
          </a:p>
        </p:txBody>
      </p:sp>
      <p:grpSp>
        <p:nvGrpSpPr>
          <p:cNvPr name="Group 7" id="7"/>
          <p:cNvGrpSpPr/>
          <p:nvPr/>
        </p:nvGrpSpPr>
        <p:grpSpPr>
          <a:xfrm rot="0">
            <a:off x="441154" y="5150699"/>
            <a:ext cx="4708782" cy="4107601"/>
            <a:chOff x="0" y="0"/>
            <a:chExt cx="6278376" cy="5476802"/>
          </a:xfrm>
        </p:grpSpPr>
        <p:sp>
          <p:nvSpPr>
            <p:cNvPr name="TextBox 8" id="8"/>
            <p:cNvSpPr txBox="true"/>
            <p:nvPr/>
          </p:nvSpPr>
          <p:spPr>
            <a:xfrm rot="0">
              <a:off x="0" y="2054194"/>
              <a:ext cx="6278376" cy="3422608"/>
            </a:xfrm>
            <a:prstGeom prst="rect">
              <a:avLst/>
            </a:prstGeom>
          </p:spPr>
          <p:txBody>
            <a:bodyPr anchor="t" rtlCol="false" tIns="0" lIns="0" bIns="0" rIns="0">
              <a:spAutoFit/>
            </a:bodyPr>
            <a:lstStyle/>
            <a:p>
              <a:pPr algn="l" marL="754331" indent="-377165" lvl="1">
                <a:lnSpc>
                  <a:spcPts val="5240"/>
                </a:lnSpc>
                <a:buFont typeface="Arial"/>
                <a:buChar char="•"/>
              </a:pPr>
              <a:r>
                <a:rPr lang="en-US" sz="3493">
                  <a:solidFill>
                    <a:srgbClr val="011C50"/>
                  </a:solidFill>
                  <a:latin typeface="Open Sans"/>
                  <a:hlinkClick r:id="rId4" tooltip="https://docs.google.com/spreadsheets/d/1DUF2isFWsqVSYhbaACYtbgcLi_YjDqpE3GLQIVgkKQg/edit#gid=69851113"/>
                </a:rPr>
                <a:t>type_DEBIT</a:t>
              </a:r>
            </a:p>
            <a:p>
              <a:pPr algn="l" marL="754331" indent="-377165" lvl="1">
                <a:lnSpc>
                  <a:spcPts val="5240"/>
                </a:lnSpc>
                <a:buFont typeface="Arial"/>
                <a:buChar char="•"/>
              </a:pPr>
              <a:r>
                <a:rPr lang="en-US" sz="3493">
                  <a:solidFill>
                    <a:srgbClr val="011C50"/>
                  </a:solidFill>
                  <a:latin typeface="Open Sans"/>
                </a:rPr>
                <a:t>type2_CC</a:t>
              </a:r>
            </a:p>
            <a:p>
              <a:pPr algn="l" marL="754331" indent="-377165" lvl="1">
                <a:lnSpc>
                  <a:spcPts val="5240"/>
                </a:lnSpc>
                <a:buFont typeface="Arial"/>
                <a:buChar char="•"/>
              </a:pPr>
              <a:r>
                <a:rPr lang="en-US" sz="3493">
                  <a:solidFill>
                    <a:srgbClr val="011C50"/>
                  </a:solidFill>
                  <a:latin typeface="Open Sans"/>
                </a:rPr>
                <a:t>type2_CM</a:t>
              </a:r>
            </a:p>
            <a:p>
              <a:pPr algn="l" marL="754331" indent="-377165" lvl="1">
                <a:lnSpc>
                  <a:spcPts val="5240"/>
                </a:lnSpc>
                <a:buFont typeface="Arial"/>
                <a:buChar char="•"/>
              </a:pPr>
              <a:r>
                <a:rPr lang="en-US" sz="3493">
                  <a:solidFill>
                    <a:srgbClr val="011C50"/>
                  </a:solidFill>
                  <a:latin typeface="Open Sans"/>
                </a:rPr>
                <a:t>Date</a:t>
              </a:r>
            </a:p>
          </p:txBody>
        </p:sp>
        <p:sp>
          <p:nvSpPr>
            <p:cNvPr name="TextBox 9" id="9"/>
            <p:cNvSpPr txBox="true"/>
            <p:nvPr/>
          </p:nvSpPr>
          <p:spPr>
            <a:xfrm rot="0">
              <a:off x="0" y="-47625"/>
              <a:ext cx="6278376" cy="1951423"/>
            </a:xfrm>
            <a:prstGeom prst="rect">
              <a:avLst/>
            </a:prstGeom>
          </p:spPr>
          <p:txBody>
            <a:bodyPr anchor="t" rtlCol="false" tIns="0" lIns="0" bIns="0" rIns="0">
              <a:spAutoFit/>
            </a:bodyPr>
            <a:lstStyle/>
            <a:p>
              <a:pPr algn="l" marL="0" indent="0" lvl="0">
                <a:lnSpc>
                  <a:spcPts val="5915"/>
                </a:lnSpc>
                <a:spcBef>
                  <a:spcPct val="0"/>
                </a:spcBef>
              </a:pPr>
              <a:r>
                <a:rPr lang="en-US" sz="4550">
                  <a:solidFill>
                    <a:srgbClr val="011C50"/>
                  </a:solidFill>
                  <a:latin typeface="Open Sans Bold"/>
                </a:rPr>
                <a:t>Características Eliminadas</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3039" y="0"/>
            <a:ext cx="18391039" cy="1873023"/>
          </a:xfrm>
          <a:prstGeom prst="rect">
            <a:avLst/>
          </a:prstGeom>
          <a:solidFill>
            <a:srgbClr val="004A98"/>
          </a:solidFill>
        </p:spPr>
      </p:sp>
      <p:sp>
        <p:nvSpPr>
          <p:cNvPr name="Freeform 3" id="3"/>
          <p:cNvSpPr/>
          <p:nvPr/>
        </p:nvSpPr>
        <p:spPr>
          <a:xfrm flipH="false" flipV="false" rot="0">
            <a:off x="828572" y="2034515"/>
            <a:ext cx="16630855" cy="8252485"/>
          </a:xfrm>
          <a:custGeom>
            <a:avLst/>
            <a:gdLst/>
            <a:ahLst/>
            <a:cxnLst/>
            <a:rect r="r" b="b" t="t" l="l"/>
            <a:pathLst>
              <a:path h="8252485" w="16630855">
                <a:moveTo>
                  <a:pt x="0" y="0"/>
                </a:moveTo>
                <a:lnTo>
                  <a:pt x="16630856" y="0"/>
                </a:lnTo>
                <a:lnTo>
                  <a:pt x="16630856" y="8252485"/>
                </a:lnTo>
                <a:lnTo>
                  <a:pt x="0" y="8252485"/>
                </a:lnTo>
                <a:lnTo>
                  <a:pt x="0" y="0"/>
                </a:lnTo>
                <a:close/>
              </a:path>
            </a:pathLst>
          </a:custGeom>
          <a:blipFill>
            <a:blip r:embed="rId2"/>
            <a:stretch>
              <a:fillRect l="0" t="0" r="0" b="0"/>
            </a:stretch>
          </a:blipFill>
        </p:spPr>
      </p:sp>
      <p:sp>
        <p:nvSpPr>
          <p:cNvPr name="Freeform 4" id="4"/>
          <p:cNvSpPr/>
          <p:nvPr/>
        </p:nvSpPr>
        <p:spPr>
          <a:xfrm flipH="false" flipV="false" rot="0">
            <a:off x="16310275" y="0"/>
            <a:ext cx="1873023" cy="1873023"/>
          </a:xfrm>
          <a:custGeom>
            <a:avLst/>
            <a:gdLst/>
            <a:ahLst/>
            <a:cxnLst/>
            <a:rect r="r" b="b" t="t" l="l"/>
            <a:pathLst>
              <a:path h="1873023" w="1873023">
                <a:moveTo>
                  <a:pt x="0" y="0"/>
                </a:moveTo>
                <a:lnTo>
                  <a:pt x="1873023" y="0"/>
                </a:lnTo>
                <a:lnTo>
                  <a:pt x="1873023" y="1873023"/>
                </a:lnTo>
                <a:lnTo>
                  <a:pt x="0" y="1873023"/>
                </a:lnTo>
                <a:lnTo>
                  <a:pt x="0" y="0"/>
                </a:lnTo>
                <a:close/>
              </a:path>
            </a:pathLst>
          </a:custGeom>
          <a:blipFill>
            <a:blip r:embed="rId3"/>
            <a:stretch>
              <a:fillRect l="0" t="0" r="0" b="0"/>
            </a:stretch>
          </a:blipFill>
        </p:spPr>
      </p:sp>
      <p:sp>
        <p:nvSpPr>
          <p:cNvPr name="TextBox 5" id="5"/>
          <p:cNvSpPr txBox="true"/>
          <p:nvPr/>
        </p:nvSpPr>
        <p:spPr>
          <a:xfrm rot="0">
            <a:off x="334411" y="469836"/>
            <a:ext cx="17619177" cy="876201"/>
          </a:xfrm>
          <a:prstGeom prst="rect">
            <a:avLst/>
          </a:prstGeom>
        </p:spPr>
        <p:txBody>
          <a:bodyPr anchor="t" rtlCol="false" tIns="0" lIns="0" bIns="0" rIns="0">
            <a:spAutoFit/>
          </a:bodyPr>
          <a:lstStyle/>
          <a:p>
            <a:pPr algn="l">
              <a:lnSpc>
                <a:spcPts val="6480"/>
              </a:lnSpc>
            </a:pPr>
            <a:r>
              <a:rPr lang="en-US" sz="5400">
                <a:solidFill>
                  <a:srgbClr val="FFFFFF"/>
                </a:solidFill>
                <a:latin typeface="Telegraf Bold"/>
              </a:rPr>
              <a:t>Construcción de modelos de machine learning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4A98"/>
        </a:solidFill>
      </p:bgPr>
    </p:bg>
    <p:spTree>
      <p:nvGrpSpPr>
        <p:cNvPr id="1" name=""/>
        <p:cNvGrpSpPr/>
        <p:nvPr/>
      </p:nvGrpSpPr>
      <p:grpSpPr>
        <a:xfrm>
          <a:off x="0" y="0"/>
          <a:ext cx="0" cy="0"/>
          <a:chOff x="0" y="0"/>
          <a:chExt cx="0" cy="0"/>
        </a:xfrm>
      </p:grpSpPr>
      <p:grpSp>
        <p:nvGrpSpPr>
          <p:cNvPr name="Group 2" id="2"/>
          <p:cNvGrpSpPr/>
          <p:nvPr/>
        </p:nvGrpSpPr>
        <p:grpSpPr>
          <a:xfrm rot="0">
            <a:off x="-1348238" y="7911360"/>
            <a:ext cx="19636238" cy="3103762"/>
            <a:chOff x="0" y="0"/>
            <a:chExt cx="2507534" cy="396348"/>
          </a:xfrm>
        </p:grpSpPr>
        <p:sp>
          <p:nvSpPr>
            <p:cNvPr name="Freeform 3" id="3"/>
            <p:cNvSpPr/>
            <p:nvPr/>
          </p:nvSpPr>
          <p:spPr>
            <a:xfrm flipH="false" flipV="false" rot="0">
              <a:off x="0" y="0"/>
              <a:ext cx="2507534" cy="396348"/>
            </a:xfrm>
            <a:custGeom>
              <a:avLst/>
              <a:gdLst/>
              <a:ahLst/>
              <a:cxnLst/>
              <a:rect r="r" b="b" t="t" l="l"/>
              <a:pathLst>
                <a:path h="396348" w="2507534">
                  <a:moveTo>
                    <a:pt x="0" y="0"/>
                  </a:moveTo>
                  <a:lnTo>
                    <a:pt x="2507534" y="0"/>
                  </a:lnTo>
                  <a:lnTo>
                    <a:pt x="2507534" y="396348"/>
                  </a:lnTo>
                  <a:lnTo>
                    <a:pt x="0" y="396348"/>
                  </a:lnTo>
                  <a:close/>
                </a:path>
              </a:pathLst>
            </a:custGeom>
            <a:solidFill>
              <a:srgbClr val="011C50"/>
            </a:solidFill>
          </p:spPr>
        </p:sp>
      </p:grpSp>
      <p:sp>
        <p:nvSpPr>
          <p:cNvPr name="Freeform 4" id="4"/>
          <p:cNvSpPr/>
          <p:nvPr/>
        </p:nvSpPr>
        <p:spPr>
          <a:xfrm flipH="false" flipV="false" rot="0">
            <a:off x="763957" y="2346246"/>
            <a:ext cx="5156438" cy="5156438"/>
          </a:xfrm>
          <a:custGeom>
            <a:avLst/>
            <a:gdLst/>
            <a:ahLst/>
            <a:cxnLst/>
            <a:rect r="r" b="b" t="t" l="l"/>
            <a:pathLst>
              <a:path h="5156438" w="5156438">
                <a:moveTo>
                  <a:pt x="0" y="0"/>
                </a:moveTo>
                <a:lnTo>
                  <a:pt x="5156437" y="0"/>
                </a:lnTo>
                <a:lnTo>
                  <a:pt x="5156437" y="5156438"/>
                </a:lnTo>
                <a:lnTo>
                  <a:pt x="0" y="5156438"/>
                </a:lnTo>
                <a:lnTo>
                  <a:pt x="0" y="0"/>
                </a:lnTo>
                <a:close/>
              </a:path>
            </a:pathLst>
          </a:custGeom>
          <a:blipFill>
            <a:blip r:embed="rId2"/>
            <a:stretch>
              <a:fillRect l="0" t="0" r="0" b="0"/>
            </a:stretch>
          </a:blipFill>
        </p:spPr>
      </p:sp>
      <p:sp>
        <p:nvSpPr>
          <p:cNvPr name="TextBox 5" id="5"/>
          <p:cNvSpPr txBox="true"/>
          <p:nvPr/>
        </p:nvSpPr>
        <p:spPr>
          <a:xfrm rot="0">
            <a:off x="6713984" y="2465361"/>
            <a:ext cx="10545316" cy="5267325"/>
          </a:xfrm>
          <a:prstGeom prst="rect">
            <a:avLst/>
          </a:prstGeom>
        </p:spPr>
        <p:txBody>
          <a:bodyPr anchor="t" rtlCol="false" tIns="0" lIns="0" bIns="0" rIns="0">
            <a:spAutoFit/>
          </a:bodyPr>
          <a:lstStyle/>
          <a:p>
            <a:pPr algn="just" marL="682420" indent="-341210" lvl="1">
              <a:lnSpc>
                <a:spcPts val="3792"/>
              </a:lnSpc>
              <a:buFont typeface="Arial"/>
              <a:buChar char="•"/>
            </a:pPr>
            <a:r>
              <a:rPr lang="en-US" sz="3160">
                <a:solidFill>
                  <a:srgbClr val="FFFFFF"/>
                </a:solidFill>
                <a:latin typeface="Telegraf"/>
              </a:rPr>
              <a:t>Experimentación con Algoritmos: Probamos una variedad de algoritmos de machine learning, incluyendo regresión logística, árbol de decisión, random forest, naive bayes y bernoulli bayes, para detectar transacciones fraudulentas.</a:t>
            </a:r>
          </a:p>
          <a:p>
            <a:pPr algn="just">
              <a:lnSpc>
                <a:spcPts val="3792"/>
              </a:lnSpc>
            </a:pPr>
          </a:p>
          <a:p>
            <a:pPr algn="just" marL="682420" indent="-341210" lvl="1">
              <a:lnSpc>
                <a:spcPts val="3792"/>
              </a:lnSpc>
              <a:buFont typeface="Arial"/>
              <a:buChar char="•"/>
            </a:pPr>
            <a:r>
              <a:rPr lang="en-US" sz="3160">
                <a:solidFill>
                  <a:srgbClr val="FFFFFF"/>
                </a:solidFill>
                <a:latin typeface="Telegraf"/>
              </a:rPr>
              <a:t>Evaluación Rigurosa: Evaluamos el rendimiento de cada modelo utilizando métricas clave como precisión, recall, F1-score y área bajo la curva ROC, asegurándonos de seleccionar el modelo más efectivo para la detección de fraudes.</a:t>
            </a:r>
          </a:p>
        </p:txBody>
      </p:sp>
      <p:grpSp>
        <p:nvGrpSpPr>
          <p:cNvPr name="Group 6" id="6"/>
          <p:cNvGrpSpPr/>
          <p:nvPr/>
        </p:nvGrpSpPr>
        <p:grpSpPr>
          <a:xfrm rot="0">
            <a:off x="0" y="347530"/>
            <a:ext cx="18288000" cy="1437640"/>
            <a:chOff x="0" y="0"/>
            <a:chExt cx="24384000" cy="1916853"/>
          </a:xfrm>
        </p:grpSpPr>
        <p:sp>
          <p:nvSpPr>
            <p:cNvPr name="TextBox 7" id="7"/>
            <p:cNvSpPr txBox="true"/>
            <p:nvPr/>
          </p:nvSpPr>
          <p:spPr>
            <a:xfrm rot="0">
              <a:off x="0" y="-66675"/>
              <a:ext cx="24384000" cy="1082675"/>
            </a:xfrm>
            <a:prstGeom prst="rect">
              <a:avLst/>
            </a:prstGeom>
          </p:spPr>
          <p:txBody>
            <a:bodyPr anchor="t" rtlCol="false" tIns="0" lIns="0" bIns="0" rIns="0">
              <a:spAutoFit/>
            </a:bodyPr>
            <a:lstStyle/>
            <a:p>
              <a:pPr algn="ctr">
                <a:lnSpc>
                  <a:spcPts val="6000"/>
                </a:lnSpc>
              </a:pPr>
              <a:r>
                <a:rPr lang="en-US" sz="5000">
                  <a:solidFill>
                    <a:srgbClr val="FFFFFF"/>
                  </a:solidFill>
                  <a:latin typeface="Telegraf Bold"/>
                </a:rPr>
                <a:t>Construcción y Evaluación de Modelos</a:t>
              </a:r>
            </a:p>
          </p:txBody>
        </p:sp>
        <p:sp>
          <p:nvSpPr>
            <p:cNvPr name="TextBox 8" id="8"/>
            <p:cNvSpPr txBox="true"/>
            <p:nvPr/>
          </p:nvSpPr>
          <p:spPr>
            <a:xfrm rot="0">
              <a:off x="0" y="1317202"/>
              <a:ext cx="24384000" cy="570442"/>
            </a:xfrm>
            <a:prstGeom prst="rect">
              <a:avLst/>
            </a:prstGeom>
          </p:spPr>
          <p:txBody>
            <a:bodyPr anchor="t" rtlCol="false" tIns="0" lIns="0" bIns="0" rIns="0">
              <a:spAutoFit/>
            </a:bodyPr>
            <a:lstStyle/>
            <a:p>
              <a:pPr algn="l">
                <a:lnSpc>
                  <a:spcPts val="3249"/>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4A98"/>
        </a:solidFill>
      </p:bgPr>
    </p:bg>
    <p:spTree>
      <p:nvGrpSpPr>
        <p:cNvPr id="1" name=""/>
        <p:cNvGrpSpPr/>
        <p:nvPr/>
      </p:nvGrpSpPr>
      <p:grpSpPr>
        <a:xfrm>
          <a:off x="0" y="0"/>
          <a:ext cx="0" cy="0"/>
          <a:chOff x="0" y="0"/>
          <a:chExt cx="0" cy="0"/>
        </a:xfrm>
      </p:grpSpPr>
      <p:grpSp>
        <p:nvGrpSpPr>
          <p:cNvPr name="Group 2" id="2"/>
          <p:cNvGrpSpPr/>
          <p:nvPr/>
        </p:nvGrpSpPr>
        <p:grpSpPr>
          <a:xfrm rot="0">
            <a:off x="-1348238" y="4329970"/>
            <a:ext cx="19636238" cy="3148400"/>
            <a:chOff x="0" y="0"/>
            <a:chExt cx="2507534" cy="402048"/>
          </a:xfrm>
        </p:grpSpPr>
        <p:sp>
          <p:nvSpPr>
            <p:cNvPr name="Freeform 3" id="3"/>
            <p:cNvSpPr/>
            <p:nvPr/>
          </p:nvSpPr>
          <p:spPr>
            <a:xfrm flipH="false" flipV="false" rot="0">
              <a:off x="0" y="0"/>
              <a:ext cx="2507534" cy="402048"/>
            </a:xfrm>
            <a:custGeom>
              <a:avLst/>
              <a:gdLst/>
              <a:ahLst/>
              <a:cxnLst/>
              <a:rect r="r" b="b" t="t" l="l"/>
              <a:pathLst>
                <a:path h="402048" w="2507534">
                  <a:moveTo>
                    <a:pt x="0" y="0"/>
                  </a:moveTo>
                  <a:lnTo>
                    <a:pt x="2507534" y="0"/>
                  </a:lnTo>
                  <a:lnTo>
                    <a:pt x="2507534" y="402048"/>
                  </a:lnTo>
                  <a:lnTo>
                    <a:pt x="0" y="402048"/>
                  </a:lnTo>
                  <a:close/>
                </a:path>
              </a:pathLst>
            </a:custGeom>
            <a:solidFill>
              <a:srgbClr val="011C50"/>
            </a:solidFill>
          </p:spPr>
        </p:sp>
      </p:grpSp>
      <p:sp>
        <p:nvSpPr>
          <p:cNvPr name="TextBox 4" id="4"/>
          <p:cNvSpPr txBox="true"/>
          <p:nvPr/>
        </p:nvSpPr>
        <p:spPr>
          <a:xfrm rot="0">
            <a:off x="6136050" y="1805845"/>
            <a:ext cx="11123250" cy="2466975"/>
          </a:xfrm>
          <a:prstGeom prst="rect">
            <a:avLst/>
          </a:prstGeom>
        </p:spPr>
        <p:txBody>
          <a:bodyPr anchor="t" rtlCol="false" tIns="0" lIns="0" bIns="0" rIns="0">
            <a:spAutoFit/>
          </a:bodyPr>
          <a:lstStyle/>
          <a:p>
            <a:pPr algn="just">
              <a:lnSpc>
                <a:spcPts val="3840"/>
              </a:lnSpc>
            </a:pPr>
            <a:r>
              <a:rPr lang="en-US" sz="3200">
                <a:solidFill>
                  <a:srgbClr val="FFFFFF"/>
                </a:solidFill>
                <a:latin typeface="Telegraf"/>
              </a:rPr>
              <a:t>El modelo de Random Forest ha demostrado ser altamente efectivo, logrando una precisión y recall superiores al 98%. Esto sugiere que el modelo es capaz de identificar correctamente la mayoría de las transacciones fraudulentas sin muchos falsos positivos.</a:t>
            </a:r>
          </a:p>
        </p:txBody>
      </p:sp>
      <p:grpSp>
        <p:nvGrpSpPr>
          <p:cNvPr name="Group 5" id="5"/>
          <p:cNvGrpSpPr/>
          <p:nvPr/>
        </p:nvGrpSpPr>
        <p:grpSpPr>
          <a:xfrm rot="0">
            <a:off x="0" y="347530"/>
            <a:ext cx="18288000" cy="1437640"/>
            <a:chOff x="0" y="0"/>
            <a:chExt cx="24384000" cy="1916853"/>
          </a:xfrm>
        </p:grpSpPr>
        <p:sp>
          <p:nvSpPr>
            <p:cNvPr name="TextBox 6" id="6"/>
            <p:cNvSpPr txBox="true"/>
            <p:nvPr/>
          </p:nvSpPr>
          <p:spPr>
            <a:xfrm rot="0">
              <a:off x="0" y="-66675"/>
              <a:ext cx="24384000" cy="1082675"/>
            </a:xfrm>
            <a:prstGeom prst="rect">
              <a:avLst/>
            </a:prstGeom>
          </p:spPr>
          <p:txBody>
            <a:bodyPr anchor="t" rtlCol="false" tIns="0" lIns="0" bIns="0" rIns="0">
              <a:spAutoFit/>
            </a:bodyPr>
            <a:lstStyle/>
            <a:p>
              <a:pPr algn="ctr">
                <a:lnSpc>
                  <a:spcPts val="6000"/>
                </a:lnSpc>
              </a:pPr>
              <a:r>
                <a:rPr lang="en-US" sz="5000">
                  <a:solidFill>
                    <a:srgbClr val="FFFFFF"/>
                  </a:solidFill>
                  <a:latin typeface="Telegraf Bold"/>
                </a:rPr>
                <a:t>Conclusiones y recomendaciones</a:t>
              </a:r>
            </a:p>
          </p:txBody>
        </p:sp>
        <p:sp>
          <p:nvSpPr>
            <p:cNvPr name="TextBox 7" id="7"/>
            <p:cNvSpPr txBox="true"/>
            <p:nvPr/>
          </p:nvSpPr>
          <p:spPr>
            <a:xfrm rot="0">
              <a:off x="0" y="1317202"/>
              <a:ext cx="24384000" cy="570442"/>
            </a:xfrm>
            <a:prstGeom prst="rect">
              <a:avLst/>
            </a:prstGeom>
          </p:spPr>
          <p:txBody>
            <a:bodyPr anchor="t" rtlCol="false" tIns="0" lIns="0" bIns="0" rIns="0">
              <a:spAutoFit/>
            </a:bodyPr>
            <a:lstStyle/>
            <a:p>
              <a:pPr algn="l">
                <a:lnSpc>
                  <a:spcPts val="3249"/>
                </a:lnSpc>
              </a:pPr>
            </a:p>
          </p:txBody>
        </p:sp>
      </p:grpSp>
      <p:sp>
        <p:nvSpPr>
          <p:cNvPr name="TextBox 8" id="8"/>
          <p:cNvSpPr txBox="true"/>
          <p:nvPr/>
        </p:nvSpPr>
        <p:spPr>
          <a:xfrm rot="0">
            <a:off x="4091750" y="7402170"/>
            <a:ext cx="13167550" cy="2449830"/>
          </a:xfrm>
          <a:prstGeom prst="rect">
            <a:avLst/>
          </a:prstGeom>
        </p:spPr>
        <p:txBody>
          <a:bodyPr anchor="t" rtlCol="false" tIns="0" lIns="0" bIns="0" rIns="0">
            <a:spAutoFit/>
          </a:bodyPr>
          <a:lstStyle/>
          <a:p>
            <a:pPr algn="l">
              <a:lnSpc>
                <a:spcPts val="4800"/>
              </a:lnSpc>
            </a:pPr>
            <a:r>
              <a:rPr lang="en-US" sz="3200">
                <a:solidFill>
                  <a:srgbClr val="FFFFFF"/>
                </a:solidFill>
                <a:latin typeface="Telegraf"/>
              </a:rPr>
              <a:t>El AUC-ROC cercano a 1 muestra que el modelo tiene una excelente capacidad para discriminar entre transacciones fraudulentas y no fraudulentas. Este es un indicador fuerte de un buen desempeño del modelo en escenarios reales.</a:t>
            </a:r>
          </a:p>
        </p:txBody>
      </p:sp>
      <p:sp>
        <p:nvSpPr>
          <p:cNvPr name="Freeform 9" id="9"/>
          <p:cNvSpPr/>
          <p:nvPr/>
        </p:nvSpPr>
        <p:spPr>
          <a:xfrm flipH="false" flipV="false" rot="0">
            <a:off x="0" y="2363698"/>
            <a:ext cx="5717463" cy="1975797"/>
          </a:xfrm>
          <a:custGeom>
            <a:avLst/>
            <a:gdLst/>
            <a:ahLst/>
            <a:cxnLst/>
            <a:rect r="r" b="b" t="t" l="l"/>
            <a:pathLst>
              <a:path h="1975797" w="5717463">
                <a:moveTo>
                  <a:pt x="0" y="0"/>
                </a:moveTo>
                <a:lnTo>
                  <a:pt x="5717463" y="0"/>
                </a:lnTo>
                <a:lnTo>
                  <a:pt x="5717463" y="1975797"/>
                </a:lnTo>
                <a:lnTo>
                  <a:pt x="0" y="1975797"/>
                </a:lnTo>
                <a:lnTo>
                  <a:pt x="0" y="0"/>
                </a:lnTo>
                <a:close/>
              </a:path>
            </a:pathLst>
          </a:custGeom>
          <a:blipFill>
            <a:blip r:embed="rId2"/>
            <a:stretch>
              <a:fillRect l="0" t="0" r="0" b="0"/>
            </a:stretch>
          </a:blipFill>
        </p:spPr>
      </p:sp>
      <p:sp>
        <p:nvSpPr>
          <p:cNvPr name="TextBox 10" id="10"/>
          <p:cNvSpPr txBox="true"/>
          <p:nvPr/>
        </p:nvSpPr>
        <p:spPr>
          <a:xfrm rot="0">
            <a:off x="1028700" y="4656395"/>
            <a:ext cx="16230600" cy="2466975"/>
          </a:xfrm>
          <a:prstGeom prst="rect">
            <a:avLst/>
          </a:prstGeom>
        </p:spPr>
        <p:txBody>
          <a:bodyPr anchor="t" rtlCol="false" tIns="0" lIns="0" bIns="0" rIns="0">
            <a:spAutoFit/>
          </a:bodyPr>
          <a:lstStyle/>
          <a:p>
            <a:pPr algn="just">
              <a:lnSpc>
                <a:spcPts val="3840"/>
              </a:lnSpc>
            </a:pPr>
            <a:r>
              <a:rPr lang="en-US" sz="3200">
                <a:solidFill>
                  <a:srgbClr val="FFFFFF"/>
                </a:solidFill>
                <a:latin typeface="Telegraf"/>
              </a:rPr>
              <a:t>La alta precisión y recall indican que el modelo no solo es bueno para identificar fraudes, sino que también comete pocos errores al clasificar transacciones no fraudulentas como fraudulentas. Esto es crucial en un sistema de detección de fraudes, donde los falsos positivos pueden resultar en una mala experiencia para los clientes legítimos.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201824"/>
            <a:ext cx="9321801" cy="10947400"/>
          </a:xfrm>
          <a:prstGeom prst="rect">
            <a:avLst/>
          </a:prstGeom>
          <a:solidFill>
            <a:srgbClr val="004A98"/>
          </a:solidFill>
        </p:spPr>
      </p:sp>
      <p:sp>
        <p:nvSpPr>
          <p:cNvPr name="Freeform 3" id="3"/>
          <p:cNvSpPr/>
          <p:nvPr/>
        </p:nvSpPr>
        <p:spPr>
          <a:xfrm flipH="false" flipV="false" rot="0">
            <a:off x="12319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2">
              <a:alphaModFix amt="40000"/>
            </a:blip>
            <a:stretch>
              <a:fillRect l="0" t="0" r="0" b="0"/>
            </a:stretch>
          </a:blipFill>
        </p:spPr>
      </p:sp>
      <p:sp>
        <p:nvSpPr>
          <p:cNvPr name="TextBox 4" id="4"/>
          <p:cNvSpPr txBox="true"/>
          <p:nvPr/>
        </p:nvSpPr>
        <p:spPr>
          <a:xfrm rot="0">
            <a:off x="10463372" y="3146294"/>
            <a:ext cx="6795928" cy="2535556"/>
          </a:xfrm>
          <a:prstGeom prst="rect">
            <a:avLst/>
          </a:prstGeom>
        </p:spPr>
        <p:txBody>
          <a:bodyPr anchor="t" rtlCol="false" tIns="0" lIns="0" bIns="0" rIns="0">
            <a:spAutoFit/>
          </a:bodyPr>
          <a:lstStyle/>
          <a:p>
            <a:pPr algn="just">
              <a:lnSpc>
                <a:spcPts val="4049"/>
              </a:lnSpc>
            </a:pPr>
            <a:r>
              <a:rPr lang="en-US" sz="2699">
                <a:solidFill>
                  <a:srgbClr val="011C50"/>
                </a:solidFill>
                <a:latin typeface="Telegraf"/>
              </a:rPr>
              <a:t>El fraude financiero en transacciones móviles ha aumentado un 30% en los últimos cinco años, costando a las empresas fintech miles de millones de dólares anualmente.</a:t>
            </a:r>
          </a:p>
        </p:txBody>
      </p:sp>
      <p:sp>
        <p:nvSpPr>
          <p:cNvPr name="TextBox 5" id="5"/>
          <p:cNvSpPr txBox="true"/>
          <p:nvPr/>
        </p:nvSpPr>
        <p:spPr>
          <a:xfrm rot="0">
            <a:off x="10463372" y="1573596"/>
            <a:ext cx="6795928" cy="612775"/>
          </a:xfrm>
          <a:prstGeom prst="rect">
            <a:avLst/>
          </a:prstGeom>
        </p:spPr>
        <p:txBody>
          <a:bodyPr anchor="t" rtlCol="false" tIns="0" lIns="0" bIns="0" rIns="0">
            <a:spAutoFit/>
          </a:bodyPr>
          <a:lstStyle/>
          <a:p>
            <a:pPr algn="l" marL="0" indent="0" lvl="0">
              <a:lnSpc>
                <a:spcPts val="4549"/>
              </a:lnSpc>
            </a:pPr>
            <a:r>
              <a:rPr lang="en-US" sz="3499">
                <a:solidFill>
                  <a:srgbClr val="011C50"/>
                </a:solidFill>
                <a:latin typeface="Telegraf Bold"/>
              </a:rPr>
              <a:t>Datos impactantes</a:t>
            </a:r>
          </a:p>
        </p:txBody>
      </p:sp>
      <p:sp>
        <p:nvSpPr>
          <p:cNvPr name="TextBox 6" id="6"/>
          <p:cNvSpPr txBox="true"/>
          <p:nvPr/>
        </p:nvSpPr>
        <p:spPr>
          <a:xfrm rot="0">
            <a:off x="10463372" y="6460781"/>
            <a:ext cx="6795928" cy="1525906"/>
          </a:xfrm>
          <a:prstGeom prst="rect">
            <a:avLst/>
          </a:prstGeom>
        </p:spPr>
        <p:txBody>
          <a:bodyPr anchor="t" rtlCol="false" tIns="0" lIns="0" bIns="0" rIns="0">
            <a:spAutoFit/>
          </a:bodyPr>
          <a:lstStyle/>
          <a:p>
            <a:pPr algn="just">
              <a:lnSpc>
                <a:spcPts val="4049"/>
              </a:lnSpc>
            </a:pPr>
            <a:r>
              <a:rPr lang="en-US" sz="2699">
                <a:solidFill>
                  <a:srgbClr val="011C50"/>
                </a:solidFill>
                <a:latin typeface="Telegraf"/>
              </a:rPr>
              <a:t>¿Sabías que una transacción fraudulenta puede ocurrir en menos de un segundo, pero sus efectos pueden durar años?</a:t>
            </a:r>
          </a:p>
        </p:txBody>
      </p:sp>
      <p:sp>
        <p:nvSpPr>
          <p:cNvPr name="TextBox 7" id="7"/>
          <p:cNvSpPr txBox="true"/>
          <p:nvPr/>
        </p:nvSpPr>
        <p:spPr>
          <a:xfrm rot="0">
            <a:off x="881262" y="962025"/>
            <a:ext cx="7559277" cy="828675"/>
          </a:xfrm>
          <a:prstGeom prst="rect">
            <a:avLst/>
          </a:prstGeom>
        </p:spPr>
        <p:txBody>
          <a:bodyPr anchor="t" rtlCol="false" tIns="0" lIns="0" bIns="0" rIns="0">
            <a:spAutoFit/>
          </a:bodyPr>
          <a:lstStyle/>
          <a:p>
            <a:pPr algn="r">
              <a:lnSpc>
                <a:spcPts val="6000"/>
              </a:lnSpc>
            </a:pPr>
            <a:r>
              <a:rPr lang="en-US" sz="5000">
                <a:solidFill>
                  <a:srgbClr val="FFFFFF"/>
                </a:solidFill>
                <a:latin typeface="Telegraf Bold"/>
              </a:rPr>
              <a:t>Detección de fraude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616031"/>
            <a:ext cx="3607589" cy="2022272"/>
          </a:xfrm>
          <a:custGeom>
            <a:avLst/>
            <a:gdLst/>
            <a:ahLst/>
            <a:cxnLst/>
            <a:rect r="r" b="b" t="t" l="l"/>
            <a:pathLst>
              <a:path h="2022272" w="3607589">
                <a:moveTo>
                  <a:pt x="0" y="0"/>
                </a:moveTo>
                <a:lnTo>
                  <a:pt x="3607589" y="0"/>
                </a:lnTo>
                <a:lnTo>
                  <a:pt x="3607589" y="2022272"/>
                </a:lnTo>
                <a:lnTo>
                  <a:pt x="0" y="2022272"/>
                </a:lnTo>
                <a:lnTo>
                  <a:pt x="0" y="0"/>
                </a:lnTo>
                <a:close/>
              </a:path>
            </a:pathLst>
          </a:custGeom>
          <a:blipFill>
            <a:blip r:embed="rId2"/>
            <a:stretch>
              <a:fillRect l="0" t="-39196" r="0" b="-39196"/>
            </a:stretch>
          </a:blipFill>
        </p:spPr>
      </p:sp>
      <p:sp>
        <p:nvSpPr>
          <p:cNvPr name="Freeform 3" id="3"/>
          <p:cNvSpPr/>
          <p:nvPr/>
        </p:nvSpPr>
        <p:spPr>
          <a:xfrm flipH="false" flipV="false" rot="0">
            <a:off x="12674476" y="3616031"/>
            <a:ext cx="3617339" cy="2022272"/>
          </a:xfrm>
          <a:custGeom>
            <a:avLst/>
            <a:gdLst/>
            <a:ahLst/>
            <a:cxnLst/>
            <a:rect r="r" b="b" t="t" l="l"/>
            <a:pathLst>
              <a:path h="2022272" w="3617339">
                <a:moveTo>
                  <a:pt x="0" y="0"/>
                </a:moveTo>
                <a:lnTo>
                  <a:pt x="3617339" y="0"/>
                </a:lnTo>
                <a:lnTo>
                  <a:pt x="3617339" y="2022272"/>
                </a:lnTo>
                <a:lnTo>
                  <a:pt x="0" y="2022272"/>
                </a:lnTo>
                <a:lnTo>
                  <a:pt x="0" y="0"/>
                </a:lnTo>
                <a:close/>
              </a:path>
            </a:pathLst>
          </a:custGeom>
          <a:blipFill>
            <a:blip r:embed="rId3"/>
            <a:stretch>
              <a:fillRect l="0" t="-39437" r="0" b="-39437"/>
            </a:stretch>
          </a:blipFill>
        </p:spPr>
      </p:sp>
      <p:sp>
        <p:nvSpPr>
          <p:cNvPr name="Freeform 4" id="4"/>
          <p:cNvSpPr/>
          <p:nvPr/>
        </p:nvSpPr>
        <p:spPr>
          <a:xfrm flipH="false" flipV="false" rot="0">
            <a:off x="6851588" y="3616031"/>
            <a:ext cx="3607589" cy="2022272"/>
          </a:xfrm>
          <a:custGeom>
            <a:avLst/>
            <a:gdLst/>
            <a:ahLst/>
            <a:cxnLst/>
            <a:rect r="r" b="b" t="t" l="l"/>
            <a:pathLst>
              <a:path h="2022272" w="3607589">
                <a:moveTo>
                  <a:pt x="0" y="0"/>
                </a:moveTo>
                <a:lnTo>
                  <a:pt x="3607589" y="0"/>
                </a:lnTo>
                <a:lnTo>
                  <a:pt x="3607589" y="2022272"/>
                </a:lnTo>
                <a:lnTo>
                  <a:pt x="0" y="2022272"/>
                </a:lnTo>
                <a:lnTo>
                  <a:pt x="0" y="0"/>
                </a:lnTo>
                <a:close/>
              </a:path>
            </a:pathLst>
          </a:custGeom>
          <a:blipFill>
            <a:blip r:embed="rId4"/>
            <a:stretch>
              <a:fillRect l="0" t="-39196" r="0" b="-39196"/>
            </a:stretch>
          </a:blipFill>
        </p:spPr>
      </p:sp>
      <p:sp>
        <p:nvSpPr>
          <p:cNvPr name="TextBox 5" id="5"/>
          <p:cNvSpPr txBox="true"/>
          <p:nvPr/>
        </p:nvSpPr>
        <p:spPr>
          <a:xfrm rot="0">
            <a:off x="1047050" y="5688171"/>
            <a:ext cx="4572467" cy="549910"/>
          </a:xfrm>
          <a:prstGeom prst="rect">
            <a:avLst/>
          </a:prstGeom>
        </p:spPr>
        <p:txBody>
          <a:bodyPr anchor="t" rtlCol="false" tIns="0" lIns="0" bIns="0" rIns="0">
            <a:spAutoFit/>
          </a:bodyPr>
          <a:lstStyle/>
          <a:p>
            <a:pPr algn="l" marL="0" indent="0" lvl="0">
              <a:lnSpc>
                <a:spcPts val="4160"/>
              </a:lnSpc>
            </a:pPr>
            <a:r>
              <a:rPr lang="en-US" sz="3200">
                <a:solidFill>
                  <a:srgbClr val="011C50"/>
                </a:solidFill>
                <a:latin typeface="Telegraf"/>
              </a:rPr>
              <a:t>Jhonatan Rodriguez</a:t>
            </a:r>
          </a:p>
        </p:txBody>
      </p:sp>
      <p:sp>
        <p:nvSpPr>
          <p:cNvPr name="TextBox 6" id="6"/>
          <p:cNvSpPr txBox="true"/>
          <p:nvPr/>
        </p:nvSpPr>
        <p:spPr>
          <a:xfrm rot="0">
            <a:off x="6857767" y="5688171"/>
            <a:ext cx="4572467" cy="549910"/>
          </a:xfrm>
          <a:prstGeom prst="rect">
            <a:avLst/>
          </a:prstGeom>
        </p:spPr>
        <p:txBody>
          <a:bodyPr anchor="t" rtlCol="false" tIns="0" lIns="0" bIns="0" rIns="0">
            <a:spAutoFit/>
          </a:bodyPr>
          <a:lstStyle/>
          <a:p>
            <a:pPr algn="l" marL="0" indent="0" lvl="0">
              <a:lnSpc>
                <a:spcPts val="4160"/>
              </a:lnSpc>
              <a:spcBef>
                <a:spcPct val="0"/>
              </a:spcBef>
            </a:pPr>
            <a:r>
              <a:rPr lang="en-US" sz="3200">
                <a:solidFill>
                  <a:srgbClr val="011C50"/>
                </a:solidFill>
                <a:latin typeface="Telegraf"/>
              </a:rPr>
              <a:t>Jorge Perez</a:t>
            </a:r>
          </a:p>
        </p:txBody>
      </p:sp>
      <p:sp>
        <p:nvSpPr>
          <p:cNvPr name="TextBox 7" id="7"/>
          <p:cNvSpPr txBox="true"/>
          <p:nvPr/>
        </p:nvSpPr>
        <p:spPr>
          <a:xfrm rot="0">
            <a:off x="12671830" y="5688171"/>
            <a:ext cx="4584824" cy="549910"/>
          </a:xfrm>
          <a:prstGeom prst="rect">
            <a:avLst/>
          </a:prstGeom>
        </p:spPr>
        <p:txBody>
          <a:bodyPr anchor="t" rtlCol="false" tIns="0" lIns="0" bIns="0" rIns="0">
            <a:spAutoFit/>
          </a:bodyPr>
          <a:lstStyle/>
          <a:p>
            <a:pPr algn="l" marL="0" indent="0" lvl="0">
              <a:lnSpc>
                <a:spcPts val="4160"/>
              </a:lnSpc>
              <a:spcBef>
                <a:spcPct val="0"/>
              </a:spcBef>
            </a:pPr>
            <a:r>
              <a:rPr lang="en-US" sz="3200">
                <a:solidFill>
                  <a:srgbClr val="011C50"/>
                </a:solidFill>
                <a:latin typeface="Telegraf"/>
              </a:rPr>
              <a:t>Esteban Ferraz</a:t>
            </a:r>
          </a:p>
        </p:txBody>
      </p:sp>
      <p:grpSp>
        <p:nvGrpSpPr>
          <p:cNvPr name="Group 8" id="8"/>
          <p:cNvGrpSpPr/>
          <p:nvPr/>
        </p:nvGrpSpPr>
        <p:grpSpPr>
          <a:xfrm rot="0">
            <a:off x="1028700" y="1028700"/>
            <a:ext cx="16230600" cy="1733550"/>
            <a:chOff x="0" y="0"/>
            <a:chExt cx="21640800" cy="2311400"/>
          </a:xfrm>
        </p:grpSpPr>
        <p:sp>
          <p:nvSpPr>
            <p:cNvPr name="TextBox 9" id="9"/>
            <p:cNvSpPr txBox="true"/>
            <p:nvPr/>
          </p:nvSpPr>
          <p:spPr>
            <a:xfrm rot="0">
              <a:off x="0" y="-66675"/>
              <a:ext cx="21640800" cy="1082675"/>
            </a:xfrm>
            <a:prstGeom prst="rect">
              <a:avLst/>
            </a:prstGeom>
          </p:spPr>
          <p:txBody>
            <a:bodyPr anchor="t" rtlCol="false" tIns="0" lIns="0" bIns="0" rIns="0">
              <a:spAutoFit/>
            </a:bodyPr>
            <a:lstStyle/>
            <a:p>
              <a:pPr algn="l">
                <a:lnSpc>
                  <a:spcPts val="6000"/>
                </a:lnSpc>
              </a:pPr>
              <a:r>
                <a:rPr lang="en-US" sz="5000">
                  <a:solidFill>
                    <a:srgbClr val="011C50"/>
                  </a:solidFill>
                  <a:latin typeface="Telegraf Bold"/>
                </a:rPr>
                <a:t>Científicos de Datos</a:t>
              </a:r>
            </a:p>
          </p:txBody>
        </p:sp>
        <p:sp>
          <p:nvSpPr>
            <p:cNvPr name="TextBox 10" id="10"/>
            <p:cNvSpPr txBox="true"/>
            <p:nvPr/>
          </p:nvSpPr>
          <p:spPr>
            <a:xfrm rot="0">
              <a:off x="0" y="977900"/>
              <a:ext cx="21640800" cy="1333500"/>
            </a:xfrm>
            <a:prstGeom prst="rect">
              <a:avLst/>
            </a:prstGeom>
          </p:spPr>
          <p:txBody>
            <a:bodyPr anchor="t" rtlCol="false" tIns="0" lIns="0" bIns="0" rIns="0">
              <a:spAutoFit/>
            </a:bodyPr>
            <a:lstStyle/>
            <a:p>
              <a:pPr algn="l">
                <a:lnSpc>
                  <a:spcPts val="3840"/>
                </a:lnSpc>
              </a:pPr>
              <a:r>
                <a:rPr lang="en-US" sz="3200">
                  <a:solidFill>
                    <a:srgbClr val="011C50"/>
                  </a:solidFill>
                  <a:latin typeface="Telegraf"/>
                </a:rPr>
                <a:t>Nuestro equipo se especializa en análisis de datos y desarrollo de modelos de machine learning para detectar y prevenir transacciones fraudulentas.</a:t>
              </a:r>
            </a:p>
          </p:txBody>
        </p:sp>
      </p:grpSp>
      <p:grpSp>
        <p:nvGrpSpPr>
          <p:cNvPr name="Group 11" id="11"/>
          <p:cNvGrpSpPr/>
          <p:nvPr/>
        </p:nvGrpSpPr>
        <p:grpSpPr>
          <a:xfrm rot="0">
            <a:off x="-1348238" y="6352381"/>
            <a:ext cx="19636238" cy="4662741"/>
            <a:chOff x="0" y="0"/>
            <a:chExt cx="2507534" cy="595429"/>
          </a:xfrm>
        </p:grpSpPr>
        <p:sp>
          <p:nvSpPr>
            <p:cNvPr name="Freeform 12" id="12"/>
            <p:cNvSpPr/>
            <p:nvPr/>
          </p:nvSpPr>
          <p:spPr>
            <a:xfrm flipH="false" flipV="false" rot="0">
              <a:off x="0" y="0"/>
              <a:ext cx="2507534" cy="595429"/>
            </a:xfrm>
            <a:custGeom>
              <a:avLst/>
              <a:gdLst/>
              <a:ahLst/>
              <a:cxnLst/>
              <a:rect r="r" b="b" t="t" l="l"/>
              <a:pathLst>
                <a:path h="595429" w="2507534">
                  <a:moveTo>
                    <a:pt x="0" y="0"/>
                  </a:moveTo>
                  <a:lnTo>
                    <a:pt x="2507534" y="0"/>
                  </a:lnTo>
                  <a:lnTo>
                    <a:pt x="2507534" y="595429"/>
                  </a:lnTo>
                  <a:lnTo>
                    <a:pt x="0" y="595429"/>
                  </a:lnTo>
                  <a:close/>
                </a:path>
              </a:pathLst>
            </a:custGeom>
            <a:solidFill>
              <a:srgbClr val="011C50"/>
            </a:solidFill>
          </p:spPr>
        </p:sp>
      </p:grpSp>
      <p:grpSp>
        <p:nvGrpSpPr>
          <p:cNvPr name="Group 13" id="13"/>
          <p:cNvGrpSpPr/>
          <p:nvPr/>
        </p:nvGrpSpPr>
        <p:grpSpPr>
          <a:xfrm rot="0">
            <a:off x="6449810" y="6781006"/>
            <a:ext cx="4411146" cy="870028"/>
            <a:chOff x="0" y="0"/>
            <a:chExt cx="5881529" cy="1160038"/>
          </a:xfrm>
        </p:grpSpPr>
        <p:sp>
          <p:nvSpPr>
            <p:cNvPr name="TextBox 14" id="14"/>
            <p:cNvSpPr txBox="true"/>
            <p:nvPr/>
          </p:nvSpPr>
          <p:spPr>
            <a:xfrm rot="0">
              <a:off x="0" y="-66675"/>
              <a:ext cx="5881529" cy="629312"/>
            </a:xfrm>
            <a:prstGeom prst="rect">
              <a:avLst/>
            </a:prstGeom>
          </p:spPr>
          <p:txBody>
            <a:bodyPr anchor="t" rtlCol="false" tIns="0" lIns="0" bIns="0" rIns="0">
              <a:spAutoFit/>
            </a:bodyPr>
            <a:lstStyle/>
            <a:p>
              <a:pPr algn="l" marL="0" indent="0" lvl="0">
                <a:lnSpc>
                  <a:spcPts val="3605"/>
                </a:lnSpc>
              </a:pPr>
              <a:r>
                <a:rPr lang="en-US" sz="2773">
                  <a:solidFill>
                    <a:srgbClr val="FFFFFF"/>
                  </a:solidFill>
                  <a:latin typeface="Telegraf"/>
                </a:rPr>
                <a:t>GitHub</a:t>
              </a:r>
            </a:p>
          </p:txBody>
        </p:sp>
        <p:sp>
          <p:nvSpPr>
            <p:cNvPr name="TextBox 15" id="15"/>
            <p:cNvSpPr txBox="true"/>
            <p:nvPr/>
          </p:nvSpPr>
          <p:spPr>
            <a:xfrm rot="0">
              <a:off x="0" y="683846"/>
              <a:ext cx="5881529" cy="476192"/>
            </a:xfrm>
            <a:prstGeom prst="rect">
              <a:avLst/>
            </a:prstGeom>
          </p:spPr>
          <p:txBody>
            <a:bodyPr anchor="t" rtlCol="false" tIns="0" lIns="0" bIns="0" rIns="0">
              <a:spAutoFit/>
            </a:bodyPr>
            <a:lstStyle/>
            <a:p>
              <a:pPr algn="l">
                <a:lnSpc>
                  <a:spcPts val="2929"/>
                </a:lnSpc>
              </a:pPr>
              <a:r>
                <a:rPr lang="en-US" sz="2253" u="sng">
                  <a:solidFill>
                    <a:srgbClr val="FFFFFF"/>
                  </a:solidFill>
                  <a:latin typeface="Open Sans"/>
                  <a:hlinkClick r:id="rId5" tooltip="https://github.com/JorgePere27"/>
                </a:rPr>
                <a:t>https://github.com/JorgePere27</a:t>
              </a:r>
            </a:p>
          </p:txBody>
        </p:sp>
      </p:grpSp>
      <p:grpSp>
        <p:nvGrpSpPr>
          <p:cNvPr name="Group 16" id="16"/>
          <p:cNvGrpSpPr/>
          <p:nvPr/>
        </p:nvGrpSpPr>
        <p:grpSpPr>
          <a:xfrm rot="0">
            <a:off x="12671830" y="6781006"/>
            <a:ext cx="4902390" cy="870028"/>
            <a:chOff x="0" y="0"/>
            <a:chExt cx="6536521" cy="1160038"/>
          </a:xfrm>
        </p:grpSpPr>
        <p:sp>
          <p:nvSpPr>
            <p:cNvPr name="TextBox 17" id="17"/>
            <p:cNvSpPr txBox="true"/>
            <p:nvPr/>
          </p:nvSpPr>
          <p:spPr>
            <a:xfrm rot="0">
              <a:off x="0" y="-66675"/>
              <a:ext cx="6536521" cy="629312"/>
            </a:xfrm>
            <a:prstGeom prst="rect">
              <a:avLst/>
            </a:prstGeom>
          </p:spPr>
          <p:txBody>
            <a:bodyPr anchor="t" rtlCol="false" tIns="0" lIns="0" bIns="0" rIns="0">
              <a:spAutoFit/>
            </a:bodyPr>
            <a:lstStyle/>
            <a:p>
              <a:pPr algn="l" marL="0" indent="0" lvl="0">
                <a:lnSpc>
                  <a:spcPts val="3605"/>
                </a:lnSpc>
              </a:pPr>
              <a:r>
                <a:rPr lang="en-US" sz="2773">
                  <a:solidFill>
                    <a:srgbClr val="FFFFFF"/>
                  </a:solidFill>
                  <a:latin typeface="Telegraf"/>
                </a:rPr>
                <a:t>GitHub</a:t>
              </a:r>
            </a:p>
          </p:txBody>
        </p:sp>
        <p:sp>
          <p:nvSpPr>
            <p:cNvPr name="TextBox 18" id="18"/>
            <p:cNvSpPr txBox="true"/>
            <p:nvPr/>
          </p:nvSpPr>
          <p:spPr>
            <a:xfrm rot="0">
              <a:off x="0" y="683846"/>
              <a:ext cx="6536521" cy="476192"/>
            </a:xfrm>
            <a:prstGeom prst="rect">
              <a:avLst/>
            </a:prstGeom>
          </p:spPr>
          <p:txBody>
            <a:bodyPr anchor="t" rtlCol="false" tIns="0" lIns="0" bIns="0" rIns="0">
              <a:spAutoFit/>
            </a:bodyPr>
            <a:lstStyle/>
            <a:p>
              <a:pPr algn="l">
                <a:lnSpc>
                  <a:spcPts val="2929"/>
                </a:lnSpc>
              </a:pPr>
              <a:r>
                <a:rPr lang="en-US" sz="2253" u="sng">
                  <a:solidFill>
                    <a:srgbClr val="FFFFFF"/>
                  </a:solidFill>
                  <a:latin typeface="Open Sans"/>
                  <a:hlinkClick r:id="rId6" tooltip="https://github.com/estebanferraz1"/>
                </a:rPr>
                <a:t>https://github.com/estebanferraz1</a:t>
              </a:r>
            </a:p>
          </p:txBody>
        </p:sp>
      </p:grpSp>
      <p:grpSp>
        <p:nvGrpSpPr>
          <p:cNvPr name="Group 19" id="19"/>
          <p:cNvGrpSpPr/>
          <p:nvPr/>
        </p:nvGrpSpPr>
        <p:grpSpPr>
          <a:xfrm rot="0">
            <a:off x="1028700" y="6781006"/>
            <a:ext cx="4590817" cy="870028"/>
            <a:chOff x="0" y="0"/>
            <a:chExt cx="6121089" cy="1160038"/>
          </a:xfrm>
        </p:grpSpPr>
        <p:sp>
          <p:nvSpPr>
            <p:cNvPr name="TextBox 20" id="20"/>
            <p:cNvSpPr txBox="true"/>
            <p:nvPr/>
          </p:nvSpPr>
          <p:spPr>
            <a:xfrm rot="0">
              <a:off x="0" y="-66675"/>
              <a:ext cx="6121089" cy="629312"/>
            </a:xfrm>
            <a:prstGeom prst="rect">
              <a:avLst/>
            </a:prstGeom>
          </p:spPr>
          <p:txBody>
            <a:bodyPr anchor="t" rtlCol="false" tIns="0" lIns="0" bIns="0" rIns="0">
              <a:spAutoFit/>
            </a:bodyPr>
            <a:lstStyle/>
            <a:p>
              <a:pPr algn="l" marL="0" indent="0" lvl="0">
                <a:lnSpc>
                  <a:spcPts val="3605"/>
                </a:lnSpc>
              </a:pPr>
              <a:r>
                <a:rPr lang="en-US" sz="2773">
                  <a:solidFill>
                    <a:srgbClr val="FFFFFF"/>
                  </a:solidFill>
                  <a:latin typeface="Telegraf"/>
                </a:rPr>
                <a:t>GitHub</a:t>
              </a:r>
            </a:p>
          </p:txBody>
        </p:sp>
        <p:sp>
          <p:nvSpPr>
            <p:cNvPr name="TextBox 21" id="21"/>
            <p:cNvSpPr txBox="true"/>
            <p:nvPr/>
          </p:nvSpPr>
          <p:spPr>
            <a:xfrm rot="0">
              <a:off x="0" y="683846"/>
              <a:ext cx="6121089" cy="476192"/>
            </a:xfrm>
            <a:prstGeom prst="rect">
              <a:avLst/>
            </a:prstGeom>
          </p:spPr>
          <p:txBody>
            <a:bodyPr anchor="t" rtlCol="false" tIns="0" lIns="0" bIns="0" rIns="0">
              <a:spAutoFit/>
            </a:bodyPr>
            <a:lstStyle/>
            <a:p>
              <a:pPr algn="l">
                <a:lnSpc>
                  <a:spcPts val="2929"/>
                </a:lnSpc>
              </a:pPr>
              <a:r>
                <a:rPr lang="en-US" sz="2253" u="sng">
                  <a:solidFill>
                    <a:srgbClr val="FFFFFF"/>
                  </a:solidFill>
                  <a:latin typeface="Open Sans"/>
                  <a:hlinkClick r:id="rId7" tooltip="https://github.com/JhonatanRC03"/>
                </a:rPr>
                <a:t>https://github.com/JhonatanRC03</a:t>
              </a:r>
            </a:p>
          </p:txBody>
        </p:sp>
      </p:grpSp>
      <p:sp>
        <p:nvSpPr>
          <p:cNvPr name="TextBox 22" id="22"/>
          <p:cNvSpPr txBox="true"/>
          <p:nvPr/>
        </p:nvSpPr>
        <p:spPr>
          <a:xfrm rot="0">
            <a:off x="12674476" y="7935909"/>
            <a:ext cx="4902390" cy="488652"/>
          </a:xfrm>
          <a:prstGeom prst="rect">
            <a:avLst/>
          </a:prstGeom>
        </p:spPr>
        <p:txBody>
          <a:bodyPr anchor="t" rtlCol="false" tIns="0" lIns="0" bIns="0" rIns="0">
            <a:spAutoFit/>
          </a:bodyPr>
          <a:lstStyle/>
          <a:p>
            <a:pPr algn="l" marL="0" indent="0" lvl="0">
              <a:lnSpc>
                <a:spcPts val="3605"/>
              </a:lnSpc>
            </a:pPr>
            <a:r>
              <a:rPr lang="en-US" sz="2773">
                <a:solidFill>
                  <a:srgbClr val="FFFFFF"/>
                </a:solidFill>
                <a:latin typeface="Telegraf"/>
              </a:rPr>
              <a:t>Linkedin</a:t>
            </a:r>
          </a:p>
        </p:txBody>
      </p:sp>
      <p:sp>
        <p:nvSpPr>
          <p:cNvPr name="TextBox 23" id="23"/>
          <p:cNvSpPr txBox="true"/>
          <p:nvPr/>
        </p:nvSpPr>
        <p:spPr>
          <a:xfrm rot="0">
            <a:off x="6449810" y="7935909"/>
            <a:ext cx="4902390" cy="488652"/>
          </a:xfrm>
          <a:prstGeom prst="rect">
            <a:avLst/>
          </a:prstGeom>
        </p:spPr>
        <p:txBody>
          <a:bodyPr anchor="t" rtlCol="false" tIns="0" lIns="0" bIns="0" rIns="0">
            <a:spAutoFit/>
          </a:bodyPr>
          <a:lstStyle/>
          <a:p>
            <a:pPr algn="l" marL="0" indent="0" lvl="0">
              <a:lnSpc>
                <a:spcPts val="3605"/>
              </a:lnSpc>
            </a:pPr>
            <a:r>
              <a:rPr lang="en-US" sz="2773">
                <a:solidFill>
                  <a:srgbClr val="FFFFFF"/>
                </a:solidFill>
                <a:latin typeface="Telegraf"/>
              </a:rPr>
              <a:t>Linkedin</a:t>
            </a:r>
          </a:p>
        </p:txBody>
      </p:sp>
      <p:sp>
        <p:nvSpPr>
          <p:cNvPr name="TextBox 24" id="24"/>
          <p:cNvSpPr txBox="true"/>
          <p:nvPr/>
        </p:nvSpPr>
        <p:spPr>
          <a:xfrm rot="0">
            <a:off x="1028700" y="7935909"/>
            <a:ext cx="4902390" cy="488652"/>
          </a:xfrm>
          <a:prstGeom prst="rect">
            <a:avLst/>
          </a:prstGeom>
        </p:spPr>
        <p:txBody>
          <a:bodyPr anchor="t" rtlCol="false" tIns="0" lIns="0" bIns="0" rIns="0">
            <a:spAutoFit/>
          </a:bodyPr>
          <a:lstStyle/>
          <a:p>
            <a:pPr algn="l" marL="0" indent="0" lvl="0">
              <a:lnSpc>
                <a:spcPts val="3605"/>
              </a:lnSpc>
            </a:pPr>
            <a:r>
              <a:rPr lang="en-US" sz="2773">
                <a:solidFill>
                  <a:srgbClr val="FFFFFF"/>
                </a:solidFill>
                <a:latin typeface="Telegraf"/>
              </a:rPr>
              <a:t>Linkedin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4A98"/>
        </a:solidFill>
      </p:bgPr>
    </p:bg>
    <p:spTree>
      <p:nvGrpSpPr>
        <p:cNvPr id="1" name=""/>
        <p:cNvGrpSpPr/>
        <p:nvPr/>
      </p:nvGrpSpPr>
      <p:grpSpPr>
        <a:xfrm>
          <a:off x="0" y="0"/>
          <a:ext cx="0" cy="0"/>
          <a:chOff x="0" y="0"/>
          <a:chExt cx="0" cy="0"/>
        </a:xfrm>
      </p:grpSpPr>
      <p:grpSp>
        <p:nvGrpSpPr>
          <p:cNvPr name="Group 2" id="2"/>
          <p:cNvGrpSpPr/>
          <p:nvPr/>
        </p:nvGrpSpPr>
        <p:grpSpPr>
          <a:xfrm rot="0">
            <a:off x="-1348238" y="3576855"/>
            <a:ext cx="19636238" cy="7438267"/>
            <a:chOff x="0" y="0"/>
            <a:chExt cx="2507534" cy="949861"/>
          </a:xfrm>
        </p:grpSpPr>
        <p:sp>
          <p:nvSpPr>
            <p:cNvPr name="Freeform 3" id="3"/>
            <p:cNvSpPr/>
            <p:nvPr/>
          </p:nvSpPr>
          <p:spPr>
            <a:xfrm flipH="false" flipV="false" rot="0">
              <a:off x="0" y="0"/>
              <a:ext cx="2507534" cy="949861"/>
            </a:xfrm>
            <a:custGeom>
              <a:avLst/>
              <a:gdLst/>
              <a:ahLst/>
              <a:cxnLst/>
              <a:rect r="r" b="b" t="t" l="l"/>
              <a:pathLst>
                <a:path h="949861" w="2507534">
                  <a:moveTo>
                    <a:pt x="0" y="0"/>
                  </a:moveTo>
                  <a:lnTo>
                    <a:pt x="2507534" y="0"/>
                  </a:lnTo>
                  <a:lnTo>
                    <a:pt x="2507534" y="949861"/>
                  </a:lnTo>
                  <a:lnTo>
                    <a:pt x="0" y="949861"/>
                  </a:lnTo>
                  <a:close/>
                </a:path>
              </a:pathLst>
            </a:custGeom>
            <a:solidFill>
              <a:srgbClr val="011C50"/>
            </a:solidFill>
          </p:spPr>
        </p:sp>
      </p:grpSp>
      <p:sp>
        <p:nvSpPr>
          <p:cNvPr name="Freeform 4" id="4"/>
          <p:cNvSpPr/>
          <p:nvPr/>
        </p:nvSpPr>
        <p:spPr>
          <a:xfrm flipH="false" flipV="false" rot="0">
            <a:off x="1028700" y="1937570"/>
            <a:ext cx="5156438" cy="5156438"/>
          </a:xfrm>
          <a:custGeom>
            <a:avLst/>
            <a:gdLst/>
            <a:ahLst/>
            <a:cxnLst/>
            <a:rect r="r" b="b" t="t" l="l"/>
            <a:pathLst>
              <a:path h="5156438" w="5156438">
                <a:moveTo>
                  <a:pt x="0" y="0"/>
                </a:moveTo>
                <a:lnTo>
                  <a:pt x="5156438" y="0"/>
                </a:lnTo>
                <a:lnTo>
                  <a:pt x="5156438" y="5156438"/>
                </a:lnTo>
                <a:lnTo>
                  <a:pt x="0" y="5156438"/>
                </a:lnTo>
                <a:lnTo>
                  <a:pt x="0" y="0"/>
                </a:lnTo>
                <a:close/>
              </a:path>
            </a:pathLst>
          </a:custGeom>
          <a:blipFill>
            <a:blip r:embed="rId2"/>
            <a:stretch>
              <a:fillRect l="0" t="0" r="0" b="0"/>
            </a:stretch>
          </a:blipFill>
        </p:spPr>
      </p:sp>
      <p:sp>
        <p:nvSpPr>
          <p:cNvPr name="TextBox 5" id="5"/>
          <p:cNvSpPr txBox="true"/>
          <p:nvPr/>
        </p:nvSpPr>
        <p:spPr>
          <a:xfrm rot="0">
            <a:off x="6713984" y="1863919"/>
            <a:ext cx="10545316" cy="4410075"/>
          </a:xfrm>
          <a:prstGeom prst="rect">
            <a:avLst/>
          </a:prstGeom>
        </p:spPr>
        <p:txBody>
          <a:bodyPr anchor="t" rtlCol="false" tIns="0" lIns="0" bIns="0" rIns="0">
            <a:spAutoFit/>
          </a:bodyPr>
          <a:lstStyle/>
          <a:p>
            <a:pPr algn="just">
              <a:lnSpc>
                <a:spcPts val="3840"/>
              </a:lnSpc>
            </a:pPr>
            <a:r>
              <a:rPr lang="en-US" sz="3200">
                <a:solidFill>
                  <a:srgbClr val="FFFFFF"/>
                </a:solidFill>
                <a:latin typeface="Telegraf"/>
              </a:rPr>
              <a:t>La urgencia por detectar fraudes en transacciones móviles de dinero ha llevado a una empresa del segmento Fintech a buscar soluciones innovadoras.</a:t>
            </a:r>
          </a:p>
          <a:p>
            <a:pPr algn="just">
              <a:lnSpc>
                <a:spcPts val="3840"/>
              </a:lnSpc>
            </a:pPr>
          </a:p>
          <a:p>
            <a:pPr algn="just">
              <a:lnSpc>
                <a:spcPts val="3840"/>
              </a:lnSpc>
            </a:pPr>
            <a:r>
              <a:rPr lang="en-US" sz="3200">
                <a:solidFill>
                  <a:srgbClr val="FFFFFF"/>
                </a:solidFill>
                <a:latin typeface="Telegraf"/>
              </a:rPr>
              <a:t>Nuestro objetivo es desarrollar un modelo de machine learning que pueda distinguir de manera precisa entre transacciones legítimas y fraudulentas, estableciendo así un estándar de seguridad en el sector financiero global.</a:t>
            </a:r>
          </a:p>
        </p:txBody>
      </p:sp>
      <p:grpSp>
        <p:nvGrpSpPr>
          <p:cNvPr name="Group 6" id="6"/>
          <p:cNvGrpSpPr/>
          <p:nvPr/>
        </p:nvGrpSpPr>
        <p:grpSpPr>
          <a:xfrm rot="0">
            <a:off x="0" y="347530"/>
            <a:ext cx="18288000" cy="1437640"/>
            <a:chOff x="0" y="0"/>
            <a:chExt cx="24384000" cy="1916853"/>
          </a:xfrm>
        </p:grpSpPr>
        <p:sp>
          <p:nvSpPr>
            <p:cNvPr name="TextBox 7" id="7"/>
            <p:cNvSpPr txBox="true"/>
            <p:nvPr/>
          </p:nvSpPr>
          <p:spPr>
            <a:xfrm rot="0">
              <a:off x="0" y="-66675"/>
              <a:ext cx="24384000" cy="1082675"/>
            </a:xfrm>
            <a:prstGeom prst="rect">
              <a:avLst/>
            </a:prstGeom>
          </p:spPr>
          <p:txBody>
            <a:bodyPr anchor="t" rtlCol="false" tIns="0" lIns="0" bIns="0" rIns="0">
              <a:spAutoFit/>
            </a:bodyPr>
            <a:lstStyle/>
            <a:p>
              <a:pPr algn="ctr">
                <a:lnSpc>
                  <a:spcPts val="6000"/>
                </a:lnSpc>
              </a:pPr>
              <a:r>
                <a:rPr lang="en-US" sz="5000">
                  <a:solidFill>
                    <a:srgbClr val="FFFFFF"/>
                  </a:solidFill>
                  <a:latin typeface="Telegraf Bold"/>
                </a:rPr>
                <a:t>Problema de negocio</a:t>
              </a:r>
            </a:p>
          </p:txBody>
        </p:sp>
        <p:sp>
          <p:nvSpPr>
            <p:cNvPr name="TextBox 8" id="8"/>
            <p:cNvSpPr txBox="true"/>
            <p:nvPr/>
          </p:nvSpPr>
          <p:spPr>
            <a:xfrm rot="0">
              <a:off x="0" y="1317202"/>
              <a:ext cx="24384000" cy="570442"/>
            </a:xfrm>
            <a:prstGeom prst="rect">
              <a:avLst/>
            </a:prstGeom>
          </p:spPr>
          <p:txBody>
            <a:bodyPr anchor="t" rtlCol="false" tIns="0" lIns="0" bIns="0" rIns="0">
              <a:spAutoFit/>
            </a:bodyPr>
            <a:lstStyle/>
            <a:p>
              <a:pPr algn="l">
                <a:lnSpc>
                  <a:spcPts val="3249"/>
                </a:lnSpc>
              </a:pPr>
            </a:p>
          </p:txBody>
        </p:sp>
      </p:grpSp>
      <p:sp>
        <p:nvSpPr>
          <p:cNvPr name="TextBox 9" id="9"/>
          <p:cNvSpPr txBox="true"/>
          <p:nvPr/>
        </p:nvSpPr>
        <p:spPr>
          <a:xfrm rot="0">
            <a:off x="1028700" y="7364070"/>
            <a:ext cx="16230600" cy="2068829"/>
          </a:xfrm>
          <a:prstGeom prst="rect">
            <a:avLst/>
          </a:prstGeom>
        </p:spPr>
        <p:txBody>
          <a:bodyPr anchor="t" rtlCol="false" tIns="0" lIns="0" bIns="0" rIns="0">
            <a:spAutoFit/>
          </a:bodyPr>
          <a:lstStyle/>
          <a:p>
            <a:pPr algn="l" marL="582933" indent="-291467" lvl="1">
              <a:lnSpc>
                <a:spcPts val="4050"/>
              </a:lnSpc>
              <a:buFont typeface="Arial"/>
              <a:buChar char="•"/>
            </a:pPr>
            <a:r>
              <a:rPr lang="en-US" sz="2700">
                <a:solidFill>
                  <a:srgbClr val="FFFFFF"/>
                </a:solidFill>
                <a:latin typeface="Telegraf"/>
              </a:rPr>
              <a:t>Preprocesamiento de Datos: Limpieza, manejo de valores faltantes, codificación.</a:t>
            </a:r>
          </a:p>
          <a:p>
            <a:pPr algn="l" marL="582933" indent="-291467" lvl="1">
              <a:lnSpc>
                <a:spcPts val="4050"/>
              </a:lnSpc>
              <a:buFont typeface="Arial"/>
              <a:buChar char="•"/>
            </a:pPr>
            <a:r>
              <a:rPr lang="en-US" sz="2700">
                <a:solidFill>
                  <a:srgbClr val="FFFFFF"/>
                </a:solidFill>
                <a:latin typeface="Telegraf"/>
              </a:rPr>
              <a:t>Exploración de Datos: Análisis, visualización y selección de características relevantes.</a:t>
            </a:r>
          </a:p>
          <a:p>
            <a:pPr algn="l" marL="582933" indent="-291467" lvl="1">
              <a:lnSpc>
                <a:spcPts val="4050"/>
              </a:lnSpc>
              <a:buFont typeface="Arial"/>
              <a:buChar char="•"/>
            </a:pPr>
            <a:r>
              <a:rPr lang="en-US" sz="2700">
                <a:solidFill>
                  <a:srgbClr val="FFFFFF"/>
                </a:solidFill>
                <a:latin typeface="Telegraf"/>
              </a:rPr>
              <a:t>Construcción de Modelos: Experimentación con algoritmos de machine learning.</a:t>
            </a:r>
          </a:p>
          <a:p>
            <a:pPr algn="l" marL="582933" indent="-291467" lvl="1">
              <a:lnSpc>
                <a:spcPts val="4050"/>
              </a:lnSpc>
              <a:buFont typeface="Arial"/>
              <a:buChar char="•"/>
            </a:pPr>
            <a:r>
              <a:rPr lang="en-US" sz="2700">
                <a:solidFill>
                  <a:srgbClr val="FFFFFF"/>
                </a:solidFill>
                <a:latin typeface="Telegraf"/>
              </a:rPr>
              <a:t>Evaluación y Selección del Modelo: Uso de métricas clave para seleccionar el mejor modelo.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4A98"/>
        </a:solidFill>
      </p:bgPr>
    </p:bg>
    <p:spTree>
      <p:nvGrpSpPr>
        <p:cNvPr id="1" name=""/>
        <p:cNvGrpSpPr/>
        <p:nvPr/>
      </p:nvGrpSpPr>
      <p:grpSpPr>
        <a:xfrm>
          <a:off x="0" y="0"/>
          <a:ext cx="0" cy="0"/>
          <a:chOff x="0" y="0"/>
          <a:chExt cx="0" cy="0"/>
        </a:xfrm>
      </p:grpSpPr>
      <p:grpSp>
        <p:nvGrpSpPr>
          <p:cNvPr name="Group 2" id="2"/>
          <p:cNvGrpSpPr/>
          <p:nvPr/>
        </p:nvGrpSpPr>
        <p:grpSpPr>
          <a:xfrm rot="0">
            <a:off x="-1348238" y="7911360"/>
            <a:ext cx="19636238" cy="3103762"/>
            <a:chOff x="0" y="0"/>
            <a:chExt cx="2507534" cy="396348"/>
          </a:xfrm>
        </p:grpSpPr>
        <p:sp>
          <p:nvSpPr>
            <p:cNvPr name="Freeform 3" id="3"/>
            <p:cNvSpPr/>
            <p:nvPr/>
          </p:nvSpPr>
          <p:spPr>
            <a:xfrm flipH="false" flipV="false" rot="0">
              <a:off x="0" y="0"/>
              <a:ext cx="2507534" cy="396348"/>
            </a:xfrm>
            <a:custGeom>
              <a:avLst/>
              <a:gdLst/>
              <a:ahLst/>
              <a:cxnLst/>
              <a:rect r="r" b="b" t="t" l="l"/>
              <a:pathLst>
                <a:path h="396348" w="2507534">
                  <a:moveTo>
                    <a:pt x="0" y="0"/>
                  </a:moveTo>
                  <a:lnTo>
                    <a:pt x="2507534" y="0"/>
                  </a:lnTo>
                  <a:lnTo>
                    <a:pt x="2507534" y="396348"/>
                  </a:lnTo>
                  <a:lnTo>
                    <a:pt x="0" y="396348"/>
                  </a:lnTo>
                  <a:close/>
                </a:path>
              </a:pathLst>
            </a:custGeom>
            <a:solidFill>
              <a:srgbClr val="011C50"/>
            </a:solidFill>
          </p:spPr>
        </p:sp>
      </p:grpSp>
      <p:sp>
        <p:nvSpPr>
          <p:cNvPr name="Freeform 4" id="4"/>
          <p:cNvSpPr/>
          <p:nvPr/>
        </p:nvSpPr>
        <p:spPr>
          <a:xfrm flipH="false" flipV="false" rot="0">
            <a:off x="1433254" y="1785170"/>
            <a:ext cx="4558459" cy="3810969"/>
          </a:xfrm>
          <a:custGeom>
            <a:avLst/>
            <a:gdLst/>
            <a:ahLst/>
            <a:cxnLst/>
            <a:rect r="r" b="b" t="t" l="l"/>
            <a:pathLst>
              <a:path h="3810969" w="4558459">
                <a:moveTo>
                  <a:pt x="0" y="0"/>
                </a:moveTo>
                <a:lnTo>
                  <a:pt x="4558458" y="0"/>
                </a:lnTo>
                <a:lnTo>
                  <a:pt x="4558458" y="3810970"/>
                </a:lnTo>
                <a:lnTo>
                  <a:pt x="0" y="3810970"/>
                </a:lnTo>
                <a:lnTo>
                  <a:pt x="0" y="0"/>
                </a:lnTo>
                <a:close/>
              </a:path>
            </a:pathLst>
          </a:custGeom>
          <a:blipFill>
            <a:blip r:embed="rId2"/>
            <a:stretch>
              <a:fillRect l="0" t="0" r="0" b="0"/>
            </a:stretch>
          </a:blipFill>
        </p:spPr>
      </p:sp>
      <p:sp>
        <p:nvSpPr>
          <p:cNvPr name="TextBox 5" id="5"/>
          <p:cNvSpPr txBox="true"/>
          <p:nvPr/>
        </p:nvSpPr>
        <p:spPr>
          <a:xfrm rot="0">
            <a:off x="7927645" y="1494163"/>
            <a:ext cx="9331655" cy="6240946"/>
          </a:xfrm>
          <a:prstGeom prst="rect">
            <a:avLst/>
          </a:prstGeom>
        </p:spPr>
        <p:txBody>
          <a:bodyPr anchor="t" rtlCol="false" tIns="0" lIns="0" bIns="0" rIns="0">
            <a:spAutoFit/>
          </a:bodyPr>
          <a:lstStyle/>
          <a:p>
            <a:pPr algn="just" marL="682420" indent="-341210" lvl="1">
              <a:lnSpc>
                <a:spcPts val="3792"/>
              </a:lnSpc>
              <a:buFont typeface="Arial"/>
              <a:buChar char="•"/>
            </a:pPr>
            <a:r>
              <a:rPr lang="en-US" sz="3160">
                <a:solidFill>
                  <a:srgbClr val="FFFFFF"/>
                </a:solidFill>
                <a:latin typeface="Telegraf"/>
              </a:rPr>
              <a:t>Importancia: El preprocesamiento de datos es fundamental para el rendimiento de cualquier modelo de machine learning. Nuestro enfoque integral abarca desde la limpieza y manejo de valores faltantes hasta la normalización, asegurando la máxima calidad de los datos.</a:t>
            </a:r>
          </a:p>
          <a:p>
            <a:pPr algn="just">
              <a:lnSpc>
                <a:spcPts val="3792"/>
              </a:lnSpc>
            </a:pPr>
          </a:p>
          <a:p>
            <a:pPr algn="just" marL="682420" indent="-341210" lvl="1">
              <a:lnSpc>
                <a:spcPts val="3792"/>
              </a:lnSpc>
              <a:buFont typeface="Arial"/>
              <a:buChar char="•"/>
            </a:pPr>
            <a:r>
              <a:rPr lang="en-US" sz="3160">
                <a:solidFill>
                  <a:srgbClr val="FFFFFF"/>
                </a:solidFill>
                <a:latin typeface="Telegraf"/>
              </a:rPr>
              <a:t>Alcance: Trabajamos con dos conjuntos de datos: uno de tamaño moderado con 100,000 entradas y otro significativamente mayor con 6 millones de entradas, garantizando robustez y escalabilidad en nuestras soluciones.</a:t>
            </a:r>
          </a:p>
        </p:txBody>
      </p:sp>
      <p:grpSp>
        <p:nvGrpSpPr>
          <p:cNvPr name="Group 6" id="6"/>
          <p:cNvGrpSpPr/>
          <p:nvPr/>
        </p:nvGrpSpPr>
        <p:grpSpPr>
          <a:xfrm rot="0">
            <a:off x="0" y="347530"/>
            <a:ext cx="18288000" cy="1437640"/>
            <a:chOff x="0" y="0"/>
            <a:chExt cx="24384000" cy="1916853"/>
          </a:xfrm>
        </p:grpSpPr>
        <p:sp>
          <p:nvSpPr>
            <p:cNvPr name="TextBox 7" id="7"/>
            <p:cNvSpPr txBox="true"/>
            <p:nvPr/>
          </p:nvSpPr>
          <p:spPr>
            <a:xfrm rot="0">
              <a:off x="0" y="-66675"/>
              <a:ext cx="24384000" cy="1082675"/>
            </a:xfrm>
            <a:prstGeom prst="rect">
              <a:avLst/>
            </a:prstGeom>
          </p:spPr>
          <p:txBody>
            <a:bodyPr anchor="t" rtlCol="false" tIns="0" lIns="0" bIns="0" rIns="0">
              <a:spAutoFit/>
            </a:bodyPr>
            <a:lstStyle/>
            <a:p>
              <a:pPr algn="ctr">
                <a:lnSpc>
                  <a:spcPts val="6000"/>
                </a:lnSpc>
              </a:pPr>
              <a:r>
                <a:rPr lang="en-US" sz="5000">
                  <a:solidFill>
                    <a:srgbClr val="FFFFFF"/>
                  </a:solidFill>
                  <a:latin typeface="Telegraf Bold"/>
                </a:rPr>
                <a:t>Preprocesamiento de Datos: La Base del Éxito</a:t>
              </a:r>
            </a:p>
          </p:txBody>
        </p:sp>
        <p:sp>
          <p:nvSpPr>
            <p:cNvPr name="TextBox 8" id="8"/>
            <p:cNvSpPr txBox="true"/>
            <p:nvPr/>
          </p:nvSpPr>
          <p:spPr>
            <a:xfrm rot="0">
              <a:off x="0" y="1317202"/>
              <a:ext cx="24384000" cy="570442"/>
            </a:xfrm>
            <a:prstGeom prst="rect">
              <a:avLst/>
            </a:prstGeom>
          </p:spPr>
          <p:txBody>
            <a:bodyPr anchor="t" rtlCol="false" tIns="0" lIns="0" bIns="0" rIns="0">
              <a:spAutoFit/>
            </a:bodyPr>
            <a:lstStyle/>
            <a:p>
              <a:pPr algn="l">
                <a:lnSpc>
                  <a:spcPts val="324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4A9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44808"/>
            <a:ext cx="5757893" cy="3098692"/>
          </a:xfrm>
          <a:custGeom>
            <a:avLst/>
            <a:gdLst/>
            <a:ahLst/>
            <a:cxnLst/>
            <a:rect r="r" b="b" t="t" l="l"/>
            <a:pathLst>
              <a:path h="3098692" w="5757893">
                <a:moveTo>
                  <a:pt x="0" y="0"/>
                </a:moveTo>
                <a:lnTo>
                  <a:pt x="5757893" y="0"/>
                </a:lnTo>
                <a:lnTo>
                  <a:pt x="5757893" y="3098692"/>
                </a:lnTo>
                <a:lnTo>
                  <a:pt x="0" y="3098692"/>
                </a:lnTo>
                <a:lnTo>
                  <a:pt x="0" y="0"/>
                </a:lnTo>
                <a:close/>
              </a:path>
            </a:pathLst>
          </a:custGeom>
          <a:blipFill>
            <a:blip r:embed="rId2"/>
            <a:stretch>
              <a:fillRect l="0" t="0" r="0" b="0"/>
            </a:stretch>
          </a:blipFill>
        </p:spPr>
      </p:sp>
      <p:sp>
        <p:nvSpPr>
          <p:cNvPr name="Freeform 3" id="3"/>
          <p:cNvSpPr/>
          <p:nvPr/>
        </p:nvSpPr>
        <p:spPr>
          <a:xfrm flipH="false" flipV="false" rot="0">
            <a:off x="11675569" y="2061104"/>
            <a:ext cx="5583731" cy="3082396"/>
          </a:xfrm>
          <a:custGeom>
            <a:avLst/>
            <a:gdLst/>
            <a:ahLst/>
            <a:cxnLst/>
            <a:rect r="r" b="b" t="t" l="l"/>
            <a:pathLst>
              <a:path h="3082396" w="5583731">
                <a:moveTo>
                  <a:pt x="0" y="0"/>
                </a:moveTo>
                <a:lnTo>
                  <a:pt x="5583731" y="0"/>
                </a:lnTo>
                <a:lnTo>
                  <a:pt x="5583731" y="3082396"/>
                </a:lnTo>
                <a:lnTo>
                  <a:pt x="0" y="3082396"/>
                </a:lnTo>
                <a:lnTo>
                  <a:pt x="0" y="0"/>
                </a:lnTo>
                <a:close/>
              </a:path>
            </a:pathLst>
          </a:custGeom>
          <a:blipFill>
            <a:blip r:embed="rId3"/>
            <a:stretch>
              <a:fillRect l="0" t="0" r="0" b="0"/>
            </a:stretch>
          </a:blipFill>
        </p:spPr>
      </p:sp>
      <p:sp>
        <p:nvSpPr>
          <p:cNvPr name="Freeform 4" id="4"/>
          <p:cNvSpPr/>
          <p:nvPr/>
        </p:nvSpPr>
        <p:spPr>
          <a:xfrm flipH="false" flipV="false" rot="0">
            <a:off x="1028700" y="6162093"/>
            <a:ext cx="5757893" cy="3096207"/>
          </a:xfrm>
          <a:custGeom>
            <a:avLst/>
            <a:gdLst/>
            <a:ahLst/>
            <a:cxnLst/>
            <a:rect r="r" b="b" t="t" l="l"/>
            <a:pathLst>
              <a:path h="3096207" w="5757893">
                <a:moveTo>
                  <a:pt x="0" y="0"/>
                </a:moveTo>
                <a:lnTo>
                  <a:pt x="5757893" y="0"/>
                </a:lnTo>
                <a:lnTo>
                  <a:pt x="5757893" y="3096207"/>
                </a:lnTo>
                <a:lnTo>
                  <a:pt x="0" y="3096207"/>
                </a:lnTo>
                <a:lnTo>
                  <a:pt x="0" y="0"/>
                </a:lnTo>
                <a:close/>
              </a:path>
            </a:pathLst>
          </a:custGeom>
          <a:blipFill>
            <a:blip r:embed="rId4"/>
            <a:stretch>
              <a:fillRect l="0" t="-6173" r="0" b="-6173"/>
            </a:stretch>
          </a:blipFill>
        </p:spPr>
      </p:sp>
      <p:sp>
        <p:nvSpPr>
          <p:cNvPr name="Freeform 5" id="5"/>
          <p:cNvSpPr/>
          <p:nvPr/>
        </p:nvSpPr>
        <p:spPr>
          <a:xfrm flipH="false" flipV="false" rot="0">
            <a:off x="11675569" y="6162093"/>
            <a:ext cx="5757893" cy="3098692"/>
          </a:xfrm>
          <a:custGeom>
            <a:avLst/>
            <a:gdLst/>
            <a:ahLst/>
            <a:cxnLst/>
            <a:rect r="r" b="b" t="t" l="l"/>
            <a:pathLst>
              <a:path h="3098692" w="5757893">
                <a:moveTo>
                  <a:pt x="0" y="0"/>
                </a:moveTo>
                <a:lnTo>
                  <a:pt x="5757893" y="0"/>
                </a:lnTo>
                <a:lnTo>
                  <a:pt x="5757893" y="3098692"/>
                </a:lnTo>
                <a:lnTo>
                  <a:pt x="0" y="3098692"/>
                </a:lnTo>
                <a:lnTo>
                  <a:pt x="0" y="0"/>
                </a:lnTo>
                <a:close/>
              </a:path>
            </a:pathLst>
          </a:custGeom>
          <a:blipFill>
            <a:blip r:embed="rId5"/>
            <a:stretch>
              <a:fillRect l="0" t="-4082" r="0" b="-4082"/>
            </a:stretch>
          </a:blipFill>
        </p:spPr>
      </p:sp>
      <p:grpSp>
        <p:nvGrpSpPr>
          <p:cNvPr name="Group 6" id="6"/>
          <p:cNvGrpSpPr/>
          <p:nvPr/>
        </p:nvGrpSpPr>
        <p:grpSpPr>
          <a:xfrm rot="0">
            <a:off x="0" y="347530"/>
            <a:ext cx="18288000" cy="1437640"/>
            <a:chOff x="0" y="0"/>
            <a:chExt cx="24384000" cy="1916853"/>
          </a:xfrm>
        </p:grpSpPr>
        <p:sp>
          <p:nvSpPr>
            <p:cNvPr name="TextBox 7" id="7"/>
            <p:cNvSpPr txBox="true"/>
            <p:nvPr/>
          </p:nvSpPr>
          <p:spPr>
            <a:xfrm rot="0">
              <a:off x="0" y="-66675"/>
              <a:ext cx="24384000" cy="1082675"/>
            </a:xfrm>
            <a:prstGeom prst="rect">
              <a:avLst/>
            </a:prstGeom>
          </p:spPr>
          <p:txBody>
            <a:bodyPr anchor="t" rtlCol="false" tIns="0" lIns="0" bIns="0" rIns="0">
              <a:spAutoFit/>
            </a:bodyPr>
            <a:lstStyle/>
            <a:p>
              <a:pPr algn="ctr">
                <a:lnSpc>
                  <a:spcPts val="6000"/>
                </a:lnSpc>
              </a:pPr>
              <a:r>
                <a:rPr lang="en-US" sz="5000">
                  <a:solidFill>
                    <a:srgbClr val="FFFFFF"/>
                  </a:solidFill>
                  <a:latin typeface="Telegraf Bold"/>
                </a:rPr>
                <a:t>Preprocesamiento de Datos: La Base del Éxito</a:t>
              </a:r>
            </a:p>
          </p:txBody>
        </p:sp>
        <p:sp>
          <p:nvSpPr>
            <p:cNvPr name="TextBox 8" id="8"/>
            <p:cNvSpPr txBox="true"/>
            <p:nvPr/>
          </p:nvSpPr>
          <p:spPr>
            <a:xfrm rot="0">
              <a:off x="0" y="1317202"/>
              <a:ext cx="24384000" cy="570442"/>
            </a:xfrm>
            <a:prstGeom prst="rect">
              <a:avLst/>
            </a:prstGeom>
          </p:spPr>
          <p:txBody>
            <a:bodyPr anchor="t" rtlCol="false" tIns="0" lIns="0" bIns="0" rIns="0">
              <a:spAutoFit/>
            </a:bodyPr>
            <a:lstStyle/>
            <a:p>
              <a:pPr algn="l">
                <a:lnSpc>
                  <a:spcPts val="324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4A98"/>
        </a:solidFill>
      </p:bgPr>
    </p:bg>
    <p:spTree>
      <p:nvGrpSpPr>
        <p:cNvPr id="1" name=""/>
        <p:cNvGrpSpPr/>
        <p:nvPr/>
      </p:nvGrpSpPr>
      <p:grpSpPr>
        <a:xfrm>
          <a:off x="0" y="0"/>
          <a:ext cx="0" cy="0"/>
          <a:chOff x="0" y="0"/>
          <a:chExt cx="0" cy="0"/>
        </a:xfrm>
      </p:grpSpPr>
      <p:grpSp>
        <p:nvGrpSpPr>
          <p:cNvPr name="Group 2" id="2"/>
          <p:cNvGrpSpPr/>
          <p:nvPr/>
        </p:nvGrpSpPr>
        <p:grpSpPr>
          <a:xfrm rot="0">
            <a:off x="-1348238" y="7911360"/>
            <a:ext cx="19636238" cy="3103762"/>
            <a:chOff x="0" y="0"/>
            <a:chExt cx="2507534" cy="396348"/>
          </a:xfrm>
        </p:grpSpPr>
        <p:sp>
          <p:nvSpPr>
            <p:cNvPr name="Freeform 3" id="3"/>
            <p:cNvSpPr/>
            <p:nvPr/>
          </p:nvSpPr>
          <p:spPr>
            <a:xfrm flipH="false" flipV="false" rot="0">
              <a:off x="0" y="0"/>
              <a:ext cx="2507534" cy="396348"/>
            </a:xfrm>
            <a:custGeom>
              <a:avLst/>
              <a:gdLst/>
              <a:ahLst/>
              <a:cxnLst/>
              <a:rect r="r" b="b" t="t" l="l"/>
              <a:pathLst>
                <a:path h="396348" w="2507534">
                  <a:moveTo>
                    <a:pt x="0" y="0"/>
                  </a:moveTo>
                  <a:lnTo>
                    <a:pt x="2507534" y="0"/>
                  </a:lnTo>
                  <a:lnTo>
                    <a:pt x="2507534" y="396348"/>
                  </a:lnTo>
                  <a:lnTo>
                    <a:pt x="0" y="396348"/>
                  </a:lnTo>
                  <a:close/>
                </a:path>
              </a:pathLst>
            </a:custGeom>
            <a:solidFill>
              <a:srgbClr val="011C50"/>
            </a:solidFill>
          </p:spPr>
        </p:sp>
      </p:grpSp>
      <p:sp>
        <p:nvSpPr>
          <p:cNvPr name="TextBox 4" id="4"/>
          <p:cNvSpPr txBox="true"/>
          <p:nvPr/>
        </p:nvSpPr>
        <p:spPr>
          <a:xfrm rot="0">
            <a:off x="6713984" y="2444376"/>
            <a:ext cx="10545316" cy="5285197"/>
          </a:xfrm>
          <a:prstGeom prst="rect">
            <a:avLst/>
          </a:prstGeom>
        </p:spPr>
        <p:txBody>
          <a:bodyPr anchor="t" rtlCol="false" tIns="0" lIns="0" bIns="0" rIns="0">
            <a:spAutoFit/>
          </a:bodyPr>
          <a:lstStyle/>
          <a:p>
            <a:pPr algn="just" marL="682420" indent="-341210" lvl="1">
              <a:lnSpc>
                <a:spcPts val="3792"/>
              </a:lnSpc>
              <a:buFont typeface="Arial"/>
              <a:buChar char="•"/>
            </a:pPr>
            <a:r>
              <a:rPr lang="en-US" sz="3160">
                <a:solidFill>
                  <a:srgbClr val="FFFFFF"/>
                </a:solidFill>
                <a:latin typeface="Telegraf"/>
              </a:rPr>
              <a:t>Análisis y Visualización: Mediante un exhaustivo análisis, identificamos variables clave y comprendemos sus relaciones, lo que nos permite seleccionar las características más relevantes para la detección de fraudes.</a:t>
            </a:r>
          </a:p>
          <a:p>
            <a:pPr algn="just">
              <a:lnSpc>
                <a:spcPts val="3792"/>
              </a:lnSpc>
            </a:pPr>
          </a:p>
          <a:p>
            <a:pPr algn="just" marL="682420" indent="-341210" lvl="1">
              <a:lnSpc>
                <a:spcPts val="3792"/>
              </a:lnSpc>
              <a:buFont typeface="Arial"/>
              <a:buChar char="•"/>
            </a:pPr>
            <a:r>
              <a:rPr lang="en-US" sz="3160">
                <a:solidFill>
                  <a:srgbClr val="FFFFFF"/>
                </a:solidFill>
                <a:latin typeface="Telegraf"/>
              </a:rPr>
              <a:t>Desafío del Desbalanceo: Observamos un desbalance significativo entre las clases de datos, por lo que implementamos técnicas de reequilibrio para asegurar la eficacia del modelo en detectar fraudes.</a:t>
            </a:r>
          </a:p>
        </p:txBody>
      </p:sp>
      <p:sp>
        <p:nvSpPr>
          <p:cNvPr name="Freeform 5" id="5"/>
          <p:cNvSpPr/>
          <p:nvPr/>
        </p:nvSpPr>
        <p:spPr>
          <a:xfrm flipH="false" flipV="false" rot="0">
            <a:off x="1028700" y="2958005"/>
            <a:ext cx="5579610" cy="3780520"/>
          </a:xfrm>
          <a:custGeom>
            <a:avLst/>
            <a:gdLst/>
            <a:ahLst/>
            <a:cxnLst/>
            <a:rect r="r" b="b" t="t" l="l"/>
            <a:pathLst>
              <a:path h="3780520" w="5579610">
                <a:moveTo>
                  <a:pt x="0" y="0"/>
                </a:moveTo>
                <a:lnTo>
                  <a:pt x="5579610" y="0"/>
                </a:lnTo>
                <a:lnTo>
                  <a:pt x="5579610" y="3780520"/>
                </a:lnTo>
                <a:lnTo>
                  <a:pt x="0" y="3780520"/>
                </a:lnTo>
                <a:lnTo>
                  <a:pt x="0" y="0"/>
                </a:lnTo>
                <a:close/>
              </a:path>
            </a:pathLst>
          </a:custGeom>
          <a:blipFill>
            <a:blip r:embed="rId2"/>
            <a:stretch>
              <a:fillRect l="0" t="0" r="0" b="0"/>
            </a:stretch>
          </a:blipFill>
        </p:spPr>
      </p:sp>
      <p:grpSp>
        <p:nvGrpSpPr>
          <p:cNvPr name="Group 6" id="6"/>
          <p:cNvGrpSpPr/>
          <p:nvPr/>
        </p:nvGrpSpPr>
        <p:grpSpPr>
          <a:xfrm rot="0">
            <a:off x="0" y="347530"/>
            <a:ext cx="18288000" cy="1437640"/>
            <a:chOff x="0" y="0"/>
            <a:chExt cx="24384000" cy="1916853"/>
          </a:xfrm>
        </p:grpSpPr>
        <p:sp>
          <p:nvSpPr>
            <p:cNvPr name="TextBox 7" id="7"/>
            <p:cNvSpPr txBox="true"/>
            <p:nvPr/>
          </p:nvSpPr>
          <p:spPr>
            <a:xfrm rot="0">
              <a:off x="0" y="-66675"/>
              <a:ext cx="24384000" cy="1082675"/>
            </a:xfrm>
            <a:prstGeom prst="rect">
              <a:avLst/>
            </a:prstGeom>
          </p:spPr>
          <p:txBody>
            <a:bodyPr anchor="t" rtlCol="false" tIns="0" lIns="0" bIns="0" rIns="0">
              <a:spAutoFit/>
            </a:bodyPr>
            <a:lstStyle/>
            <a:p>
              <a:pPr algn="ctr">
                <a:lnSpc>
                  <a:spcPts val="6000"/>
                </a:lnSpc>
              </a:pPr>
              <a:r>
                <a:rPr lang="en-US" sz="5000">
                  <a:solidFill>
                    <a:srgbClr val="FFFFFF"/>
                  </a:solidFill>
                  <a:latin typeface="Telegraf Bold"/>
                </a:rPr>
                <a:t>Exploración de Datos: Descubriendo Patrones Ocultos</a:t>
              </a:r>
            </a:p>
          </p:txBody>
        </p:sp>
        <p:sp>
          <p:nvSpPr>
            <p:cNvPr name="TextBox 8" id="8"/>
            <p:cNvSpPr txBox="true"/>
            <p:nvPr/>
          </p:nvSpPr>
          <p:spPr>
            <a:xfrm rot="0">
              <a:off x="0" y="1317202"/>
              <a:ext cx="24384000" cy="570442"/>
            </a:xfrm>
            <a:prstGeom prst="rect">
              <a:avLst/>
            </a:prstGeom>
          </p:spPr>
          <p:txBody>
            <a:bodyPr anchor="t" rtlCol="false" tIns="0" lIns="0" bIns="0" rIns="0">
              <a:spAutoFit/>
            </a:bodyPr>
            <a:lstStyle/>
            <a:p>
              <a:pPr algn="l">
                <a:lnSpc>
                  <a:spcPts val="324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4A98"/>
        </a:solidFill>
      </p:bgPr>
    </p:bg>
    <p:spTree>
      <p:nvGrpSpPr>
        <p:cNvPr id="1" name=""/>
        <p:cNvGrpSpPr/>
        <p:nvPr/>
      </p:nvGrpSpPr>
      <p:grpSpPr>
        <a:xfrm>
          <a:off x="0" y="0"/>
          <a:ext cx="0" cy="0"/>
          <a:chOff x="0" y="0"/>
          <a:chExt cx="0" cy="0"/>
        </a:xfrm>
      </p:grpSpPr>
      <p:sp>
        <p:nvSpPr>
          <p:cNvPr name="Freeform 2" id="2"/>
          <p:cNvSpPr/>
          <p:nvPr/>
        </p:nvSpPr>
        <p:spPr>
          <a:xfrm flipH="false" flipV="false" rot="0">
            <a:off x="3170877" y="1785170"/>
            <a:ext cx="11946247" cy="2608147"/>
          </a:xfrm>
          <a:custGeom>
            <a:avLst/>
            <a:gdLst/>
            <a:ahLst/>
            <a:cxnLst/>
            <a:rect r="r" b="b" t="t" l="l"/>
            <a:pathLst>
              <a:path h="2608147" w="11946247">
                <a:moveTo>
                  <a:pt x="0" y="0"/>
                </a:moveTo>
                <a:lnTo>
                  <a:pt x="11946246" y="0"/>
                </a:lnTo>
                <a:lnTo>
                  <a:pt x="11946246" y="2608148"/>
                </a:lnTo>
                <a:lnTo>
                  <a:pt x="0" y="2608148"/>
                </a:lnTo>
                <a:lnTo>
                  <a:pt x="0" y="0"/>
                </a:lnTo>
                <a:close/>
              </a:path>
            </a:pathLst>
          </a:custGeom>
          <a:blipFill>
            <a:blip r:embed="rId2"/>
            <a:stretch>
              <a:fillRect l="0" t="0" r="0" b="0"/>
            </a:stretch>
          </a:blipFill>
        </p:spPr>
      </p:sp>
      <p:sp>
        <p:nvSpPr>
          <p:cNvPr name="Freeform 3" id="3"/>
          <p:cNvSpPr/>
          <p:nvPr/>
        </p:nvSpPr>
        <p:spPr>
          <a:xfrm flipH="false" flipV="false" rot="0">
            <a:off x="3170877" y="5465512"/>
            <a:ext cx="6307701" cy="1485431"/>
          </a:xfrm>
          <a:custGeom>
            <a:avLst/>
            <a:gdLst/>
            <a:ahLst/>
            <a:cxnLst/>
            <a:rect r="r" b="b" t="t" l="l"/>
            <a:pathLst>
              <a:path h="1485431" w="6307701">
                <a:moveTo>
                  <a:pt x="0" y="0"/>
                </a:moveTo>
                <a:lnTo>
                  <a:pt x="6307701" y="0"/>
                </a:lnTo>
                <a:lnTo>
                  <a:pt x="6307701" y="1485431"/>
                </a:lnTo>
                <a:lnTo>
                  <a:pt x="0" y="1485431"/>
                </a:lnTo>
                <a:lnTo>
                  <a:pt x="0" y="0"/>
                </a:lnTo>
                <a:close/>
              </a:path>
            </a:pathLst>
          </a:custGeom>
          <a:blipFill>
            <a:blip r:embed="rId3"/>
            <a:stretch>
              <a:fillRect l="0" t="0" r="0" b="0"/>
            </a:stretch>
          </a:blipFill>
        </p:spPr>
      </p:sp>
      <p:grpSp>
        <p:nvGrpSpPr>
          <p:cNvPr name="Group 4" id="4"/>
          <p:cNvGrpSpPr/>
          <p:nvPr/>
        </p:nvGrpSpPr>
        <p:grpSpPr>
          <a:xfrm rot="0">
            <a:off x="0" y="347530"/>
            <a:ext cx="18288000" cy="1437640"/>
            <a:chOff x="0" y="0"/>
            <a:chExt cx="24384000" cy="1916853"/>
          </a:xfrm>
        </p:grpSpPr>
        <p:sp>
          <p:nvSpPr>
            <p:cNvPr name="TextBox 5" id="5"/>
            <p:cNvSpPr txBox="true"/>
            <p:nvPr/>
          </p:nvSpPr>
          <p:spPr>
            <a:xfrm rot="0">
              <a:off x="0" y="-66675"/>
              <a:ext cx="24384000" cy="1082675"/>
            </a:xfrm>
            <a:prstGeom prst="rect">
              <a:avLst/>
            </a:prstGeom>
          </p:spPr>
          <p:txBody>
            <a:bodyPr anchor="t" rtlCol="false" tIns="0" lIns="0" bIns="0" rIns="0">
              <a:spAutoFit/>
            </a:bodyPr>
            <a:lstStyle/>
            <a:p>
              <a:pPr algn="ctr">
                <a:lnSpc>
                  <a:spcPts val="6000"/>
                </a:lnSpc>
              </a:pPr>
              <a:r>
                <a:rPr lang="en-US" sz="5000">
                  <a:solidFill>
                    <a:srgbClr val="FFFFFF"/>
                  </a:solidFill>
                  <a:latin typeface="Telegraf Bold"/>
                </a:rPr>
                <a:t>Exploración de Datos: Descubriendo Patrones Ocultos</a:t>
              </a:r>
            </a:p>
          </p:txBody>
        </p:sp>
        <p:sp>
          <p:nvSpPr>
            <p:cNvPr name="TextBox 6" id="6"/>
            <p:cNvSpPr txBox="true"/>
            <p:nvPr/>
          </p:nvSpPr>
          <p:spPr>
            <a:xfrm rot="0">
              <a:off x="0" y="1317202"/>
              <a:ext cx="24384000" cy="570442"/>
            </a:xfrm>
            <a:prstGeom prst="rect">
              <a:avLst/>
            </a:prstGeom>
          </p:spPr>
          <p:txBody>
            <a:bodyPr anchor="t" rtlCol="false" tIns="0" lIns="0" bIns="0" rIns="0">
              <a:spAutoFit/>
            </a:bodyPr>
            <a:lstStyle/>
            <a:p>
              <a:pPr algn="l">
                <a:lnSpc>
                  <a:spcPts val="3249"/>
                </a:lnSpc>
              </a:pPr>
            </a:p>
          </p:txBody>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89483" y="2217545"/>
            <a:ext cx="15509034" cy="5728085"/>
          </a:xfrm>
          <a:prstGeom prst="rect">
            <a:avLst/>
          </a:prstGeom>
        </p:spPr>
        <p:txBody>
          <a:bodyPr anchor="t" rtlCol="false" tIns="0" lIns="0" bIns="0" rIns="0">
            <a:spAutoFit/>
          </a:bodyPr>
          <a:lstStyle/>
          <a:p>
            <a:pPr algn="l">
              <a:lnSpc>
                <a:spcPts val="14767"/>
              </a:lnSpc>
            </a:pPr>
            <a:r>
              <a:rPr lang="en-US" sz="12306">
                <a:solidFill>
                  <a:srgbClr val="011C50"/>
                </a:solidFill>
                <a:latin typeface="Telegraf Bold"/>
              </a:rPr>
              <a:t>PARTE DE JHONATAN-&gt;COMIENZA AQUÍ</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DAGFiT0w0yM</dc:identifier>
  <dcterms:modified xsi:type="dcterms:W3CDTF">2011-08-01T06:04:30Z</dcterms:modified>
  <cp:revision>1</cp:revision>
  <dc:title>IsFraud-Proyecto de Clasificación</dc:title>
</cp:coreProperties>
</file>