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70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E35DE2-57F8-490B-8661-4DF162095E55}" v="13" dt="2022-05-23T23:10:53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14"/>
    <p:restoredTop sz="95214" autoAdjust="0"/>
  </p:normalViewPr>
  <p:slideViewPr>
    <p:cSldViewPr snapToGrid="0" snapToObjects="1">
      <p:cViewPr>
        <p:scale>
          <a:sx n="58" d="100"/>
          <a:sy n="58" d="100"/>
        </p:scale>
        <p:origin x="1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8CBDD-B473-49A7-812C-4921B60CF682}" type="datetimeFigureOut">
              <a:rPr lang="es-MX" smtClean="0"/>
              <a:t>23/05/2022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DA568-EA12-4A44-84DE-CF46115B054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91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DA568-EA12-4A44-84DE-CF46115B0546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6233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DA568-EA12-4A44-84DE-CF46115B0546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301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800A-37D3-1A45-817A-A63A56F9E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B0E61-42AD-FE4B-AD14-BBC19B32A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58573-452F-6247-8F31-88FD900F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DA0A-1B85-49CA-BD97-118FFA610BBF}" type="datetime1">
              <a:rPr lang="es-ES_tradnl" smtClean="0"/>
              <a:t>23/05/2022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BFBC7-4841-354B-BE54-B14F6578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88454-C783-3143-9FDE-17A533A2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D35-BC78-7F4E-A6BC-1001CA678D1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5457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A032-3D68-674C-9897-B9CB930F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5DF4C-8A00-904C-9595-0706A5661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E19BE-4542-424F-B996-C3C9386B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B14B-55CE-49CD-B036-0AE42256C231}" type="datetime1">
              <a:rPr lang="es-ES_tradnl" smtClean="0"/>
              <a:t>23/05/2022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88FFD-C3A2-694E-B5F0-99AB9D2D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88A1A-7ACA-4F47-96CE-1062BE0E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D35-BC78-7F4E-A6BC-1001CA678D1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899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13378-39D0-C441-B015-2E4087EE3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A00C2-5543-E046-B4D8-B4A7B2701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84301-DA25-7349-AD40-821FAC7A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A270-000E-4023-A336-AA670EBDC2F0}" type="datetime1">
              <a:rPr lang="es-ES_tradnl" smtClean="0"/>
              <a:t>23/05/2022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14481-D69F-8C47-8A11-35C97013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D131F-C8D5-8748-A641-7C1AB215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D35-BC78-7F4E-A6BC-1001CA678D1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28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49A7-142F-B144-B0F4-7F269C4A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C1CD1-0034-D54A-B237-8AA6D8FCB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80506-3F34-9347-942B-2FCF8521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E473-799E-4F73-8E33-697FE54C6090}" type="datetime1">
              <a:rPr lang="es-ES_tradnl" smtClean="0"/>
              <a:t>23/05/2022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6C452-0462-2E4D-A440-53A9DCB6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9D129-9C02-AB41-BA9C-32E67F5D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D35-BC78-7F4E-A6BC-1001CA678D1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343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CC74-43CF-8A43-8F30-43CC2791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5567C-C570-8649-8EAF-DAFB7B69E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1DC7-5FB3-4E49-B0BD-F17DAA03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EAFE-6214-4098-9A02-80968A0770FA}" type="datetime1">
              <a:rPr lang="es-ES_tradnl" smtClean="0"/>
              <a:t>23/05/2022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BFCCC-E342-564E-BD02-78DD8191B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FCC33-3245-8D43-BC71-4C2B3FC0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D35-BC78-7F4E-A6BC-1001CA678D1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519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9849-C9CD-164E-9B3F-9BD41C1C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A6847-46D5-B84F-8ED1-1FA64FEC1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39FE0-4FA4-0247-9C96-257D41969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C3903-FB17-3848-A4F1-4327DE67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1188-37BD-460F-9408-905A14D7DBDE}" type="datetime1">
              <a:rPr lang="es-ES_tradnl" smtClean="0"/>
              <a:t>23/05/2022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5B738-B0EA-374B-9A01-9285C6D1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219F8-D13F-7C42-AE57-47DA91AB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D35-BC78-7F4E-A6BC-1001CA678D1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6022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836C-8F26-CA4C-920D-39A0C831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3C1AF-E0C4-E549-B76E-7828BB58B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FB0C9-0343-EC4F-8620-7F978EFA9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5BDB1-1771-5B4E-94BD-171D725B6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12D0E-B455-CB49-815F-FCC66BCED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AB5F2-7AD8-834A-A94F-B1FF9139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285E-F0AA-495C-8286-FB4585FFF2C7}" type="datetime1">
              <a:rPr lang="es-ES_tradnl" smtClean="0"/>
              <a:t>23/05/2022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4ACA9-7EB3-C74E-A076-0D220159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8A8769-358E-8E4C-BDEC-9D319CDB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D35-BC78-7F4E-A6BC-1001CA678D1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1490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6A9B-AAC7-574E-A65A-B9F4B6CE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BC483-1700-D548-B255-D74C415E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3868-9C53-48F0-85AC-AEC2DFDC0F14}" type="datetime1">
              <a:rPr lang="es-ES_tradnl" smtClean="0"/>
              <a:t>23/05/2022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26FF0-FAF2-254F-8589-89BF438F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10A0C-FF73-754E-BE57-C1C77621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D35-BC78-7F4E-A6BC-1001CA678D1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525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6A818-FC99-AF44-891E-B06DABD07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42D6-B263-46B1-ABCB-F904FF18242F}" type="datetime1">
              <a:rPr lang="es-ES_tradnl" smtClean="0"/>
              <a:t>23/05/2022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A9BE5-F038-3648-B321-04A19F77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1A819-142C-234D-8B60-36DA5C3D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D35-BC78-7F4E-A6BC-1001CA678D1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270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3829-A428-6E4E-B23C-A31B6192D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BC80-3A9F-7646-BF29-0D106FBA4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8B990-6A0C-5E4E-8C9D-5B879889D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DBDAD-E0BC-3347-B6DA-1961AE04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C37E-14FD-4C3D-8F97-8825AC3DD362}" type="datetime1">
              <a:rPr lang="es-ES_tradnl" smtClean="0"/>
              <a:t>23/05/2022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D406E-5C9D-5B4A-AA96-2E2267B9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F7898-CEB4-F040-8B18-7E0252D3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D35-BC78-7F4E-A6BC-1001CA678D1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4340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47C0-758A-264F-9ED6-0C0B18F67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C76F5-83F1-924F-88A5-67F143C8B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0475F-FEF8-BD48-9796-714ABBF26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4D781-9433-CC4E-A6AA-44A10952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EB00-AF12-4B62-81A4-5EC9698767FA}" type="datetime1">
              <a:rPr lang="es-ES_tradnl" smtClean="0"/>
              <a:t>23/05/2022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73A32-8075-BB41-B073-4E153A34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F6B2A-BB18-6B49-8C0E-4B6CFE85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D35-BC78-7F4E-A6BC-1001CA678D1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310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48A1E-E971-8E49-8B59-C7ABA445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3BDF7-2B3C-AD4B-A171-1703B144C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9C68A-7D00-944F-AA44-92CE76E42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74FD7-D18F-45D6-B021-343690FEF09B}" type="datetime1">
              <a:rPr lang="es-ES_tradnl" smtClean="0"/>
              <a:t>23/05/2022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D124-A0FC-3347-9DEE-D75BE7EE6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505DC-03FE-2E45-A56D-B9A6D986B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2D35-BC78-7F4E-A6BC-1001CA678D1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041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74DAC4-B97A-EF44-B870-F5DC7E5A9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61" t="13559" r="14238" b="2565"/>
          <a:stretch/>
        </p:blipFill>
        <p:spPr>
          <a:xfrm>
            <a:off x="4294527" y="0"/>
            <a:ext cx="7897473" cy="68580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30611-8DF1-4951-8034-D8D68326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D35-BC78-7F4E-A6BC-1001CA678D1D}" type="slidenum">
              <a:rPr lang="es-ES_tradnl" smtClean="0"/>
              <a:t>1</a:t>
            </a:fld>
            <a:endParaRPr lang="es-ES_trad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A15970-1E45-4097-933B-FD976CD815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8" t="11593" r="4375" b="10725"/>
          <a:stretch/>
        </p:blipFill>
        <p:spPr>
          <a:xfrm>
            <a:off x="1153762" y="1363509"/>
            <a:ext cx="3528391" cy="16961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BDD02E-1E1E-4604-9AB3-E71CD9C38CB8}"/>
              </a:ext>
            </a:extLst>
          </p:cNvPr>
          <p:cNvSpPr/>
          <p:nvPr/>
        </p:nvSpPr>
        <p:spPr>
          <a:xfrm>
            <a:off x="1" y="0"/>
            <a:ext cx="484527" cy="6858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8">
            <a:extLst>
              <a:ext uri="{FF2B5EF4-FFF2-40B4-BE49-F238E27FC236}">
                <a16:creationId xmlns:a16="http://schemas.microsoft.com/office/drawing/2014/main" id="{B7D3ED87-2D95-43D9-933E-7FB412BAF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761" y="3878664"/>
            <a:ext cx="596265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dirty="0">
                <a:solidFill>
                  <a:schemeClr val="accent2"/>
                </a:solidFill>
                <a:latin typeface="+mj-lt"/>
              </a:rPr>
              <a:t>Registro de proyectos de voluntariado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dirty="0">
                <a:solidFill>
                  <a:schemeClr val="accent2"/>
                </a:solidFill>
                <a:latin typeface="+mj-lt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79D4D-1CDD-AB0F-19E9-9132FABA1B1B}"/>
              </a:ext>
            </a:extLst>
          </p:cNvPr>
          <p:cNvSpPr txBox="1"/>
          <p:nvPr/>
        </p:nvSpPr>
        <p:spPr>
          <a:xfrm>
            <a:off x="1153762" y="3429000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dirty="0">
                <a:solidFill>
                  <a:schemeClr val="accent2"/>
                </a:solidFill>
                <a:latin typeface="+mj-lt"/>
                <a:ea typeface="HGMaruGothicMPRO" panose="020B0400000000000000" pitchFamily="34" charset="-128"/>
              </a:rPr>
              <a:t>Convocatoria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52B3B-763E-E2D9-D453-E3B069C23496}"/>
              </a:ext>
            </a:extLst>
          </p:cNvPr>
          <p:cNvSpPr txBox="1"/>
          <p:nvPr/>
        </p:nvSpPr>
        <p:spPr>
          <a:xfrm>
            <a:off x="6166814" y="6170774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dirty="0">
                <a:solidFill>
                  <a:schemeClr val="accent2"/>
                </a:solidFill>
                <a:latin typeface="+mj-lt"/>
                <a:ea typeface="HGMaruGothicMPRO" panose="020B0400000000000000" pitchFamily="34" charset="-128"/>
              </a:rPr>
              <a:t>¡Gracias por tu confianza!</a:t>
            </a:r>
          </a:p>
        </p:txBody>
      </p:sp>
    </p:spTree>
    <p:extLst>
      <p:ext uri="{BB962C8B-B14F-4D97-AF65-F5344CB8AC3E}">
        <p14:creationId xmlns:p14="http://schemas.microsoft.com/office/powerpoint/2010/main" val="316072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">
            <a:extLst>
              <a:ext uri="{FF2B5EF4-FFF2-40B4-BE49-F238E27FC236}">
                <a16:creationId xmlns:a16="http://schemas.microsoft.com/office/drawing/2014/main" id="{37CCB5DC-6AFB-41F7-82B5-6C44AFEA4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364844"/>
              </p:ext>
            </p:extLst>
          </p:nvPr>
        </p:nvGraphicFramePr>
        <p:xfrm>
          <a:off x="6400802" y="1507879"/>
          <a:ext cx="5477976" cy="119932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81098">
                  <a:extLst>
                    <a:ext uri="{9D8B030D-6E8A-4147-A177-3AD203B41FA5}">
                      <a16:colId xmlns:a16="http://schemas.microsoft.com/office/drawing/2014/main" val="595685263"/>
                    </a:ext>
                  </a:extLst>
                </a:gridCol>
                <a:gridCol w="2470886">
                  <a:extLst>
                    <a:ext uri="{9D8B030D-6E8A-4147-A177-3AD203B41FA5}">
                      <a16:colId xmlns:a16="http://schemas.microsoft.com/office/drawing/2014/main" val="1976101719"/>
                    </a:ext>
                  </a:extLst>
                </a:gridCol>
                <a:gridCol w="1825992">
                  <a:extLst>
                    <a:ext uri="{9D8B030D-6E8A-4147-A177-3AD203B41FA5}">
                      <a16:colId xmlns:a16="http://schemas.microsoft.com/office/drawing/2014/main" val="4281880411"/>
                    </a:ext>
                  </a:extLst>
                </a:gridCol>
              </a:tblGrid>
              <a:tr h="1199321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+mj-lt"/>
                        </a:rPr>
                        <a:t>Enfoque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029238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BB6CA69-926F-434C-8D90-336048839C73}"/>
              </a:ext>
            </a:extLst>
          </p:cNvPr>
          <p:cNvSpPr/>
          <p:nvPr/>
        </p:nvSpPr>
        <p:spPr>
          <a:xfrm>
            <a:off x="-4986" y="6675500"/>
            <a:ext cx="12196189" cy="218745"/>
          </a:xfrm>
          <a:prstGeom prst="rect">
            <a:avLst/>
          </a:prstGeom>
          <a:solidFill>
            <a:srgbClr val="E56D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50196D8-76DF-4A9A-9C5F-8C789E07A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393498"/>
              </p:ext>
            </p:extLst>
          </p:nvPr>
        </p:nvGraphicFramePr>
        <p:xfrm>
          <a:off x="515864" y="1500016"/>
          <a:ext cx="5730272" cy="124305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867891">
                  <a:extLst>
                    <a:ext uri="{9D8B030D-6E8A-4147-A177-3AD203B41FA5}">
                      <a16:colId xmlns:a16="http://schemas.microsoft.com/office/drawing/2014/main" val="2259930165"/>
                    </a:ext>
                  </a:extLst>
                </a:gridCol>
                <a:gridCol w="2862381">
                  <a:extLst>
                    <a:ext uri="{9D8B030D-6E8A-4147-A177-3AD203B41FA5}">
                      <a16:colId xmlns:a16="http://schemas.microsoft.com/office/drawing/2014/main" val="595685263"/>
                    </a:ext>
                  </a:extLst>
                </a:gridCol>
              </a:tblGrid>
              <a:tr h="58795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+mj-lt"/>
                        </a:rPr>
                        <a:t>Dirección </a:t>
                      </a:r>
                    </a:p>
                    <a:p>
                      <a:pPr algn="ctr"/>
                      <a:r>
                        <a:rPr lang="es-MX" sz="1100" dirty="0">
                          <a:latin typeface="+mj-lt"/>
                        </a:rPr>
                        <a:t>(favor de agregar link de Google Maps)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+mj-lt"/>
                        </a:rPr>
                        <a:t>Tienda THD más cercana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029238"/>
                  </a:ext>
                </a:extLst>
              </a:tr>
              <a:tr h="655104">
                <a:tc>
                  <a:txBody>
                    <a:bodyPr/>
                    <a:lstStyle/>
                    <a:p>
                      <a:endParaRPr lang="es-MX" sz="16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sz="16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6969099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85181BB1-EA5C-4C47-B058-B18277FD3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809144"/>
              </p:ext>
            </p:extLst>
          </p:nvPr>
        </p:nvGraphicFramePr>
        <p:xfrm>
          <a:off x="6400802" y="2846575"/>
          <a:ext cx="5477976" cy="246442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477976">
                  <a:extLst>
                    <a:ext uri="{9D8B030D-6E8A-4147-A177-3AD203B41FA5}">
                      <a16:colId xmlns:a16="http://schemas.microsoft.com/office/drawing/2014/main" val="2665220568"/>
                    </a:ext>
                  </a:extLst>
                </a:gridCol>
              </a:tblGrid>
              <a:tr h="35812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+mj-lt"/>
                        </a:rPr>
                        <a:t>Breve descripción del proyecto/actividades de voluntariado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201927"/>
                  </a:ext>
                </a:extLst>
              </a:tr>
              <a:tr h="2106299">
                <a:tc>
                  <a:txBody>
                    <a:bodyPr/>
                    <a:lstStyle/>
                    <a:p>
                      <a:endParaRPr lang="es-MX" sz="1600" i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164925"/>
                  </a:ext>
                </a:extLst>
              </a:tr>
            </a:tbl>
          </a:graphicData>
        </a:graphic>
      </p:graphicFrame>
      <p:graphicFrame>
        <p:nvGraphicFramePr>
          <p:cNvPr id="47" name="Table 3">
            <a:extLst>
              <a:ext uri="{FF2B5EF4-FFF2-40B4-BE49-F238E27FC236}">
                <a16:creationId xmlns:a16="http://schemas.microsoft.com/office/drawing/2014/main" id="{49DD026C-A3BD-48BC-8597-1D9167157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43135"/>
              </p:ext>
            </p:extLst>
          </p:nvPr>
        </p:nvGraphicFramePr>
        <p:xfrm>
          <a:off x="503382" y="2846575"/>
          <a:ext cx="5730273" cy="242738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730273">
                  <a:extLst>
                    <a:ext uri="{9D8B030D-6E8A-4147-A177-3AD203B41FA5}">
                      <a16:colId xmlns:a16="http://schemas.microsoft.com/office/drawing/2014/main" val="595685263"/>
                    </a:ext>
                  </a:extLst>
                </a:gridCol>
              </a:tblGrid>
              <a:tr h="3595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+mj-lt"/>
                        </a:rPr>
                        <a:t>Objeto social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029238"/>
                  </a:ext>
                </a:extLst>
              </a:tr>
              <a:tr h="2067819">
                <a:tc>
                  <a:txBody>
                    <a:bodyPr/>
                    <a:lstStyle/>
                    <a:p>
                      <a:endParaRPr lang="es-MX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969099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A4E9E099-9302-40C7-88E4-53E35A401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347272"/>
              </p:ext>
            </p:extLst>
          </p:nvPr>
        </p:nvGraphicFramePr>
        <p:xfrm>
          <a:off x="503382" y="5387010"/>
          <a:ext cx="5742754" cy="103891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871377">
                  <a:extLst>
                    <a:ext uri="{9D8B030D-6E8A-4147-A177-3AD203B41FA5}">
                      <a16:colId xmlns:a16="http://schemas.microsoft.com/office/drawing/2014/main" val="595685263"/>
                    </a:ext>
                  </a:extLst>
                </a:gridCol>
                <a:gridCol w="2871377">
                  <a:extLst>
                    <a:ext uri="{9D8B030D-6E8A-4147-A177-3AD203B41FA5}">
                      <a16:colId xmlns:a16="http://schemas.microsoft.com/office/drawing/2014/main" val="1976101719"/>
                    </a:ext>
                  </a:extLst>
                </a:gridCol>
              </a:tblGrid>
              <a:tr h="50620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+mj-lt"/>
                        </a:rPr>
                        <a:t>Número de beneficiados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+mj-lt"/>
                        </a:rPr>
                        <a:t>Población beneficiada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029238"/>
                  </a:ext>
                </a:extLst>
              </a:tr>
              <a:tr h="532703">
                <a:tc>
                  <a:txBody>
                    <a:bodyPr/>
                    <a:lstStyle/>
                    <a:p>
                      <a:endParaRPr lang="es-MX" sz="1600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+mj-lt"/>
                        </a:rPr>
                        <a:t>Ejemplo: Adultos mayores 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6969099"/>
                  </a:ext>
                </a:extLst>
              </a:tr>
            </a:tbl>
          </a:graphicData>
        </a:graphic>
      </p:graphicFrame>
      <p:grpSp>
        <p:nvGrpSpPr>
          <p:cNvPr id="15" name="Group 20">
            <a:extLst>
              <a:ext uri="{FF2B5EF4-FFF2-40B4-BE49-F238E27FC236}">
                <a16:creationId xmlns:a16="http://schemas.microsoft.com/office/drawing/2014/main" id="{B7FAB3B7-B85D-4C6E-BC30-8E6159625763}"/>
              </a:ext>
            </a:extLst>
          </p:cNvPr>
          <p:cNvGrpSpPr/>
          <p:nvPr/>
        </p:nvGrpSpPr>
        <p:grpSpPr>
          <a:xfrm>
            <a:off x="4270182" y="204919"/>
            <a:ext cx="9739216" cy="1200150"/>
            <a:chOff x="1751476" y="525463"/>
            <a:chExt cx="8928100" cy="1200150"/>
          </a:xfrm>
        </p:grpSpPr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4691A6CF-6BD1-434E-919E-E08D8B33C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1476" y="525463"/>
              <a:ext cx="8928100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 dirty="0">
                  <a:latin typeface="+mj-lt"/>
                </a:rPr>
                <a:t>Nombre de institución: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 dirty="0">
                  <a:latin typeface="+mj-lt"/>
                </a:rPr>
                <a:t>Nombre del contacto: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 dirty="0">
                  <a:latin typeface="+mj-lt"/>
                </a:rPr>
                <a:t>Correo: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 dirty="0">
                  <a:latin typeface="+mj-lt"/>
                </a:rPr>
                <a:t>Teléfono:</a:t>
              </a:r>
            </a:p>
          </p:txBody>
        </p:sp>
        <p:cxnSp>
          <p:nvCxnSpPr>
            <p:cNvPr id="17" name="Straight Connector 6">
              <a:extLst>
                <a:ext uri="{FF2B5EF4-FFF2-40B4-BE49-F238E27FC236}">
                  <a16:creationId xmlns:a16="http://schemas.microsoft.com/office/drawing/2014/main" id="{6AF24099-571C-4970-9413-7060FDBFB977}"/>
                </a:ext>
              </a:extLst>
            </p:cNvPr>
            <p:cNvCxnSpPr>
              <a:cxnSpLocks/>
            </p:cNvCxnSpPr>
            <p:nvPr/>
          </p:nvCxnSpPr>
          <p:spPr>
            <a:xfrm>
              <a:off x="1835613" y="824468"/>
              <a:ext cx="67425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7">
              <a:extLst>
                <a:ext uri="{FF2B5EF4-FFF2-40B4-BE49-F238E27FC236}">
                  <a16:creationId xmlns:a16="http://schemas.microsoft.com/office/drawing/2014/main" id="{2B009B57-3390-4D30-A2B9-30B8D714D12D}"/>
                </a:ext>
              </a:extLst>
            </p:cNvPr>
            <p:cNvCxnSpPr>
              <a:cxnSpLocks/>
            </p:cNvCxnSpPr>
            <p:nvPr/>
          </p:nvCxnSpPr>
          <p:spPr>
            <a:xfrm>
              <a:off x="1835613" y="1137206"/>
              <a:ext cx="67425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8">
              <a:extLst>
                <a:ext uri="{FF2B5EF4-FFF2-40B4-BE49-F238E27FC236}">
                  <a16:creationId xmlns:a16="http://schemas.microsoft.com/office/drawing/2014/main" id="{91D4BB90-984A-42D4-8F24-5ED109EADBC7}"/>
                </a:ext>
              </a:extLst>
            </p:cNvPr>
            <p:cNvCxnSpPr>
              <a:cxnSpLocks/>
            </p:cNvCxnSpPr>
            <p:nvPr/>
          </p:nvCxnSpPr>
          <p:spPr>
            <a:xfrm>
              <a:off x="1835613" y="1400731"/>
              <a:ext cx="67425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9">
              <a:extLst>
                <a:ext uri="{FF2B5EF4-FFF2-40B4-BE49-F238E27FC236}">
                  <a16:creationId xmlns:a16="http://schemas.microsoft.com/office/drawing/2014/main" id="{6F73A4BC-7312-4C95-BD9B-3CEC71CAC203}"/>
                </a:ext>
              </a:extLst>
            </p:cNvPr>
            <p:cNvCxnSpPr>
              <a:cxnSpLocks/>
            </p:cNvCxnSpPr>
            <p:nvPr/>
          </p:nvCxnSpPr>
          <p:spPr>
            <a:xfrm>
              <a:off x="1835613" y="1664256"/>
              <a:ext cx="67425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3FC41E96-8987-4CEB-A549-3ACC2AA3E46A}"/>
              </a:ext>
            </a:extLst>
          </p:cNvPr>
          <p:cNvGrpSpPr/>
          <p:nvPr/>
        </p:nvGrpSpPr>
        <p:grpSpPr>
          <a:xfrm>
            <a:off x="7845801" y="1719045"/>
            <a:ext cx="1126380" cy="369332"/>
            <a:chOff x="6483350" y="1894745"/>
            <a:chExt cx="1126380" cy="369332"/>
          </a:xfrm>
        </p:grpSpPr>
        <p:sp>
          <p:nvSpPr>
            <p:cNvPr id="21" name="TextBox 25">
              <a:extLst>
                <a:ext uri="{FF2B5EF4-FFF2-40B4-BE49-F238E27FC236}">
                  <a16:creationId xmlns:a16="http://schemas.microsoft.com/office/drawing/2014/main" id="{0EC5B103-B9A7-4CD6-BA1B-865856179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3550" y="1894745"/>
              <a:ext cx="7961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 dirty="0">
                  <a:latin typeface="+mj-lt"/>
                </a:rPr>
                <a:t>SALUD</a:t>
              </a:r>
            </a:p>
          </p:txBody>
        </p:sp>
        <p:sp>
          <p:nvSpPr>
            <p:cNvPr id="25" name="Rectángulo 3">
              <a:extLst>
                <a:ext uri="{FF2B5EF4-FFF2-40B4-BE49-F238E27FC236}">
                  <a16:creationId xmlns:a16="http://schemas.microsoft.com/office/drawing/2014/main" id="{8F1089AD-9649-4C72-8122-C0D989F341F2}"/>
                </a:ext>
              </a:extLst>
            </p:cNvPr>
            <p:cNvSpPr/>
            <p:nvPr/>
          </p:nvSpPr>
          <p:spPr>
            <a:xfrm>
              <a:off x="6483350" y="1928083"/>
              <a:ext cx="330200" cy="330200"/>
            </a:xfrm>
            <a:prstGeom prst="rect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MX" sz="1400" dirty="0">
                <a:latin typeface="Century Gothic" panose="020B0502020202020204" pitchFamily="34" charset="0"/>
                <a:cs typeface="Calibri"/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56A93E1-D813-4588-AB86-09260759540E}"/>
              </a:ext>
            </a:extLst>
          </p:cNvPr>
          <p:cNvGrpSpPr/>
          <p:nvPr/>
        </p:nvGrpSpPr>
        <p:grpSpPr>
          <a:xfrm>
            <a:off x="7845801" y="2228019"/>
            <a:ext cx="1646477" cy="371475"/>
            <a:chOff x="7736043" y="2019346"/>
            <a:chExt cx="1646477" cy="371475"/>
          </a:xfrm>
        </p:grpSpPr>
        <p:sp>
          <p:nvSpPr>
            <p:cNvPr id="23" name="TextBox 26">
              <a:extLst>
                <a:ext uri="{FF2B5EF4-FFF2-40B4-BE49-F238E27FC236}">
                  <a16:creationId xmlns:a16="http://schemas.microsoft.com/office/drawing/2014/main" id="{C95A51DD-9609-4213-B496-0E5055104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3393" y="2019346"/>
              <a:ext cx="12591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 dirty="0">
                  <a:latin typeface="+mj-lt"/>
                </a:rPr>
                <a:t>ASISTENCIA</a:t>
              </a:r>
            </a:p>
          </p:txBody>
        </p:sp>
        <p:sp>
          <p:nvSpPr>
            <p:cNvPr id="26" name="Rectángulo 50">
              <a:extLst>
                <a:ext uri="{FF2B5EF4-FFF2-40B4-BE49-F238E27FC236}">
                  <a16:creationId xmlns:a16="http://schemas.microsoft.com/office/drawing/2014/main" id="{BF484153-387F-44DF-8B92-F4F2ABD7A789}"/>
                </a:ext>
              </a:extLst>
            </p:cNvPr>
            <p:cNvSpPr/>
            <p:nvPr/>
          </p:nvSpPr>
          <p:spPr>
            <a:xfrm>
              <a:off x="7736043" y="2059034"/>
              <a:ext cx="330200" cy="331787"/>
            </a:xfrm>
            <a:prstGeom prst="rect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MX" sz="1400" dirty="0">
                <a:latin typeface="Century Gothic" panose="020B0502020202020204" pitchFamily="34" charset="0"/>
                <a:cs typeface="Calibri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5C1A0128-2C33-427E-BF27-1B3343ADD10E}"/>
              </a:ext>
            </a:extLst>
          </p:cNvPr>
          <p:cNvGrpSpPr/>
          <p:nvPr/>
        </p:nvGrpSpPr>
        <p:grpSpPr>
          <a:xfrm>
            <a:off x="9634538" y="2200353"/>
            <a:ext cx="1697804" cy="369888"/>
            <a:chOff x="9710738" y="1991680"/>
            <a:chExt cx="1697804" cy="369888"/>
          </a:xfrm>
        </p:grpSpPr>
        <p:sp>
          <p:nvSpPr>
            <p:cNvPr id="24" name="TextBox 27">
              <a:extLst>
                <a:ext uri="{FF2B5EF4-FFF2-40B4-BE49-F238E27FC236}">
                  <a16:creationId xmlns:a16="http://schemas.microsoft.com/office/drawing/2014/main" id="{7C224E7E-2992-4CA5-AB37-87816E4E1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4913" y="1991680"/>
              <a:ext cx="1313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 dirty="0">
                  <a:latin typeface="+mj-lt"/>
                  <a:sym typeface="Wingdings" panose="05000000000000000000" pitchFamily="2" charset="2"/>
                </a:rPr>
                <a:t>EDUCACIÓN</a:t>
              </a:r>
              <a:endParaRPr lang="es-MX" altLang="es-MX" sz="1800" dirty="0">
                <a:latin typeface="+mj-lt"/>
              </a:endParaRPr>
            </a:p>
          </p:txBody>
        </p:sp>
        <p:sp>
          <p:nvSpPr>
            <p:cNvPr id="27" name="Rectángulo 52">
              <a:extLst>
                <a:ext uri="{FF2B5EF4-FFF2-40B4-BE49-F238E27FC236}">
                  <a16:creationId xmlns:a16="http://schemas.microsoft.com/office/drawing/2014/main" id="{7BE5B30F-8464-48A0-962F-F014A1903517}"/>
                </a:ext>
              </a:extLst>
            </p:cNvPr>
            <p:cNvSpPr/>
            <p:nvPr/>
          </p:nvSpPr>
          <p:spPr>
            <a:xfrm>
              <a:off x="9710738" y="2031368"/>
              <a:ext cx="330200" cy="330200"/>
            </a:xfrm>
            <a:prstGeom prst="rect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MX" sz="1400" dirty="0">
                <a:latin typeface="Century Gothic" panose="020B0502020202020204" pitchFamily="34" charset="0"/>
                <a:cs typeface="Calibri"/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A0C45335-316B-4BD9-A2C7-AB0A42625EEB}"/>
              </a:ext>
            </a:extLst>
          </p:cNvPr>
          <p:cNvGrpSpPr/>
          <p:nvPr/>
        </p:nvGrpSpPr>
        <p:grpSpPr>
          <a:xfrm>
            <a:off x="9634538" y="1729192"/>
            <a:ext cx="2075472" cy="371475"/>
            <a:chOff x="9710738" y="1453844"/>
            <a:chExt cx="2075472" cy="371475"/>
          </a:xfrm>
        </p:grpSpPr>
        <p:sp>
          <p:nvSpPr>
            <p:cNvPr id="28" name="TextBox 32">
              <a:extLst>
                <a:ext uri="{FF2B5EF4-FFF2-40B4-BE49-F238E27FC236}">
                  <a16:creationId xmlns:a16="http://schemas.microsoft.com/office/drawing/2014/main" id="{C9728F0A-1442-4CF2-A3F8-A2180802D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4913" y="1453844"/>
              <a:ext cx="16912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MX" altLang="es-MX" sz="1800" dirty="0">
                  <a:latin typeface="+mj-lt"/>
                  <a:sym typeface="Wingdings" panose="05000000000000000000" pitchFamily="2" charset="2"/>
                </a:rPr>
                <a:t>CONSTRUCCIÓN</a:t>
              </a:r>
              <a:endParaRPr lang="es-MX" altLang="es-MX" sz="1800" dirty="0">
                <a:latin typeface="+mj-lt"/>
              </a:endParaRPr>
            </a:p>
          </p:txBody>
        </p:sp>
        <p:sp>
          <p:nvSpPr>
            <p:cNvPr id="29" name="Rectángulo 52">
              <a:extLst>
                <a:ext uri="{FF2B5EF4-FFF2-40B4-BE49-F238E27FC236}">
                  <a16:creationId xmlns:a16="http://schemas.microsoft.com/office/drawing/2014/main" id="{AF899373-732C-4FA8-9670-37845FAF9DC9}"/>
                </a:ext>
              </a:extLst>
            </p:cNvPr>
            <p:cNvSpPr/>
            <p:nvPr/>
          </p:nvSpPr>
          <p:spPr>
            <a:xfrm>
              <a:off x="9710738" y="1493531"/>
              <a:ext cx="330200" cy="331788"/>
            </a:xfrm>
            <a:prstGeom prst="rect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MX" sz="1400" dirty="0">
                <a:latin typeface="Century Gothic" panose="020B0502020202020204" pitchFamily="34" charset="0"/>
                <a:cs typeface="Calibri"/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F2B97A0E-E8D2-48EC-9C32-018448087B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8" t="11593" r="4375" b="10725"/>
          <a:stretch/>
        </p:blipFill>
        <p:spPr>
          <a:xfrm>
            <a:off x="503382" y="204919"/>
            <a:ext cx="2022163" cy="972089"/>
          </a:xfrm>
          <a:prstGeom prst="rect">
            <a:avLst/>
          </a:prstGeom>
        </p:spPr>
      </p:pic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AC8C355D-32D2-7378-5881-9776083AF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389735"/>
              </p:ext>
            </p:extLst>
          </p:nvPr>
        </p:nvGraphicFramePr>
        <p:xfrm>
          <a:off x="6400802" y="5391613"/>
          <a:ext cx="5742754" cy="111182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871377">
                  <a:extLst>
                    <a:ext uri="{9D8B030D-6E8A-4147-A177-3AD203B41FA5}">
                      <a16:colId xmlns:a16="http://schemas.microsoft.com/office/drawing/2014/main" val="595685263"/>
                    </a:ext>
                  </a:extLst>
                </a:gridCol>
                <a:gridCol w="2871377">
                  <a:extLst>
                    <a:ext uri="{9D8B030D-6E8A-4147-A177-3AD203B41FA5}">
                      <a16:colId xmlns:a16="http://schemas.microsoft.com/office/drawing/2014/main" val="1976101719"/>
                    </a:ext>
                  </a:extLst>
                </a:gridCol>
              </a:tblGrid>
              <a:tr h="50620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+mj-lt"/>
                        </a:rPr>
                        <a:t>Número de voluntarios permitidos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+mj-lt"/>
                        </a:rPr>
                        <a:t>Materiales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029238"/>
                  </a:ext>
                </a:extLst>
              </a:tr>
              <a:tr h="532703">
                <a:tc>
                  <a:txBody>
                    <a:bodyPr/>
                    <a:lstStyle/>
                    <a:p>
                      <a:endParaRPr lang="es-MX" sz="1600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+mj-lt"/>
                        </a:rPr>
                        <a:t>Ejemplo: Pintura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6969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9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B6CA69-926F-434C-8D90-336048839C73}"/>
              </a:ext>
            </a:extLst>
          </p:cNvPr>
          <p:cNvSpPr/>
          <p:nvPr/>
        </p:nvSpPr>
        <p:spPr>
          <a:xfrm>
            <a:off x="-4986" y="6675500"/>
            <a:ext cx="12196189" cy="218745"/>
          </a:xfrm>
          <a:prstGeom prst="rect">
            <a:avLst/>
          </a:prstGeom>
          <a:solidFill>
            <a:srgbClr val="E56D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47" name="Table 3">
            <a:extLst>
              <a:ext uri="{FF2B5EF4-FFF2-40B4-BE49-F238E27FC236}">
                <a16:creationId xmlns:a16="http://schemas.microsoft.com/office/drawing/2014/main" id="{49DD026C-A3BD-48BC-8597-1D9167157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845922"/>
              </p:ext>
            </p:extLst>
          </p:nvPr>
        </p:nvGraphicFramePr>
        <p:xfrm>
          <a:off x="268357" y="1302026"/>
          <a:ext cx="11668539" cy="514846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68539">
                  <a:extLst>
                    <a:ext uri="{9D8B030D-6E8A-4147-A177-3AD203B41FA5}">
                      <a16:colId xmlns:a16="http://schemas.microsoft.com/office/drawing/2014/main" val="595685263"/>
                    </a:ext>
                  </a:extLst>
                </a:gridCol>
              </a:tblGrid>
              <a:tr h="7626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+mj-lt"/>
                        </a:rPr>
                        <a:t>Fotografías de los espacios a intervenir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029238"/>
                  </a:ext>
                </a:extLst>
              </a:tr>
              <a:tr h="4385824">
                <a:tc>
                  <a:txBody>
                    <a:bodyPr/>
                    <a:lstStyle/>
                    <a:p>
                      <a:endParaRPr lang="es-MX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969099"/>
                  </a:ext>
                </a:extLst>
              </a:tr>
            </a:tbl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F2B97A0E-E8D2-48EC-9C32-018448087B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8" t="11593" r="4375" b="10725"/>
          <a:stretch/>
        </p:blipFill>
        <p:spPr>
          <a:xfrm>
            <a:off x="503382" y="204919"/>
            <a:ext cx="2022163" cy="97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8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74DAC4-B97A-EF44-B870-F5DC7E5A9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61" t="13559" r="14238" b="2565"/>
          <a:stretch/>
        </p:blipFill>
        <p:spPr>
          <a:xfrm>
            <a:off x="4294527" y="0"/>
            <a:ext cx="7897473" cy="68580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30611-8DF1-4951-8034-D8D68326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D35-BC78-7F4E-A6BC-1001CA678D1D}" type="slidenum">
              <a:rPr lang="es-ES_tradnl" smtClean="0"/>
              <a:t>4</a:t>
            </a:fld>
            <a:endParaRPr lang="es-ES_trad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A15970-1E45-4097-933B-FD976CD815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8" t="11593" r="4375" b="10725"/>
          <a:stretch/>
        </p:blipFill>
        <p:spPr>
          <a:xfrm>
            <a:off x="1153762" y="1363509"/>
            <a:ext cx="3528391" cy="16961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BDD02E-1E1E-4604-9AB3-E71CD9C38CB8}"/>
              </a:ext>
            </a:extLst>
          </p:cNvPr>
          <p:cNvSpPr/>
          <p:nvPr/>
        </p:nvSpPr>
        <p:spPr>
          <a:xfrm>
            <a:off x="1" y="0"/>
            <a:ext cx="484527" cy="6858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8">
            <a:extLst>
              <a:ext uri="{FF2B5EF4-FFF2-40B4-BE49-F238E27FC236}">
                <a16:creationId xmlns:a16="http://schemas.microsoft.com/office/drawing/2014/main" id="{B7D3ED87-2D95-43D9-933E-7FB412BAF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761" y="3878664"/>
            <a:ext cx="596265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dirty="0">
                <a:solidFill>
                  <a:schemeClr val="accent2"/>
                </a:solidFill>
                <a:latin typeface="+mj-lt"/>
              </a:rPr>
              <a:t>Registro de Proyectos de voluntariado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dirty="0">
                <a:solidFill>
                  <a:schemeClr val="accent2"/>
                </a:solidFill>
                <a:latin typeface="+mj-lt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79D4D-1CDD-AB0F-19E9-9132FABA1B1B}"/>
              </a:ext>
            </a:extLst>
          </p:cNvPr>
          <p:cNvSpPr txBox="1"/>
          <p:nvPr/>
        </p:nvSpPr>
        <p:spPr>
          <a:xfrm>
            <a:off x="1153762" y="3429000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dirty="0">
                <a:solidFill>
                  <a:schemeClr val="accent2"/>
                </a:solidFill>
                <a:latin typeface="+mj-lt"/>
                <a:ea typeface="HGMaruGothicMPRO" panose="020B0400000000000000" pitchFamily="34" charset="-128"/>
              </a:rPr>
              <a:t>Convocatoria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52B3B-763E-E2D9-D453-E3B069C23496}"/>
              </a:ext>
            </a:extLst>
          </p:cNvPr>
          <p:cNvSpPr txBox="1"/>
          <p:nvPr/>
        </p:nvSpPr>
        <p:spPr>
          <a:xfrm>
            <a:off x="6166814" y="6170774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dirty="0">
                <a:solidFill>
                  <a:schemeClr val="accent2"/>
                </a:solidFill>
                <a:latin typeface="+mj-lt"/>
                <a:ea typeface="HGMaruGothicMPRO" panose="020B0400000000000000" pitchFamily="34" charset="-128"/>
              </a:rPr>
              <a:t>¡Gracias por tu confianza!</a:t>
            </a:r>
          </a:p>
        </p:txBody>
      </p:sp>
    </p:spTree>
    <p:extLst>
      <p:ext uri="{BB962C8B-B14F-4D97-AF65-F5344CB8AC3E}">
        <p14:creationId xmlns:p14="http://schemas.microsoft.com/office/powerpoint/2010/main" val="379825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4E6079F78B1D45B7BA2368EC7FE4E8" ma:contentTypeVersion="13" ma:contentTypeDescription="Create a new document." ma:contentTypeScope="" ma:versionID="69a3d1defd152658c1beb659f9cc2559">
  <xsd:schema xmlns:xsd="http://www.w3.org/2001/XMLSchema" xmlns:xs="http://www.w3.org/2001/XMLSchema" xmlns:p="http://schemas.microsoft.com/office/2006/metadata/properties" xmlns:ns3="1cab25e6-5b55-48cd-9a06-e025f7675238" xmlns:ns4="73022482-6c5e-4959-8993-6d7ce40c4d2b" targetNamespace="http://schemas.microsoft.com/office/2006/metadata/properties" ma:root="true" ma:fieldsID="08bf5505ee869e06a927e06735110f24" ns3:_="" ns4:_="">
    <xsd:import namespace="1cab25e6-5b55-48cd-9a06-e025f7675238"/>
    <xsd:import namespace="73022482-6c5e-4959-8993-6d7ce40c4d2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ab25e6-5b55-48cd-9a06-e025f767523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022482-6c5e-4959-8993-6d7ce40c4d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B5B445-06DD-40AF-BBCC-17D5FFAB71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FB5295-F1A8-4A4A-9FE1-E40BBB71EEF3}">
  <ds:schemaRefs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1cab25e6-5b55-48cd-9a06-e025f7675238"/>
    <ds:schemaRef ds:uri="http://purl.org/dc/elements/1.1/"/>
    <ds:schemaRef ds:uri="73022482-6c5e-4959-8993-6d7ce40c4d2b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46BB0E1-A321-4A8F-9C51-310C40C6FE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ab25e6-5b55-48cd-9a06-e025f7675238"/>
    <ds:schemaRef ds:uri="73022482-6c5e-4959-8993-6d7ce40c4d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2528</TotalTime>
  <Words>94</Words>
  <Application>Microsoft Office PowerPoint</Application>
  <PresentationFormat>Widescreen</PresentationFormat>
  <Paragraphs>33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Kattya Romero</cp:lastModifiedBy>
  <cp:revision>68</cp:revision>
  <dcterms:created xsi:type="dcterms:W3CDTF">2021-03-04T19:08:02Z</dcterms:created>
  <dcterms:modified xsi:type="dcterms:W3CDTF">2022-05-23T23:11:59Z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0x010100734E6079F78B1D45B7BA2368EC7FE4E8</vt:lpwstr>
  </property>
</Properties>
</file>