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257" r:id="rId3"/>
    <p:sldId id="259" r:id="rId4"/>
    <p:sldId id="261" r:id="rId5"/>
    <p:sldId id="260" r:id="rId6"/>
    <p:sldId id="263" r:id="rId7"/>
    <p:sldId id="323" r:id="rId8"/>
    <p:sldId id="324" r:id="rId9"/>
    <p:sldId id="327" r:id="rId10"/>
    <p:sldId id="325" r:id="rId11"/>
    <p:sldId id="328" r:id="rId12"/>
    <p:sldId id="344" r:id="rId13"/>
    <p:sldId id="330" r:id="rId14"/>
    <p:sldId id="331" r:id="rId15"/>
    <p:sldId id="329" r:id="rId16"/>
    <p:sldId id="266" r:id="rId17"/>
    <p:sldId id="332" r:id="rId18"/>
    <p:sldId id="333" r:id="rId19"/>
    <p:sldId id="334" r:id="rId20"/>
    <p:sldId id="335" r:id="rId21"/>
    <p:sldId id="336" r:id="rId22"/>
    <p:sldId id="337" r:id="rId23"/>
    <p:sldId id="338" r:id="rId24"/>
    <p:sldId id="339" r:id="rId25"/>
    <p:sldId id="340" r:id="rId26"/>
    <p:sldId id="341" r:id="rId27"/>
    <p:sldId id="342" r:id="rId28"/>
    <p:sldId id="343"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2" roundtripDataSignature="AMtx7mgQ/I/NOFhU1TBQkH0irh1bq4ii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6"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7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 Id="rId7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0302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5739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21270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30307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701643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90834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6865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7807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5373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092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60093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6029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2490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45711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2809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704102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772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281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293201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02763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4" name="Google Shape;13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1648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6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6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6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6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7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7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7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bg>
      <p:bgPr>
        <a:blipFill>
          <a:blip r:embed="rId2">
            <a:alphaModFix/>
          </a:blip>
          <a:stretch>
            <a:fillRect/>
          </a:stretch>
        </a:blipFill>
        <a:effectLst/>
      </p:bgPr>
    </p:bg>
    <p:spTree>
      <p:nvGrpSpPr>
        <p:cNvPr id="1" name="Shape 17"/>
        <p:cNvGrpSpPr/>
        <p:nvPr/>
      </p:nvGrpSpPr>
      <p:grpSpPr>
        <a:xfrm>
          <a:off x="0" y="0"/>
          <a:ext cx="0" cy="0"/>
          <a:chOff x="0" y="0"/>
          <a:chExt cx="0" cy="0"/>
        </a:xfrm>
      </p:grpSpPr>
      <p:sp>
        <p:nvSpPr>
          <p:cNvPr id="18" name="Google Shape;18;p7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7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7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7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7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3"/>
        <p:cNvGrpSpPr/>
        <p:nvPr/>
      </p:nvGrpSpPr>
      <p:grpSpPr>
        <a:xfrm>
          <a:off x="0" y="0"/>
          <a:ext cx="0" cy="0"/>
          <a:chOff x="0" y="0"/>
          <a:chExt cx="0" cy="0"/>
        </a:xfrm>
      </p:grpSpPr>
      <p:sp>
        <p:nvSpPr>
          <p:cNvPr id="24" name="Google Shape;24;p7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9"/>
        <p:cNvGrpSpPr/>
        <p:nvPr/>
      </p:nvGrpSpPr>
      <p:grpSpPr>
        <a:xfrm>
          <a:off x="0" y="0"/>
          <a:ext cx="0" cy="0"/>
          <a:chOff x="0" y="0"/>
          <a:chExt cx="0" cy="0"/>
        </a:xfrm>
      </p:grpSpPr>
      <p:sp>
        <p:nvSpPr>
          <p:cNvPr id="30" name="Google Shape;30;p7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7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7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7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7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7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7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7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7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7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7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7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77"/>
          <p:cNvSpPr>
            <a:spLocks noGrp="1"/>
          </p:cNvSpPr>
          <p:nvPr>
            <p:ph type="pic" idx="2"/>
          </p:nvPr>
        </p:nvSpPr>
        <p:spPr>
          <a:xfrm>
            <a:off x="5183188" y="987425"/>
            <a:ext cx="6172200" cy="4873625"/>
          </a:xfrm>
          <a:prstGeom prst="rect">
            <a:avLst/>
          </a:prstGeom>
          <a:noFill/>
          <a:ln>
            <a:noFill/>
          </a:ln>
        </p:spPr>
      </p:sp>
      <p:sp>
        <p:nvSpPr>
          <p:cNvPr id="64" name="Google Shape;64;p7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6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6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Jorge.ramos.z@tec.m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mailto:maximiliano.marquez@tec.mx"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hyperlink" Target="https://www.zweigmedia.com/utilities/lpg/index.html?lang=e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pmcalculators.com/graphical-method-calculator/"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0" y="0"/>
            <a:ext cx="7539505" cy="6857542"/>
          </a:xfrm>
          <a:custGeom>
            <a:avLst/>
            <a:gdLst/>
            <a:ahLst/>
            <a:cxnLst/>
            <a:rect l="l" t="t" r="r" b="b"/>
            <a:pathLst>
              <a:path w="7539505" h="6857542" extrusionOk="0">
                <a:moveTo>
                  <a:pt x="0" y="0"/>
                </a:moveTo>
                <a:lnTo>
                  <a:pt x="6392832" y="0"/>
                </a:lnTo>
                <a:lnTo>
                  <a:pt x="6405479" y="31774"/>
                </a:lnTo>
                <a:cubicBezTo>
                  <a:pt x="7460487" y="2682457"/>
                  <a:pt x="7460487" y="2682457"/>
                  <a:pt x="7460487" y="2682457"/>
                </a:cubicBezTo>
                <a:cubicBezTo>
                  <a:pt x="7565845" y="2988100"/>
                  <a:pt x="7565845" y="3446565"/>
                  <a:pt x="7460487" y="3752208"/>
                </a:cubicBezTo>
                <a:cubicBezTo>
                  <a:pt x="6976500" y="4968215"/>
                  <a:pt x="6598385" y="5918220"/>
                  <a:pt x="6302983" y="6660411"/>
                </a:cubicBezTo>
                <a:lnTo>
                  <a:pt x="6224521" y="6857542"/>
                </a:lnTo>
                <a:lnTo>
                  <a:pt x="0" y="6857542"/>
                </a:lnTo>
                <a:close/>
              </a:path>
            </a:pathLst>
          </a:cu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a:spLocks noGrp="1"/>
          </p:cNvSpPr>
          <p:nvPr>
            <p:ph type="ctrTitle"/>
          </p:nvPr>
        </p:nvSpPr>
        <p:spPr>
          <a:xfrm>
            <a:off x="811033" y="1487285"/>
            <a:ext cx="5573478" cy="2877981"/>
          </a:xfrm>
          <a:prstGeom prst="rect">
            <a:avLst/>
          </a:prstGeom>
          <a:noFill/>
          <a:ln>
            <a:noFill/>
          </a:ln>
        </p:spPr>
        <p:txBody>
          <a:bodyPr spcFirstLastPara="1" wrap="square" lIns="91425" tIns="45700" rIns="91425" bIns="45700" anchor="b" anchorCtr="0">
            <a:normAutofit/>
          </a:bodyPr>
          <a:lstStyle/>
          <a:p>
            <a:pPr marL="0" lvl="0" indent="0" algn="r" rtl="0">
              <a:lnSpc>
                <a:spcPct val="90000"/>
              </a:lnSpc>
              <a:spcBef>
                <a:spcPts val="0"/>
              </a:spcBef>
              <a:spcAft>
                <a:spcPts val="0"/>
              </a:spcAft>
              <a:buClr>
                <a:schemeClr val="dk1"/>
              </a:buClr>
              <a:buSzPts val="6100"/>
              <a:buFont typeface="Calibri"/>
              <a:buNone/>
            </a:pPr>
            <a:r>
              <a:rPr lang="es-MX" sz="6100" dirty="0" err="1">
                <a:solidFill>
                  <a:schemeClr val="lt1"/>
                </a:solidFill>
              </a:rPr>
              <a:t>Decision</a:t>
            </a:r>
            <a:r>
              <a:rPr lang="es-MX" sz="6100" dirty="0">
                <a:solidFill>
                  <a:schemeClr val="lt1"/>
                </a:solidFill>
              </a:rPr>
              <a:t> </a:t>
            </a:r>
            <a:r>
              <a:rPr lang="es-MX" sz="6100" dirty="0" err="1">
                <a:solidFill>
                  <a:schemeClr val="lt1"/>
                </a:solidFill>
              </a:rPr>
              <a:t>Support</a:t>
            </a:r>
            <a:r>
              <a:rPr lang="es-MX" sz="6100" dirty="0">
                <a:solidFill>
                  <a:schemeClr val="lt1"/>
                </a:solidFill>
              </a:rPr>
              <a:t> </a:t>
            </a:r>
            <a:r>
              <a:rPr lang="es-MX" sz="6100" dirty="0" err="1">
                <a:solidFill>
                  <a:schemeClr val="lt1"/>
                </a:solidFill>
              </a:rPr>
              <a:t>Analysis</a:t>
            </a:r>
            <a:endParaRPr sz="6100" dirty="0">
              <a:solidFill>
                <a:schemeClr val="lt1"/>
              </a:solidFill>
            </a:endParaRPr>
          </a:p>
          <a:p>
            <a:pPr marL="0" lvl="0" indent="0" algn="r" rtl="0">
              <a:lnSpc>
                <a:spcPct val="90000"/>
              </a:lnSpc>
              <a:spcBef>
                <a:spcPts val="0"/>
              </a:spcBef>
              <a:spcAft>
                <a:spcPts val="0"/>
              </a:spcAft>
              <a:buClr>
                <a:schemeClr val="dk1"/>
              </a:buClr>
              <a:buSzPts val="6100"/>
              <a:buFont typeface="Calibri"/>
              <a:buNone/>
            </a:pPr>
            <a:endParaRPr sz="6100" dirty="0">
              <a:solidFill>
                <a:schemeClr val="lt1"/>
              </a:solidFill>
            </a:endParaRPr>
          </a:p>
        </p:txBody>
      </p:sp>
      <p:sp>
        <p:nvSpPr>
          <p:cNvPr id="87" name="Google Shape;87;p1"/>
          <p:cNvSpPr txBox="1">
            <a:spLocks noGrp="1"/>
          </p:cNvSpPr>
          <p:nvPr>
            <p:ph type="subTitle" idx="1"/>
          </p:nvPr>
        </p:nvSpPr>
        <p:spPr>
          <a:xfrm>
            <a:off x="961915" y="3648463"/>
            <a:ext cx="5271714" cy="1453825"/>
          </a:xfrm>
          <a:prstGeom prst="rect">
            <a:avLst/>
          </a:prstGeom>
          <a:noFill/>
          <a:ln>
            <a:noFill/>
          </a:ln>
        </p:spPr>
        <p:txBody>
          <a:bodyPr spcFirstLastPara="1" wrap="square" lIns="91425" tIns="45700" rIns="91425" bIns="45700" anchor="t" anchorCtr="0">
            <a:normAutofit/>
          </a:bodyPr>
          <a:lstStyle/>
          <a:p>
            <a:pPr marL="0" lvl="0" indent="0" algn="r" rtl="0">
              <a:lnSpc>
                <a:spcPct val="90000"/>
              </a:lnSpc>
              <a:spcBef>
                <a:spcPts val="0"/>
              </a:spcBef>
              <a:spcAft>
                <a:spcPts val="0"/>
              </a:spcAft>
              <a:buClr>
                <a:schemeClr val="lt1"/>
              </a:buClr>
              <a:buSzPts val="2400"/>
              <a:buNone/>
            </a:pPr>
            <a:r>
              <a:rPr lang="en-US" dirty="0">
                <a:solidFill>
                  <a:schemeClr val="lt1"/>
                </a:solidFill>
              </a:rPr>
              <a:t>May 2025</a:t>
            </a:r>
            <a:endParaRPr dirty="0"/>
          </a:p>
        </p:txBody>
      </p:sp>
      <p:grpSp>
        <p:nvGrpSpPr>
          <p:cNvPr id="88" name="Google Shape;88;p1"/>
          <p:cNvGrpSpPr/>
          <p:nvPr/>
        </p:nvGrpSpPr>
        <p:grpSpPr>
          <a:xfrm>
            <a:off x="640080" y="640080"/>
            <a:ext cx="1128382" cy="847206"/>
            <a:chOff x="5307830" y="325570"/>
            <a:chExt cx="1128382" cy="847206"/>
          </a:xfrm>
        </p:grpSpPr>
        <p:sp>
          <p:nvSpPr>
            <p:cNvPr id="89" name="Google Shape;89;p1"/>
            <p:cNvSpPr/>
            <p:nvPr/>
          </p:nvSpPr>
          <p:spPr>
            <a:xfrm>
              <a:off x="5307830" y="577396"/>
              <a:ext cx="675351" cy="595380"/>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1"/>
            <p:cNvSpPr/>
            <p:nvPr/>
          </p:nvSpPr>
          <p:spPr>
            <a:xfrm>
              <a:off x="5885720" y="325570"/>
              <a:ext cx="550492" cy="485306"/>
            </a:xfrm>
            <a:custGeom>
              <a:avLst/>
              <a:gdLst/>
              <a:ahLst/>
              <a:cxnLst/>
              <a:rect l="l" t="t" r="r" b="b"/>
              <a:pathLst>
                <a:path w="785" h="692" extrusionOk="0">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pic>
        <p:nvPicPr>
          <p:cNvPr id="91" name="Google Shape;91;p1" descr="Icon&#10;&#10;Description automatically generated"/>
          <p:cNvPicPr preferRelativeResize="0"/>
          <p:nvPr/>
        </p:nvPicPr>
        <p:blipFill rotWithShape="1">
          <a:blip r:embed="rId3">
            <a:alphaModFix/>
          </a:blip>
          <a:srcRect/>
          <a:stretch/>
        </p:blipFill>
        <p:spPr>
          <a:xfrm>
            <a:off x="8350538" y="1779403"/>
            <a:ext cx="3344638" cy="3344638"/>
          </a:xfrm>
          <a:prstGeom prst="rect">
            <a:avLst/>
          </a:prstGeom>
          <a:noFill/>
          <a:ln>
            <a:noFill/>
          </a:ln>
        </p:spPr>
      </p:pic>
      <p:pic>
        <p:nvPicPr>
          <p:cNvPr id="1026" name="Picture 2" descr="https://upload.wikimedia.org/wikipedia/commons/d/de/Polyhedron_pair_6-8.png">
            <a:extLst>
              <a:ext uri="{FF2B5EF4-FFF2-40B4-BE49-F238E27FC236}">
                <a16:creationId xmlns:a16="http://schemas.microsoft.com/office/drawing/2014/main" id="{D04C77A9-6D1D-4441-ADB7-E456F2408D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1" y="4131481"/>
            <a:ext cx="1834613" cy="18346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encrypted-tbn0.gstatic.com/images?q=tbn:ANd9GcRa5aFc3AsU8PgAhiqEvgGtwtT1FklHHf21mg&amp;s">
            <a:extLst>
              <a:ext uri="{FF2B5EF4-FFF2-40B4-BE49-F238E27FC236}">
                <a16:creationId xmlns:a16="http://schemas.microsoft.com/office/drawing/2014/main" id="{004D486A-9EDE-4915-A3C7-681F6C61E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3725" y="4277262"/>
            <a:ext cx="2962275" cy="1543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pic>
        <p:nvPicPr>
          <p:cNvPr id="4" name="Imagen 3">
            <a:extLst>
              <a:ext uri="{FF2B5EF4-FFF2-40B4-BE49-F238E27FC236}">
                <a16:creationId xmlns:a16="http://schemas.microsoft.com/office/drawing/2014/main" id="{127BAEEC-6EB4-4086-8B85-A69E352AD88E}"/>
              </a:ext>
            </a:extLst>
          </p:cNvPr>
          <p:cNvPicPr>
            <a:picLocks noChangeAspect="1"/>
          </p:cNvPicPr>
          <p:nvPr/>
        </p:nvPicPr>
        <p:blipFill>
          <a:blip r:embed="rId3"/>
          <a:stretch>
            <a:fillRect/>
          </a:stretch>
        </p:blipFill>
        <p:spPr>
          <a:xfrm>
            <a:off x="1255058" y="1595401"/>
            <a:ext cx="3622175" cy="4581562"/>
          </a:xfrm>
          <a:prstGeom prst="rect">
            <a:avLst/>
          </a:prstGeom>
        </p:spPr>
      </p:pic>
      <p:pic>
        <p:nvPicPr>
          <p:cNvPr id="4098" name="Picture 2" descr="https://ck12.org/flx/show/THUMB_POSTCARD/image/user%3ACollegeAlgebra/1252383-1479852043-21-15-Linear_Programming_Feasible_Region.svg.png">
            <a:extLst>
              <a:ext uri="{FF2B5EF4-FFF2-40B4-BE49-F238E27FC236}">
                <a16:creationId xmlns:a16="http://schemas.microsoft.com/office/drawing/2014/main" id="{ACF5EEE9-8FA2-4458-AB7B-421B2BA7F8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60728" y="1595401"/>
            <a:ext cx="4285446" cy="42854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988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1" dirty="0"/>
              <a:t>Two important rules:</a:t>
            </a:r>
          </a:p>
          <a:p>
            <a:pPr marL="228600" lvl="0" indent="-50800">
              <a:spcBef>
                <a:spcPts val="0"/>
              </a:spcBef>
              <a:buSzPts val="2800"/>
              <a:buNone/>
            </a:pPr>
            <a:endParaRPr lang="en-US" dirty="0"/>
          </a:p>
          <a:p>
            <a:pPr marL="635000" indent="-457200">
              <a:spcBef>
                <a:spcPts val="0"/>
              </a:spcBef>
              <a:buSzPts val="2800"/>
            </a:pPr>
            <a:r>
              <a:rPr lang="en-US" dirty="0"/>
              <a:t>Given that an optimal solution to a linear programming problem exists, it must occur at a vertex of the feasible set. </a:t>
            </a:r>
          </a:p>
          <a:p>
            <a:pPr marL="635000" indent="-457200">
              <a:spcBef>
                <a:spcPts val="0"/>
              </a:spcBef>
              <a:buSzPts val="2800"/>
            </a:pPr>
            <a:endParaRPr lang="en-US" dirty="0"/>
          </a:p>
          <a:p>
            <a:pPr marL="635000" indent="-457200">
              <a:spcBef>
                <a:spcPts val="0"/>
              </a:spcBef>
              <a:buSzPts val="2800"/>
            </a:pPr>
            <a:r>
              <a:rPr lang="en-US" dirty="0"/>
              <a:t>If the optimal solution occurs at two adjacent vertices of the feasible set, then the linear programming problem has infinitely many solutions. Any point on the line segment joining the two vertices is also a solution. </a:t>
            </a: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44687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Infinite Solutions</a:t>
            </a:r>
            <a:endParaRPr b="1" dirty="0"/>
          </a:p>
        </p:txBody>
      </p:sp>
      <p:pic>
        <p:nvPicPr>
          <p:cNvPr id="4" name="Imagen 3">
            <a:extLst>
              <a:ext uri="{FF2B5EF4-FFF2-40B4-BE49-F238E27FC236}">
                <a16:creationId xmlns:a16="http://schemas.microsoft.com/office/drawing/2014/main" id="{788AD0C2-8248-450E-AE7C-1BA3E00E3881}"/>
              </a:ext>
            </a:extLst>
          </p:cNvPr>
          <p:cNvPicPr>
            <a:picLocks noChangeAspect="1"/>
          </p:cNvPicPr>
          <p:nvPr/>
        </p:nvPicPr>
        <p:blipFill>
          <a:blip r:embed="rId3"/>
          <a:stretch>
            <a:fillRect/>
          </a:stretch>
        </p:blipFill>
        <p:spPr>
          <a:xfrm>
            <a:off x="838200" y="1690688"/>
            <a:ext cx="4579155" cy="3643312"/>
          </a:xfrm>
          <a:prstGeom prst="rect">
            <a:avLst/>
          </a:prstGeom>
        </p:spPr>
      </p:pic>
      <p:pic>
        <p:nvPicPr>
          <p:cNvPr id="5" name="Imagen 4">
            <a:extLst>
              <a:ext uri="{FF2B5EF4-FFF2-40B4-BE49-F238E27FC236}">
                <a16:creationId xmlns:a16="http://schemas.microsoft.com/office/drawing/2014/main" id="{54DAD5B1-9143-4E53-82DF-64260F16674B}"/>
              </a:ext>
            </a:extLst>
          </p:cNvPr>
          <p:cNvPicPr>
            <a:picLocks noChangeAspect="1"/>
          </p:cNvPicPr>
          <p:nvPr/>
        </p:nvPicPr>
        <p:blipFill>
          <a:blip r:embed="rId4"/>
          <a:stretch>
            <a:fillRect/>
          </a:stretch>
        </p:blipFill>
        <p:spPr>
          <a:xfrm>
            <a:off x="6026579" y="2524838"/>
            <a:ext cx="4997707" cy="1428823"/>
          </a:xfrm>
          <a:prstGeom prst="rect">
            <a:avLst/>
          </a:prstGeom>
        </p:spPr>
      </p:pic>
      <p:pic>
        <p:nvPicPr>
          <p:cNvPr id="7" name="Imagen 6">
            <a:extLst>
              <a:ext uri="{FF2B5EF4-FFF2-40B4-BE49-F238E27FC236}">
                <a16:creationId xmlns:a16="http://schemas.microsoft.com/office/drawing/2014/main" id="{FD6A998F-F359-458C-AFCE-4656825BD099}"/>
              </a:ext>
            </a:extLst>
          </p:cNvPr>
          <p:cNvPicPr>
            <a:picLocks noChangeAspect="1"/>
          </p:cNvPicPr>
          <p:nvPr/>
        </p:nvPicPr>
        <p:blipFill>
          <a:blip r:embed="rId5"/>
          <a:stretch>
            <a:fillRect/>
          </a:stretch>
        </p:blipFill>
        <p:spPr>
          <a:xfrm>
            <a:off x="7617337" y="4170903"/>
            <a:ext cx="1816193" cy="520727"/>
          </a:xfrm>
          <a:prstGeom prst="rect">
            <a:avLst/>
          </a:prstGeom>
        </p:spPr>
      </p:pic>
      <p:sp>
        <p:nvSpPr>
          <p:cNvPr id="2" name="CuadroTexto 1">
            <a:extLst>
              <a:ext uri="{FF2B5EF4-FFF2-40B4-BE49-F238E27FC236}">
                <a16:creationId xmlns:a16="http://schemas.microsoft.com/office/drawing/2014/main" id="{FD2AAFCB-5019-4497-B661-6BE65C922B9C}"/>
              </a:ext>
            </a:extLst>
          </p:cNvPr>
          <p:cNvSpPr txBox="1"/>
          <p:nvPr/>
        </p:nvSpPr>
        <p:spPr>
          <a:xfrm>
            <a:off x="7435450" y="1568932"/>
            <a:ext cx="1851789" cy="738664"/>
          </a:xfrm>
          <a:prstGeom prst="rect">
            <a:avLst/>
          </a:prstGeom>
          <a:noFill/>
        </p:spPr>
        <p:txBody>
          <a:bodyPr wrap="none" rtlCol="0">
            <a:spAutoFit/>
          </a:bodyPr>
          <a:lstStyle/>
          <a:p>
            <a:r>
              <a:rPr lang="es-MX" b="1" dirty="0" err="1"/>
              <a:t>Objective</a:t>
            </a:r>
            <a:r>
              <a:rPr lang="es-MX" b="1" dirty="0"/>
              <a:t> </a:t>
            </a:r>
            <a:r>
              <a:rPr lang="es-MX" b="1" dirty="0" err="1"/>
              <a:t>Function</a:t>
            </a:r>
            <a:r>
              <a:rPr lang="es-MX" b="1" dirty="0"/>
              <a:t>:</a:t>
            </a:r>
          </a:p>
          <a:p>
            <a:endParaRPr lang="es-MX" b="1" dirty="0"/>
          </a:p>
          <a:p>
            <a:pPr algn="ctr"/>
            <a:r>
              <a:rPr lang="es-MX" b="1" dirty="0"/>
              <a:t>Z= x+2y</a:t>
            </a:r>
          </a:p>
        </p:txBody>
      </p:sp>
      <p:graphicFrame>
        <p:nvGraphicFramePr>
          <p:cNvPr id="3" name="Tabla 2">
            <a:extLst>
              <a:ext uri="{FF2B5EF4-FFF2-40B4-BE49-F238E27FC236}">
                <a16:creationId xmlns:a16="http://schemas.microsoft.com/office/drawing/2014/main" id="{E1BD0253-BC66-4A0A-8803-83F9765867AA}"/>
              </a:ext>
            </a:extLst>
          </p:cNvPr>
          <p:cNvGraphicFramePr>
            <a:graphicFrameLocks noGrp="1"/>
          </p:cNvGraphicFramePr>
          <p:nvPr>
            <p:extLst>
              <p:ext uri="{D42A27DB-BD31-4B8C-83A1-F6EECF244321}">
                <p14:modId xmlns:p14="http://schemas.microsoft.com/office/powerpoint/2010/main" val="1190324519"/>
              </p:ext>
            </p:extLst>
          </p:nvPr>
        </p:nvGraphicFramePr>
        <p:xfrm>
          <a:off x="6230471" y="5070372"/>
          <a:ext cx="4793817" cy="1432560"/>
        </p:xfrm>
        <a:graphic>
          <a:graphicData uri="http://schemas.openxmlformats.org/drawingml/2006/table">
            <a:tbl>
              <a:tblPr firstRow="1" bandRow="1">
                <a:tableStyleId>{5940675A-B579-460E-94D1-54222C63F5DA}</a:tableStyleId>
              </a:tblPr>
              <a:tblGrid>
                <a:gridCol w="1597939">
                  <a:extLst>
                    <a:ext uri="{9D8B030D-6E8A-4147-A177-3AD203B41FA5}">
                      <a16:colId xmlns:a16="http://schemas.microsoft.com/office/drawing/2014/main" val="686201754"/>
                    </a:ext>
                  </a:extLst>
                </a:gridCol>
                <a:gridCol w="1597939">
                  <a:extLst>
                    <a:ext uri="{9D8B030D-6E8A-4147-A177-3AD203B41FA5}">
                      <a16:colId xmlns:a16="http://schemas.microsoft.com/office/drawing/2014/main" val="1138967966"/>
                    </a:ext>
                  </a:extLst>
                </a:gridCol>
                <a:gridCol w="1597939">
                  <a:extLst>
                    <a:ext uri="{9D8B030D-6E8A-4147-A177-3AD203B41FA5}">
                      <a16:colId xmlns:a16="http://schemas.microsoft.com/office/drawing/2014/main" val="3117833820"/>
                    </a:ext>
                  </a:extLst>
                </a:gridCol>
              </a:tblGrid>
              <a:tr h="254036">
                <a:tc>
                  <a:txBody>
                    <a:bodyPr/>
                    <a:lstStyle/>
                    <a:p>
                      <a:pPr algn="ctr"/>
                      <a:r>
                        <a:rPr lang="es-MX" b="1" dirty="0"/>
                        <a:t>x</a:t>
                      </a:r>
                    </a:p>
                  </a:txBody>
                  <a:tcPr/>
                </a:tc>
                <a:tc>
                  <a:txBody>
                    <a:bodyPr/>
                    <a:lstStyle/>
                    <a:p>
                      <a:pPr algn="ctr"/>
                      <a:r>
                        <a:rPr lang="es-MX" b="1" dirty="0"/>
                        <a:t> y</a:t>
                      </a:r>
                    </a:p>
                  </a:txBody>
                  <a:tcPr/>
                </a:tc>
                <a:tc>
                  <a:txBody>
                    <a:bodyPr/>
                    <a:lstStyle/>
                    <a:p>
                      <a:pPr algn="ctr"/>
                      <a:r>
                        <a:rPr lang="es-MX" b="1" dirty="0" err="1"/>
                        <a:t>Value</a:t>
                      </a:r>
                      <a:r>
                        <a:rPr lang="es-MX" b="1" dirty="0"/>
                        <a:t> </a:t>
                      </a:r>
                      <a:r>
                        <a:rPr lang="es-MX" b="1" dirty="0" err="1"/>
                        <a:t>Objective</a:t>
                      </a:r>
                      <a:r>
                        <a:rPr lang="es-MX" b="1" dirty="0"/>
                        <a:t> </a:t>
                      </a:r>
                      <a:r>
                        <a:rPr lang="es-MX" b="1" dirty="0" err="1"/>
                        <a:t>Function</a:t>
                      </a:r>
                      <a:endParaRPr lang="es-MX" b="1" dirty="0"/>
                    </a:p>
                  </a:txBody>
                  <a:tcPr/>
                </a:tc>
                <a:extLst>
                  <a:ext uri="{0D108BD9-81ED-4DB2-BD59-A6C34878D82A}">
                    <a16:rowId xmlns:a16="http://schemas.microsoft.com/office/drawing/2014/main" val="121197660"/>
                  </a:ext>
                </a:extLst>
              </a:tr>
              <a:tr h="254036">
                <a:tc>
                  <a:txBody>
                    <a:bodyPr/>
                    <a:lstStyle/>
                    <a:p>
                      <a:pPr algn="ctr"/>
                      <a:r>
                        <a:rPr lang="es-MX" dirty="0"/>
                        <a:t>1</a:t>
                      </a:r>
                    </a:p>
                  </a:txBody>
                  <a:tcPr/>
                </a:tc>
                <a:tc>
                  <a:txBody>
                    <a:bodyPr/>
                    <a:lstStyle/>
                    <a:p>
                      <a:pPr algn="ctr"/>
                      <a:r>
                        <a:rPr lang="es-MX" dirty="0"/>
                        <a:t>49.5</a:t>
                      </a:r>
                    </a:p>
                  </a:txBody>
                  <a:tcPr/>
                </a:tc>
                <a:tc>
                  <a:txBody>
                    <a:bodyPr/>
                    <a:lstStyle/>
                    <a:p>
                      <a:pPr algn="ctr"/>
                      <a:r>
                        <a:rPr lang="es-MX" dirty="0"/>
                        <a:t>100</a:t>
                      </a:r>
                    </a:p>
                  </a:txBody>
                  <a:tcPr/>
                </a:tc>
                <a:extLst>
                  <a:ext uri="{0D108BD9-81ED-4DB2-BD59-A6C34878D82A}">
                    <a16:rowId xmlns:a16="http://schemas.microsoft.com/office/drawing/2014/main" val="4221792419"/>
                  </a:ext>
                </a:extLst>
              </a:tr>
              <a:tr h="254036">
                <a:tc>
                  <a:txBody>
                    <a:bodyPr/>
                    <a:lstStyle/>
                    <a:p>
                      <a:pPr algn="ctr"/>
                      <a:r>
                        <a:rPr lang="es-MX" dirty="0"/>
                        <a:t>2</a:t>
                      </a:r>
                    </a:p>
                  </a:txBody>
                  <a:tcPr/>
                </a:tc>
                <a:tc>
                  <a:txBody>
                    <a:bodyPr/>
                    <a:lstStyle/>
                    <a:p>
                      <a:pPr algn="ctr"/>
                      <a:r>
                        <a:rPr lang="es-MX" dirty="0"/>
                        <a:t>49</a:t>
                      </a:r>
                    </a:p>
                  </a:txBody>
                  <a:tcPr/>
                </a:tc>
                <a:tc>
                  <a:txBody>
                    <a:bodyPr/>
                    <a:lstStyle/>
                    <a:p>
                      <a:pPr algn="ctr"/>
                      <a:r>
                        <a:rPr lang="es-MX" dirty="0"/>
                        <a:t>100</a:t>
                      </a:r>
                    </a:p>
                  </a:txBody>
                  <a:tcPr/>
                </a:tc>
                <a:extLst>
                  <a:ext uri="{0D108BD9-81ED-4DB2-BD59-A6C34878D82A}">
                    <a16:rowId xmlns:a16="http://schemas.microsoft.com/office/drawing/2014/main" val="3543713691"/>
                  </a:ext>
                </a:extLst>
              </a:tr>
              <a:tr h="254036">
                <a:tc>
                  <a:txBody>
                    <a:bodyPr/>
                    <a:lstStyle/>
                    <a:p>
                      <a:pPr algn="ctr"/>
                      <a:r>
                        <a:rPr lang="es-MX" dirty="0"/>
                        <a:t>3</a:t>
                      </a:r>
                    </a:p>
                  </a:txBody>
                  <a:tcPr/>
                </a:tc>
                <a:tc>
                  <a:txBody>
                    <a:bodyPr/>
                    <a:lstStyle/>
                    <a:p>
                      <a:pPr algn="ctr"/>
                      <a:r>
                        <a:rPr lang="es-MX" dirty="0"/>
                        <a:t>48.5</a:t>
                      </a:r>
                    </a:p>
                  </a:txBody>
                  <a:tcPr/>
                </a:tc>
                <a:tc>
                  <a:txBody>
                    <a:bodyPr/>
                    <a:lstStyle/>
                    <a:p>
                      <a:pPr algn="ctr"/>
                      <a:r>
                        <a:rPr lang="es-MX" dirty="0"/>
                        <a:t>100</a:t>
                      </a:r>
                    </a:p>
                  </a:txBody>
                  <a:tcPr/>
                </a:tc>
                <a:extLst>
                  <a:ext uri="{0D108BD9-81ED-4DB2-BD59-A6C34878D82A}">
                    <a16:rowId xmlns:a16="http://schemas.microsoft.com/office/drawing/2014/main" val="1129480745"/>
                  </a:ext>
                </a:extLst>
              </a:tr>
            </a:tbl>
          </a:graphicData>
        </a:graphic>
      </p:graphicFrame>
    </p:spTree>
    <p:extLst>
      <p:ext uri="{BB962C8B-B14F-4D97-AF65-F5344CB8AC3E}">
        <p14:creationId xmlns:p14="http://schemas.microsoft.com/office/powerpoint/2010/main" val="3526871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An unbounded set is a set that has no bound and continues indefinitely. A linear programming problem with an unbounded set may or may not have an optimal solution, but if there is an optimal solution, it occurs at a corner point. </a:t>
            </a:r>
          </a:p>
          <a:p>
            <a:pPr marL="228600" lvl="0" indent="-50800">
              <a:spcBef>
                <a:spcPts val="0"/>
              </a:spcBef>
              <a:buSzPts val="2800"/>
              <a:buNone/>
            </a:pPr>
            <a:endParaRPr lang="en-US" dirty="0"/>
          </a:p>
          <a:p>
            <a:pPr marL="228600" lvl="0" indent="-50800">
              <a:spcBef>
                <a:spcPts val="0"/>
              </a:spcBef>
              <a:buSzPts val="2800"/>
              <a:buNone/>
            </a:pPr>
            <a:r>
              <a:rPr lang="en-US" dirty="0"/>
              <a:t>A bounded set is a set that has a boundary around the feasible set. A linear programming problem with a bounded set always has an optimal solution. This means that a bounded set has a maximum value as well as a minimum value. </a:t>
            </a: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3831539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pic>
        <p:nvPicPr>
          <p:cNvPr id="6146" name="Picture 2" descr="https://homework.study.com/cimages/multimages/16/graph-12108654906379558420.jpg">
            <a:extLst>
              <a:ext uri="{FF2B5EF4-FFF2-40B4-BE49-F238E27FC236}">
                <a16:creationId xmlns:a16="http://schemas.microsoft.com/office/drawing/2014/main" id="{B4549894-68B1-4559-B168-D83B1B5399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259" y="1690688"/>
            <a:ext cx="4953593" cy="3786747"/>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3A8184AD-A4F4-4A80-9F28-FA26A789D260}"/>
              </a:ext>
            </a:extLst>
          </p:cNvPr>
          <p:cNvSpPr txBox="1"/>
          <p:nvPr/>
        </p:nvSpPr>
        <p:spPr>
          <a:xfrm>
            <a:off x="2994212" y="5620871"/>
            <a:ext cx="1505540" cy="307777"/>
          </a:xfrm>
          <a:prstGeom prst="rect">
            <a:avLst/>
          </a:prstGeom>
          <a:noFill/>
        </p:spPr>
        <p:txBody>
          <a:bodyPr wrap="none" rtlCol="0">
            <a:spAutoFit/>
          </a:bodyPr>
          <a:lstStyle/>
          <a:p>
            <a:r>
              <a:rPr lang="es-MX" b="1" dirty="0" err="1"/>
              <a:t>Unbounded</a:t>
            </a:r>
            <a:r>
              <a:rPr lang="es-MX" b="1" dirty="0"/>
              <a:t> Set</a:t>
            </a:r>
          </a:p>
        </p:txBody>
      </p:sp>
      <p:pic>
        <p:nvPicPr>
          <p:cNvPr id="8" name="Picture 2" descr="https://ck12.org/flx/show/THUMB_POSTCARD/image/user%3ACollegeAlgebra/1252383-1479852043-21-15-Linear_Programming_Feasible_Region.svg.png">
            <a:extLst>
              <a:ext uri="{FF2B5EF4-FFF2-40B4-BE49-F238E27FC236}">
                <a16:creationId xmlns:a16="http://schemas.microsoft.com/office/drawing/2014/main" id="{4B7FFD3B-9C4B-4535-A6C0-A337FC6F38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426" y="1595401"/>
            <a:ext cx="3786747" cy="3786747"/>
          </a:xfrm>
          <a:prstGeom prst="rect">
            <a:avLst/>
          </a:prstGeom>
          <a:noFill/>
          <a:extLst>
            <a:ext uri="{909E8E84-426E-40DD-AFC4-6F175D3DCCD1}">
              <a14:hiddenFill xmlns:a14="http://schemas.microsoft.com/office/drawing/2010/main">
                <a:solidFill>
                  <a:srgbClr val="FFFFFF"/>
                </a:solidFill>
              </a14:hiddenFill>
            </a:ext>
          </a:extLst>
        </p:spPr>
      </p:pic>
      <p:sp>
        <p:nvSpPr>
          <p:cNvPr id="9" name="CuadroTexto 8">
            <a:extLst>
              <a:ext uri="{FF2B5EF4-FFF2-40B4-BE49-F238E27FC236}">
                <a16:creationId xmlns:a16="http://schemas.microsoft.com/office/drawing/2014/main" id="{CBD2B4C5-1413-4DAE-9A2D-380E15804597}"/>
              </a:ext>
            </a:extLst>
          </p:cNvPr>
          <p:cNvSpPr txBox="1"/>
          <p:nvPr/>
        </p:nvSpPr>
        <p:spPr>
          <a:xfrm>
            <a:off x="8426825" y="5614884"/>
            <a:ext cx="1287532" cy="307777"/>
          </a:xfrm>
          <a:prstGeom prst="rect">
            <a:avLst/>
          </a:prstGeom>
          <a:noFill/>
        </p:spPr>
        <p:txBody>
          <a:bodyPr wrap="none" rtlCol="0">
            <a:spAutoFit/>
          </a:bodyPr>
          <a:lstStyle/>
          <a:p>
            <a:r>
              <a:rPr lang="es-MX" b="1" dirty="0" err="1"/>
              <a:t>Bounded</a:t>
            </a:r>
            <a:r>
              <a:rPr lang="es-MX" b="1" dirty="0"/>
              <a:t> Set</a:t>
            </a:r>
          </a:p>
        </p:txBody>
      </p:sp>
    </p:spTree>
    <p:extLst>
      <p:ext uri="{BB962C8B-B14F-4D97-AF65-F5344CB8AC3E}">
        <p14:creationId xmlns:p14="http://schemas.microsoft.com/office/powerpoint/2010/main" val="2858000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1" dirty="0"/>
              <a:t>Solving Linear Programming Problems – The Graphical Method </a:t>
            </a:r>
          </a:p>
          <a:p>
            <a:pPr marL="228600" lvl="0" indent="-50800">
              <a:spcBef>
                <a:spcPts val="0"/>
              </a:spcBef>
              <a:buSzPts val="2800"/>
              <a:buNone/>
            </a:pPr>
            <a:endParaRPr lang="en-US" dirty="0"/>
          </a:p>
          <a:p>
            <a:pPr marL="692150" lvl="0" indent="-514350">
              <a:spcBef>
                <a:spcPts val="0"/>
              </a:spcBef>
              <a:buSzPts val="2800"/>
              <a:buAutoNum type="arabicPeriod"/>
            </a:pPr>
            <a:r>
              <a:rPr lang="en-US" dirty="0"/>
              <a:t>Graph the system of constraints. This will give the feasible set. </a:t>
            </a:r>
          </a:p>
          <a:p>
            <a:pPr marL="692150" lvl="0" indent="-514350">
              <a:spcBef>
                <a:spcPts val="0"/>
              </a:spcBef>
              <a:buSzPts val="2800"/>
              <a:buAutoNum type="arabicPeriod"/>
            </a:pPr>
            <a:endParaRPr lang="en-US" dirty="0"/>
          </a:p>
          <a:p>
            <a:pPr marL="177800" lvl="0" indent="0">
              <a:spcBef>
                <a:spcPts val="0"/>
              </a:spcBef>
              <a:buSzPts val="2800"/>
              <a:buNone/>
            </a:pPr>
            <a:r>
              <a:rPr lang="en-US" dirty="0"/>
              <a:t>2. Find each vertex (corner point) of the feasible set. </a:t>
            </a:r>
          </a:p>
          <a:p>
            <a:pPr marL="177800" lvl="0" indent="0">
              <a:spcBef>
                <a:spcPts val="0"/>
              </a:spcBef>
              <a:buSzPts val="2800"/>
              <a:buNone/>
            </a:pPr>
            <a:endParaRPr lang="en-US" dirty="0"/>
          </a:p>
          <a:p>
            <a:pPr marL="177800" lvl="0" indent="0">
              <a:spcBef>
                <a:spcPts val="0"/>
              </a:spcBef>
              <a:buSzPts val="2800"/>
              <a:buNone/>
            </a:pPr>
            <a:r>
              <a:rPr lang="en-US" dirty="0"/>
              <a:t>3. Substitute each vertex into the objective function to determine which vertex optimizes the objective function. </a:t>
            </a:r>
          </a:p>
          <a:p>
            <a:pPr marL="177800" lvl="0" indent="0">
              <a:spcBef>
                <a:spcPts val="0"/>
              </a:spcBef>
              <a:buSzPts val="2800"/>
              <a:buNone/>
            </a:pPr>
            <a:endParaRPr lang="en-US" dirty="0"/>
          </a:p>
          <a:p>
            <a:pPr marL="177800" lvl="0" indent="0">
              <a:spcBef>
                <a:spcPts val="0"/>
              </a:spcBef>
              <a:buSzPts val="2800"/>
              <a:buNone/>
            </a:pPr>
            <a:r>
              <a:rPr lang="en-US" dirty="0"/>
              <a:t>4. State the solution to the problem.</a:t>
            </a: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2775389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Simple Example</a:t>
            </a:r>
            <a:endParaRPr b="1" dirty="0"/>
          </a:p>
        </p:txBody>
      </p:sp>
      <p:pic>
        <p:nvPicPr>
          <p:cNvPr id="4" name="Imagen 3">
            <a:extLst>
              <a:ext uri="{FF2B5EF4-FFF2-40B4-BE49-F238E27FC236}">
                <a16:creationId xmlns:a16="http://schemas.microsoft.com/office/drawing/2014/main" id="{8D0D9A2A-080A-4AD2-A4DC-745805060026}"/>
              </a:ext>
            </a:extLst>
          </p:cNvPr>
          <p:cNvPicPr>
            <a:picLocks noChangeAspect="1"/>
          </p:cNvPicPr>
          <p:nvPr/>
        </p:nvPicPr>
        <p:blipFill>
          <a:blip r:embed="rId3"/>
          <a:stretch>
            <a:fillRect/>
          </a:stretch>
        </p:blipFill>
        <p:spPr>
          <a:xfrm>
            <a:off x="3505200" y="2206788"/>
            <a:ext cx="3783106" cy="277525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Simple Example</a:t>
            </a:r>
            <a:endParaRPr b="1" dirty="0"/>
          </a:p>
        </p:txBody>
      </p:sp>
      <p:pic>
        <p:nvPicPr>
          <p:cNvPr id="2" name="Imagen 1">
            <a:extLst>
              <a:ext uri="{FF2B5EF4-FFF2-40B4-BE49-F238E27FC236}">
                <a16:creationId xmlns:a16="http://schemas.microsoft.com/office/drawing/2014/main" id="{1D80E0D6-31DE-4684-AD1B-2BD56FCBCC53}"/>
              </a:ext>
            </a:extLst>
          </p:cNvPr>
          <p:cNvPicPr>
            <a:picLocks noChangeAspect="1"/>
          </p:cNvPicPr>
          <p:nvPr/>
        </p:nvPicPr>
        <p:blipFill>
          <a:blip r:embed="rId3"/>
          <a:stretch>
            <a:fillRect/>
          </a:stretch>
        </p:blipFill>
        <p:spPr>
          <a:xfrm>
            <a:off x="2095592" y="1951079"/>
            <a:ext cx="5450324" cy="3481533"/>
          </a:xfrm>
          <a:prstGeom prst="rect">
            <a:avLst/>
          </a:prstGeom>
        </p:spPr>
      </p:pic>
      <p:sp>
        <p:nvSpPr>
          <p:cNvPr id="3" name="CuadroTexto 2">
            <a:extLst>
              <a:ext uri="{FF2B5EF4-FFF2-40B4-BE49-F238E27FC236}">
                <a16:creationId xmlns:a16="http://schemas.microsoft.com/office/drawing/2014/main" id="{A786122F-220C-46C1-A2E0-42585E3566EB}"/>
              </a:ext>
            </a:extLst>
          </p:cNvPr>
          <p:cNvSpPr txBox="1"/>
          <p:nvPr/>
        </p:nvSpPr>
        <p:spPr>
          <a:xfrm>
            <a:off x="7987553" y="3375357"/>
            <a:ext cx="3366247" cy="830997"/>
          </a:xfrm>
          <a:prstGeom prst="rect">
            <a:avLst/>
          </a:prstGeom>
          <a:noFill/>
        </p:spPr>
        <p:txBody>
          <a:bodyPr wrap="square" rtlCol="0">
            <a:spAutoFit/>
          </a:bodyPr>
          <a:lstStyle/>
          <a:p>
            <a:r>
              <a:rPr lang="es-MX" sz="2400" b="1" dirty="0" err="1"/>
              <a:t>Is</a:t>
            </a:r>
            <a:r>
              <a:rPr lang="es-MX" sz="2400" b="1" dirty="0"/>
              <a:t> a </a:t>
            </a:r>
            <a:r>
              <a:rPr lang="es-MX" sz="2400" b="1" dirty="0" err="1"/>
              <a:t>bounded</a:t>
            </a:r>
            <a:r>
              <a:rPr lang="es-MX" sz="2400" b="1" dirty="0"/>
              <a:t> </a:t>
            </a:r>
            <a:r>
              <a:rPr lang="es-MX" sz="2400" b="1" dirty="0" err="1"/>
              <a:t>region</a:t>
            </a:r>
            <a:r>
              <a:rPr lang="es-MX" sz="2400" b="1" dirty="0"/>
              <a:t>, </a:t>
            </a:r>
          </a:p>
          <a:p>
            <a:r>
              <a:rPr lang="es-MX" sz="2400" b="1" dirty="0"/>
              <a:t>so </a:t>
            </a:r>
            <a:r>
              <a:rPr lang="es-MX" sz="2400" b="1" dirty="0" err="1"/>
              <a:t>there</a:t>
            </a:r>
            <a:r>
              <a:rPr lang="es-MX" sz="2400" b="1" dirty="0"/>
              <a:t> </a:t>
            </a:r>
            <a:r>
              <a:rPr lang="es-MX" sz="2400" b="1" dirty="0" err="1"/>
              <a:t>is</a:t>
            </a:r>
            <a:r>
              <a:rPr lang="es-MX" sz="2400" b="1" dirty="0"/>
              <a:t> a </a:t>
            </a:r>
            <a:r>
              <a:rPr lang="es-MX" sz="2400" b="1" dirty="0" err="1"/>
              <a:t>solution</a:t>
            </a:r>
            <a:endParaRPr lang="es-MX" sz="2400" b="1" dirty="0"/>
          </a:p>
        </p:txBody>
      </p:sp>
    </p:spTree>
    <p:extLst>
      <p:ext uri="{BB962C8B-B14F-4D97-AF65-F5344CB8AC3E}">
        <p14:creationId xmlns:p14="http://schemas.microsoft.com/office/powerpoint/2010/main" val="1877794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Simple Example</a:t>
            </a:r>
            <a:endParaRPr b="1" dirty="0"/>
          </a:p>
        </p:txBody>
      </p:sp>
      <p:sp>
        <p:nvSpPr>
          <p:cNvPr id="3" name="CuadroTexto 2">
            <a:extLst>
              <a:ext uri="{FF2B5EF4-FFF2-40B4-BE49-F238E27FC236}">
                <a16:creationId xmlns:a16="http://schemas.microsoft.com/office/drawing/2014/main" id="{A786122F-220C-46C1-A2E0-42585E3566EB}"/>
              </a:ext>
            </a:extLst>
          </p:cNvPr>
          <p:cNvSpPr txBox="1"/>
          <p:nvPr/>
        </p:nvSpPr>
        <p:spPr>
          <a:xfrm>
            <a:off x="7799294" y="3486925"/>
            <a:ext cx="3366247" cy="830997"/>
          </a:xfrm>
          <a:prstGeom prst="rect">
            <a:avLst/>
          </a:prstGeom>
          <a:noFill/>
        </p:spPr>
        <p:txBody>
          <a:bodyPr wrap="square" rtlCol="0">
            <a:spAutoFit/>
          </a:bodyPr>
          <a:lstStyle/>
          <a:p>
            <a:r>
              <a:rPr lang="es-MX" sz="2400" b="1" dirty="0" err="1"/>
              <a:t>The</a:t>
            </a:r>
            <a:r>
              <a:rPr lang="es-MX" sz="2400" b="1" dirty="0"/>
              <a:t> </a:t>
            </a:r>
            <a:r>
              <a:rPr lang="es-MX" sz="2400" b="1" dirty="0" err="1"/>
              <a:t>maximum</a:t>
            </a:r>
            <a:r>
              <a:rPr lang="es-MX" sz="2400" b="1" dirty="0"/>
              <a:t> </a:t>
            </a:r>
            <a:r>
              <a:rPr lang="es-MX" sz="2400" b="1" dirty="0" err="1"/>
              <a:t>is</a:t>
            </a:r>
            <a:r>
              <a:rPr lang="es-MX" sz="2400" b="1" dirty="0"/>
              <a:t> </a:t>
            </a:r>
            <a:r>
              <a:rPr lang="es-MX" sz="2400" b="1" dirty="0" err="1"/>
              <a:t>reached</a:t>
            </a:r>
            <a:r>
              <a:rPr lang="es-MX" sz="2400" b="1" dirty="0"/>
              <a:t> at (0,3)</a:t>
            </a:r>
          </a:p>
        </p:txBody>
      </p:sp>
      <p:pic>
        <p:nvPicPr>
          <p:cNvPr id="4" name="Imagen 3">
            <a:extLst>
              <a:ext uri="{FF2B5EF4-FFF2-40B4-BE49-F238E27FC236}">
                <a16:creationId xmlns:a16="http://schemas.microsoft.com/office/drawing/2014/main" id="{0ACE76AB-8270-4548-8D4B-E0520986266F}"/>
              </a:ext>
            </a:extLst>
          </p:cNvPr>
          <p:cNvPicPr>
            <a:picLocks noChangeAspect="1"/>
          </p:cNvPicPr>
          <p:nvPr/>
        </p:nvPicPr>
        <p:blipFill>
          <a:blip r:embed="rId3"/>
          <a:stretch>
            <a:fillRect/>
          </a:stretch>
        </p:blipFill>
        <p:spPr>
          <a:xfrm>
            <a:off x="2290320" y="2479813"/>
            <a:ext cx="4745189" cy="2845222"/>
          </a:xfrm>
          <a:prstGeom prst="rect">
            <a:avLst/>
          </a:prstGeom>
        </p:spPr>
      </p:pic>
      <p:sp>
        <p:nvSpPr>
          <p:cNvPr id="7" name="Rectángulo 6">
            <a:extLst>
              <a:ext uri="{FF2B5EF4-FFF2-40B4-BE49-F238E27FC236}">
                <a16:creationId xmlns:a16="http://schemas.microsoft.com/office/drawing/2014/main" id="{D877643E-4239-4DEB-9D41-CEA66E06A217}"/>
              </a:ext>
            </a:extLst>
          </p:cNvPr>
          <p:cNvSpPr/>
          <p:nvPr/>
        </p:nvSpPr>
        <p:spPr>
          <a:xfrm>
            <a:off x="2290320" y="3729318"/>
            <a:ext cx="4745189" cy="502023"/>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71017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A student wishes to optimize their daily time between studying and resting to maximize their academic performance. The student plans to dedicate a maximum of 8 hours a day to these activities. Studying for one hour improves their academic performance by 5 points, and resting for one hour improves their academic performance by 2 points. To keep the focus on studying the student has to dedicated at most 2 hours.</a:t>
            </a: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402494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Logistics</a:t>
            </a:r>
            <a:endParaRPr dirty="0"/>
          </a:p>
        </p:txBody>
      </p:sp>
      <p:sp>
        <p:nvSpPr>
          <p:cNvPr id="99" name="Google Shape;99;p2"/>
          <p:cNvSpPr txBox="1">
            <a:spLocks noGrp="1"/>
          </p:cNvSpPr>
          <p:nvPr>
            <p:ph type="body" idx="1"/>
          </p:nvPr>
        </p:nvSpPr>
        <p:spPr>
          <a:xfrm>
            <a:off x="762000" y="1577790"/>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rgbClr val="595959"/>
              </a:buClr>
              <a:buSzPts val="1800"/>
              <a:buNone/>
            </a:pPr>
            <a:r>
              <a:rPr lang="en-US" sz="1800" b="1" dirty="0">
                <a:solidFill>
                  <a:srgbClr val="595959"/>
                </a:solidFill>
                <a:latin typeface="Arial"/>
                <a:ea typeface="Arial"/>
                <a:cs typeface="Arial"/>
                <a:sym typeface="Arial"/>
              </a:rPr>
              <a:t>Schedule:</a:t>
            </a:r>
            <a:r>
              <a:rPr lang="en-US" sz="1800" dirty="0">
                <a:solidFill>
                  <a:srgbClr val="595959"/>
                </a:solidFill>
                <a:latin typeface="Arial"/>
                <a:ea typeface="Arial"/>
                <a:cs typeface="Arial"/>
                <a:sym typeface="Arial"/>
              </a:rPr>
              <a:t> Monday 17:00 a 19:00 </a:t>
            </a:r>
            <a:r>
              <a:rPr lang="en-US" sz="1800" dirty="0" err="1">
                <a:solidFill>
                  <a:srgbClr val="595959"/>
                </a:solidFill>
                <a:latin typeface="Arial"/>
                <a:ea typeface="Arial"/>
                <a:cs typeface="Arial"/>
                <a:sym typeface="Arial"/>
              </a:rPr>
              <a:t>hrs</a:t>
            </a:r>
            <a:r>
              <a:rPr lang="en-US" sz="1800" dirty="0">
                <a:solidFill>
                  <a:srgbClr val="595959"/>
                </a:solidFill>
                <a:latin typeface="Arial"/>
                <a:ea typeface="Arial"/>
                <a:cs typeface="Arial"/>
                <a:sym typeface="Arial"/>
              </a:rPr>
              <a:t> (GMT-6).</a:t>
            </a:r>
          </a:p>
          <a:p>
            <a:pPr marL="228600" lvl="0" indent="0">
              <a:spcBef>
                <a:spcPts val="0"/>
              </a:spcBef>
              <a:buClr>
                <a:srgbClr val="595959"/>
              </a:buClr>
              <a:buNone/>
            </a:pPr>
            <a:r>
              <a:rPr lang="en-US" sz="1800" dirty="0">
                <a:solidFill>
                  <a:srgbClr val="595959"/>
                </a:solidFill>
                <a:latin typeface="Arial"/>
                <a:cs typeface="Arial"/>
                <a:sym typeface="Arial"/>
              </a:rPr>
              <a:t>                   </a:t>
            </a:r>
            <a:r>
              <a:rPr lang="en-US" sz="1800" dirty="0">
                <a:solidFill>
                  <a:srgbClr val="595959"/>
                </a:solidFill>
                <a:latin typeface="Arial"/>
                <a:ea typeface="Arial"/>
                <a:cs typeface="Arial"/>
                <a:sym typeface="Arial"/>
              </a:rPr>
              <a:t>Thursday 17:00 a 19:00 </a:t>
            </a:r>
            <a:r>
              <a:rPr lang="en-US" sz="1800" dirty="0" err="1">
                <a:solidFill>
                  <a:srgbClr val="595959"/>
                </a:solidFill>
                <a:latin typeface="Arial"/>
                <a:ea typeface="Arial"/>
                <a:cs typeface="Arial"/>
                <a:sym typeface="Arial"/>
              </a:rPr>
              <a:t>hrs</a:t>
            </a:r>
            <a:r>
              <a:rPr lang="en-US" sz="1800" dirty="0">
                <a:solidFill>
                  <a:srgbClr val="595959"/>
                </a:solidFill>
                <a:latin typeface="Arial"/>
                <a:ea typeface="Arial"/>
                <a:cs typeface="Arial"/>
                <a:sym typeface="Arial"/>
              </a:rPr>
              <a:t> (GMT-6). </a:t>
            </a:r>
            <a:r>
              <a:rPr lang="en-US" sz="1800" dirty="0">
                <a:solidFill>
                  <a:srgbClr val="FF0000"/>
                </a:solidFill>
                <a:latin typeface="Arial"/>
                <a:ea typeface="Arial"/>
                <a:cs typeface="Arial"/>
                <a:sym typeface="Arial"/>
              </a:rPr>
              <a:t>(5:30)</a:t>
            </a:r>
            <a:endParaRPr dirty="0">
              <a:solidFill>
                <a:srgbClr val="FF0000"/>
              </a:solidFill>
            </a:endParaRPr>
          </a:p>
          <a:p>
            <a:pPr marL="228600" lvl="0" indent="0" algn="l" rtl="0">
              <a:lnSpc>
                <a:spcPct val="90000"/>
              </a:lnSpc>
              <a:spcBef>
                <a:spcPts val="1200"/>
              </a:spcBef>
              <a:spcAft>
                <a:spcPts val="0"/>
              </a:spcAft>
              <a:buClr>
                <a:schemeClr val="dk1"/>
              </a:buClr>
              <a:buSzPts val="1800"/>
              <a:buNone/>
            </a:pPr>
            <a:endParaRPr sz="1800" b="1" dirty="0">
              <a:solidFill>
                <a:srgbClr val="595959"/>
              </a:solidFill>
              <a:latin typeface="Arial"/>
              <a:ea typeface="Arial"/>
              <a:cs typeface="Arial"/>
              <a:sym typeface="Arial"/>
            </a:endParaRPr>
          </a:p>
          <a:p>
            <a:pPr marL="228600" lvl="0" indent="0" algn="l" rtl="0">
              <a:lnSpc>
                <a:spcPct val="90000"/>
              </a:lnSpc>
              <a:spcBef>
                <a:spcPts val="1200"/>
              </a:spcBef>
              <a:spcAft>
                <a:spcPts val="0"/>
              </a:spcAft>
              <a:buClr>
                <a:srgbClr val="595959"/>
              </a:buClr>
              <a:buSzPts val="1800"/>
              <a:buNone/>
            </a:pPr>
            <a:r>
              <a:rPr lang="en-US" sz="1800" b="1" dirty="0">
                <a:solidFill>
                  <a:srgbClr val="595959"/>
                </a:solidFill>
                <a:latin typeface="Arial"/>
                <a:ea typeface="Arial"/>
                <a:cs typeface="Arial"/>
                <a:sym typeface="Arial"/>
              </a:rPr>
              <a:t>Contact email:</a:t>
            </a:r>
            <a:r>
              <a:rPr lang="en-US" sz="1800" dirty="0">
                <a:solidFill>
                  <a:srgbClr val="595959"/>
                </a:solidFill>
                <a:latin typeface="Arial"/>
                <a:ea typeface="Arial"/>
                <a:cs typeface="Arial"/>
                <a:sym typeface="Arial"/>
              </a:rPr>
              <a:t> </a:t>
            </a:r>
            <a:r>
              <a:rPr lang="en-US" sz="1800" u="sng" dirty="0">
                <a:solidFill>
                  <a:srgbClr val="595959"/>
                </a:solidFill>
                <a:latin typeface="Arial"/>
                <a:ea typeface="Arial"/>
                <a:cs typeface="Arial"/>
                <a:sym typeface="Arial"/>
                <a:hlinkClick r:id="rId3">
                  <a:extLst>
                    <a:ext uri="{A12FA001-AC4F-418D-AE19-62706E023703}">
                      <ahyp:hlinkClr xmlns:ahyp="http://schemas.microsoft.com/office/drawing/2018/hyperlinkcolor" val="tx"/>
                    </a:ext>
                  </a:extLst>
                </a:hlinkClick>
              </a:rPr>
              <a:t>jorge.ramos.z@tec.mx</a:t>
            </a:r>
            <a:endParaRPr sz="1800" u="sng" dirty="0">
              <a:solidFill>
                <a:srgbClr val="595959"/>
              </a:solidFill>
              <a:latin typeface="Arial"/>
              <a:ea typeface="Arial"/>
              <a:cs typeface="Arial"/>
              <a:sym typeface="Arial"/>
              <a:hlinkClick r:id="rId4">
                <a:extLst>
                  <a:ext uri="{A12FA001-AC4F-418D-AE19-62706E023703}">
                    <ahyp:hlinkClr xmlns:ahyp="http://schemas.microsoft.com/office/drawing/2018/hyperlinkcolor" val="tx"/>
                  </a:ext>
                </a:extLst>
              </a:hlinkClick>
            </a:endParaRPr>
          </a:p>
          <a:p>
            <a:pPr marL="228600" lvl="0" indent="0" algn="l" rtl="0">
              <a:lnSpc>
                <a:spcPct val="90000"/>
              </a:lnSpc>
              <a:spcBef>
                <a:spcPts val="1200"/>
              </a:spcBef>
              <a:spcAft>
                <a:spcPts val="0"/>
              </a:spcAft>
              <a:buClr>
                <a:srgbClr val="595959"/>
              </a:buClr>
              <a:buSzPts val="1800"/>
              <a:buNone/>
            </a:pPr>
            <a:r>
              <a:rPr lang="en-US" sz="1800" b="1" dirty="0">
                <a:solidFill>
                  <a:srgbClr val="595959"/>
                </a:solidFill>
                <a:latin typeface="Arial"/>
                <a:ea typeface="Arial"/>
                <a:cs typeface="Arial"/>
                <a:sym typeface="Arial"/>
              </a:rPr>
              <a:t>Software:</a:t>
            </a:r>
            <a:r>
              <a:rPr lang="en-US" sz="1800" dirty="0">
                <a:solidFill>
                  <a:srgbClr val="595959"/>
                </a:solidFill>
                <a:latin typeface="Arial"/>
                <a:ea typeface="Arial"/>
                <a:cs typeface="Arial"/>
                <a:sym typeface="Arial"/>
              </a:rPr>
              <a:t> </a:t>
            </a:r>
            <a:r>
              <a:rPr lang="es-MX" sz="1800" dirty="0">
                <a:solidFill>
                  <a:srgbClr val="595959"/>
                </a:solidFill>
                <a:latin typeface="Arial"/>
                <a:ea typeface="Arial"/>
                <a:cs typeface="Arial"/>
                <a:sym typeface="Arial"/>
              </a:rPr>
              <a:t>Excel, </a:t>
            </a:r>
            <a:r>
              <a:rPr lang="es-MX" sz="1800" dirty="0">
                <a:solidFill>
                  <a:srgbClr val="FF0000"/>
                </a:solidFill>
                <a:latin typeface="Arial"/>
                <a:ea typeface="Arial"/>
                <a:cs typeface="Arial"/>
                <a:sym typeface="Arial"/>
              </a:rPr>
              <a:t>(Minitab)</a:t>
            </a:r>
            <a:r>
              <a:rPr lang="es-MX" sz="1800" dirty="0">
                <a:solidFill>
                  <a:srgbClr val="595959"/>
                </a:solidFill>
                <a:latin typeface="Arial"/>
                <a:ea typeface="Arial"/>
                <a:cs typeface="Arial"/>
                <a:sym typeface="Arial"/>
              </a:rPr>
              <a:t> (R, Python).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0" i="0" u="none" strike="noStrike" dirty="0">
                <a:solidFill>
                  <a:srgbClr val="595959"/>
                </a:solidFill>
                <a:latin typeface="Arial"/>
                <a:ea typeface="Arial"/>
                <a:cs typeface="Arial"/>
                <a:sym typeface="Arial"/>
              </a:rPr>
              <a:t>Objective Function:</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lgn="ctr">
              <a:spcBef>
                <a:spcPts val="0"/>
              </a:spcBef>
              <a:buSzPts val="2800"/>
              <a:buNone/>
            </a:pPr>
            <a:r>
              <a:rPr lang="en-US" b="0" i="0" u="none" strike="noStrike" dirty="0">
                <a:solidFill>
                  <a:srgbClr val="595959"/>
                </a:solidFill>
                <a:latin typeface="Arial"/>
                <a:ea typeface="Arial"/>
                <a:cs typeface="Arial"/>
                <a:sym typeface="Arial"/>
              </a:rPr>
              <a:t>Max Z=5x + 2y</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n-US" b="0" i="0" u="none" strike="noStrike" dirty="0">
                <a:solidFill>
                  <a:srgbClr val="595959"/>
                </a:solidFill>
                <a:latin typeface="Arial"/>
                <a:ea typeface="Arial"/>
                <a:cs typeface="Arial"/>
                <a:sym typeface="Arial"/>
              </a:rPr>
              <a:t>Where </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n-US" b="0" i="0" u="none" strike="noStrike" dirty="0">
                <a:solidFill>
                  <a:srgbClr val="595959"/>
                </a:solidFill>
                <a:latin typeface="Arial"/>
                <a:ea typeface="Arial"/>
                <a:cs typeface="Arial"/>
                <a:sym typeface="Arial"/>
              </a:rPr>
              <a:t>x: Number of hours dedicated to study for day.</a:t>
            </a:r>
          </a:p>
          <a:p>
            <a:pPr marL="228600" indent="-50800">
              <a:spcBef>
                <a:spcPts val="0"/>
              </a:spcBef>
              <a:buSzPts val="2800"/>
              <a:buNone/>
            </a:pPr>
            <a:r>
              <a:rPr lang="en-US" dirty="0">
                <a:solidFill>
                  <a:srgbClr val="595959"/>
                </a:solidFill>
                <a:latin typeface="Arial"/>
                <a:ea typeface="Arial"/>
                <a:cs typeface="Arial"/>
                <a:sym typeface="Arial"/>
              </a:rPr>
              <a:t>y: Number of hours dedicated to rest for day.</a:t>
            </a: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975915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0" i="0" u="none" strike="noStrike" dirty="0">
                <a:solidFill>
                  <a:srgbClr val="595959"/>
                </a:solidFill>
                <a:latin typeface="Arial"/>
                <a:ea typeface="Arial"/>
                <a:cs typeface="Arial"/>
                <a:sym typeface="Arial"/>
              </a:rPr>
              <a:t>Restrictions:</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a:solidFill>
                  <a:srgbClr val="595959"/>
                </a:solidFill>
                <a:latin typeface="Arial"/>
                <a:ea typeface="Arial"/>
                <a:cs typeface="Arial"/>
                <a:sym typeface="Arial"/>
              </a:rPr>
              <a:t>Time </a:t>
            </a:r>
            <a:r>
              <a:rPr lang="es-MX" b="0" i="0" u="none" strike="noStrike" dirty="0" err="1">
                <a:solidFill>
                  <a:srgbClr val="595959"/>
                </a:solidFill>
                <a:latin typeface="Arial"/>
                <a:ea typeface="Arial"/>
                <a:cs typeface="Arial"/>
                <a:sym typeface="Arial"/>
              </a:rPr>
              <a:t>available</a:t>
            </a:r>
            <a:r>
              <a:rPr lang="es-MX" b="0" i="0" u="none" strike="noStrike" dirty="0">
                <a:solidFill>
                  <a:srgbClr val="595959"/>
                </a:solidFill>
                <a:latin typeface="Arial"/>
                <a:ea typeface="Arial"/>
                <a:cs typeface="Arial"/>
                <a:sym typeface="Arial"/>
              </a:rPr>
              <a:t> in a </a:t>
            </a:r>
            <a:r>
              <a:rPr lang="es-MX" b="0" i="0" u="none" strike="noStrike" dirty="0" err="1">
                <a:solidFill>
                  <a:srgbClr val="595959"/>
                </a:solidFill>
                <a:latin typeface="Arial"/>
                <a:ea typeface="Arial"/>
                <a:cs typeface="Arial"/>
                <a:sym typeface="Arial"/>
              </a:rPr>
              <a:t>day</a:t>
            </a:r>
            <a:r>
              <a:rPr lang="es-MX" dirty="0">
                <a:solidFill>
                  <a:srgbClr val="595959"/>
                </a:solidFill>
                <a:latin typeface="Arial"/>
                <a:ea typeface="Arial"/>
                <a:cs typeface="Arial"/>
                <a:sym typeface="Arial"/>
              </a:rPr>
              <a:t>:</a:t>
            </a:r>
          </a:p>
          <a:p>
            <a:pPr marL="228600" lvl="0" indent="-50800" algn="ctr">
              <a:spcBef>
                <a:spcPts val="0"/>
              </a:spcBef>
              <a:buSzPts val="2800"/>
              <a:buNone/>
            </a:pPr>
            <a:r>
              <a:rPr lang="es-MX" dirty="0" err="1">
                <a:solidFill>
                  <a:srgbClr val="595959"/>
                </a:solidFill>
                <a:latin typeface="Arial"/>
                <a:ea typeface="Arial"/>
                <a:cs typeface="Arial"/>
                <a:sym typeface="Arial"/>
              </a:rPr>
              <a:t>x+y</a:t>
            </a:r>
            <a:r>
              <a:rPr lang="es-MX" dirty="0">
                <a:solidFill>
                  <a:srgbClr val="595959"/>
                </a:solidFill>
                <a:latin typeface="Arial"/>
                <a:ea typeface="Arial"/>
                <a:cs typeface="Arial"/>
                <a:sym typeface="Arial"/>
              </a:rPr>
              <a:t>&lt;=8</a:t>
            </a:r>
          </a:p>
          <a:p>
            <a:pPr marL="228600" lvl="0" indent="-50800" algn="ctr">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err="1">
                <a:solidFill>
                  <a:srgbClr val="595959"/>
                </a:solidFill>
                <a:latin typeface="Arial"/>
                <a:ea typeface="Arial"/>
                <a:cs typeface="Arial"/>
                <a:sym typeface="Arial"/>
              </a:rPr>
              <a:t>Minim</a:t>
            </a:r>
            <a:r>
              <a:rPr lang="es-MX" dirty="0" err="1">
                <a:solidFill>
                  <a:srgbClr val="595959"/>
                </a:solidFill>
                <a:latin typeface="Arial"/>
                <a:ea typeface="Arial"/>
                <a:cs typeface="Arial"/>
                <a:sym typeface="Arial"/>
              </a:rPr>
              <a:t>um</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hours</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needed</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of</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study</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to</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keep</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focus</a:t>
            </a:r>
            <a:r>
              <a:rPr lang="es-MX" dirty="0">
                <a:solidFill>
                  <a:srgbClr val="595959"/>
                </a:solidFill>
                <a:latin typeface="Arial"/>
                <a:ea typeface="Arial"/>
                <a:cs typeface="Arial"/>
                <a:sym typeface="Arial"/>
              </a:rPr>
              <a:t>:</a:t>
            </a:r>
          </a:p>
          <a:p>
            <a:pPr marL="228600" lvl="0" indent="-50800" algn="ctr">
              <a:spcBef>
                <a:spcPts val="0"/>
              </a:spcBef>
              <a:buSzPts val="2800"/>
              <a:buNone/>
            </a:pPr>
            <a:r>
              <a:rPr lang="es-MX" b="0" i="0" u="none" strike="noStrike" dirty="0">
                <a:solidFill>
                  <a:srgbClr val="595959"/>
                </a:solidFill>
                <a:latin typeface="Arial"/>
                <a:ea typeface="Arial"/>
                <a:cs typeface="Arial"/>
                <a:sym typeface="Arial"/>
              </a:rPr>
              <a:t>x&lt;=2</a:t>
            </a:r>
            <a:endParaRPr lang="es-MX" dirty="0">
              <a:solidFill>
                <a:srgbClr val="595959"/>
              </a:solidFill>
              <a:latin typeface="Arial"/>
              <a:ea typeface="Arial"/>
              <a:cs typeface="Arial"/>
              <a:sym typeface="Arial"/>
            </a:endParaRPr>
          </a:p>
          <a:p>
            <a:pPr marL="228600" lvl="0" indent="-50800">
              <a:spcBef>
                <a:spcPts val="0"/>
              </a:spcBef>
              <a:buSzPts val="2800"/>
              <a:buNone/>
            </a:pPr>
            <a:endParaRPr lang="es-MX" b="0" i="0" u="none" strike="noStrike"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a:solidFill>
                  <a:srgbClr val="595959"/>
                </a:solidFill>
                <a:latin typeface="Arial"/>
                <a:ea typeface="Arial"/>
                <a:cs typeface="Arial"/>
                <a:sym typeface="Arial"/>
              </a:rPr>
              <a:t>Non </a:t>
            </a:r>
            <a:r>
              <a:rPr lang="es-MX" b="0" i="0" u="none" strike="noStrike" dirty="0" err="1">
                <a:solidFill>
                  <a:srgbClr val="595959"/>
                </a:solidFill>
                <a:latin typeface="Arial"/>
                <a:ea typeface="Arial"/>
                <a:cs typeface="Arial"/>
                <a:sym typeface="Arial"/>
              </a:rPr>
              <a:t>Negativity</a:t>
            </a:r>
            <a:r>
              <a:rPr lang="es-MX" b="0" i="0" u="none" strike="noStrike" dirty="0">
                <a:solidFill>
                  <a:srgbClr val="595959"/>
                </a:solidFill>
                <a:latin typeface="Arial"/>
                <a:ea typeface="Arial"/>
                <a:cs typeface="Arial"/>
                <a:sym typeface="Arial"/>
              </a:rPr>
              <a:t>:</a:t>
            </a:r>
          </a:p>
          <a:p>
            <a:pPr marL="228600" lvl="0" indent="-50800" algn="ctr">
              <a:spcBef>
                <a:spcPts val="0"/>
              </a:spcBef>
              <a:buSzPts val="2800"/>
              <a:buNone/>
            </a:pPr>
            <a:r>
              <a:rPr lang="es-MX" b="0" i="0" u="none" strike="noStrike" dirty="0">
                <a:solidFill>
                  <a:srgbClr val="595959"/>
                </a:solidFill>
                <a:latin typeface="Arial"/>
                <a:ea typeface="Arial"/>
                <a:cs typeface="Arial"/>
                <a:sym typeface="Arial"/>
              </a:rPr>
              <a:t>x&gt;=0, y&gt;=0</a:t>
            </a:r>
          </a:p>
        </p:txBody>
      </p:sp>
    </p:spTree>
    <p:extLst>
      <p:ext uri="{BB962C8B-B14F-4D97-AF65-F5344CB8AC3E}">
        <p14:creationId xmlns:p14="http://schemas.microsoft.com/office/powerpoint/2010/main" val="2100371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 Modelling Example</a:t>
            </a:r>
            <a:endParaRPr b="1" dirty="0"/>
          </a:p>
        </p:txBody>
      </p:sp>
      <p:pic>
        <p:nvPicPr>
          <p:cNvPr id="4" name="Imagen 3">
            <a:extLst>
              <a:ext uri="{FF2B5EF4-FFF2-40B4-BE49-F238E27FC236}">
                <a16:creationId xmlns:a16="http://schemas.microsoft.com/office/drawing/2014/main" id="{FFA10F6F-3E90-425B-A1F9-67E6DFD7D2EE}"/>
              </a:ext>
            </a:extLst>
          </p:cNvPr>
          <p:cNvPicPr>
            <a:picLocks noChangeAspect="1"/>
          </p:cNvPicPr>
          <p:nvPr/>
        </p:nvPicPr>
        <p:blipFill>
          <a:blip r:embed="rId3"/>
          <a:stretch>
            <a:fillRect/>
          </a:stretch>
        </p:blipFill>
        <p:spPr>
          <a:xfrm>
            <a:off x="622019" y="1690688"/>
            <a:ext cx="5473981" cy="4381725"/>
          </a:xfrm>
          <a:prstGeom prst="rect">
            <a:avLst/>
          </a:prstGeom>
        </p:spPr>
      </p:pic>
      <p:pic>
        <p:nvPicPr>
          <p:cNvPr id="5" name="Imagen 4">
            <a:extLst>
              <a:ext uri="{FF2B5EF4-FFF2-40B4-BE49-F238E27FC236}">
                <a16:creationId xmlns:a16="http://schemas.microsoft.com/office/drawing/2014/main" id="{4952844A-8EC6-45F7-A11F-68E23FAD72D9}"/>
              </a:ext>
            </a:extLst>
          </p:cNvPr>
          <p:cNvPicPr>
            <a:picLocks noChangeAspect="1"/>
          </p:cNvPicPr>
          <p:nvPr/>
        </p:nvPicPr>
        <p:blipFill>
          <a:blip r:embed="rId4"/>
          <a:stretch>
            <a:fillRect/>
          </a:stretch>
        </p:blipFill>
        <p:spPr>
          <a:xfrm>
            <a:off x="6508424" y="2734235"/>
            <a:ext cx="5349647" cy="1579885"/>
          </a:xfrm>
          <a:prstGeom prst="rect">
            <a:avLst/>
          </a:prstGeom>
        </p:spPr>
      </p:pic>
    </p:spTree>
    <p:extLst>
      <p:ext uri="{BB962C8B-B14F-4D97-AF65-F5344CB8AC3E}">
        <p14:creationId xmlns:p14="http://schemas.microsoft.com/office/powerpoint/2010/main" val="710841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Using a graph tool</a:t>
            </a:r>
            <a:endParaRPr b="1" dirty="0"/>
          </a:p>
        </p:txBody>
      </p:sp>
      <p:sp>
        <p:nvSpPr>
          <p:cNvPr id="2" name="Rectángulo 1">
            <a:extLst>
              <a:ext uri="{FF2B5EF4-FFF2-40B4-BE49-F238E27FC236}">
                <a16:creationId xmlns:a16="http://schemas.microsoft.com/office/drawing/2014/main" id="{1961D9F0-3F91-4578-ABBD-2F524B5910D9}"/>
              </a:ext>
            </a:extLst>
          </p:cNvPr>
          <p:cNvSpPr/>
          <p:nvPr/>
        </p:nvSpPr>
        <p:spPr>
          <a:xfrm>
            <a:off x="2649070" y="3203394"/>
            <a:ext cx="7047122" cy="1231106"/>
          </a:xfrm>
          <a:prstGeom prst="rect">
            <a:avLst/>
          </a:prstGeom>
        </p:spPr>
        <p:txBody>
          <a:bodyPr wrap="none">
            <a:spAutoFit/>
          </a:bodyPr>
          <a:lstStyle/>
          <a:p>
            <a:r>
              <a:rPr lang="es-MX" sz="2000" dirty="0">
                <a:hlinkClick r:id="rId3"/>
              </a:rPr>
              <a:t>https://www.zweigmedia.com/utilities/lpg/index.html?lang=es</a:t>
            </a:r>
            <a:endParaRPr lang="es-MX" sz="2000" dirty="0"/>
          </a:p>
          <a:p>
            <a:endParaRPr lang="es-MX" sz="2000" dirty="0"/>
          </a:p>
          <a:p>
            <a:r>
              <a:rPr lang="es-MX" sz="2000" dirty="0">
                <a:hlinkClick r:id="rId4"/>
              </a:rPr>
              <a:t>https://www.pmcalculators.com/graphical-method-calculator/</a:t>
            </a:r>
            <a:endParaRPr lang="es-MX" sz="2000" dirty="0"/>
          </a:p>
          <a:p>
            <a:endParaRPr lang="es-MX" dirty="0"/>
          </a:p>
        </p:txBody>
      </p:sp>
    </p:spTree>
    <p:extLst>
      <p:ext uri="{BB962C8B-B14F-4D97-AF65-F5344CB8AC3E}">
        <p14:creationId xmlns:p14="http://schemas.microsoft.com/office/powerpoint/2010/main" val="3672445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Restriction of the graphical method</a:t>
            </a:r>
            <a:endParaRPr b="1" dirty="0"/>
          </a:p>
        </p:txBody>
      </p:sp>
      <p:sp>
        <p:nvSpPr>
          <p:cNvPr id="4" name="Google Shape;137;p8">
            <a:extLst>
              <a:ext uri="{FF2B5EF4-FFF2-40B4-BE49-F238E27FC236}">
                <a16:creationId xmlns:a16="http://schemas.microsoft.com/office/drawing/2014/main" id="{9F653BC8-2561-46DD-AE14-5A6F6222E15F}"/>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It can only be used for 2 variables, for more than 2 variables we use Simplex Method.</a:t>
            </a:r>
          </a:p>
          <a:p>
            <a:pPr marL="228600" lvl="0" indent="-50800">
              <a:spcBef>
                <a:spcPts val="0"/>
              </a:spcBef>
              <a:buSzPts val="2800"/>
              <a:buNone/>
            </a:pPr>
            <a:endParaRPr lang="en-US" b="0" i="0" u="none" strike="noStrike" dirty="0">
              <a:solidFill>
                <a:srgbClr val="595959"/>
              </a:solidFill>
              <a:latin typeface="Arial"/>
              <a:ea typeface="Arial"/>
              <a:cs typeface="Arial"/>
              <a:sym typeface="Arial"/>
            </a:endParaRPr>
          </a:p>
          <a:p>
            <a:pPr marL="228600" lvl="0" indent="-50800">
              <a:spcBef>
                <a:spcPts val="0"/>
              </a:spcBef>
              <a:buSzPts val="2800"/>
              <a:buNone/>
            </a:pPr>
            <a:r>
              <a:rPr lang="en-US" dirty="0">
                <a:solidFill>
                  <a:srgbClr val="595959"/>
                </a:solidFill>
                <a:latin typeface="Arial"/>
                <a:ea typeface="Arial"/>
                <a:cs typeface="Arial"/>
                <a:sym typeface="Arial"/>
              </a:rPr>
              <a:t>This method implies to solve systems of linear equations. In the examples we are solving a problem with 2 variables and 2 restrictions but adding more restrictions is possible for linear programming problems and solving a system of linear equations not always give us a right answer in this case.</a:t>
            </a:r>
          </a:p>
          <a:p>
            <a:pPr marL="228600" lvl="0" indent="-50800">
              <a:spcBef>
                <a:spcPts val="0"/>
              </a:spcBef>
              <a:buSzPts val="2800"/>
              <a:buNone/>
            </a:pPr>
            <a:endParaRPr lang="en-US" b="0" i="0" u="none" strike="noStrike" dirty="0">
              <a:solidFill>
                <a:srgbClr val="595959"/>
              </a:solidFill>
              <a:latin typeface="Arial"/>
              <a:ea typeface="Arial"/>
              <a:cs typeface="Arial"/>
              <a:sym typeface="Arial"/>
            </a:endParaRPr>
          </a:p>
          <a:p>
            <a:pPr marL="228600" lvl="0" indent="-50800">
              <a:spcBef>
                <a:spcPts val="0"/>
              </a:spcBef>
              <a:buSzPts val="2800"/>
              <a:buNone/>
            </a:pPr>
            <a:r>
              <a:rPr lang="en-US" dirty="0">
                <a:solidFill>
                  <a:srgbClr val="595959"/>
                </a:solidFill>
                <a:latin typeface="Arial"/>
                <a:ea typeface="Arial"/>
                <a:cs typeface="Arial"/>
                <a:sym typeface="Arial"/>
              </a:rPr>
              <a:t>Also solving the system of linear equations not </a:t>
            </a:r>
            <a:r>
              <a:rPr lang="en-US" dirty="0" err="1">
                <a:solidFill>
                  <a:srgbClr val="595959"/>
                </a:solidFill>
                <a:latin typeface="Arial"/>
                <a:ea typeface="Arial"/>
                <a:cs typeface="Arial"/>
                <a:sym typeface="Arial"/>
              </a:rPr>
              <a:t>necesarially</a:t>
            </a:r>
            <a:r>
              <a:rPr lang="en-US" dirty="0">
                <a:solidFill>
                  <a:srgbClr val="595959"/>
                </a:solidFill>
                <a:latin typeface="Arial"/>
                <a:ea typeface="Arial"/>
                <a:cs typeface="Arial"/>
                <a:sym typeface="Arial"/>
              </a:rPr>
              <a:t> consider the non negativity restrictions.</a:t>
            </a: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31405515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Second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A clothing store sells t-shirts and trousers. Each t-shirt requires 1 hour of sewing work and 2 hours of tailoring work. Each pair of trousers requires 2 hours of sewing work and 1 hour of tailoring work. The store has 100 hours per week available for sewing and 80 hours per week available for tailoring. The profit from each t-shirt sold is $15, and the profit from each pair of trousers sold is $20.</a:t>
            </a:r>
            <a:endParaRPr lang="es-MX"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1141965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Second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0" i="0" u="none" strike="noStrike" dirty="0">
                <a:solidFill>
                  <a:srgbClr val="595959"/>
                </a:solidFill>
                <a:latin typeface="Arial"/>
                <a:ea typeface="Arial"/>
                <a:cs typeface="Arial"/>
                <a:sym typeface="Arial"/>
              </a:rPr>
              <a:t>Objective Function:</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lgn="ctr">
              <a:spcBef>
                <a:spcPts val="0"/>
              </a:spcBef>
              <a:buSzPts val="2800"/>
              <a:buNone/>
            </a:pPr>
            <a:r>
              <a:rPr lang="en-US" b="0" i="0" u="none" strike="noStrike" dirty="0">
                <a:solidFill>
                  <a:srgbClr val="595959"/>
                </a:solidFill>
                <a:latin typeface="Arial"/>
                <a:ea typeface="Arial"/>
                <a:cs typeface="Arial"/>
                <a:sym typeface="Arial"/>
              </a:rPr>
              <a:t>Max Z=15x+20y</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n-US" b="0" i="0" u="none" strike="noStrike" dirty="0">
                <a:solidFill>
                  <a:srgbClr val="595959"/>
                </a:solidFill>
                <a:latin typeface="Arial"/>
                <a:ea typeface="Arial"/>
                <a:cs typeface="Arial"/>
                <a:sym typeface="Arial"/>
              </a:rPr>
              <a:t>Where </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n-US" b="0" i="0" u="none" strike="noStrike" dirty="0">
                <a:solidFill>
                  <a:srgbClr val="595959"/>
                </a:solidFill>
                <a:latin typeface="Arial"/>
                <a:ea typeface="Arial"/>
                <a:cs typeface="Arial"/>
                <a:sym typeface="Arial"/>
              </a:rPr>
              <a:t>x: Number of shirts manufactured by week</a:t>
            </a:r>
          </a:p>
          <a:p>
            <a:pPr marL="228600" indent="-50800">
              <a:spcBef>
                <a:spcPts val="0"/>
              </a:spcBef>
              <a:buSzPts val="2800"/>
              <a:buNone/>
            </a:pPr>
            <a:r>
              <a:rPr lang="en-US" dirty="0">
                <a:solidFill>
                  <a:srgbClr val="595959"/>
                </a:solidFill>
                <a:latin typeface="Arial"/>
                <a:ea typeface="Arial"/>
                <a:cs typeface="Arial"/>
                <a:sym typeface="Arial"/>
              </a:rPr>
              <a:t>y: Number of pants manufactured by week</a:t>
            </a: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187219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Second Modelling Example</a:t>
            </a:r>
            <a:endParaRPr b="1" dirty="0"/>
          </a:p>
        </p:txBody>
      </p:sp>
      <p:sp>
        <p:nvSpPr>
          <p:cNvPr id="6" name="Google Shape;137;p8">
            <a:extLst>
              <a:ext uri="{FF2B5EF4-FFF2-40B4-BE49-F238E27FC236}">
                <a16:creationId xmlns:a16="http://schemas.microsoft.com/office/drawing/2014/main" id="{7BBE1765-D9FD-4555-A310-A09336EDCF40}"/>
              </a:ext>
            </a:extLst>
          </p:cNvPr>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b="0" i="0" u="none" strike="noStrike" dirty="0">
                <a:solidFill>
                  <a:srgbClr val="595959"/>
                </a:solidFill>
                <a:latin typeface="Arial"/>
                <a:ea typeface="Arial"/>
                <a:cs typeface="Arial"/>
                <a:sym typeface="Arial"/>
              </a:rPr>
              <a:t>Restrictions:</a:t>
            </a:r>
          </a:p>
          <a:p>
            <a:pPr marL="228600" lvl="0" indent="-50800">
              <a:spcBef>
                <a:spcPts val="0"/>
              </a:spcBef>
              <a:buSzPts val="2800"/>
              <a:buNone/>
            </a:pPr>
            <a:endParaRPr lang="en-US" dirty="0">
              <a:solidFill>
                <a:srgbClr val="595959"/>
              </a:solidFill>
              <a:latin typeface="Arial"/>
              <a:ea typeface="Arial"/>
              <a:cs typeface="Arial"/>
              <a:sym typeface="Arial"/>
            </a:endParaRPr>
          </a:p>
          <a:p>
            <a:pPr marL="228600" lvl="0" indent="-50800">
              <a:spcBef>
                <a:spcPts val="0"/>
              </a:spcBef>
              <a:buSzPts val="2800"/>
              <a:buNone/>
            </a:pPr>
            <a:r>
              <a:rPr lang="es-MX" dirty="0" err="1">
                <a:solidFill>
                  <a:srgbClr val="595959"/>
                </a:solidFill>
                <a:latin typeface="Arial"/>
                <a:ea typeface="Arial"/>
                <a:cs typeface="Arial"/>
                <a:sym typeface="Arial"/>
              </a:rPr>
              <a:t>Hours</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available</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for</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sewing</a:t>
            </a:r>
            <a:r>
              <a:rPr lang="es-MX" dirty="0">
                <a:solidFill>
                  <a:srgbClr val="595959"/>
                </a:solidFill>
                <a:latin typeface="Arial"/>
                <a:ea typeface="Arial"/>
                <a:cs typeface="Arial"/>
                <a:sym typeface="Arial"/>
              </a:rPr>
              <a:t>:</a:t>
            </a:r>
          </a:p>
          <a:p>
            <a:pPr marL="228600" lvl="0" indent="-50800" algn="ctr">
              <a:spcBef>
                <a:spcPts val="0"/>
              </a:spcBef>
              <a:buSzPts val="2800"/>
              <a:buNone/>
            </a:pPr>
            <a:r>
              <a:rPr lang="es-MX" dirty="0">
                <a:solidFill>
                  <a:srgbClr val="595959"/>
                </a:solidFill>
                <a:latin typeface="Arial"/>
                <a:ea typeface="Arial"/>
                <a:cs typeface="Arial"/>
                <a:sym typeface="Arial"/>
              </a:rPr>
              <a:t>x+2y&lt;=100</a:t>
            </a:r>
          </a:p>
          <a:p>
            <a:pPr marL="228600" lvl="0" indent="-50800" algn="ctr">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err="1">
                <a:solidFill>
                  <a:srgbClr val="595959"/>
                </a:solidFill>
                <a:latin typeface="Arial"/>
                <a:ea typeface="Arial"/>
                <a:cs typeface="Arial"/>
                <a:sym typeface="Arial"/>
              </a:rPr>
              <a:t>Hours</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available</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for</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tailoring</a:t>
            </a:r>
            <a:r>
              <a:rPr lang="es-MX" dirty="0">
                <a:solidFill>
                  <a:srgbClr val="595959"/>
                </a:solidFill>
                <a:latin typeface="Arial"/>
                <a:ea typeface="Arial"/>
                <a:cs typeface="Arial"/>
                <a:sym typeface="Arial"/>
              </a:rPr>
              <a:t>:</a:t>
            </a:r>
          </a:p>
          <a:p>
            <a:pPr marL="228600" lvl="0" indent="-50800" algn="ctr">
              <a:spcBef>
                <a:spcPts val="0"/>
              </a:spcBef>
              <a:buSzPts val="2800"/>
              <a:buNone/>
            </a:pPr>
            <a:r>
              <a:rPr lang="es-MX" b="0" i="0" u="none" strike="noStrike" dirty="0">
                <a:solidFill>
                  <a:srgbClr val="595959"/>
                </a:solidFill>
                <a:latin typeface="Arial"/>
                <a:ea typeface="Arial"/>
                <a:cs typeface="Arial"/>
                <a:sym typeface="Arial"/>
              </a:rPr>
              <a:t>2x+y&lt;=80</a:t>
            </a:r>
            <a:endParaRPr lang="es-MX" dirty="0">
              <a:solidFill>
                <a:srgbClr val="595959"/>
              </a:solidFill>
              <a:latin typeface="Arial"/>
              <a:ea typeface="Arial"/>
              <a:cs typeface="Arial"/>
              <a:sym typeface="Arial"/>
            </a:endParaRPr>
          </a:p>
          <a:p>
            <a:pPr marL="228600" lvl="0" indent="-50800">
              <a:spcBef>
                <a:spcPts val="0"/>
              </a:spcBef>
              <a:buSzPts val="2800"/>
              <a:buNone/>
            </a:pPr>
            <a:endParaRPr lang="es-MX" b="0" i="0" u="none" strike="noStrike"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a:solidFill>
                  <a:srgbClr val="595959"/>
                </a:solidFill>
                <a:latin typeface="Arial"/>
                <a:ea typeface="Arial"/>
                <a:cs typeface="Arial"/>
                <a:sym typeface="Arial"/>
              </a:rPr>
              <a:t>Non </a:t>
            </a:r>
            <a:r>
              <a:rPr lang="es-MX" b="0" i="0" u="none" strike="noStrike" dirty="0" err="1">
                <a:solidFill>
                  <a:srgbClr val="595959"/>
                </a:solidFill>
                <a:latin typeface="Arial"/>
                <a:ea typeface="Arial"/>
                <a:cs typeface="Arial"/>
                <a:sym typeface="Arial"/>
              </a:rPr>
              <a:t>Negativity</a:t>
            </a:r>
            <a:r>
              <a:rPr lang="es-MX" b="0" i="0" u="none" strike="noStrike" dirty="0">
                <a:solidFill>
                  <a:srgbClr val="595959"/>
                </a:solidFill>
                <a:latin typeface="Arial"/>
                <a:ea typeface="Arial"/>
                <a:cs typeface="Arial"/>
                <a:sym typeface="Arial"/>
              </a:rPr>
              <a:t>:</a:t>
            </a:r>
          </a:p>
          <a:p>
            <a:pPr marL="228600" lvl="0" indent="-50800" algn="ctr">
              <a:spcBef>
                <a:spcPts val="0"/>
              </a:spcBef>
              <a:buSzPts val="2800"/>
              <a:buNone/>
            </a:pPr>
            <a:r>
              <a:rPr lang="es-MX" b="0" i="0" u="none" strike="noStrike" dirty="0">
                <a:solidFill>
                  <a:srgbClr val="595959"/>
                </a:solidFill>
                <a:latin typeface="Arial"/>
                <a:ea typeface="Arial"/>
                <a:cs typeface="Arial"/>
                <a:sym typeface="Arial"/>
              </a:rPr>
              <a:t>x&gt;=0, y&gt;=0</a:t>
            </a:r>
          </a:p>
        </p:txBody>
      </p:sp>
    </p:spTree>
    <p:extLst>
      <p:ext uri="{BB962C8B-B14F-4D97-AF65-F5344CB8AC3E}">
        <p14:creationId xmlns:p14="http://schemas.microsoft.com/office/powerpoint/2010/main" val="29200840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Second Modelling Example</a:t>
            </a:r>
            <a:endParaRPr b="1" dirty="0"/>
          </a:p>
        </p:txBody>
      </p:sp>
      <p:pic>
        <p:nvPicPr>
          <p:cNvPr id="8" name="Imagen 7">
            <a:extLst>
              <a:ext uri="{FF2B5EF4-FFF2-40B4-BE49-F238E27FC236}">
                <a16:creationId xmlns:a16="http://schemas.microsoft.com/office/drawing/2014/main" id="{C3A75DED-9C75-4D8A-A607-B235627CF55A}"/>
              </a:ext>
            </a:extLst>
          </p:cNvPr>
          <p:cNvPicPr>
            <a:picLocks noChangeAspect="1"/>
          </p:cNvPicPr>
          <p:nvPr/>
        </p:nvPicPr>
        <p:blipFill>
          <a:blip r:embed="rId3"/>
          <a:stretch>
            <a:fillRect/>
          </a:stretch>
        </p:blipFill>
        <p:spPr>
          <a:xfrm>
            <a:off x="838200" y="1839530"/>
            <a:ext cx="4858000" cy="3949903"/>
          </a:xfrm>
          <a:prstGeom prst="rect">
            <a:avLst/>
          </a:prstGeom>
        </p:spPr>
      </p:pic>
      <p:pic>
        <p:nvPicPr>
          <p:cNvPr id="9" name="Imagen 8">
            <a:extLst>
              <a:ext uri="{FF2B5EF4-FFF2-40B4-BE49-F238E27FC236}">
                <a16:creationId xmlns:a16="http://schemas.microsoft.com/office/drawing/2014/main" id="{2B722BEF-AFBA-406F-9CF7-521AA22706D3}"/>
              </a:ext>
            </a:extLst>
          </p:cNvPr>
          <p:cNvPicPr>
            <a:picLocks noChangeAspect="1"/>
          </p:cNvPicPr>
          <p:nvPr/>
        </p:nvPicPr>
        <p:blipFill>
          <a:blip r:embed="rId4"/>
          <a:stretch>
            <a:fillRect/>
          </a:stretch>
        </p:blipFill>
        <p:spPr>
          <a:xfrm>
            <a:off x="6225487" y="2980354"/>
            <a:ext cx="4940554" cy="1435174"/>
          </a:xfrm>
          <a:prstGeom prst="rect">
            <a:avLst/>
          </a:prstGeom>
        </p:spPr>
      </p:pic>
    </p:spTree>
    <p:extLst>
      <p:ext uri="{BB962C8B-B14F-4D97-AF65-F5344CB8AC3E}">
        <p14:creationId xmlns:p14="http://schemas.microsoft.com/office/powerpoint/2010/main" val="3027224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About me</a:t>
            </a:r>
            <a:endParaRPr b="1" dirty="0"/>
          </a:p>
        </p:txBody>
      </p:sp>
      <p:sp>
        <p:nvSpPr>
          <p:cNvPr id="111" name="Google Shape;111;p4"/>
          <p:cNvSpPr txBox="1">
            <a:spLocks noGrp="1"/>
          </p:cNvSpPr>
          <p:nvPr>
            <p:ph type="body" idx="1"/>
          </p:nvPr>
        </p:nvSpPr>
        <p:spPr>
          <a:xfrm>
            <a:off x="762000" y="1577790"/>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1800"/>
              <a:buNone/>
            </a:pPr>
            <a:endParaRPr sz="1800" dirty="0">
              <a:solidFill>
                <a:srgbClr val="595959"/>
              </a:solidFill>
              <a:latin typeface="Arial"/>
              <a:ea typeface="Arial"/>
              <a:cs typeface="Arial"/>
              <a:sym typeface="Arial"/>
            </a:endParaRPr>
          </a:p>
          <a:p>
            <a:pPr marL="0" lvl="0" indent="0" algn="l" rtl="0">
              <a:lnSpc>
                <a:spcPct val="90000"/>
              </a:lnSpc>
              <a:spcBef>
                <a:spcPts val="2200"/>
              </a:spcBef>
              <a:spcAft>
                <a:spcPts val="0"/>
              </a:spcAft>
              <a:buClr>
                <a:schemeClr val="dk1"/>
              </a:buClr>
              <a:buSzPts val="2800"/>
              <a:buNone/>
            </a:pPr>
            <a:r>
              <a:rPr lang="es-MX" dirty="0"/>
              <a:t>I </a:t>
            </a:r>
            <a:r>
              <a:rPr lang="es-MX" dirty="0" err="1"/>
              <a:t>have</a:t>
            </a:r>
            <a:r>
              <a:rPr lang="es-MX" dirty="0"/>
              <a:t> </a:t>
            </a:r>
            <a:r>
              <a:rPr lang="es-MX" dirty="0" err="1"/>
              <a:t>worked</a:t>
            </a:r>
            <a:r>
              <a:rPr lang="es-MX" dirty="0"/>
              <a:t> </a:t>
            </a:r>
            <a:r>
              <a:rPr lang="es-MX" dirty="0" err="1"/>
              <a:t>for</a:t>
            </a:r>
            <a:r>
              <a:rPr lang="es-MX" dirty="0"/>
              <a:t> </a:t>
            </a:r>
            <a:r>
              <a:rPr lang="es-MX" dirty="0" err="1"/>
              <a:t>different</a:t>
            </a:r>
            <a:r>
              <a:rPr lang="es-MX" dirty="0"/>
              <a:t> </a:t>
            </a:r>
            <a:r>
              <a:rPr lang="es-MX" dirty="0" err="1"/>
              <a:t>companies</a:t>
            </a:r>
            <a:r>
              <a:rPr lang="es-MX" dirty="0"/>
              <a:t> in </a:t>
            </a:r>
            <a:r>
              <a:rPr lang="es-MX" dirty="0" err="1"/>
              <a:t>different</a:t>
            </a:r>
            <a:r>
              <a:rPr lang="es-MX" dirty="0"/>
              <a:t> industries: </a:t>
            </a:r>
            <a:r>
              <a:rPr lang="es-MX" b="1" dirty="0" err="1"/>
              <a:t>Northware</a:t>
            </a:r>
            <a:r>
              <a:rPr lang="es-MX" b="1" dirty="0"/>
              <a:t>, Farmacias del Ahorro, Johnson </a:t>
            </a:r>
            <a:r>
              <a:rPr lang="es-MX" b="1" dirty="0" err="1"/>
              <a:t>Controls</a:t>
            </a:r>
            <a:r>
              <a:rPr lang="es-MX" b="1" dirty="0"/>
              <a:t>, Cemex.</a:t>
            </a:r>
          </a:p>
          <a:p>
            <a:pPr marL="0" lvl="0" indent="0" algn="l" rtl="0">
              <a:lnSpc>
                <a:spcPct val="90000"/>
              </a:lnSpc>
              <a:spcBef>
                <a:spcPts val="2200"/>
              </a:spcBef>
              <a:spcAft>
                <a:spcPts val="0"/>
              </a:spcAft>
              <a:buClr>
                <a:schemeClr val="dk1"/>
              </a:buClr>
              <a:buSzPts val="2800"/>
              <a:buNone/>
            </a:pPr>
            <a:endParaRPr lang="es-MX" dirty="0"/>
          </a:p>
          <a:p>
            <a:pPr marL="0" lvl="0" indent="0" algn="l" rtl="0">
              <a:lnSpc>
                <a:spcPct val="90000"/>
              </a:lnSpc>
              <a:spcBef>
                <a:spcPts val="2200"/>
              </a:spcBef>
              <a:spcAft>
                <a:spcPts val="0"/>
              </a:spcAft>
              <a:buClr>
                <a:schemeClr val="dk1"/>
              </a:buClr>
              <a:buSzPts val="2800"/>
              <a:buNone/>
            </a:pPr>
            <a:r>
              <a:rPr lang="es-MX" dirty="0" err="1"/>
              <a:t>My</a:t>
            </a:r>
            <a:r>
              <a:rPr lang="es-MX" dirty="0"/>
              <a:t> roles are </a:t>
            </a:r>
            <a:r>
              <a:rPr lang="es-MX" dirty="0" err="1"/>
              <a:t>usually</a:t>
            </a:r>
            <a:r>
              <a:rPr lang="es-MX" dirty="0"/>
              <a:t> data </a:t>
            </a:r>
            <a:r>
              <a:rPr lang="es-MX" dirty="0" err="1"/>
              <a:t>related</a:t>
            </a:r>
            <a:r>
              <a:rPr lang="es-MX" dirty="0"/>
              <a:t>: </a:t>
            </a:r>
            <a:r>
              <a:rPr lang="es-MX" b="1" dirty="0"/>
              <a:t>Data </a:t>
            </a:r>
            <a:r>
              <a:rPr lang="es-MX" b="1" dirty="0" err="1"/>
              <a:t>Scientist</a:t>
            </a:r>
            <a:r>
              <a:rPr lang="es-MX" b="1" dirty="0"/>
              <a:t>, Data Custodian (Data </a:t>
            </a:r>
            <a:r>
              <a:rPr lang="es-MX" b="1" dirty="0" err="1"/>
              <a:t>Governance</a:t>
            </a:r>
            <a:r>
              <a:rPr lang="es-MX" b="1" dirty="0"/>
              <a:t>) and Data </a:t>
            </a:r>
            <a:r>
              <a:rPr lang="es-MX" b="1" dirty="0" err="1"/>
              <a:t>Engineer</a:t>
            </a:r>
            <a:r>
              <a:rPr lang="es-MX" b="1" dirty="0"/>
              <a:t>/Data </a:t>
            </a:r>
            <a:r>
              <a:rPr lang="es-MX" b="1" dirty="0" err="1"/>
              <a:t>Architect</a:t>
            </a:r>
            <a:r>
              <a:rPr lang="es-MX" b="1" dirty="0"/>
              <a:t>.</a:t>
            </a:r>
            <a:endParaRPr b="1" dirty="0"/>
          </a:p>
          <a:p>
            <a:pPr marL="514350" lvl="0" indent="-33655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Evaluation Plan</a:t>
            </a:r>
            <a:endParaRPr b="1" dirty="0"/>
          </a:p>
        </p:txBody>
      </p:sp>
      <p:pic>
        <p:nvPicPr>
          <p:cNvPr id="4" name="Imagen 3">
            <a:extLst>
              <a:ext uri="{FF2B5EF4-FFF2-40B4-BE49-F238E27FC236}">
                <a16:creationId xmlns:a16="http://schemas.microsoft.com/office/drawing/2014/main" id="{06DDBB3B-09E4-4A76-92A3-5892E6A11ED2}"/>
              </a:ext>
            </a:extLst>
          </p:cNvPr>
          <p:cNvPicPr>
            <a:picLocks noChangeAspect="1"/>
          </p:cNvPicPr>
          <p:nvPr/>
        </p:nvPicPr>
        <p:blipFill>
          <a:blip r:embed="rId3"/>
          <a:stretch>
            <a:fillRect/>
          </a:stretch>
        </p:blipFill>
        <p:spPr>
          <a:xfrm>
            <a:off x="2526390" y="1385888"/>
            <a:ext cx="6312224" cy="1720938"/>
          </a:xfrm>
          <a:prstGeom prst="rect">
            <a:avLst/>
          </a:prstGeom>
        </p:spPr>
      </p:pic>
      <p:pic>
        <p:nvPicPr>
          <p:cNvPr id="5" name="Imagen 4">
            <a:extLst>
              <a:ext uri="{FF2B5EF4-FFF2-40B4-BE49-F238E27FC236}">
                <a16:creationId xmlns:a16="http://schemas.microsoft.com/office/drawing/2014/main" id="{079FB7C6-B2AD-45FE-9FB8-059432CF713F}"/>
              </a:ext>
            </a:extLst>
          </p:cNvPr>
          <p:cNvPicPr>
            <a:picLocks noChangeAspect="1"/>
          </p:cNvPicPr>
          <p:nvPr/>
        </p:nvPicPr>
        <p:blipFill>
          <a:blip r:embed="rId4"/>
          <a:stretch>
            <a:fillRect/>
          </a:stretch>
        </p:blipFill>
        <p:spPr>
          <a:xfrm>
            <a:off x="2526390" y="5616530"/>
            <a:ext cx="6331275" cy="876345"/>
          </a:xfrm>
          <a:prstGeom prst="rect">
            <a:avLst/>
          </a:prstGeom>
        </p:spPr>
      </p:pic>
      <p:pic>
        <p:nvPicPr>
          <p:cNvPr id="6" name="Imagen 5">
            <a:extLst>
              <a:ext uri="{FF2B5EF4-FFF2-40B4-BE49-F238E27FC236}">
                <a16:creationId xmlns:a16="http://schemas.microsoft.com/office/drawing/2014/main" id="{49B5E52B-EAA5-46E5-93B7-A4517EE632CB}"/>
              </a:ext>
            </a:extLst>
          </p:cNvPr>
          <p:cNvPicPr>
            <a:picLocks noChangeAspect="1"/>
          </p:cNvPicPr>
          <p:nvPr/>
        </p:nvPicPr>
        <p:blipFill>
          <a:blip r:embed="rId5"/>
          <a:stretch>
            <a:fillRect/>
          </a:stretch>
        </p:blipFill>
        <p:spPr>
          <a:xfrm>
            <a:off x="1726248" y="3133721"/>
            <a:ext cx="7912507" cy="25020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Overview</a:t>
            </a:r>
            <a:endParaRPr b="1" dirty="0"/>
          </a:p>
        </p:txBody>
      </p:sp>
      <p:sp>
        <p:nvSpPr>
          <p:cNvPr id="117" name="Google Shape;117;p5"/>
          <p:cNvSpPr txBox="1">
            <a:spLocks noGrp="1"/>
          </p:cNvSpPr>
          <p:nvPr>
            <p:ph type="body" idx="1"/>
          </p:nvPr>
        </p:nvSpPr>
        <p:spPr>
          <a:xfrm>
            <a:off x="762000" y="1577790"/>
            <a:ext cx="10515600" cy="4351338"/>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Clr>
                <a:schemeClr val="dk1"/>
              </a:buClr>
              <a:buSzPts val="1800"/>
              <a:buNone/>
            </a:pPr>
            <a:endParaRPr sz="1800" dirty="0">
              <a:solidFill>
                <a:srgbClr val="595959"/>
              </a:solidFill>
              <a:latin typeface="Arial"/>
              <a:ea typeface="Arial"/>
              <a:cs typeface="Arial"/>
              <a:sym typeface="Arial"/>
            </a:endParaRPr>
          </a:p>
          <a:p>
            <a:pPr marL="514350" lvl="0" indent="-514350" algn="l" rtl="0">
              <a:lnSpc>
                <a:spcPct val="90000"/>
              </a:lnSpc>
              <a:spcBef>
                <a:spcPts val="2200"/>
              </a:spcBef>
              <a:spcAft>
                <a:spcPts val="0"/>
              </a:spcAft>
              <a:buClr>
                <a:schemeClr val="dk1"/>
              </a:buClr>
              <a:buSzPts val="2800"/>
              <a:buAutoNum type="arabicPeriod"/>
            </a:pPr>
            <a:r>
              <a:rPr lang="es-MX" dirty="0"/>
              <a:t>Linear </a:t>
            </a:r>
            <a:r>
              <a:rPr lang="es-MX" dirty="0" err="1"/>
              <a:t>Programming</a:t>
            </a:r>
            <a:endParaRPr dirty="0"/>
          </a:p>
          <a:p>
            <a:pPr marL="514350" lvl="0" indent="-514350" algn="l" rtl="0">
              <a:lnSpc>
                <a:spcPct val="90000"/>
              </a:lnSpc>
              <a:spcBef>
                <a:spcPts val="1000"/>
              </a:spcBef>
              <a:spcAft>
                <a:spcPts val="0"/>
              </a:spcAft>
              <a:buClr>
                <a:schemeClr val="dk1"/>
              </a:buClr>
              <a:buSzPts val="2800"/>
              <a:buAutoNum type="arabicPeriod"/>
            </a:pPr>
            <a:r>
              <a:rPr lang="en-US" dirty="0"/>
              <a:t>Time Series</a:t>
            </a:r>
            <a:endParaRPr dirty="0"/>
          </a:p>
          <a:p>
            <a:pPr marL="514350" lvl="0" indent="-514350" algn="l" rtl="0">
              <a:lnSpc>
                <a:spcPct val="90000"/>
              </a:lnSpc>
              <a:spcBef>
                <a:spcPts val="1000"/>
              </a:spcBef>
              <a:spcAft>
                <a:spcPts val="0"/>
              </a:spcAft>
              <a:buClr>
                <a:schemeClr val="dk1"/>
              </a:buClr>
              <a:buSzPts val="2800"/>
              <a:buAutoNum type="arabicPeriod"/>
            </a:pPr>
            <a:r>
              <a:rPr lang="es-MX" dirty="0"/>
              <a:t>Linear </a:t>
            </a:r>
            <a:r>
              <a:rPr lang="es-MX" dirty="0" err="1"/>
              <a:t>Regression</a:t>
            </a:r>
            <a:endParaRPr dirty="0"/>
          </a:p>
          <a:p>
            <a:pPr marL="0" lvl="0" indent="0" algn="l" rtl="0">
              <a:lnSpc>
                <a:spcPct val="90000"/>
              </a:lnSpc>
              <a:spcBef>
                <a:spcPts val="1000"/>
              </a:spcBef>
              <a:spcAft>
                <a:spcPts val="0"/>
              </a:spcAft>
              <a:buClr>
                <a:schemeClr val="dk1"/>
              </a:buClr>
              <a:buSzPts val="2800"/>
              <a:buNone/>
            </a:pPr>
            <a:endParaRPr lang="en-US" dirty="0"/>
          </a:p>
          <a:p>
            <a:pPr marL="514350" lvl="0" indent="-33655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A linear programming problem consists of an objective function </a:t>
            </a:r>
            <a:r>
              <a:rPr lang="en-US" b="1" dirty="0"/>
              <a:t>(</a:t>
            </a:r>
            <a:r>
              <a:rPr lang="en-US" b="1" dirty="0" err="1"/>
              <a:t>isoutility</a:t>
            </a:r>
            <a:r>
              <a:rPr lang="en-US" b="1" dirty="0"/>
              <a:t>) </a:t>
            </a:r>
            <a:r>
              <a:rPr lang="en-US" dirty="0"/>
              <a:t>to be optimized subject to a system of constraints. </a:t>
            </a:r>
          </a:p>
          <a:p>
            <a:pPr marL="228600" lvl="0" indent="-50800">
              <a:spcBef>
                <a:spcPts val="0"/>
              </a:spcBef>
              <a:buSzPts val="2800"/>
              <a:buNone/>
            </a:pPr>
            <a:endParaRPr lang="en-US" dirty="0"/>
          </a:p>
          <a:p>
            <a:pPr marL="228600" lvl="0" indent="-50800">
              <a:spcBef>
                <a:spcPts val="0"/>
              </a:spcBef>
              <a:buSzPts val="2800"/>
              <a:buNone/>
            </a:pPr>
            <a:r>
              <a:rPr lang="en-US" dirty="0"/>
              <a:t>The constraints are a system of linear inequalities that represent certain restrictions in the problem and also de objective function has to be linear.</a:t>
            </a:r>
            <a:endParaRPr b="0" i="0" u="none" strike="noStrike" dirty="0">
              <a:solidFill>
                <a:srgbClr val="595959"/>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s-MX" b="0" i="0" u="none" strike="noStrike" dirty="0">
                <a:solidFill>
                  <a:srgbClr val="595959"/>
                </a:solidFill>
                <a:latin typeface="Arial"/>
                <a:ea typeface="Arial"/>
                <a:cs typeface="Arial"/>
                <a:sym typeface="Arial"/>
              </a:rPr>
              <a:t>Linear </a:t>
            </a:r>
            <a:r>
              <a:rPr lang="es-MX" b="0" i="0" u="none" strike="noStrike" dirty="0" err="1">
                <a:solidFill>
                  <a:srgbClr val="595959"/>
                </a:solidFill>
                <a:latin typeface="Arial"/>
                <a:ea typeface="Arial"/>
                <a:cs typeface="Arial"/>
                <a:sym typeface="Arial"/>
              </a:rPr>
              <a:t>Programming</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is</a:t>
            </a:r>
            <a:r>
              <a:rPr lang="es-MX" b="0" i="0" u="none" strike="noStrike" dirty="0">
                <a:solidFill>
                  <a:srgbClr val="595959"/>
                </a:solidFill>
                <a:latin typeface="Arial"/>
                <a:ea typeface="Arial"/>
                <a:cs typeface="Arial"/>
                <a:sym typeface="Arial"/>
              </a:rPr>
              <a:t> a </a:t>
            </a:r>
            <a:r>
              <a:rPr lang="es-MX" b="0" i="0" u="none" strike="noStrike" dirty="0" err="1">
                <a:solidFill>
                  <a:srgbClr val="595959"/>
                </a:solidFill>
                <a:latin typeface="Arial"/>
                <a:ea typeface="Arial"/>
                <a:cs typeface="Arial"/>
                <a:sym typeface="Arial"/>
              </a:rPr>
              <a:t>subdomain</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of</a:t>
            </a:r>
            <a:r>
              <a:rPr lang="es-MX" b="0" i="0" u="none" strike="noStrike" dirty="0">
                <a:solidFill>
                  <a:srgbClr val="595959"/>
                </a:solidFill>
                <a:latin typeface="Arial"/>
                <a:ea typeface="Arial"/>
                <a:cs typeface="Arial"/>
                <a:sym typeface="Arial"/>
              </a:rPr>
              <a:t> a </a:t>
            </a:r>
            <a:r>
              <a:rPr lang="es-MX" b="0" i="0" u="none" strike="noStrike" dirty="0" err="1">
                <a:solidFill>
                  <a:srgbClr val="595959"/>
                </a:solidFill>
                <a:latin typeface="Arial"/>
                <a:ea typeface="Arial"/>
                <a:cs typeface="Arial"/>
                <a:sym typeface="Arial"/>
              </a:rPr>
              <a:t>larger</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group</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of</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methods</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called</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Convex</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Programming</a:t>
            </a:r>
            <a:r>
              <a:rPr lang="es-MX" b="0" i="0" u="none" strike="noStrike" dirty="0">
                <a:solidFill>
                  <a:srgbClr val="595959"/>
                </a:solidFill>
                <a:latin typeface="Arial"/>
                <a:ea typeface="Arial"/>
                <a:cs typeface="Arial"/>
                <a:sym typeface="Arial"/>
              </a:rPr>
              <a:t>”.</a:t>
            </a:r>
          </a:p>
          <a:p>
            <a:pPr marL="228600" lvl="0" indent="-50800">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r>
              <a:rPr lang="es-MX" b="0" i="0" u="none" strike="noStrike" dirty="0" err="1">
                <a:solidFill>
                  <a:srgbClr val="595959"/>
                </a:solidFill>
                <a:latin typeface="Arial"/>
                <a:ea typeface="Arial"/>
                <a:cs typeface="Arial"/>
                <a:sym typeface="Arial"/>
              </a:rPr>
              <a:t>Was</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invented</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around</a:t>
            </a:r>
            <a:r>
              <a:rPr lang="es-MX" b="0" i="0" u="none" strike="noStrike" dirty="0">
                <a:solidFill>
                  <a:srgbClr val="595959"/>
                </a:solidFill>
                <a:latin typeface="Arial"/>
                <a:ea typeface="Arial"/>
                <a:cs typeface="Arial"/>
                <a:sym typeface="Arial"/>
              </a:rPr>
              <a:t> 1930’s </a:t>
            </a:r>
            <a:r>
              <a:rPr lang="es-MX" b="0" i="0" u="none" strike="noStrike" dirty="0" err="1">
                <a:solidFill>
                  <a:srgbClr val="595959"/>
                </a:solidFill>
                <a:latin typeface="Arial"/>
                <a:ea typeface="Arial"/>
                <a:cs typeface="Arial"/>
                <a:sym typeface="Arial"/>
              </a:rPr>
              <a:t>but</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during</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the</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second</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world</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war</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got</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its</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major</a:t>
            </a:r>
            <a:r>
              <a:rPr lang="es-MX" b="0" i="0" u="none" strike="noStrike" dirty="0">
                <a:solidFill>
                  <a:srgbClr val="595959"/>
                </a:solidFill>
                <a:latin typeface="Arial"/>
                <a:ea typeface="Arial"/>
                <a:cs typeface="Arial"/>
                <a:sym typeface="Arial"/>
              </a:rPr>
              <a:t> </a:t>
            </a:r>
            <a:r>
              <a:rPr lang="es-MX" b="0" i="0" u="none" strike="noStrike" dirty="0" err="1">
                <a:solidFill>
                  <a:srgbClr val="595959"/>
                </a:solidFill>
                <a:latin typeface="Arial"/>
                <a:ea typeface="Arial"/>
                <a:cs typeface="Arial"/>
                <a:sym typeface="Arial"/>
              </a:rPr>
              <a:t>advances</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like</a:t>
            </a:r>
            <a:r>
              <a:rPr lang="es-MX" dirty="0">
                <a:solidFill>
                  <a:srgbClr val="595959"/>
                </a:solidFill>
                <a:latin typeface="Arial"/>
                <a:ea typeface="Arial"/>
                <a:cs typeface="Arial"/>
                <a:sym typeface="Arial"/>
              </a:rPr>
              <a:t> </a:t>
            </a:r>
            <a:r>
              <a:rPr lang="es-MX" dirty="0" err="1">
                <a:solidFill>
                  <a:srgbClr val="595959"/>
                </a:solidFill>
                <a:latin typeface="Arial"/>
                <a:ea typeface="Arial"/>
                <a:cs typeface="Arial"/>
                <a:sym typeface="Arial"/>
              </a:rPr>
              <a:t>the</a:t>
            </a:r>
            <a:r>
              <a:rPr lang="es-MX" dirty="0">
                <a:solidFill>
                  <a:srgbClr val="595959"/>
                </a:solidFill>
                <a:latin typeface="Arial"/>
                <a:ea typeface="Arial"/>
                <a:cs typeface="Arial"/>
                <a:sym typeface="Arial"/>
              </a:rPr>
              <a:t> simplex </a:t>
            </a:r>
            <a:r>
              <a:rPr lang="es-MX" dirty="0" err="1">
                <a:solidFill>
                  <a:srgbClr val="595959"/>
                </a:solidFill>
                <a:latin typeface="Arial"/>
                <a:ea typeface="Arial"/>
                <a:cs typeface="Arial"/>
                <a:sym typeface="Arial"/>
              </a:rPr>
              <a:t>method</a:t>
            </a:r>
            <a:r>
              <a:rPr lang="es-MX" dirty="0">
                <a:solidFill>
                  <a:srgbClr val="595959"/>
                </a:solidFill>
                <a:latin typeface="Arial"/>
                <a:ea typeface="Arial"/>
                <a:cs typeface="Arial"/>
                <a:sym typeface="Arial"/>
              </a:rPr>
              <a:t>.</a:t>
            </a:r>
            <a:endParaRPr lang="es-MX" b="0" i="0" u="none" strike="noStrike" dirty="0">
              <a:solidFill>
                <a:srgbClr val="595959"/>
              </a:solidFill>
              <a:latin typeface="Arial"/>
              <a:ea typeface="Arial"/>
              <a:cs typeface="Arial"/>
              <a:sym typeface="Arial"/>
            </a:endParaRPr>
          </a:p>
          <a:p>
            <a:pPr marL="228600" lvl="0" indent="-50800">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22218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endParaRPr lang="es-MX" dirty="0">
              <a:solidFill>
                <a:srgbClr val="595959"/>
              </a:solidFill>
              <a:latin typeface="Arial"/>
              <a:ea typeface="Arial"/>
              <a:cs typeface="Arial"/>
              <a:sym typeface="Arial"/>
            </a:endParaRP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pic>
        <p:nvPicPr>
          <p:cNvPr id="1026" name="Picture 2" descr="How to maximize or minimize a given quantity subject to constraints using linear programming">
            <a:extLst>
              <a:ext uri="{FF2B5EF4-FFF2-40B4-BE49-F238E27FC236}">
                <a16:creationId xmlns:a16="http://schemas.microsoft.com/office/drawing/2014/main" id="{F4D85A08-A4A1-443C-ACC6-21569BE087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71" r="26664" b="57903"/>
          <a:stretch/>
        </p:blipFill>
        <p:spPr bwMode="auto">
          <a:xfrm>
            <a:off x="1237129" y="2054301"/>
            <a:ext cx="6095999" cy="3441810"/>
          </a:xfrm>
          <a:prstGeom prst="rect">
            <a:avLst/>
          </a:prstGeom>
          <a:noFill/>
          <a:extLst>
            <a:ext uri="{909E8E84-426E-40DD-AFC4-6F175D3DCCD1}">
              <a14:hiddenFill xmlns:a14="http://schemas.microsoft.com/office/drawing/2010/main">
                <a:solidFill>
                  <a:srgbClr val="FFFFFF"/>
                </a:solidFill>
              </a14:hiddenFill>
            </a:ext>
          </a:extLst>
        </p:spPr>
      </p:pic>
      <p:sp>
        <p:nvSpPr>
          <p:cNvPr id="2" name="Flecha: a la derecha 1">
            <a:extLst>
              <a:ext uri="{FF2B5EF4-FFF2-40B4-BE49-F238E27FC236}">
                <a16:creationId xmlns:a16="http://schemas.microsoft.com/office/drawing/2014/main" id="{DE4A2E96-8DF3-4937-97E0-7909F027D4DA}"/>
              </a:ext>
            </a:extLst>
          </p:cNvPr>
          <p:cNvSpPr/>
          <p:nvPr/>
        </p:nvSpPr>
        <p:spPr>
          <a:xfrm rot="10800000">
            <a:off x="7732057" y="5074023"/>
            <a:ext cx="1160931" cy="2871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3" name="CuadroTexto 2">
            <a:extLst>
              <a:ext uri="{FF2B5EF4-FFF2-40B4-BE49-F238E27FC236}">
                <a16:creationId xmlns:a16="http://schemas.microsoft.com/office/drawing/2014/main" id="{826C9427-3404-4B06-86DD-A639CB0222A0}"/>
              </a:ext>
            </a:extLst>
          </p:cNvPr>
          <p:cNvSpPr txBox="1"/>
          <p:nvPr/>
        </p:nvSpPr>
        <p:spPr>
          <a:xfrm>
            <a:off x="9188824" y="5074023"/>
            <a:ext cx="2294963" cy="307777"/>
          </a:xfrm>
          <a:prstGeom prst="rect">
            <a:avLst/>
          </a:prstGeom>
          <a:noFill/>
        </p:spPr>
        <p:txBody>
          <a:bodyPr wrap="square" rtlCol="0">
            <a:spAutoFit/>
          </a:bodyPr>
          <a:lstStyle/>
          <a:p>
            <a:r>
              <a:rPr lang="es-MX" b="1" dirty="0" err="1"/>
              <a:t>Maximize</a:t>
            </a:r>
            <a:r>
              <a:rPr lang="es-MX" b="1" dirty="0"/>
              <a:t> </a:t>
            </a:r>
            <a:r>
              <a:rPr lang="es-MX" b="1" dirty="0" err="1"/>
              <a:t>or</a:t>
            </a:r>
            <a:r>
              <a:rPr lang="es-MX" b="1" dirty="0"/>
              <a:t> </a:t>
            </a:r>
            <a:r>
              <a:rPr lang="es-MX" b="1" dirty="0" err="1"/>
              <a:t>Minimize</a:t>
            </a:r>
            <a:endParaRPr lang="es-MX" b="1" dirty="0"/>
          </a:p>
        </p:txBody>
      </p:sp>
      <p:sp>
        <p:nvSpPr>
          <p:cNvPr id="6" name="Rectángulo 5">
            <a:extLst>
              <a:ext uri="{FF2B5EF4-FFF2-40B4-BE49-F238E27FC236}">
                <a16:creationId xmlns:a16="http://schemas.microsoft.com/office/drawing/2014/main" id="{2794E3E6-9908-49CE-B476-9CB6EE7D738B}"/>
              </a:ext>
            </a:extLst>
          </p:cNvPr>
          <p:cNvSpPr/>
          <p:nvPr/>
        </p:nvSpPr>
        <p:spPr>
          <a:xfrm>
            <a:off x="4446494" y="3585882"/>
            <a:ext cx="1568824" cy="113851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Flecha: a la derecha 9">
            <a:extLst>
              <a:ext uri="{FF2B5EF4-FFF2-40B4-BE49-F238E27FC236}">
                <a16:creationId xmlns:a16="http://schemas.microsoft.com/office/drawing/2014/main" id="{388E4F6B-CA62-47C5-BB77-0AF0E57DDDB6}"/>
              </a:ext>
            </a:extLst>
          </p:cNvPr>
          <p:cNvSpPr/>
          <p:nvPr/>
        </p:nvSpPr>
        <p:spPr>
          <a:xfrm rot="10800000">
            <a:off x="6172197" y="4001294"/>
            <a:ext cx="1160931" cy="28715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s-MX"/>
          </a:p>
        </p:txBody>
      </p:sp>
      <p:sp>
        <p:nvSpPr>
          <p:cNvPr id="11" name="CuadroTexto 10">
            <a:extLst>
              <a:ext uri="{FF2B5EF4-FFF2-40B4-BE49-F238E27FC236}">
                <a16:creationId xmlns:a16="http://schemas.microsoft.com/office/drawing/2014/main" id="{1BC448DB-D60B-4F42-A968-BE4537D0D306}"/>
              </a:ext>
            </a:extLst>
          </p:cNvPr>
          <p:cNvSpPr txBox="1"/>
          <p:nvPr/>
        </p:nvSpPr>
        <p:spPr>
          <a:xfrm>
            <a:off x="7490006" y="3953902"/>
            <a:ext cx="3384182" cy="307777"/>
          </a:xfrm>
          <a:prstGeom prst="rect">
            <a:avLst/>
          </a:prstGeom>
          <a:noFill/>
        </p:spPr>
        <p:txBody>
          <a:bodyPr wrap="square" rtlCol="0">
            <a:spAutoFit/>
          </a:bodyPr>
          <a:lstStyle/>
          <a:p>
            <a:r>
              <a:rPr lang="es-MX" b="1" dirty="0" err="1"/>
              <a:t>The</a:t>
            </a:r>
            <a:r>
              <a:rPr lang="es-MX" b="1" dirty="0"/>
              <a:t> non </a:t>
            </a:r>
            <a:r>
              <a:rPr lang="es-MX" b="1" dirty="0" err="1"/>
              <a:t>negativity</a:t>
            </a:r>
            <a:r>
              <a:rPr lang="es-MX" b="1" dirty="0"/>
              <a:t> </a:t>
            </a:r>
            <a:r>
              <a:rPr lang="es-MX" b="1" dirty="0" err="1"/>
              <a:t>restrictions</a:t>
            </a:r>
            <a:endParaRPr lang="es-MX" b="1" dirty="0"/>
          </a:p>
        </p:txBody>
      </p:sp>
    </p:spTree>
    <p:extLst>
      <p:ext uri="{BB962C8B-B14F-4D97-AF65-F5344CB8AC3E}">
        <p14:creationId xmlns:p14="http://schemas.microsoft.com/office/powerpoint/2010/main" val="4136702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dirty="0"/>
              <a:t>Linear Programming</a:t>
            </a:r>
            <a:endParaRPr b="1" dirty="0"/>
          </a:p>
        </p:txBody>
      </p:sp>
      <p:sp>
        <p:nvSpPr>
          <p:cNvPr id="137" name="Google Shape;137;p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50800">
              <a:spcBef>
                <a:spcPts val="0"/>
              </a:spcBef>
              <a:buSzPts val="2800"/>
              <a:buNone/>
            </a:pPr>
            <a:r>
              <a:rPr lang="en-US" dirty="0"/>
              <a:t>The context of a problem determines whether we want to know the objective function’s maximum or the minimum value.</a:t>
            </a:r>
          </a:p>
          <a:p>
            <a:pPr marL="228600" lvl="0" indent="-50800">
              <a:spcBef>
                <a:spcPts val="0"/>
              </a:spcBef>
              <a:buSzPts val="2800"/>
              <a:buNone/>
            </a:pPr>
            <a:endParaRPr lang="en-US" dirty="0"/>
          </a:p>
          <a:p>
            <a:pPr marL="228600" lvl="0" indent="-50800">
              <a:spcBef>
                <a:spcPts val="0"/>
              </a:spcBef>
              <a:buSzPts val="2800"/>
              <a:buNone/>
            </a:pPr>
            <a:r>
              <a:rPr lang="en-US" dirty="0"/>
              <a:t>For example, If a linear programming problem represents the amount of packaging material used by a company for their products, then a minimum amount of material would be desired. If a linear programming problem represents a company’s profits, then a maximum amount of profit is desired.</a:t>
            </a:r>
            <a:endParaRPr lang="es-MX" dirty="0">
              <a:solidFill>
                <a:srgbClr val="595959"/>
              </a:solidFill>
              <a:latin typeface="Arial"/>
              <a:ea typeface="Arial"/>
              <a:cs typeface="Arial"/>
              <a:sym typeface="Arial"/>
            </a:endParaRPr>
          </a:p>
          <a:p>
            <a:pPr marL="228600" lvl="0" indent="-50800">
              <a:spcBef>
                <a:spcPts val="0"/>
              </a:spcBef>
              <a:buSzPts val="2800"/>
              <a:buNone/>
            </a:pPr>
            <a:endParaRPr b="0" i="0" u="none" strike="noStrike" dirty="0">
              <a:solidFill>
                <a:srgbClr val="595959"/>
              </a:solidFill>
              <a:latin typeface="Arial"/>
              <a:ea typeface="Arial"/>
              <a:cs typeface="Arial"/>
              <a:sym typeface="Arial"/>
            </a:endParaRPr>
          </a:p>
        </p:txBody>
      </p:sp>
    </p:spTree>
    <p:extLst>
      <p:ext uri="{BB962C8B-B14F-4D97-AF65-F5344CB8AC3E}">
        <p14:creationId xmlns:p14="http://schemas.microsoft.com/office/powerpoint/2010/main" val="1503517527"/>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TotalTime>
  <Words>991</Words>
  <Application>Microsoft Office PowerPoint</Application>
  <PresentationFormat>Panorámica</PresentationFormat>
  <Paragraphs>136</Paragraphs>
  <Slides>28</Slides>
  <Notes>28</Notes>
  <HiddenSlides>1</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28</vt:i4>
      </vt:variant>
    </vt:vector>
  </HeadingPairs>
  <TitlesOfParts>
    <vt:vector size="31" baseType="lpstr">
      <vt:lpstr>Arial</vt:lpstr>
      <vt:lpstr>Calibri</vt:lpstr>
      <vt:lpstr>Tema de Office</vt:lpstr>
      <vt:lpstr>Decision Support Analysis </vt:lpstr>
      <vt:lpstr>Logistics</vt:lpstr>
      <vt:lpstr>About me</vt:lpstr>
      <vt:lpstr>Evaluation Plan</vt:lpstr>
      <vt:lpstr>Overview</vt:lpstr>
      <vt:lpstr>Linear Programming</vt:lpstr>
      <vt:lpstr>Linear Programming</vt:lpstr>
      <vt:lpstr>Linear Programming</vt:lpstr>
      <vt:lpstr>Linear Programming</vt:lpstr>
      <vt:lpstr>Linear Programming</vt:lpstr>
      <vt:lpstr>Linear Programming</vt:lpstr>
      <vt:lpstr>Infinite Solutions</vt:lpstr>
      <vt:lpstr>Linear Programming</vt:lpstr>
      <vt:lpstr>Linear Programming</vt:lpstr>
      <vt:lpstr>Linear Programming</vt:lpstr>
      <vt:lpstr>A Simple Example</vt:lpstr>
      <vt:lpstr>A Simple Example</vt:lpstr>
      <vt:lpstr>A Simple Example</vt:lpstr>
      <vt:lpstr>A Modelling Example</vt:lpstr>
      <vt:lpstr>A Modelling Example</vt:lpstr>
      <vt:lpstr>A Modelling Example</vt:lpstr>
      <vt:lpstr>A Modelling Example</vt:lpstr>
      <vt:lpstr>Using a graph tool</vt:lpstr>
      <vt:lpstr>Restriction of the graphical method</vt:lpstr>
      <vt:lpstr>Second Modelling Example</vt:lpstr>
      <vt:lpstr>Second Modelling Example</vt:lpstr>
      <vt:lpstr>Second Modelling Example</vt:lpstr>
      <vt:lpstr>Second Modelling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Visualización de datos y narrativa</dc:title>
  <dc:creator>Jorge Luis Ramos Zavaleta</dc:creator>
  <cp:lastModifiedBy>Jorge Luis Ramos Zavaleta</cp:lastModifiedBy>
  <cp:revision>33</cp:revision>
  <dcterms:created xsi:type="dcterms:W3CDTF">2021-08-04T03:33:05Z</dcterms:created>
  <dcterms:modified xsi:type="dcterms:W3CDTF">2025-05-12T21:44:58Z</dcterms:modified>
</cp:coreProperties>
</file>