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2" roundtripDataSignature="AMtx7mgQ/I/NOFhU1TBQkH0irh1bq4ii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72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7539505" cy="6857542"/>
          </a:xfrm>
          <a:custGeom>
            <a:avLst/>
            <a:gdLst/>
            <a:ahLst/>
            <a:cxnLst/>
            <a:rect l="l" t="t" r="r" b="b"/>
            <a:pathLst>
              <a:path w="7539505" h="6857542" extrusionOk="0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811033" y="1487285"/>
            <a:ext cx="5573478" cy="287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r>
              <a:rPr lang="es-MX" sz="6100" dirty="0" err="1">
                <a:solidFill>
                  <a:schemeClr val="lt1"/>
                </a:solidFill>
              </a:rPr>
              <a:t>Decision</a:t>
            </a:r>
            <a:r>
              <a:rPr lang="es-MX" sz="6100" dirty="0">
                <a:solidFill>
                  <a:schemeClr val="lt1"/>
                </a:solidFill>
              </a:rPr>
              <a:t> </a:t>
            </a:r>
            <a:r>
              <a:rPr lang="es-MX" sz="6100" dirty="0" err="1">
                <a:solidFill>
                  <a:schemeClr val="lt1"/>
                </a:solidFill>
              </a:rPr>
              <a:t>Support</a:t>
            </a:r>
            <a:r>
              <a:rPr lang="es-MX" sz="6100" dirty="0">
                <a:solidFill>
                  <a:schemeClr val="lt1"/>
                </a:solidFill>
              </a:rPr>
              <a:t> </a:t>
            </a:r>
            <a:r>
              <a:rPr lang="es-MX" sz="6100" dirty="0" err="1">
                <a:solidFill>
                  <a:schemeClr val="lt1"/>
                </a:solidFill>
              </a:rPr>
              <a:t>Analysis</a:t>
            </a:r>
            <a:endParaRPr sz="6100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endParaRPr sz="6100"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961915" y="3648463"/>
            <a:ext cx="5271714" cy="145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May 2025</a:t>
            </a:r>
            <a:endParaRPr dirty="0"/>
          </a:p>
        </p:txBody>
      </p:sp>
      <p:grpSp>
        <p:nvGrpSpPr>
          <p:cNvPr id="88" name="Google Shape;88;p1"/>
          <p:cNvGrpSpPr/>
          <p:nvPr/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89" name="Google Shape;89;p1"/>
            <p:cNvSpPr/>
            <p:nvPr/>
          </p:nvSpPr>
          <p:spPr>
            <a:xfrm>
              <a:off x="5307830" y="577396"/>
              <a:ext cx="675351" cy="595380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885720" y="325570"/>
              <a:ext cx="550492" cy="485306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" name="Google Shape;91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538" y="1779403"/>
            <a:ext cx="3344638" cy="334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upload.wikimedia.org/wikipedia/commons/d/de/Polyhedron_pair_6-8.png">
            <a:extLst>
              <a:ext uri="{FF2B5EF4-FFF2-40B4-BE49-F238E27FC236}">
                <a16:creationId xmlns:a16="http://schemas.microsoft.com/office/drawing/2014/main" id="{D04C77A9-6D1D-4441-ADB7-E456F240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1" y="4131481"/>
            <a:ext cx="1834613" cy="183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a5aFc3AsU8PgAhiqEvgGtwtT1FklHHf21mg&amp;s">
            <a:extLst>
              <a:ext uri="{FF2B5EF4-FFF2-40B4-BE49-F238E27FC236}">
                <a16:creationId xmlns:a16="http://schemas.microsoft.com/office/drawing/2014/main" id="{004D486A-9EDE-4915-A3C7-681F6C61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427726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Tendencia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22ED5-C651-403F-8131-841EFB71E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/>
              <a:t>Definición:</a:t>
            </a:r>
            <a:endParaRPr lang="es-MX" dirty="0"/>
          </a:p>
          <a:p>
            <a:pPr lvl="1"/>
            <a:r>
              <a:rPr lang="es-MX" dirty="0"/>
              <a:t>El método de tendencia lineal es una técnica de pronóstico que asume que los datos de la serie temporal siguen una tendencia lineal a lo largo del tiempo.</a:t>
            </a:r>
          </a:p>
          <a:p>
            <a:pPr lvl="1"/>
            <a:r>
              <a:rPr lang="es-MX" dirty="0"/>
              <a:t>Se ajusta una línea recta (o línea de tendencia) a los datos históricos, utilizando la fórmula de la recta ( Y = a + </a:t>
            </a:r>
            <a:r>
              <a:rPr lang="es-MX" dirty="0" err="1"/>
              <a:t>bX</a:t>
            </a:r>
            <a:r>
              <a:rPr lang="es-MX" dirty="0"/>
              <a:t> ).</a:t>
            </a:r>
          </a:p>
          <a:p>
            <a:r>
              <a:rPr lang="es-MX" b="1" dirty="0"/>
              <a:t>Fórmula:</a:t>
            </a:r>
            <a:endParaRPr lang="es-MX" dirty="0"/>
          </a:p>
          <a:p>
            <a:pPr lvl="1"/>
            <a:r>
              <a:rPr lang="es-MX" dirty="0"/>
              <a:t>( </a:t>
            </a:r>
            <a:r>
              <a:rPr lang="es-MX" dirty="0" err="1"/>
              <a:t>Yt</a:t>
            </a:r>
            <a:r>
              <a:rPr lang="es-MX" dirty="0"/>
              <a:t> = a + </a:t>
            </a:r>
            <a:r>
              <a:rPr lang="es-MX" dirty="0" err="1"/>
              <a:t>bt</a:t>
            </a:r>
            <a:r>
              <a:rPr lang="es-MX" dirty="0"/>
              <a:t> )</a:t>
            </a:r>
          </a:p>
          <a:p>
            <a:pPr lvl="1"/>
            <a:r>
              <a:rPr lang="es-MX" dirty="0"/>
              <a:t>Donde:</a:t>
            </a:r>
          </a:p>
          <a:p>
            <a:pPr lvl="2"/>
            <a:r>
              <a:rPr lang="es-MX" dirty="0"/>
              <a:t>( </a:t>
            </a:r>
            <a:r>
              <a:rPr lang="es-MX" dirty="0" err="1"/>
              <a:t>Yt</a:t>
            </a:r>
            <a:r>
              <a:rPr lang="es-MX" dirty="0"/>
              <a:t> ) es el valor pronosticado en el tiempo ( t ).</a:t>
            </a:r>
          </a:p>
          <a:p>
            <a:pPr lvl="2"/>
            <a:r>
              <a:rPr lang="es-MX" dirty="0"/>
              <a:t>( a ) es la intersección al eje Y (valor de ( Y ) cuando ( t = 0 )).</a:t>
            </a:r>
          </a:p>
          <a:p>
            <a:pPr lvl="2"/>
            <a:r>
              <a:rPr lang="es-MX" dirty="0"/>
              <a:t>( b ) es la pendiente de la línea (cambio de ( Y ) por unidad de tiempo).</a:t>
            </a:r>
          </a:p>
          <a:p>
            <a:pPr lvl="2"/>
            <a:r>
              <a:rPr lang="es-MX" dirty="0"/>
              <a:t>( t ) es el tiempo o el periodo.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4197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Tendencia Lineal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22ED5-C651-403F-8131-841EFB71E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MX" b="1" dirty="0"/>
              <a:t>Cálculo de los parámetros:</a:t>
            </a:r>
            <a:endParaRPr lang="es-MX" dirty="0"/>
          </a:p>
          <a:p>
            <a:pPr marL="571500" lvl="1" indent="0">
              <a:buNone/>
            </a:pPr>
            <a:r>
              <a:rPr lang="es-MX" dirty="0"/>
              <a:t>( a ) y ( b ) se calculan utilizando el método de mínimos cuadrados:</a:t>
            </a:r>
          </a:p>
          <a:p>
            <a:pPr marL="571500" lvl="1" indent="0">
              <a:buNone/>
            </a:pPr>
            <a:endParaRPr lang="es-MX" dirty="0"/>
          </a:p>
          <a:p>
            <a:pPr marL="571500" lvl="1" indent="0">
              <a:buNone/>
            </a:pPr>
            <a:endParaRPr lang="es-MX" dirty="0"/>
          </a:p>
          <a:p>
            <a:pPr marL="571500" lvl="1" indent="0">
              <a:buNone/>
            </a:pPr>
            <a:endParaRPr lang="es-MX" dirty="0"/>
          </a:p>
          <a:p>
            <a:pPr marL="571500" lvl="1" indent="0">
              <a:buNone/>
            </a:pPr>
            <a:endParaRPr lang="es-MX" dirty="0"/>
          </a:p>
          <a:p>
            <a:pPr marL="571500" lvl="1" indent="0">
              <a:buNone/>
            </a:pPr>
            <a:endParaRPr lang="es-MX" dirty="0"/>
          </a:p>
          <a:p>
            <a:pPr marL="571500" lvl="1" indent="0">
              <a:buNone/>
            </a:pPr>
            <a:endParaRPr lang="es-MX" dirty="0"/>
          </a:p>
          <a:p>
            <a:pPr marL="571500" lvl="1" indent="0">
              <a:buNone/>
            </a:pPr>
            <a:endParaRPr lang="es-MX" dirty="0"/>
          </a:p>
          <a:p>
            <a:pPr marL="571500" lvl="1" indent="0">
              <a:buNone/>
            </a:pPr>
            <a:r>
              <a:rPr lang="es-MX" dirty="0"/>
              <a:t>Donde ( n ) es el número de observaciones.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015317-28A7-440E-A815-119AF3AE4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37" y="2935841"/>
            <a:ext cx="5496165" cy="23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6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Tendencia Lineal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BF6111-7731-4907-BE13-13C30C46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48" y="1515840"/>
            <a:ext cx="9855975" cy="497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B57A-80D5-4B71-813B-0F2B8FB6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Comparación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44351C-F221-49B7-A95B-7B9CC0625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7" y="1430551"/>
            <a:ext cx="10710796" cy="516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97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FB57A-80D5-4B71-813B-0F2B8FB6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Seasonality</a:t>
            </a:r>
            <a:r>
              <a:rPr lang="es-MX" dirty="0"/>
              <a:t> (estacionalidad)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9900C8-8A65-41D7-AFA6-2BDEB42B2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7" y="1471399"/>
            <a:ext cx="9671789" cy="484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3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Estacionalidad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C22ED5-C651-403F-8131-841EFB71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s-MX" dirty="0"/>
              <a:t>La estacionalidad es un patrón recurrente en una serie de tiempo que se repite en intervalos regulares.</a:t>
            </a:r>
          </a:p>
          <a:p>
            <a:pPr marL="114300" indent="0">
              <a:buNone/>
            </a:pPr>
            <a:r>
              <a:rPr lang="es-MX" dirty="0"/>
              <a:t>Estos patrones pueden ocurrir mensualmente, trimestralmente, anualmente, etc.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r>
              <a:rPr lang="es-MX" b="1" dirty="0"/>
              <a:t>Ejemplo de Estacionalidad</a:t>
            </a:r>
            <a:endParaRPr lang="es-MX" dirty="0"/>
          </a:p>
          <a:p>
            <a:pPr marL="114300" indent="0">
              <a:buNone/>
            </a:pPr>
            <a:r>
              <a:rPr lang="es-MX" dirty="0"/>
              <a:t>Supongamos que tenemos datos de ventas mensuales para una tienda de enero a diciembre.</a:t>
            </a:r>
          </a:p>
          <a:p>
            <a:pPr marL="114300" indent="0">
              <a:buNone/>
            </a:pPr>
            <a:r>
              <a:rPr lang="es-MX" dirty="0"/>
              <a:t>Observamos que las ventas aumentan en períodos específicos del año, como en diciembre debido a las festividades navideñas.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0929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Estacionalidad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94F46C-A0EB-489C-BA86-06B27196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b="1" dirty="0"/>
              <a:t>Identificación de la Estacionalidad</a:t>
            </a:r>
            <a:endParaRPr lang="es-MX" dirty="0"/>
          </a:p>
          <a:p>
            <a:r>
              <a:rPr lang="es-MX" b="1" dirty="0"/>
              <a:t>Visualización</a:t>
            </a:r>
            <a:r>
              <a:rPr lang="es-MX" dirty="0"/>
              <a:t>: Crear un gráfico de la serie de tiempo a lo largo de varios períodos para observar los patrones recurrentes.</a:t>
            </a:r>
          </a:p>
          <a:p>
            <a:r>
              <a:rPr lang="es-MX" b="1" dirty="0"/>
              <a:t>Descomposición</a:t>
            </a:r>
            <a:r>
              <a:rPr lang="es-MX" dirty="0"/>
              <a:t>: Descomponer la serie de tiempo en sus componentes (tendencia, estacionalidad y ruido) utilizando métodos como STL (</a:t>
            </a:r>
            <a:r>
              <a:rPr lang="es-MX" dirty="0" err="1"/>
              <a:t>Seasonal</a:t>
            </a:r>
            <a:r>
              <a:rPr lang="es-MX" dirty="0"/>
              <a:t> and </a:t>
            </a:r>
            <a:r>
              <a:rPr lang="es-MX" dirty="0" err="1"/>
              <a:t>Trend</a:t>
            </a:r>
            <a:r>
              <a:rPr lang="es-MX" dirty="0"/>
              <a:t> </a:t>
            </a:r>
            <a:r>
              <a:rPr lang="es-MX" dirty="0" err="1"/>
              <a:t>decomposition</a:t>
            </a:r>
            <a:r>
              <a:rPr lang="es-MX" dirty="0"/>
              <a:t> </a:t>
            </a:r>
            <a:r>
              <a:rPr lang="es-MX" dirty="0" err="1"/>
              <a:t>using</a:t>
            </a:r>
            <a:r>
              <a:rPr lang="es-MX" dirty="0"/>
              <a:t> Loess).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8617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Estacionalidad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94F46C-A0EB-489C-BA86-06B27196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b="1" dirty="0"/>
              <a:t>Métodos para Manejar la Estacionalidad</a:t>
            </a:r>
            <a:endParaRPr lang="es-MX" dirty="0"/>
          </a:p>
          <a:p>
            <a:r>
              <a:rPr lang="es-MX" b="1" dirty="0"/>
              <a:t>Promedio Móvil</a:t>
            </a:r>
            <a:r>
              <a:rPr lang="es-MX" dirty="0"/>
              <a:t>: Suavizar las fluctuaciones estacionales utilizando un promedio móvil para diferentes períodos.</a:t>
            </a:r>
          </a:p>
          <a:p>
            <a:r>
              <a:rPr lang="es-MX" b="1" dirty="0"/>
              <a:t>Suavizamiento Exponencial</a:t>
            </a:r>
            <a:r>
              <a:rPr lang="es-MX" dirty="0"/>
              <a:t>: Aplicar suavización exponencial para darle más peso a las observaciones más recientes.</a:t>
            </a:r>
          </a:p>
          <a:p>
            <a:r>
              <a:rPr lang="es-MX" b="1" dirty="0"/>
              <a:t>Modelos de Descomposición</a:t>
            </a:r>
            <a:r>
              <a:rPr lang="es-MX" dirty="0"/>
              <a:t>: Dividir la serie en componentes estacionales, de tendencia y aleatorios para analizar cada uno por separado.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8555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Estacionalidad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8299BB-BAA5-4DC4-87FD-B47A3E175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60" y="1514279"/>
            <a:ext cx="10515600" cy="534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640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Estacionariedad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94F46C-A0EB-489C-BA86-06B27196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Definición:</a:t>
            </a:r>
            <a:r>
              <a:rPr lang="es-MX" dirty="0"/>
              <a:t> Una serie de tiempo es estacionaria si sus propiedades estadísticas, como la media, la varianza y la autocorrelación, son constantes en el tiempo.</a:t>
            </a:r>
          </a:p>
          <a:p>
            <a:r>
              <a:rPr lang="es-MX" b="1" dirty="0"/>
              <a:t>Estacionariedad estricta:</a:t>
            </a:r>
            <a:r>
              <a:rPr lang="es-MX" dirty="0"/>
              <a:t> La distribución conjunta de cualquier conjunto de puntos en el tiempo es independiente de la ubicación en el tiempo.</a:t>
            </a:r>
          </a:p>
          <a:p>
            <a:r>
              <a:rPr lang="es-MX" b="1" dirty="0"/>
              <a:t>Estacionariedad débil (o en media):</a:t>
            </a:r>
            <a:r>
              <a:rPr lang="es-MX" dirty="0"/>
              <a:t> Solo exige que la media, la varianza y la autocorrelación sean constantes en el tiempo.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5084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Introducción</a:t>
            </a:r>
            <a:r>
              <a:rPr lang="en-US" b="1" dirty="0"/>
              <a:t> a las series de </a:t>
            </a:r>
            <a:r>
              <a:rPr lang="en-US" b="1" dirty="0" err="1"/>
              <a:t>tiempo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• Análisis de Series Temporales: Un método para analizar puntos de datos ordenados en el tiempo con el fin de extraer estadísticas significativas e identificar tendencias y patrones. </a:t>
            </a:r>
          </a:p>
          <a:p>
            <a:pPr marL="228600" lvl="0" indent="0">
              <a:spcBef>
                <a:spcPts val="0"/>
              </a:spcBef>
              <a:buNone/>
            </a:pPr>
            <a:endParaRPr lang="es-MX" dirty="0"/>
          </a:p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• Importancia: Ampliamente utilizado en campos como negocios, economía, finanzas y meteorología para la previsión y la toma de decisiones.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Estacionariedad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94F46C-A0EB-489C-BA86-06B271968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s-MX" sz="3600" b="1" dirty="0"/>
              <a:t>Importancia:</a:t>
            </a:r>
          </a:p>
          <a:p>
            <a:pPr marL="114300" indent="0">
              <a:buNone/>
            </a:pPr>
            <a:endParaRPr lang="es-MX" b="1" dirty="0"/>
          </a:p>
          <a:p>
            <a:pPr marL="114300" indent="0">
              <a:buNone/>
            </a:pPr>
            <a:r>
              <a:rPr lang="es-MX" b="1" dirty="0"/>
              <a:t>Modelado:</a:t>
            </a:r>
            <a:r>
              <a:rPr lang="es-MX" dirty="0"/>
              <a:t> Muchos modelos de series de tiempo, como el ARIMA, requieren que la serie sea estacionaria para realizar predicciones precisas.</a:t>
            </a:r>
          </a:p>
          <a:p>
            <a:pPr marL="114300" indent="0">
              <a:buNone/>
            </a:pPr>
            <a:r>
              <a:rPr lang="es-MX" b="1" dirty="0"/>
              <a:t>Análisis:</a:t>
            </a:r>
            <a:r>
              <a:rPr lang="es-MX" dirty="0"/>
              <a:t> La estacionariedad simplifica el análisis y la comprensión de la serie de tiempo.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394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Estacionariedad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7402D23-355E-4098-8B1E-7A7AADCA0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67" y="1586961"/>
            <a:ext cx="9884010" cy="480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Estacionariedad: ADF-Test</a:t>
            </a:r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22C09CC1-FCE9-40AA-B44B-CE80029B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s-MX" b="1" dirty="0"/>
              <a:t>Propósito:</a:t>
            </a:r>
            <a:r>
              <a:rPr lang="es-MX" dirty="0"/>
              <a:t> El método de </a:t>
            </a:r>
            <a:r>
              <a:rPr lang="es-MX" dirty="0" err="1"/>
              <a:t>Dickey</a:t>
            </a:r>
            <a:r>
              <a:rPr lang="es-MX" dirty="0"/>
              <a:t>-Fuller es una prueba estadística utilizada para determinar si una serie de tiempo es estacionaria.</a:t>
            </a:r>
          </a:p>
          <a:p>
            <a:r>
              <a:rPr lang="es-MX" b="1" dirty="0"/>
              <a:t>Importancia:</a:t>
            </a:r>
            <a:r>
              <a:rPr lang="es-MX" dirty="0"/>
              <a:t> Identificar si los datos son estacionarios es crucial para aplicar ciertos modelos predictivos que funcionan mejor con series de tiempo estacionarias, como el ARIMA.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43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Estacionariedad: ADF-Test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E2465B-16D2-43B5-8A8B-C8D9E250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85" y="1690688"/>
            <a:ext cx="7366573" cy="23123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4FF9D7A-5D79-4BBD-8F55-B8911FA26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34" y="4716439"/>
            <a:ext cx="4654789" cy="901746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D532E7D3-3D5B-460A-98D9-CD512E3F4C5A}"/>
              </a:ext>
            </a:extLst>
          </p:cNvPr>
          <p:cNvSpPr/>
          <p:nvPr/>
        </p:nvSpPr>
        <p:spPr>
          <a:xfrm>
            <a:off x="4685016" y="5167312"/>
            <a:ext cx="1602768" cy="37045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F60ABF0-B73A-4DC3-A438-877C656D8F3B}"/>
              </a:ext>
            </a:extLst>
          </p:cNvPr>
          <p:cNvCxnSpPr>
            <a:endCxn id="5" idx="6"/>
          </p:cNvCxnSpPr>
          <p:nvPr/>
        </p:nvCxnSpPr>
        <p:spPr>
          <a:xfrm flipH="1">
            <a:off x="6287784" y="5167312"/>
            <a:ext cx="1068513" cy="1852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1126E323-6692-4FB9-A74B-E84AEF25369C}"/>
              </a:ext>
            </a:extLst>
          </p:cNvPr>
          <p:cNvSpPr txBox="1"/>
          <p:nvPr/>
        </p:nvSpPr>
        <p:spPr>
          <a:xfrm>
            <a:off x="7356297" y="4625316"/>
            <a:ext cx="4442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Necesitamos revisar si hay un p-</a:t>
            </a:r>
            <a:r>
              <a:rPr lang="es-MX" sz="1800" dirty="0" err="1"/>
              <a:t>value</a:t>
            </a:r>
            <a:r>
              <a:rPr lang="es-MX" sz="1800" dirty="0"/>
              <a:t> </a:t>
            </a:r>
          </a:p>
          <a:p>
            <a:r>
              <a:rPr lang="es-MX" sz="1800" dirty="0"/>
              <a:t>menor que el nivel de significancia (0.05) </a:t>
            </a:r>
          </a:p>
          <a:p>
            <a:r>
              <a:rPr lang="es-MX" sz="1800" dirty="0"/>
              <a:t>para asegurar que es</a:t>
            </a:r>
          </a:p>
          <a:p>
            <a:r>
              <a:rPr lang="es-MX" sz="1800" dirty="0"/>
              <a:t>estacionaria</a:t>
            </a:r>
          </a:p>
        </p:txBody>
      </p:sp>
    </p:spTree>
    <p:extLst>
      <p:ext uri="{BB962C8B-B14F-4D97-AF65-F5344CB8AC3E}">
        <p14:creationId xmlns:p14="http://schemas.microsoft.com/office/powerpoint/2010/main" val="68353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Holt-</a:t>
            </a:r>
            <a:r>
              <a:rPr lang="es-MX" dirty="0" err="1"/>
              <a:t>Winters</a:t>
            </a:r>
            <a:endParaRPr lang="es-MX" dirty="0"/>
          </a:p>
        </p:txBody>
      </p:sp>
      <p:sp>
        <p:nvSpPr>
          <p:cNvPr id="7" name="Marcador de texto 4">
            <a:extLst>
              <a:ext uri="{FF2B5EF4-FFF2-40B4-BE49-F238E27FC236}">
                <a16:creationId xmlns:a16="http://schemas.microsoft.com/office/drawing/2014/main" id="{22C09CC1-FCE9-40AA-B44B-CE80029B9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MX" b="1" dirty="0"/>
              <a:t>Propósito:</a:t>
            </a:r>
            <a:r>
              <a:rPr lang="es-MX" dirty="0"/>
              <a:t> Es un método de suavizamiento exponencial que se utiliza para realizar pronósticos de series de tiempo que exhiben patrones estacionales y tendencias.</a:t>
            </a:r>
          </a:p>
          <a:p>
            <a:endParaRPr lang="es-MX" dirty="0"/>
          </a:p>
          <a:p>
            <a:pPr marL="114300" indent="0">
              <a:buNone/>
            </a:pPr>
            <a:r>
              <a:rPr lang="es-MX" b="1" dirty="0"/>
              <a:t>Componentes del Método</a:t>
            </a:r>
            <a:endParaRPr lang="es-MX" dirty="0"/>
          </a:p>
          <a:p>
            <a:r>
              <a:rPr lang="es-MX" b="1" dirty="0"/>
              <a:t>Nivel (L):</a:t>
            </a:r>
            <a:r>
              <a:rPr lang="es-MX" dirty="0"/>
              <a:t> Representa el valor promedio de la serie de tiempo.</a:t>
            </a:r>
          </a:p>
          <a:p>
            <a:r>
              <a:rPr lang="es-MX" b="1" dirty="0"/>
              <a:t>Tendencia (T):</a:t>
            </a:r>
            <a:r>
              <a:rPr lang="es-MX" dirty="0"/>
              <a:t> Captura la dirección general en la que se mueve la serie de tiempo (creciente o decreciente).</a:t>
            </a:r>
          </a:p>
          <a:p>
            <a:r>
              <a:rPr lang="es-MX" b="1" dirty="0"/>
              <a:t>Estacionalidad (S):</a:t>
            </a:r>
            <a:r>
              <a:rPr lang="es-MX" dirty="0"/>
              <a:t> Refleja los patrones repetitivos o ciclos que ocurren en intervalos regulares (mensuales, trimestrales, anuales).</a:t>
            </a:r>
          </a:p>
          <a:p>
            <a:pPr marL="114300" indent="0">
              <a:buNone/>
            </a:pPr>
            <a:endParaRPr lang="es-MX" dirty="0"/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012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333EE-016D-4435-8A21-6CE29927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Holt-</a:t>
            </a:r>
            <a:r>
              <a:rPr lang="es-MX" dirty="0" err="1"/>
              <a:t>Winters</a:t>
            </a:r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620E4A-501C-469D-8A2A-8578FD801B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428F09-6C66-49CB-BBB1-B8DED7D2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834" y="1430984"/>
            <a:ext cx="10178966" cy="51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03946-8A5F-4444-83C7-A9FA0CE2A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Importancia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7B7A48-477F-4540-862D-745268F0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• Pronóstico: Predecir valores futuros basados en datos históricos. </a:t>
            </a:r>
          </a:p>
          <a:p>
            <a:r>
              <a:rPr lang="es-MX" dirty="0"/>
              <a:t>• Análisis de Tendencias: Identificar movimientos a largo plazo en los datos. </a:t>
            </a:r>
          </a:p>
          <a:p>
            <a:r>
              <a:rPr lang="es-MX" dirty="0"/>
              <a:t>• Patrones Estacionales: Reconocer y ajustar las fluctuaciones regulares. </a:t>
            </a:r>
          </a:p>
          <a:p>
            <a:r>
              <a:rPr lang="es-MX" dirty="0"/>
              <a:t>• Planificación Estratégica: Toma de decisiones informada basada en conocimientos basados en datos.</a:t>
            </a:r>
          </a:p>
        </p:txBody>
      </p:sp>
    </p:spTree>
    <p:extLst>
      <p:ext uri="{BB962C8B-B14F-4D97-AF65-F5344CB8AC3E}">
        <p14:creationId xmlns:p14="http://schemas.microsoft.com/office/powerpoint/2010/main" val="8845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E0F15-F81F-4D25-8025-838DF83E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67AB2F-11BD-4AE9-8259-959539906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• Negocios: Predicciones de ventas y precios de acciones, gestión de inventarios. </a:t>
            </a:r>
          </a:p>
          <a:p>
            <a:r>
              <a:rPr lang="es-MX" dirty="0"/>
              <a:t>• Economía: Pronóstico del PIB y la tasa de inflación. </a:t>
            </a:r>
          </a:p>
          <a:p>
            <a:r>
              <a:rPr lang="es-MX" dirty="0"/>
              <a:t>• Meteorología: Pronóstico del clima y del tiempo. </a:t>
            </a:r>
          </a:p>
          <a:p>
            <a:r>
              <a:rPr lang="es-MX" dirty="0"/>
              <a:t>• Salud: Predicciones de brotes de enfermedades y monitoreo de pacientes.</a:t>
            </a:r>
          </a:p>
        </p:txBody>
      </p:sp>
    </p:spTree>
    <p:extLst>
      <p:ext uri="{BB962C8B-B14F-4D97-AF65-F5344CB8AC3E}">
        <p14:creationId xmlns:p14="http://schemas.microsoft.com/office/powerpoint/2010/main" val="72117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CBE6C1-2995-4597-A726-2F1E4E21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Promedios Móviles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803B88-2521-4F34-9199-6EFD6507C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Definición:</a:t>
            </a:r>
            <a:r>
              <a:rPr lang="es-MX" dirty="0"/>
              <a:t> El método de promedios móviles es una técnica utilizada en el análisis de series temporales para suavizar los datos y revelar las tendencias subyacentes.</a:t>
            </a:r>
          </a:p>
          <a:p>
            <a:r>
              <a:rPr lang="es-MX" b="1" dirty="0"/>
              <a:t>Objetivo:</a:t>
            </a:r>
            <a:r>
              <a:rPr lang="es-MX" dirty="0"/>
              <a:t> Ayuda a eliminar el "ruido" (fluctuaciones menores) en los datos, facilitando la identificación de tendencias y patrones a largo plazo.</a:t>
            </a:r>
          </a:p>
          <a:p>
            <a:r>
              <a:rPr lang="es-MX" b="1" dirty="0"/>
              <a:t>Fórmula:</a:t>
            </a:r>
            <a:r>
              <a:rPr lang="es-MX" dirty="0"/>
              <a:t> Promedio Móvil (PM) = (Valor1 + Valor2 + ... + </a:t>
            </a:r>
            <a:r>
              <a:rPr lang="es-MX" dirty="0" err="1"/>
              <a:t>ValorN</a:t>
            </a:r>
            <a:r>
              <a:rPr lang="es-MX" dirty="0"/>
              <a:t>) / N Donde N es el número de periodos considerados para el promedio.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577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E20C6BD-893B-4194-9468-CF8C2F290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25" y="333450"/>
            <a:ext cx="3156862" cy="569330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9172DB5-4FDA-4A9B-AD04-063B9798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352" y="1438382"/>
            <a:ext cx="8018243" cy="43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4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8530-4246-4506-8F4D-4ADC75A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Suavizamiento Exponencial Simple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07F08A-6337-417B-8567-BDF2B1E8B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/>
              <a:t>Definición:</a:t>
            </a:r>
            <a:r>
              <a:rPr lang="es-MX" dirty="0"/>
              <a:t> Es una técnica de análisis de series temporales que utiliza una media ponderada de los datos pasados, donde los valores más recientes tienen un mayor peso en los cálculos.</a:t>
            </a:r>
          </a:p>
          <a:p>
            <a:r>
              <a:rPr lang="es-MX" b="1" dirty="0"/>
              <a:t>Objetivo:</a:t>
            </a:r>
            <a:r>
              <a:rPr lang="es-MX" dirty="0"/>
              <a:t> Proporcionar una forma de suavizar los datos que reduce la variabilidad y destaca las tendencias subyacentes, especialmente útil cuando se espera que los datos tengan una tendencia estable sin patrones estacionales.</a:t>
            </a:r>
          </a:p>
          <a:p>
            <a:r>
              <a:rPr lang="es-MX" b="1" dirty="0"/>
              <a:t>Fórmula:</a:t>
            </a:r>
            <a:r>
              <a:rPr lang="es-MX" dirty="0"/>
              <a:t> Ft+1 = α * </a:t>
            </a:r>
            <a:r>
              <a:rPr lang="es-MX" dirty="0" err="1"/>
              <a:t>Dt</a:t>
            </a:r>
            <a:r>
              <a:rPr lang="es-MX" dirty="0"/>
              <a:t> + (1 - α) * Ft</a:t>
            </a:r>
          </a:p>
          <a:p>
            <a:pPr lvl="1"/>
            <a:r>
              <a:rPr lang="es-MX" dirty="0"/>
              <a:t>Ft+1: Pronóstico para el próximo periodo</a:t>
            </a:r>
          </a:p>
          <a:p>
            <a:pPr lvl="1"/>
            <a:r>
              <a:rPr lang="es-MX" dirty="0"/>
              <a:t>α: Coeficiente de suavizamiento (0 &lt; α ≤ 1)</a:t>
            </a:r>
          </a:p>
          <a:p>
            <a:pPr lvl="1"/>
            <a:r>
              <a:rPr lang="es-MX" dirty="0" err="1"/>
              <a:t>Dt</a:t>
            </a:r>
            <a:r>
              <a:rPr lang="es-MX" dirty="0"/>
              <a:t>: Valor observado en el periodo actual</a:t>
            </a:r>
          </a:p>
          <a:p>
            <a:pPr lvl="1"/>
            <a:r>
              <a:rPr lang="es-MX" dirty="0"/>
              <a:t>Ft: Pronóstico para el periodo actual</a:t>
            </a:r>
          </a:p>
          <a:p>
            <a:pPr marL="11430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566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8530-4246-4506-8F4D-4ADC75A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Suavizamiento Exponencial Simple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1E85C90-A252-4710-952B-2FFF5DB4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75" y="1727237"/>
            <a:ext cx="3812725" cy="3995469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D381CBD-3B85-4247-8C11-40826A9F6CDE}"/>
              </a:ext>
            </a:extLst>
          </p:cNvPr>
          <p:cNvSpPr/>
          <p:nvPr/>
        </p:nvSpPr>
        <p:spPr>
          <a:xfrm>
            <a:off x="5637380" y="1527182"/>
            <a:ext cx="917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b="1" dirty="0"/>
              <a:t>α =0.3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6BBB17E-28CE-4028-A91C-0EF2DCB37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915" y="2065106"/>
            <a:ext cx="6188204" cy="388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88530-4246-4506-8F4D-4ADC75A6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SES Vs PM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381CBD-3B85-4247-8C11-40826A9F6CDE}"/>
              </a:ext>
            </a:extLst>
          </p:cNvPr>
          <p:cNvSpPr/>
          <p:nvPr/>
        </p:nvSpPr>
        <p:spPr>
          <a:xfrm>
            <a:off x="5557130" y="1347235"/>
            <a:ext cx="15359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000" b="1" dirty="0"/>
              <a:t>α =0.3, N=3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47C003F-1DB2-416C-85CE-AE30BDD2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002"/>
            <a:ext cx="10355101" cy="479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882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1059</Words>
  <Application>Microsoft Office PowerPoint</Application>
  <PresentationFormat>Panorámica</PresentationFormat>
  <Paragraphs>100</Paragraphs>
  <Slides>25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Calibri</vt:lpstr>
      <vt:lpstr>Tema de Office</vt:lpstr>
      <vt:lpstr>Decision Support Analysis </vt:lpstr>
      <vt:lpstr>Introducción a las series de tiempo</vt:lpstr>
      <vt:lpstr>Importancia</vt:lpstr>
      <vt:lpstr>Aplicaciones</vt:lpstr>
      <vt:lpstr>Promedios Móviles</vt:lpstr>
      <vt:lpstr>Presentación de PowerPoint</vt:lpstr>
      <vt:lpstr>Suavizamiento Exponencial Simple</vt:lpstr>
      <vt:lpstr>Suavizamiento Exponencial Simple</vt:lpstr>
      <vt:lpstr>SES Vs PM</vt:lpstr>
      <vt:lpstr>Tendencia Lineal</vt:lpstr>
      <vt:lpstr>Tendencia Lineal</vt:lpstr>
      <vt:lpstr>Tendencia Lineal</vt:lpstr>
      <vt:lpstr>Comparación</vt:lpstr>
      <vt:lpstr>Seasonality (estacionalidad)</vt:lpstr>
      <vt:lpstr>Estacionalidad</vt:lpstr>
      <vt:lpstr>Estacionalidad</vt:lpstr>
      <vt:lpstr>Estacionalidad</vt:lpstr>
      <vt:lpstr>Estacionalidad</vt:lpstr>
      <vt:lpstr>Estacionariedad</vt:lpstr>
      <vt:lpstr>Estacionariedad</vt:lpstr>
      <vt:lpstr>Estacionariedad</vt:lpstr>
      <vt:lpstr>Estacionariedad: ADF-Test</vt:lpstr>
      <vt:lpstr>Estacionariedad: ADF-Test</vt:lpstr>
      <vt:lpstr>Holt-Winters</vt:lpstr>
      <vt:lpstr>Holt-Winters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datos y narrativa</dc:title>
  <dc:creator>Jorge Luis Ramos Zavaleta</dc:creator>
  <cp:lastModifiedBy>Jorge Luis Ramos Zavaleta</cp:lastModifiedBy>
  <cp:revision>70</cp:revision>
  <dcterms:created xsi:type="dcterms:W3CDTF">2021-08-04T03:33:05Z</dcterms:created>
  <dcterms:modified xsi:type="dcterms:W3CDTF">2025-05-26T22:50:40Z</dcterms:modified>
</cp:coreProperties>
</file>