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gQ/I/NOFhU1TBQkH0irh1bq4ii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72" Type="http://customschemas.google.com/relationships/presentationmetadata" Target="metadata"/><Relationship Id="rId3" Type="http://schemas.openxmlformats.org/officeDocument/2006/relationships/slide" Target="slides/slide2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61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5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0785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352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96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61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028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conomipedia.com/definiciones/metodo-hungaro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7539505" cy="6857542"/>
          </a:xfrm>
          <a:custGeom>
            <a:avLst/>
            <a:gdLst/>
            <a:ahLst/>
            <a:cxnLst/>
            <a:rect l="l" t="t" r="r" b="b"/>
            <a:pathLst>
              <a:path w="7539505" h="6857542" extrusionOk="0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811033" y="1487285"/>
            <a:ext cx="5573478" cy="287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r>
              <a:rPr lang="es-MX" sz="6100" dirty="0" err="1">
                <a:solidFill>
                  <a:schemeClr val="lt1"/>
                </a:solidFill>
              </a:rPr>
              <a:t>Decision</a:t>
            </a:r>
            <a:r>
              <a:rPr lang="es-MX" sz="6100" dirty="0">
                <a:solidFill>
                  <a:schemeClr val="lt1"/>
                </a:solidFill>
              </a:rPr>
              <a:t> </a:t>
            </a:r>
            <a:r>
              <a:rPr lang="es-MX" sz="6100" dirty="0" err="1">
                <a:solidFill>
                  <a:schemeClr val="lt1"/>
                </a:solidFill>
              </a:rPr>
              <a:t>Support</a:t>
            </a:r>
            <a:r>
              <a:rPr lang="es-MX" sz="6100" dirty="0">
                <a:solidFill>
                  <a:schemeClr val="lt1"/>
                </a:solidFill>
              </a:rPr>
              <a:t> </a:t>
            </a:r>
            <a:r>
              <a:rPr lang="es-MX" sz="6100" dirty="0" err="1">
                <a:solidFill>
                  <a:schemeClr val="lt1"/>
                </a:solidFill>
              </a:rPr>
              <a:t>Analysis</a:t>
            </a:r>
            <a:endParaRPr sz="6100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endParaRPr sz="6100"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961915" y="3648463"/>
            <a:ext cx="5271714" cy="145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May 2025</a:t>
            </a:r>
            <a:endParaRPr dirty="0"/>
          </a:p>
        </p:txBody>
      </p:sp>
      <p:grpSp>
        <p:nvGrpSpPr>
          <p:cNvPr id="88" name="Google Shape;88;p1"/>
          <p:cNvGrpSpPr/>
          <p:nvPr/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89" name="Google Shape;89;p1"/>
            <p:cNvSpPr/>
            <p:nvPr/>
          </p:nvSpPr>
          <p:spPr>
            <a:xfrm>
              <a:off x="5307830" y="577396"/>
              <a:ext cx="675351" cy="595380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885720" y="325570"/>
              <a:ext cx="550492" cy="485306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1" name="Google Shape;91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538" y="1779403"/>
            <a:ext cx="3344638" cy="334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upload.wikimedia.org/wikipedia/commons/d/de/Polyhedron_pair_6-8.png">
            <a:extLst>
              <a:ext uri="{FF2B5EF4-FFF2-40B4-BE49-F238E27FC236}">
                <a16:creationId xmlns:a16="http://schemas.microsoft.com/office/drawing/2014/main" id="{D04C77A9-6D1D-4441-ADB7-E456F240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1" y="4131481"/>
            <a:ext cx="1834613" cy="183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a5aFc3AsU8PgAhiqEvgGtwtT1FklHHf21mg&amp;s">
            <a:extLst>
              <a:ext uri="{FF2B5EF4-FFF2-40B4-BE49-F238E27FC236}">
                <a16:creationId xmlns:a16="http://schemas.microsoft.com/office/drawing/2014/main" id="{004D486A-9EDE-4915-A3C7-681F6C61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4277262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9F108-B8E0-44C9-840A-2C67B0C5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Problema</a:t>
            </a:r>
            <a:r>
              <a:rPr lang="en-US" b="1" dirty="0"/>
              <a:t> de la </a:t>
            </a:r>
            <a:r>
              <a:rPr lang="en-US" b="1" dirty="0" err="1"/>
              <a:t>Asignación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0691F6-3BD1-45FA-9CC0-093EC6DA6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dirty="0"/>
              <a:t>Para resolverlo eficientemente se usa el “Método Húngaro”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dirty="0">
                <a:hlinkClick r:id="rId2"/>
              </a:rPr>
              <a:t>https://economipedia.com/definiciones/metodo-hungaro.html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70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Problema</a:t>
            </a:r>
            <a:r>
              <a:rPr lang="en-US" b="1" dirty="0"/>
              <a:t> del </a:t>
            </a:r>
            <a:r>
              <a:rPr lang="en-US" b="1" dirty="0" err="1"/>
              <a:t>Transporte</a:t>
            </a:r>
            <a:r>
              <a:rPr lang="en-US" b="1" dirty="0"/>
              <a:t> y </a:t>
            </a:r>
            <a:r>
              <a:rPr lang="en-US" b="1" dirty="0" err="1"/>
              <a:t>Asignación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Tienen una estructura especial que permite modelizar situaciones en la que es necesario:</a:t>
            </a:r>
          </a:p>
          <a:p>
            <a:pPr marL="228600" lvl="0" indent="0">
              <a:spcBef>
                <a:spcPts val="0"/>
              </a:spcBef>
              <a:buNone/>
            </a:pPr>
            <a:endParaRPr lang="es-MX" dirty="0"/>
          </a:p>
          <a:p>
            <a:pPr marL="742950" lvl="0" indent="-514350">
              <a:spcBef>
                <a:spcPts val="0"/>
              </a:spcBef>
              <a:buAutoNum type="arabicPeriod"/>
            </a:pPr>
            <a:r>
              <a:rPr lang="es-MX" dirty="0"/>
              <a:t>Determinar la manera óptima de transportar mercancías o bienes.</a:t>
            </a:r>
          </a:p>
          <a:p>
            <a:pPr marL="742950" lvl="0" indent="-514350">
              <a:spcBef>
                <a:spcPts val="0"/>
              </a:spcBef>
              <a:buAutoNum type="arabicPeriod"/>
            </a:pPr>
            <a:r>
              <a:rPr lang="es-MX" dirty="0"/>
              <a:t>Programar y secuencias la producción.</a:t>
            </a:r>
          </a:p>
          <a:p>
            <a:pPr marL="742950" lvl="0" indent="-514350">
              <a:spcBef>
                <a:spcPts val="0"/>
              </a:spcBef>
              <a:buAutoNum type="arabicPeriod"/>
            </a:pPr>
            <a:r>
              <a:rPr lang="es-MX" dirty="0"/>
              <a:t>Asignar personas a tareas.</a:t>
            </a:r>
          </a:p>
          <a:p>
            <a:pPr marL="742950" lvl="0" indent="-514350">
              <a:spcBef>
                <a:spcPts val="0"/>
              </a:spcBef>
              <a:buAutoNum type="arabicPeriod"/>
            </a:pPr>
            <a:endParaRPr lang="es-MX" dirty="0"/>
          </a:p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La mayor parte de los coeficientes de la matriz de restricciones </a:t>
            </a:r>
            <a:r>
              <a:rPr lang="es-MX" dirty="0" err="1"/>
              <a:t>osn</a:t>
            </a:r>
            <a:r>
              <a:rPr lang="es-MX" dirty="0"/>
              <a:t> iguales a cero y el resto, son 1 o -1.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Problema</a:t>
            </a:r>
            <a:r>
              <a:rPr lang="en-US" b="1" dirty="0"/>
              <a:t> del </a:t>
            </a:r>
            <a:r>
              <a:rPr lang="en-US" b="1" dirty="0" err="1"/>
              <a:t>Transporte</a:t>
            </a:r>
            <a:r>
              <a:rPr lang="en-US" b="1" dirty="0"/>
              <a:t> y </a:t>
            </a:r>
            <a:r>
              <a:rPr lang="en-US" b="1" dirty="0" err="1"/>
              <a:t>Asignación</a:t>
            </a:r>
            <a:endParaRPr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ACD0C5-A51B-4A0D-AD53-31C1CE5EC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22" y="1690688"/>
            <a:ext cx="5586748" cy="468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7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Problema</a:t>
            </a:r>
            <a:r>
              <a:rPr lang="en-US" b="1" dirty="0"/>
              <a:t> del </a:t>
            </a:r>
            <a:r>
              <a:rPr lang="en-US" b="1" dirty="0" err="1"/>
              <a:t>Transporte</a:t>
            </a:r>
            <a:r>
              <a:rPr lang="en-US" b="1" dirty="0"/>
              <a:t> y </a:t>
            </a:r>
            <a:r>
              <a:rPr lang="en-US" b="1" dirty="0" err="1"/>
              <a:t>Asignación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El algoritmo Simplex se vuelve limitado para resolver esta clase de problemas por lo que hay mejoras como el simplex de la gran M y hay otros métodos heurísticos que pueden ayudar a resolver estos problemas mucho más eficientemente que un simplex normal.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28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Problema</a:t>
            </a:r>
            <a:r>
              <a:rPr lang="en-US" b="1" dirty="0"/>
              <a:t> del </a:t>
            </a:r>
            <a:r>
              <a:rPr lang="en-US" b="1" dirty="0" err="1"/>
              <a:t>Transporte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spcBef>
                <a:spcPts val="0"/>
              </a:spcBef>
              <a:buNone/>
            </a:pPr>
            <a:r>
              <a:rPr lang="es-MX" b="1" dirty="0"/>
              <a:t>Situación: </a:t>
            </a:r>
            <a:r>
              <a:rPr lang="es-MX" dirty="0"/>
              <a:t>Enviar un bien desde unos puntos de origen a unos puntos destino.</a:t>
            </a:r>
          </a:p>
          <a:p>
            <a:pPr marL="228600" lvl="0" indent="0">
              <a:spcBef>
                <a:spcPts val="0"/>
              </a:spcBef>
              <a:buNone/>
            </a:pPr>
            <a:endParaRPr lang="es-MX" dirty="0"/>
          </a:p>
          <a:p>
            <a:pPr marL="228600" lvl="0" indent="0">
              <a:spcBef>
                <a:spcPts val="0"/>
              </a:spcBef>
              <a:buNone/>
            </a:pPr>
            <a:r>
              <a:rPr lang="es-MX" b="1" dirty="0"/>
              <a:t>Objetivo: </a:t>
            </a:r>
            <a:r>
              <a:rPr lang="es-MX" dirty="0"/>
              <a:t>Determinar las cantidades que hay que enviar desde cada origen a cada destino para satisfacer todas las demandas sin superar los límites que establece la oferta y de forma que se minimice el costo total de distribución.</a:t>
            </a:r>
          </a:p>
          <a:p>
            <a:pPr marL="228600" lvl="0" indent="0">
              <a:spcBef>
                <a:spcPts val="0"/>
              </a:spcBef>
              <a:buNone/>
            </a:pPr>
            <a:endParaRPr lang="es-MX" dirty="0"/>
          </a:p>
          <a:p>
            <a:pPr marL="228600" lvl="0" indent="0">
              <a:spcBef>
                <a:spcPts val="0"/>
              </a:spcBef>
              <a:buNone/>
            </a:pPr>
            <a:r>
              <a:rPr lang="es-MX" b="1" dirty="0"/>
              <a:t>Hipótesis: </a:t>
            </a:r>
            <a:r>
              <a:rPr lang="es-MX" dirty="0"/>
              <a:t>El costo de envío por una determinada ruta es proporcional al número de unidades enviadas por esa ruta.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Problema</a:t>
            </a:r>
            <a:r>
              <a:rPr lang="en-US" b="1" dirty="0"/>
              <a:t> del </a:t>
            </a:r>
            <a:r>
              <a:rPr lang="en-US" b="1" dirty="0" err="1"/>
              <a:t>Transporte</a:t>
            </a:r>
            <a:endParaRPr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BBB777-098D-4008-AE1B-9A967B7E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08" y="1547575"/>
            <a:ext cx="7467984" cy="46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Problema</a:t>
            </a:r>
            <a:r>
              <a:rPr lang="en-US" b="1" dirty="0"/>
              <a:t> del </a:t>
            </a:r>
            <a:r>
              <a:rPr lang="en-US" b="1" dirty="0" err="1"/>
              <a:t>Transporte</a:t>
            </a:r>
            <a:endParaRPr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56AD383-EA11-4310-A536-77228FA0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90" y="1848003"/>
            <a:ext cx="7207620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67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Problema</a:t>
            </a:r>
            <a:r>
              <a:rPr lang="en-US" b="1" dirty="0"/>
              <a:t> del </a:t>
            </a:r>
            <a:r>
              <a:rPr lang="en-US" b="1" dirty="0" err="1"/>
              <a:t>Transporte</a:t>
            </a:r>
            <a:endParaRPr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686A18-818D-499A-BFA0-B0D3330F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110" y="1690688"/>
            <a:ext cx="7391780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0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Problema</a:t>
            </a:r>
            <a:r>
              <a:rPr lang="en-US" b="1" dirty="0"/>
              <a:t> de la </a:t>
            </a:r>
            <a:r>
              <a:rPr lang="en-US" b="1" dirty="0" err="1"/>
              <a:t>Asignación</a:t>
            </a:r>
            <a:endParaRPr b="1" dirty="0"/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A89A7940-1CD9-4ECB-A84A-901FFA80C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spcBef>
                <a:spcPts val="0"/>
              </a:spcBef>
              <a:buNone/>
            </a:pPr>
            <a:r>
              <a:rPr lang="es-MX" b="1" dirty="0"/>
              <a:t>Situación: </a:t>
            </a:r>
            <a:r>
              <a:rPr lang="es-MX" dirty="0"/>
              <a:t>Asignar recursos a tareas cuando: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	Número de recursos = Número de tareas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	Cada recurso debe asignarse a una única tarea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	Cada tarea debe tener asignado exactamente un recurso</a:t>
            </a:r>
          </a:p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	Se conoce el costo de cada recurso-tarea</a:t>
            </a:r>
          </a:p>
          <a:p>
            <a:pPr marL="228600" lvl="0" indent="0">
              <a:spcBef>
                <a:spcPts val="0"/>
              </a:spcBef>
              <a:buNone/>
            </a:pPr>
            <a:endParaRPr lang="es-MX" dirty="0"/>
          </a:p>
          <a:p>
            <a:pPr marL="228600" lvl="0" indent="0">
              <a:spcBef>
                <a:spcPts val="0"/>
              </a:spcBef>
              <a:buNone/>
            </a:pPr>
            <a:r>
              <a:rPr lang="es-MX" b="1" dirty="0"/>
              <a:t>Objetivo: </a:t>
            </a:r>
            <a:r>
              <a:rPr lang="es-MX" dirty="0"/>
              <a:t>Determinar cómo deben hacerse las n asignaciones para que el costo total de la asignación sea mínima.</a:t>
            </a:r>
          </a:p>
        </p:txBody>
      </p:sp>
    </p:spTree>
    <p:extLst>
      <p:ext uri="{BB962C8B-B14F-4D97-AF65-F5344CB8AC3E}">
        <p14:creationId xmlns:p14="http://schemas.microsoft.com/office/powerpoint/2010/main" val="3903367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303</Words>
  <Application>Microsoft Office PowerPoint</Application>
  <PresentationFormat>Panorámica</PresentationFormat>
  <Paragraphs>34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Decision Support Analysis </vt:lpstr>
      <vt:lpstr>Problema del Transporte y Asignación</vt:lpstr>
      <vt:lpstr>Problema del Transporte y Asignación</vt:lpstr>
      <vt:lpstr>Problema del Transporte y Asignación</vt:lpstr>
      <vt:lpstr>Problema del Transporte</vt:lpstr>
      <vt:lpstr>Problema del Transporte</vt:lpstr>
      <vt:lpstr>Problema del Transporte</vt:lpstr>
      <vt:lpstr>Problema del Transporte</vt:lpstr>
      <vt:lpstr>Problema de la Asignación</vt:lpstr>
      <vt:lpstr>Problema de la Asignación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de datos y narrativa</dc:title>
  <dc:creator>Jorge Luis Ramos Zavaleta</dc:creator>
  <cp:lastModifiedBy>Jorge Luis Ramos Zavaleta</cp:lastModifiedBy>
  <cp:revision>53</cp:revision>
  <dcterms:created xsi:type="dcterms:W3CDTF">2021-08-04T03:33:05Z</dcterms:created>
  <dcterms:modified xsi:type="dcterms:W3CDTF">2025-05-19T21:45:03Z</dcterms:modified>
</cp:coreProperties>
</file>