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60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9" r:id="rId19"/>
    <p:sldId id="297" r:id="rId20"/>
    <p:sldId id="29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Q/I/NOFhU1TBQkH0irh1bq4ii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88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1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6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19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25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95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27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7539505" cy="6857542"/>
          </a:xfrm>
          <a:custGeom>
            <a:avLst/>
            <a:gdLst/>
            <a:ahLst/>
            <a:cxnLst/>
            <a:rect l="l" t="t" r="r" b="b"/>
            <a:pathLst>
              <a:path w="7539505" h="6857542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s-MX" sz="6100" dirty="0" err="1">
                <a:solidFill>
                  <a:schemeClr val="lt1"/>
                </a:solidFill>
              </a:rPr>
              <a:t>Decision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Support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Analysis</a:t>
            </a:r>
            <a:endParaRPr sz="61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endParaRPr sz="6100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961915" y="3648463"/>
            <a:ext cx="5271714" cy="14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May 2025</a:t>
            </a:r>
            <a:endParaRPr dirty="0"/>
          </a:p>
        </p:txBody>
      </p:sp>
      <p:grpSp>
        <p:nvGrpSpPr>
          <p:cNvPr id="88" name="Google Shape;88;p1"/>
          <p:cNvGrpSpPr/>
          <p:nvPr/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9" name="Google Shape;89;p1"/>
            <p:cNvSpPr/>
            <p:nvPr/>
          </p:nvSpPr>
          <p:spPr>
            <a:xfrm>
              <a:off x="5307830" y="577396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885720" y="325570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538" y="1779403"/>
            <a:ext cx="3344638" cy="334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upload.wikimedia.org/wikipedia/commons/d/de/Polyhedron_pair_6-8.png">
            <a:extLst>
              <a:ext uri="{FF2B5EF4-FFF2-40B4-BE49-F238E27FC236}">
                <a16:creationId xmlns:a16="http://schemas.microsoft.com/office/drawing/2014/main" id="{D04C77A9-6D1D-4441-ADB7-E456F240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4131481"/>
            <a:ext cx="1834613" cy="18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a5aFc3AsU8PgAhiqEvgGtwtT1FklHHf21mg&amp;s">
            <a:extLst>
              <a:ext uri="{FF2B5EF4-FFF2-40B4-BE49-F238E27FC236}">
                <a16:creationId xmlns:a16="http://schemas.microsoft.com/office/drawing/2014/main" id="{004D486A-9EDE-4915-A3C7-681F6C61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427726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sz="4000" dirty="0"/>
          </a:p>
          <a:p>
            <a:pPr lvl="2"/>
            <a:r>
              <a:rPr lang="es-MX" sz="3200" b="1" dirty="0"/>
              <a:t>Multicolinealidad: </a:t>
            </a:r>
            <a:r>
              <a:rPr lang="es-MX" sz="3200" dirty="0"/>
              <a:t>Correlación alta entre variables independientes.</a:t>
            </a:r>
          </a:p>
          <a:p>
            <a:pPr lvl="2"/>
            <a:r>
              <a:rPr lang="es-MX" sz="3200" b="1" dirty="0"/>
              <a:t>Heterocedasticidad: </a:t>
            </a:r>
            <a:r>
              <a:rPr lang="es-MX" sz="3200" dirty="0"/>
              <a:t>Varianza de los errores no constante.</a:t>
            </a:r>
          </a:p>
          <a:p>
            <a:pPr lvl="2"/>
            <a:r>
              <a:rPr lang="es-MX" sz="3200" b="1" dirty="0"/>
              <a:t>Autocorrelación: </a:t>
            </a:r>
            <a:r>
              <a:rPr lang="es-MX" sz="3200" dirty="0"/>
              <a:t>Errores correlacionados entre sí.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45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Multicolinealidad:</a:t>
            </a:r>
          </a:p>
          <a:p>
            <a:pPr lvl="1"/>
            <a:r>
              <a:rPr lang="es-MX" dirty="0"/>
              <a:t>Ocurre cuando dos o más variables independientes en un modelo de regresión están altamente correlacionadas entre sí.</a:t>
            </a:r>
          </a:p>
          <a:p>
            <a:pPr lvl="0"/>
            <a:r>
              <a:rPr lang="es-MX" b="1" dirty="0"/>
              <a:t>Problemas que causa:</a:t>
            </a:r>
            <a:endParaRPr lang="es-MX" dirty="0"/>
          </a:p>
          <a:p>
            <a:pPr lvl="1"/>
            <a:r>
              <a:rPr lang="es-MX" dirty="0"/>
              <a:t>Dificultad para determinar el efecto individual de cada variable independiente.</a:t>
            </a:r>
          </a:p>
          <a:p>
            <a:pPr lvl="1"/>
            <a:r>
              <a:rPr lang="es-MX" dirty="0"/>
              <a:t>Coeficientes de regresión pueden ser inestables y tener signos contrarios a lo esperado.</a:t>
            </a:r>
          </a:p>
          <a:p>
            <a:pPr lvl="1"/>
            <a:r>
              <a:rPr lang="es-MX" dirty="0"/>
              <a:t>Aumenta la varianza de los estimadores de los coeficientes, lo que da lugar a intervalos de confianza más amplios y pruebas t menos precisas.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515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Multicolinealidad:</a:t>
            </a:r>
          </a:p>
          <a:p>
            <a:pPr lvl="0"/>
            <a:r>
              <a:rPr lang="es-MX" b="1" dirty="0"/>
              <a:t>Cómo detectarla:</a:t>
            </a:r>
            <a:endParaRPr lang="es-MX" dirty="0"/>
          </a:p>
          <a:p>
            <a:pPr lvl="1"/>
            <a:r>
              <a:rPr lang="es-MX" dirty="0"/>
              <a:t>VIF (</a:t>
            </a:r>
            <a:r>
              <a:rPr lang="es-MX" dirty="0" err="1"/>
              <a:t>Variance</a:t>
            </a:r>
            <a:r>
              <a:rPr lang="es-MX" dirty="0"/>
              <a:t> </a:t>
            </a:r>
            <a:r>
              <a:rPr lang="es-MX" dirty="0" err="1"/>
              <a:t>Inflation</a:t>
            </a:r>
            <a:r>
              <a:rPr lang="es-MX" dirty="0"/>
              <a:t> Factor): Un VIF superior a 10 indica un problema de multicolinealidad.</a:t>
            </a:r>
          </a:p>
          <a:p>
            <a:pPr lvl="1"/>
            <a:r>
              <a:rPr lang="es-MX" dirty="0"/>
              <a:t>Matriz de correlación: Buscar pares de variables con alta correlación ( &gt; 0.8).</a:t>
            </a:r>
          </a:p>
          <a:p>
            <a:pPr lvl="0"/>
            <a:r>
              <a:rPr lang="es-MX" b="1" dirty="0"/>
              <a:t>Soluciones:</a:t>
            </a:r>
            <a:endParaRPr lang="es-MX" dirty="0"/>
          </a:p>
          <a:p>
            <a:pPr lvl="1"/>
            <a:r>
              <a:rPr lang="es-MX" dirty="0"/>
              <a:t>Eliminar una de las variables colineales.</a:t>
            </a:r>
          </a:p>
          <a:p>
            <a:pPr lvl="1"/>
            <a:r>
              <a:rPr lang="es-MX" dirty="0"/>
              <a:t>Realizar una transformación de las variables.</a:t>
            </a:r>
          </a:p>
          <a:p>
            <a:pPr lvl="1"/>
            <a:r>
              <a:rPr lang="es-MX" dirty="0"/>
              <a:t>Uso de técnicas de regularización como Ridge o Lasso.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356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Autocorrelación:</a:t>
            </a:r>
          </a:p>
          <a:p>
            <a:pPr lvl="1"/>
            <a:r>
              <a:rPr lang="es-MX" dirty="0"/>
              <a:t>Ocurre cuando los residuos (errores) de un modelo de regresión están correlacionados entre sí.</a:t>
            </a:r>
          </a:p>
          <a:p>
            <a:pPr lvl="0"/>
            <a:r>
              <a:rPr lang="es-MX" b="1" dirty="0"/>
              <a:t>Problemas que causa:</a:t>
            </a:r>
            <a:endParaRPr lang="es-MX" dirty="0"/>
          </a:p>
          <a:p>
            <a:pPr lvl="1"/>
            <a:r>
              <a:rPr lang="es-MX" dirty="0"/>
              <a:t>Violar la suposición de independencia de los errores.</a:t>
            </a:r>
          </a:p>
          <a:p>
            <a:pPr lvl="1"/>
            <a:r>
              <a:rPr lang="es-MX" dirty="0"/>
              <a:t>Puede llevar a errores estándar subestimados y, en consecuencia, a valores p y pruebas t incorrectos.</a:t>
            </a:r>
          </a:p>
          <a:p>
            <a:pPr lvl="1"/>
            <a:r>
              <a:rPr lang="es-MX" dirty="0"/>
              <a:t>Modelos con autocorrelación pueden no capturar correctamente la dinámica temporal.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29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Autocorrelación:</a:t>
            </a:r>
          </a:p>
          <a:p>
            <a:pPr lvl="0"/>
            <a:r>
              <a:rPr lang="es-MX" b="1" dirty="0"/>
              <a:t>Cómo detectarla:</a:t>
            </a:r>
            <a:endParaRPr lang="es-MX" dirty="0"/>
          </a:p>
          <a:p>
            <a:pPr lvl="1"/>
            <a:r>
              <a:rPr lang="es-MX" dirty="0"/>
              <a:t>Prueba Durbin-Watson: Un valor cercano a 2 indica que no hay autocorrelación; valores alejados de 2 indican presencia de autocorrelación.</a:t>
            </a:r>
          </a:p>
          <a:p>
            <a:pPr lvl="1"/>
            <a:r>
              <a:rPr lang="es-MX" dirty="0"/>
              <a:t>Análisis de residuos gráficos: Identificación de patrones en los residuos.</a:t>
            </a:r>
          </a:p>
          <a:p>
            <a:pPr lvl="0"/>
            <a:r>
              <a:rPr lang="es-MX" b="1" dirty="0"/>
              <a:t>Soluciones:</a:t>
            </a:r>
            <a:endParaRPr lang="es-MX" dirty="0"/>
          </a:p>
          <a:p>
            <a:pPr lvl="1"/>
            <a:r>
              <a:rPr lang="es-MX" dirty="0"/>
              <a:t>Incorporación de variables de </a:t>
            </a:r>
            <a:r>
              <a:rPr lang="es-MX" dirty="0" err="1"/>
              <a:t>lag</a:t>
            </a:r>
            <a:r>
              <a:rPr lang="es-MX" dirty="0"/>
              <a:t> (retardo) en el modelo.</a:t>
            </a:r>
          </a:p>
          <a:p>
            <a:pPr lvl="1"/>
            <a:r>
              <a:rPr lang="es-MX" dirty="0"/>
              <a:t>Revisar la especificación del modelo para posibles omisiones de variables importantes.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419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Heterocedasticidad:</a:t>
            </a:r>
          </a:p>
          <a:p>
            <a:pPr lvl="1"/>
            <a:r>
              <a:rPr lang="es-MX" dirty="0"/>
              <a:t>Ocurre cuando la varianza de los errores no es constante a través de las observaciones del modelo.</a:t>
            </a:r>
          </a:p>
          <a:p>
            <a:pPr lvl="0"/>
            <a:r>
              <a:rPr lang="es-MX" b="1" dirty="0"/>
              <a:t>Problemas que causa:</a:t>
            </a:r>
            <a:endParaRPr lang="es-MX" dirty="0"/>
          </a:p>
          <a:p>
            <a:pPr lvl="1"/>
            <a:r>
              <a:rPr lang="es-MX" dirty="0"/>
              <a:t>Los coeficientes estimados del modelo de regresión pueden seguir siendo insesgados, pero sus errores estándar serán incorrectos.</a:t>
            </a:r>
          </a:p>
          <a:p>
            <a:pPr lvl="1"/>
            <a:r>
              <a:rPr lang="es-MX" dirty="0"/>
              <a:t>Esto afecta la validez de las inferencias estadísticas como pruebas t y intervalos de confianza.</a:t>
            </a:r>
          </a:p>
          <a:p>
            <a:pPr lvl="1"/>
            <a:r>
              <a:rPr lang="es-MX" dirty="0"/>
              <a:t>Puede indicar una mala especificación del modelo.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776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en Regresión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b="1" dirty="0"/>
              <a:t>Heterocedasticidad:</a:t>
            </a:r>
          </a:p>
          <a:p>
            <a:pPr lvl="0"/>
            <a:r>
              <a:rPr lang="es-MX" b="1" dirty="0"/>
              <a:t>Cómo detectarla:</a:t>
            </a:r>
            <a:endParaRPr lang="es-MX" dirty="0"/>
          </a:p>
          <a:p>
            <a:pPr lvl="1"/>
            <a:r>
              <a:rPr lang="es-MX" dirty="0"/>
              <a:t>Prueba de </a:t>
            </a:r>
            <a:r>
              <a:rPr lang="es-MX" dirty="0" err="1"/>
              <a:t>Breusch</a:t>
            </a:r>
            <a:r>
              <a:rPr lang="es-MX" dirty="0"/>
              <a:t>-Pagan: Evalúa la relación entre los residuos y las variables independientes.</a:t>
            </a:r>
          </a:p>
          <a:p>
            <a:pPr lvl="1"/>
            <a:r>
              <a:rPr lang="es-MX" dirty="0"/>
              <a:t>Prueba de White: Detecta de manera más general formas de heterocedasticidad.</a:t>
            </a:r>
          </a:p>
          <a:p>
            <a:pPr lvl="1"/>
            <a:r>
              <a:rPr lang="es-MX" dirty="0"/>
              <a:t>Inspección visual de los residuos: Gráficos de residuos contra predicciones.</a:t>
            </a:r>
          </a:p>
          <a:p>
            <a:pPr lvl="0"/>
            <a:r>
              <a:rPr lang="es-MX" b="1" dirty="0"/>
              <a:t>Soluciones:</a:t>
            </a:r>
            <a:endParaRPr lang="es-MX" dirty="0"/>
          </a:p>
          <a:p>
            <a:pPr lvl="1"/>
            <a:r>
              <a:rPr lang="es-MX" dirty="0"/>
              <a:t>Transformaciones de las variables (</a:t>
            </a:r>
            <a:r>
              <a:rPr lang="es-MX" dirty="0" err="1"/>
              <a:t>e.g</a:t>
            </a:r>
            <a:r>
              <a:rPr lang="es-MX" dirty="0"/>
              <a:t>., logaritmo, raíz cuadrada).</a:t>
            </a:r>
          </a:p>
          <a:p>
            <a:pPr lvl="1"/>
            <a:r>
              <a:rPr lang="es-MX" dirty="0"/>
              <a:t>Uso de modelos robustos o estimadores de errores estándar robustos.</a:t>
            </a:r>
          </a:p>
          <a:p>
            <a:pPr lvl="1"/>
            <a:r>
              <a:rPr lang="es-MX" dirty="0"/>
              <a:t>Redefinir el modelo para incluir variables que expliquen mejor la varianza.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592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b="1" dirty="0"/>
              <a:t>Análisis de Residuos:</a:t>
            </a:r>
            <a:endParaRPr lang="es-MX" dirty="0"/>
          </a:p>
          <a:p>
            <a:pPr lvl="1"/>
            <a:r>
              <a:rPr lang="es-MX" dirty="0"/>
              <a:t>Importancia del análisis de residuos para evaluar la adecuación del modelo.</a:t>
            </a:r>
          </a:p>
          <a:p>
            <a:pPr lvl="1"/>
            <a:r>
              <a:rPr lang="es-MX" dirty="0"/>
              <a:t>Tipos de gráficos de residuos y lo que revelan sobre el modelo.</a:t>
            </a:r>
          </a:p>
          <a:p>
            <a:pPr lvl="0"/>
            <a:r>
              <a:rPr lang="es-MX" b="1" dirty="0"/>
              <a:t>Pruebas Estadísticas:</a:t>
            </a:r>
            <a:endParaRPr lang="es-MX" dirty="0"/>
          </a:p>
          <a:p>
            <a:pPr lvl="1"/>
            <a:r>
              <a:rPr lang="es-MX" dirty="0"/>
              <a:t>Pruebas para la normalidad de los residuos (Prueba de Shapiro-Wilk, QQ </a:t>
            </a:r>
            <a:r>
              <a:rPr lang="es-MX" dirty="0" err="1"/>
              <a:t>Plot</a:t>
            </a:r>
            <a:r>
              <a:rPr lang="es-MX" dirty="0"/>
              <a:t>).</a:t>
            </a:r>
          </a:p>
          <a:p>
            <a:pPr lvl="1"/>
            <a:r>
              <a:rPr lang="es-MX" dirty="0"/>
              <a:t>Pruebas adicionales de heterocedasticidad (Prueba de </a:t>
            </a:r>
            <a:r>
              <a:rPr lang="es-MX" dirty="0" err="1"/>
              <a:t>Goldfeld-Quandt</a:t>
            </a:r>
            <a:r>
              <a:rPr lang="es-MX" dirty="0"/>
              <a:t>) y autocorrelación (Prueba de </a:t>
            </a:r>
            <a:r>
              <a:rPr lang="es-MX" dirty="0" err="1"/>
              <a:t>Breusch</a:t>
            </a:r>
            <a:r>
              <a:rPr lang="es-MX" dirty="0"/>
              <a:t>-Godfrey).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76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MX" b="1" dirty="0"/>
              <a:t>Datos:</a:t>
            </a:r>
            <a:endParaRPr lang="es-MX" dirty="0"/>
          </a:p>
          <a:p>
            <a:pPr lvl="1"/>
            <a:r>
              <a:rPr lang="es-MX" dirty="0"/>
              <a:t>Tamaño (x): [1000, 1500, 2000, 2500, 3000]</a:t>
            </a:r>
          </a:p>
          <a:p>
            <a:pPr lvl="1"/>
            <a:r>
              <a:rPr lang="es-MX" dirty="0"/>
              <a:t>Precio (y): [200, 300, 400, 500, 600]</a:t>
            </a:r>
          </a:p>
          <a:p>
            <a:pPr lvl="0"/>
            <a:r>
              <a:rPr lang="es-MX" b="1" dirty="0"/>
              <a:t>Modelo:</a:t>
            </a:r>
            <a:endParaRPr lang="es-MX" dirty="0"/>
          </a:p>
          <a:p>
            <a:pPr lvl="1"/>
            <a:r>
              <a:rPr lang="es-MX" dirty="0"/>
              <a:t>Supongamos que el modelo de regresión lineal simple ha producido la siguiente fórmula: ( y = 50 + 0.2x )</a:t>
            </a:r>
          </a:p>
          <a:p>
            <a:pPr lvl="0"/>
            <a:r>
              <a:rPr lang="es-MX" b="1" dirty="0"/>
              <a:t>Interpretación:</a:t>
            </a:r>
            <a:endParaRPr lang="es-MX" dirty="0"/>
          </a:p>
          <a:p>
            <a:pPr lvl="1"/>
            <a:r>
              <a:rPr lang="es-MX" dirty="0"/>
              <a:t>Intercepto: ( 50 ) representa el precio base sin considerar el tamaño.</a:t>
            </a:r>
          </a:p>
          <a:p>
            <a:pPr lvl="1"/>
            <a:r>
              <a:rPr lang="es-MX" dirty="0"/>
              <a:t>Pendiente: ( 0.2 ) indica que por cada aumento de 1 pie cuadrado, el precio aumenta en $0.2 mil dólares.</a:t>
            </a:r>
          </a:p>
          <a:p>
            <a:pPr lvl="0"/>
            <a:r>
              <a:rPr lang="es-MX" b="1" dirty="0"/>
              <a:t>Predicción:</a:t>
            </a:r>
            <a:endParaRPr lang="es-MX" dirty="0"/>
          </a:p>
          <a:p>
            <a:pPr lvl="1"/>
            <a:r>
              <a:rPr lang="es-MX" dirty="0"/>
              <a:t>Para una casa de 2500 pies cuadrados: ( y = 50 + 0.2 * 2500 = 550 ) mil dólares.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203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Resultados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A5B0C-B2EC-4C5B-9DF4-321C5899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3" y="1974334"/>
            <a:ext cx="8310704" cy="32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Medición</a:t>
            </a:r>
            <a:r>
              <a:rPr lang="en-US" b="1" dirty="0"/>
              <a:t> de Error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Regresión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b="1" dirty="0"/>
              <a:t>Error Medio Absoluto (MAE):</a:t>
            </a:r>
            <a:endParaRPr lang="es-MX" dirty="0"/>
          </a:p>
          <a:p>
            <a:pPr lvl="1"/>
            <a:r>
              <a:rPr lang="es-MX" dirty="0"/>
              <a:t>Mide la magnitud del error promedio en un conjunto de predicciones, sin considerar su dirección.</a:t>
            </a:r>
          </a:p>
          <a:p>
            <a:pPr lvl="1"/>
            <a:r>
              <a:rPr lang="es-MX" dirty="0"/>
              <a:t>Fórmula: 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endParaRPr lang="es-MX" b="1" dirty="0"/>
          </a:p>
          <a:p>
            <a:pPr lvl="1"/>
            <a:r>
              <a:rPr lang="es-MX" b="1" dirty="0"/>
              <a:t>Ventajas:</a:t>
            </a:r>
            <a:r>
              <a:rPr lang="es-MX" dirty="0"/>
              <a:t> Fácil de entender y interpretar.</a:t>
            </a:r>
          </a:p>
          <a:p>
            <a:pPr lvl="1"/>
            <a:r>
              <a:rPr lang="es-MX" b="1" dirty="0"/>
              <a:t>Desventajas:</a:t>
            </a:r>
            <a:r>
              <a:rPr lang="es-MX" dirty="0"/>
              <a:t> No penaliza los grandes errores.</a:t>
            </a:r>
          </a:p>
        </p:txBody>
      </p:sp>
      <p:pic>
        <p:nvPicPr>
          <p:cNvPr id="1026" name="Picture 2" descr="Métricas en regresión. La regresión es importante y conocer… | by Nicolás  Arrioja Landa Cosio | Medium">
            <a:extLst>
              <a:ext uri="{FF2B5EF4-FFF2-40B4-BE49-F238E27FC236}">
                <a16:creationId xmlns:a16="http://schemas.microsoft.com/office/drawing/2014/main" id="{DB325757-7A1F-486C-8D7B-DD6A82C6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84" y="2882514"/>
            <a:ext cx="3176587" cy="16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2A21ED-1543-458E-994C-FBE2C97C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1504851"/>
            <a:ext cx="10344682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0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Medición</a:t>
            </a:r>
            <a:r>
              <a:rPr lang="en-US" b="1" dirty="0"/>
              <a:t> de Error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Regresión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b="1" dirty="0"/>
              <a:t>Error Cuadrático Medio (MSE):</a:t>
            </a:r>
            <a:endParaRPr lang="es-MX" dirty="0"/>
          </a:p>
          <a:p>
            <a:pPr lvl="1"/>
            <a:r>
              <a:rPr lang="es-MX" dirty="0"/>
              <a:t>Promedio de los errores al cuadrado entre los valores observados ( X ) y las predicciones ( </a:t>
            </a:r>
            <a:r>
              <a:rPr lang="es-MX" dirty="0" err="1"/>
              <a:t>X_pred</a:t>
            </a:r>
            <a:r>
              <a:rPr lang="es-MX" dirty="0"/>
              <a:t> ).</a:t>
            </a:r>
          </a:p>
          <a:p>
            <a:pPr lvl="1"/>
            <a:r>
              <a:rPr lang="es-MX" dirty="0"/>
              <a:t>Fórmula: </a:t>
            </a:r>
          </a:p>
          <a:p>
            <a:pPr lvl="1"/>
            <a:endParaRPr lang="es-MX" b="1" dirty="0"/>
          </a:p>
          <a:p>
            <a:pPr lvl="1"/>
            <a:endParaRPr lang="es-MX" b="1" dirty="0"/>
          </a:p>
          <a:p>
            <a:pPr lvl="1"/>
            <a:r>
              <a:rPr lang="es-MX" b="1" dirty="0"/>
              <a:t>Ventajas:</a:t>
            </a:r>
            <a:r>
              <a:rPr lang="es-MX" dirty="0"/>
              <a:t> Penaliza los errores grandes más que los pequeños.</a:t>
            </a:r>
          </a:p>
          <a:p>
            <a:pPr lvl="1"/>
            <a:r>
              <a:rPr lang="es-MX" b="1" dirty="0"/>
              <a:t>Desventajas:</a:t>
            </a:r>
            <a:r>
              <a:rPr lang="es-MX" dirty="0"/>
              <a:t> La escala del MSE no es la misma que la de los datos originales.</a:t>
            </a:r>
          </a:p>
        </p:txBody>
      </p:sp>
      <p:pic>
        <p:nvPicPr>
          <p:cNvPr id="2050" name="Picture 2" descr="Aprendizaje automático: Una introducción al error cuadrático medio y las  líneas de regresión.">
            <a:extLst>
              <a:ext uri="{FF2B5EF4-FFF2-40B4-BE49-F238E27FC236}">
                <a16:creationId xmlns:a16="http://schemas.microsoft.com/office/drawing/2014/main" id="{207DB906-FD14-46CC-9B94-E9F5AEA60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17" y="2731199"/>
            <a:ext cx="4777483" cy="1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8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Medición</a:t>
            </a:r>
            <a:r>
              <a:rPr lang="en-US" b="1" dirty="0"/>
              <a:t> de Error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Regresión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b="1" dirty="0"/>
              <a:t>Raíz del Error Cuadrático Medio (RMSE):</a:t>
            </a:r>
            <a:endParaRPr lang="es-MX" dirty="0"/>
          </a:p>
          <a:p>
            <a:pPr lvl="1"/>
            <a:r>
              <a:rPr lang="es-MX" dirty="0"/>
              <a:t>Raíz cuadrada del MSE.</a:t>
            </a:r>
          </a:p>
          <a:p>
            <a:pPr lvl="1"/>
            <a:r>
              <a:rPr lang="es-MX" dirty="0"/>
              <a:t>Fórmula: 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pPr lvl="1"/>
            <a:r>
              <a:rPr lang="es-MX" b="1" dirty="0"/>
              <a:t>Ventajas:</a:t>
            </a:r>
            <a:r>
              <a:rPr lang="es-MX" dirty="0"/>
              <a:t> Tiene la misma unidad que la variable a predecir.</a:t>
            </a:r>
          </a:p>
          <a:p>
            <a:pPr lvl="1"/>
            <a:r>
              <a:rPr lang="es-MX" b="1" dirty="0"/>
              <a:t>Desventajas:</a:t>
            </a:r>
            <a:r>
              <a:rPr lang="es-MX" dirty="0"/>
              <a:t> Sensible a los errores grandes.</a:t>
            </a:r>
          </a:p>
        </p:txBody>
      </p:sp>
      <p:pic>
        <p:nvPicPr>
          <p:cNvPr id="3074" name="Picture 2" descr="What does RMSE really mean?. Root Mean Square Error (RMSE) is a… | by James  Moody | TDS Archive | Medium">
            <a:extLst>
              <a:ext uri="{FF2B5EF4-FFF2-40B4-BE49-F238E27FC236}">
                <a16:creationId xmlns:a16="http://schemas.microsoft.com/office/drawing/2014/main" id="{DE33031D-B719-4A09-8591-3CB8235B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34" y="2411913"/>
            <a:ext cx="4125662" cy="128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4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Medición</a:t>
            </a:r>
            <a:r>
              <a:rPr lang="en-US" b="1" dirty="0"/>
              <a:t> de Error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Regresión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b="1" dirty="0"/>
              <a:t>Error Absoluto Porcentual Medio (MAPE):</a:t>
            </a:r>
            <a:endParaRPr lang="es-MX" dirty="0"/>
          </a:p>
          <a:p>
            <a:pPr lvl="1"/>
            <a:r>
              <a:rPr lang="es-MX" dirty="0"/>
              <a:t>Promedio del error absoluto porcentual para cada observación.</a:t>
            </a:r>
          </a:p>
          <a:p>
            <a:pPr lvl="1"/>
            <a:r>
              <a:rPr lang="es-MX" dirty="0"/>
              <a:t>Fórmula: </a:t>
            </a:r>
          </a:p>
          <a:p>
            <a:pPr lvl="1"/>
            <a:endParaRPr lang="es-MX" b="1" dirty="0"/>
          </a:p>
          <a:p>
            <a:pPr lvl="1"/>
            <a:endParaRPr lang="es-MX" b="1" dirty="0"/>
          </a:p>
          <a:p>
            <a:pPr lvl="1"/>
            <a:endParaRPr lang="es-MX" b="1" dirty="0"/>
          </a:p>
          <a:p>
            <a:pPr lvl="1"/>
            <a:r>
              <a:rPr lang="es-MX" b="1" dirty="0"/>
              <a:t>Ventajas:</a:t>
            </a:r>
            <a:r>
              <a:rPr lang="es-MX" dirty="0"/>
              <a:t> Interpretable en términos de porcentaje.</a:t>
            </a:r>
          </a:p>
          <a:p>
            <a:pPr lvl="1"/>
            <a:r>
              <a:rPr lang="es-MX" b="1" dirty="0"/>
              <a:t>Desventajas:</a:t>
            </a:r>
            <a:r>
              <a:rPr lang="es-MX" dirty="0"/>
              <a:t> Puede ser inadecuado si hay valores reales muy cercanos a cero.</a:t>
            </a:r>
          </a:p>
        </p:txBody>
      </p:sp>
      <p:pic>
        <p:nvPicPr>
          <p:cNvPr id="4098" name="Picture 2" descr="MAPE vs MAE: Which Metric is Better? | by Lauren Gilbert | Trusted Data  Science @ Haleon | Medium">
            <a:extLst>
              <a:ext uri="{FF2B5EF4-FFF2-40B4-BE49-F238E27FC236}">
                <a16:creationId xmlns:a16="http://schemas.microsoft.com/office/drawing/2014/main" id="{61DED7EE-0CE9-4B19-93F7-930BB44A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85" y="2480640"/>
            <a:ext cx="5068073" cy="16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49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Correlación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s-MX" b="1" dirty="0"/>
              <a:t>Correlación de Pearson: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Mide la fuerza y dirección de la relación lineal entre dos variables cuantitativas.</a:t>
            </a:r>
          </a:p>
          <a:p>
            <a:pPr lvl="1"/>
            <a:r>
              <a:rPr lang="es-MX" dirty="0"/>
              <a:t>Rango: -1 (correlación negativa perfecta) a 1 (correlación positiva perfecta), 0 indica no correlación.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Fórmula: </a:t>
            </a:r>
          </a:p>
          <a:p>
            <a:pPr lvl="1"/>
            <a:endParaRPr lang="es-MX" b="1" dirty="0"/>
          </a:p>
          <a:p>
            <a:pPr lvl="1"/>
            <a:r>
              <a:rPr lang="es-MX" b="1" dirty="0"/>
              <a:t>Aplicaciones:</a:t>
            </a:r>
            <a:r>
              <a:rPr lang="es-MX" dirty="0"/>
              <a:t> Identificar relaciones lineales entre variables, ayuda en el desarrollo de modelos.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5B87D1-25B5-46B9-8557-079E874E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87" y="3651187"/>
            <a:ext cx="3733992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6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Correlación</a:t>
            </a:r>
            <a:endParaRPr b="1" dirty="0"/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CB676084-325D-4B08-841E-029F8457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4625"/>
            <a:ext cx="9144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Regresión</a:t>
            </a:r>
            <a:r>
              <a:rPr lang="en-US" b="1" dirty="0"/>
              <a:t> Lineal Simple y </a:t>
            </a:r>
            <a:r>
              <a:rPr lang="en-US" b="1" dirty="0" err="1"/>
              <a:t>Múltiple</a:t>
            </a:r>
            <a:endParaRPr b="1" dirty="0"/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E744BD9F-407E-4228-9868-B05F4B275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1" indent="0">
              <a:buNone/>
            </a:pPr>
            <a:r>
              <a:rPr lang="es-MX" dirty="0"/>
              <a:t>Modelo matemático que asume una relación lineal entre una variable dependiente ( y ) y una variable independiente ( x ).</a:t>
            </a:r>
          </a:p>
          <a:p>
            <a:pPr lvl="1"/>
            <a:r>
              <a:rPr lang="es-MX" dirty="0"/>
              <a:t>Ecuación: ( y = A + </a:t>
            </a:r>
            <a:r>
              <a:rPr lang="es-MX" dirty="0" err="1"/>
              <a:t>Bx</a:t>
            </a:r>
            <a:r>
              <a:rPr lang="es-MX" dirty="0"/>
              <a:t> + E )</a:t>
            </a:r>
          </a:p>
          <a:p>
            <a:pPr lvl="1"/>
            <a:endParaRPr lang="es-MX" dirty="0"/>
          </a:p>
          <a:p>
            <a:pPr marL="571500" lvl="1" indent="0">
              <a:buNone/>
            </a:pPr>
            <a:r>
              <a:rPr lang="es-MX" dirty="0"/>
              <a:t>A= Intercepto</a:t>
            </a:r>
          </a:p>
          <a:p>
            <a:pPr marL="571500" lvl="1" indent="0">
              <a:buNone/>
            </a:pPr>
            <a:r>
              <a:rPr lang="es-MX" dirty="0"/>
              <a:t>B=Pendiente</a:t>
            </a:r>
          </a:p>
          <a:p>
            <a:pPr marL="571500" lvl="1" indent="0">
              <a:buNone/>
            </a:pPr>
            <a:r>
              <a:rPr lang="es-MX" dirty="0"/>
              <a:t>E=Término de error</a:t>
            </a:r>
          </a:p>
        </p:txBody>
      </p:sp>
    </p:spTree>
    <p:extLst>
      <p:ext uri="{BB962C8B-B14F-4D97-AF65-F5344CB8AC3E}">
        <p14:creationId xmlns:p14="http://schemas.microsoft.com/office/powerpoint/2010/main" val="28830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Regresión</a:t>
            </a:r>
            <a:r>
              <a:rPr lang="en-US" b="1" dirty="0"/>
              <a:t> Lineal Simple y </a:t>
            </a:r>
            <a:r>
              <a:rPr lang="en-US" b="1" dirty="0" err="1"/>
              <a:t>Múltiple</a:t>
            </a:r>
            <a:endParaRPr b="1" dirty="0"/>
          </a:p>
        </p:txBody>
      </p:sp>
      <p:pic>
        <p:nvPicPr>
          <p:cNvPr id="7170" name="Picture 2" descr="https://contenthub-static.grammarly.com/blog/wp-content/uploads/2024/09/156443-61046105blogvisuals-Linear-regression1.png">
            <a:extLst>
              <a:ext uri="{FF2B5EF4-FFF2-40B4-BE49-F238E27FC236}">
                <a16:creationId xmlns:a16="http://schemas.microsoft.com/office/drawing/2014/main" id="{C2370BCF-661A-420D-9753-6D27786F6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9"/>
          <a:stretch/>
        </p:blipFill>
        <p:spPr bwMode="auto">
          <a:xfrm>
            <a:off x="1150706" y="1896171"/>
            <a:ext cx="9072081" cy="40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578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972</Words>
  <Application>Microsoft Office PowerPoint</Application>
  <PresentationFormat>Panorámica</PresentationFormat>
  <Paragraphs>126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Decision Support Analysis </vt:lpstr>
      <vt:lpstr>Medición de Error en Regresión</vt:lpstr>
      <vt:lpstr>Medición de Error en Regresión</vt:lpstr>
      <vt:lpstr>Medición de Error en Regresión</vt:lpstr>
      <vt:lpstr>Medición de Error en Regresión</vt:lpstr>
      <vt:lpstr>Correlación</vt:lpstr>
      <vt:lpstr>Correlación</vt:lpstr>
      <vt:lpstr>Regresión Lineal Simple y Múltiple</vt:lpstr>
      <vt:lpstr>Regresión Lineal Simple y Múltiple</vt:lpstr>
      <vt:lpstr>Problemas en Regresión Lineal</vt:lpstr>
      <vt:lpstr>Problemas en Regresión Lineal</vt:lpstr>
      <vt:lpstr>Problemas en Regresión Lineal</vt:lpstr>
      <vt:lpstr>Problemas en Regresión Lineal</vt:lpstr>
      <vt:lpstr>Problemas en Regresión Lineal</vt:lpstr>
      <vt:lpstr>Problemas en Regresión Lineal</vt:lpstr>
      <vt:lpstr>Problemas en Regresión Lineal</vt:lpstr>
      <vt:lpstr>Análisis de Resultados</vt:lpstr>
      <vt:lpstr>Análisis de Resultados</vt:lpstr>
      <vt:lpstr>Análisis de Resultados</vt:lpstr>
      <vt:lpstr>Análisis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 y narrativa</dc:title>
  <dc:creator>Jorge Luis Ramos Zavaleta</dc:creator>
  <cp:lastModifiedBy>Jorge Luis Ramos Zavaleta</cp:lastModifiedBy>
  <cp:revision>77</cp:revision>
  <dcterms:created xsi:type="dcterms:W3CDTF">2021-08-04T03:33:05Z</dcterms:created>
  <dcterms:modified xsi:type="dcterms:W3CDTF">2025-05-29T22:02:16Z</dcterms:modified>
</cp:coreProperties>
</file>