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61" r:id="rId3"/>
    <p:sldId id="257" r:id="rId4"/>
    <p:sldId id="259" r:id="rId5"/>
    <p:sldId id="346" r:id="rId6"/>
    <p:sldId id="345" r:id="rId7"/>
    <p:sldId id="260" r:id="rId8"/>
    <p:sldId id="347" r:id="rId9"/>
    <p:sldId id="263" r:id="rId10"/>
    <p:sldId id="348" r:id="rId11"/>
    <p:sldId id="349" r:id="rId12"/>
    <p:sldId id="323" r:id="rId13"/>
    <p:sldId id="350" r:id="rId14"/>
    <p:sldId id="351" r:id="rId15"/>
    <p:sldId id="352" r:id="rId16"/>
    <p:sldId id="353" r:id="rId17"/>
    <p:sldId id="354" r:id="rId18"/>
    <p:sldId id="356" r:id="rId19"/>
    <p:sldId id="327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2" roundtripDataSignature="AMtx7mgQ/I/NOFhU1TBQkH0irh1bq4ii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8" Type="http://schemas.openxmlformats.org/officeDocument/2006/relationships/slide" Target="slides/slide7.xml"/><Relationship Id="rId7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9910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145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9320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2094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0475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3754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8392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8116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32470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164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3587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25489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98986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98092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83034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32423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09101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8286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2167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6683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2467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7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7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7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0"/>
            <a:ext cx="7539505" cy="6857542"/>
          </a:xfrm>
          <a:custGeom>
            <a:avLst/>
            <a:gdLst/>
            <a:ahLst/>
            <a:cxnLst/>
            <a:rect l="l" t="t" r="r" b="b"/>
            <a:pathLst>
              <a:path w="7539505" h="6857542" extrusionOk="0">
                <a:moveTo>
                  <a:pt x="0" y="0"/>
                </a:moveTo>
                <a:lnTo>
                  <a:pt x="6392832" y="0"/>
                </a:lnTo>
                <a:lnTo>
                  <a:pt x="6405479" y="31774"/>
                </a:lnTo>
                <a:cubicBezTo>
                  <a:pt x="7460487" y="2682457"/>
                  <a:pt x="7460487" y="2682457"/>
                  <a:pt x="7460487" y="2682457"/>
                </a:cubicBezTo>
                <a:cubicBezTo>
                  <a:pt x="7565845" y="2988100"/>
                  <a:pt x="7565845" y="3446565"/>
                  <a:pt x="7460487" y="3752208"/>
                </a:cubicBezTo>
                <a:cubicBezTo>
                  <a:pt x="6976500" y="4968215"/>
                  <a:pt x="6598385" y="5918220"/>
                  <a:pt x="6302983" y="6660411"/>
                </a:cubicBezTo>
                <a:lnTo>
                  <a:pt x="6224521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>
            <a:spLocks noGrp="1"/>
          </p:cNvSpPr>
          <p:nvPr>
            <p:ph type="ctrTitle"/>
          </p:nvPr>
        </p:nvSpPr>
        <p:spPr>
          <a:xfrm>
            <a:off x="811033" y="1487285"/>
            <a:ext cx="5573478" cy="2877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Calibri"/>
              <a:buNone/>
            </a:pPr>
            <a:r>
              <a:rPr lang="es-MX" sz="6100" dirty="0" err="1">
                <a:solidFill>
                  <a:schemeClr val="lt1"/>
                </a:solidFill>
              </a:rPr>
              <a:t>Decision</a:t>
            </a:r>
            <a:r>
              <a:rPr lang="es-MX" sz="6100" dirty="0">
                <a:solidFill>
                  <a:schemeClr val="lt1"/>
                </a:solidFill>
              </a:rPr>
              <a:t> </a:t>
            </a:r>
            <a:r>
              <a:rPr lang="es-MX" sz="6100" dirty="0" err="1">
                <a:solidFill>
                  <a:schemeClr val="lt1"/>
                </a:solidFill>
              </a:rPr>
              <a:t>Support</a:t>
            </a:r>
            <a:r>
              <a:rPr lang="es-MX" sz="6100" dirty="0">
                <a:solidFill>
                  <a:schemeClr val="lt1"/>
                </a:solidFill>
              </a:rPr>
              <a:t> </a:t>
            </a:r>
            <a:r>
              <a:rPr lang="es-MX" sz="6100" dirty="0" err="1">
                <a:solidFill>
                  <a:schemeClr val="lt1"/>
                </a:solidFill>
              </a:rPr>
              <a:t>Analysis</a:t>
            </a:r>
            <a:endParaRPr sz="6100" dirty="0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00"/>
              <a:buFont typeface="Calibri"/>
              <a:buNone/>
            </a:pPr>
            <a:endParaRPr sz="6100" dirty="0">
              <a:solidFill>
                <a:schemeClr val="lt1"/>
              </a:solidFill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subTitle" idx="1"/>
          </p:nvPr>
        </p:nvSpPr>
        <p:spPr>
          <a:xfrm>
            <a:off x="961915" y="3648463"/>
            <a:ext cx="5271714" cy="145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solidFill>
                  <a:schemeClr val="lt1"/>
                </a:solidFill>
              </a:rPr>
              <a:t>May 2025</a:t>
            </a:r>
            <a:endParaRPr dirty="0"/>
          </a:p>
        </p:txBody>
      </p:sp>
      <p:grpSp>
        <p:nvGrpSpPr>
          <p:cNvPr id="88" name="Google Shape;88;p1"/>
          <p:cNvGrpSpPr/>
          <p:nvPr/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89" name="Google Shape;89;p1"/>
            <p:cNvSpPr/>
            <p:nvPr/>
          </p:nvSpPr>
          <p:spPr>
            <a:xfrm>
              <a:off x="5307830" y="577396"/>
              <a:ext cx="675351" cy="595380"/>
            </a:xfrm>
            <a:custGeom>
              <a:avLst/>
              <a:gdLst/>
              <a:ahLst/>
              <a:cxnLst/>
              <a:rect l="l" t="t" r="r" b="b"/>
              <a:pathLst>
                <a:path w="785" h="692" extrusionOk="0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885720" y="325570"/>
              <a:ext cx="550492" cy="485306"/>
            </a:xfrm>
            <a:custGeom>
              <a:avLst/>
              <a:gdLst/>
              <a:ahLst/>
              <a:cxnLst/>
              <a:rect l="l" t="t" r="r" b="b"/>
              <a:pathLst>
                <a:path w="785" h="692" extrusionOk="0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1" name="Google Shape;91;p1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50538" y="1779403"/>
            <a:ext cx="3344638" cy="334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ttps://upload.wikimedia.org/wikipedia/commons/d/de/Polyhedron_pair_6-8.png">
            <a:extLst>
              <a:ext uri="{FF2B5EF4-FFF2-40B4-BE49-F238E27FC236}">
                <a16:creationId xmlns:a16="http://schemas.microsoft.com/office/drawing/2014/main" id="{D04C77A9-6D1D-4441-ADB7-E456F2408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1" y="4131481"/>
            <a:ext cx="1834613" cy="183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0.gstatic.com/images?q=tbn:ANd9GcRa5aFc3AsU8PgAhiqEvgGtwtT1FklHHf21mg&amp;s">
            <a:extLst>
              <a:ext uri="{FF2B5EF4-FFF2-40B4-BE49-F238E27FC236}">
                <a16:creationId xmlns:a16="http://schemas.microsoft.com/office/drawing/2014/main" id="{004D486A-9EDE-4915-A3C7-681F6C61E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4277262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 err="1"/>
              <a:t>Pasos</a:t>
            </a:r>
            <a:r>
              <a:rPr lang="en-US" b="1" dirty="0"/>
              <a:t> Simplex</a:t>
            </a:r>
            <a:endParaRPr b="1" dirty="0"/>
          </a:p>
        </p:txBody>
      </p:sp>
      <p:sp>
        <p:nvSpPr>
          <p:cNvPr id="137" name="Google Shape;13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s-MX" b="1" dirty="0"/>
              <a:t>Inicializar la Tabla Simplex:</a:t>
            </a:r>
            <a:endParaRPr lang="es-MX" dirty="0"/>
          </a:p>
          <a:p>
            <a:pPr lvl="1"/>
            <a:r>
              <a:rPr lang="es-MX" dirty="0"/>
              <a:t>Configura la tabla inicial del método simplex, que incluye las variables básicas y no básicas, las restricciones y la función objetivo.</a:t>
            </a:r>
          </a:p>
          <a:p>
            <a:r>
              <a:rPr lang="es-MX" b="1" dirty="0"/>
              <a:t>Identificar la Variable de Entrada:</a:t>
            </a:r>
            <a:endParaRPr lang="es-MX" dirty="0"/>
          </a:p>
          <a:p>
            <a:pPr lvl="1"/>
            <a:r>
              <a:rPr lang="es-MX" dirty="0"/>
              <a:t>Encuentra la variable no básica que tenga el coeficiente más positivo en la fila de la función objetivo (para maximización). Esta variable entrará en la base.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endParaRPr b="0" i="0" u="none" strike="noStrik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5194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 err="1"/>
              <a:t>Pasos</a:t>
            </a:r>
            <a:r>
              <a:rPr lang="en-US" b="1" dirty="0"/>
              <a:t> Simplex</a:t>
            </a:r>
            <a:endParaRPr b="1" dirty="0"/>
          </a:p>
        </p:txBody>
      </p:sp>
      <p:sp>
        <p:nvSpPr>
          <p:cNvPr id="137" name="Google Shape;13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r>
              <a:rPr lang="es-MX" b="1" dirty="0"/>
              <a:t>Identificar la Variable de Salida:</a:t>
            </a:r>
            <a:endParaRPr lang="es-MX" dirty="0"/>
          </a:p>
          <a:p>
            <a:pPr lvl="1"/>
            <a:r>
              <a:rPr lang="es-MX" dirty="0"/>
              <a:t>Calcula el coeficiente mínimo en la columna del ratio (cantidad) para cada restricción donde la variable de entrada tiene un coeficiente positivo.</a:t>
            </a:r>
          </a:p>
          <a:p>
            <a:pPr lvl="1"/>
            <a:r>
              <a:rPr lang="es-MX" dirty="0"/>
              <a:t>La variable asociada a este coeficiente mínimo saldrá de la base.</a:t>
            </a:r>
          </a:p>
          <a:p>
            <a:r>
              <a:rPr lang="es-MX" b="1" dirty="0"/>
              <a:t>Pivotar:</a:t>
            </a:r>
            <a:endParaRPr lang="es-MX" dirty="0"/>
          </a:p>
          <a:p>
            <a:pPr lvl="1"/>
            <a:r>
              <a:rPr lang="es-MX" dirty="0"/>
              <a:t>Realiza el </a:t>
            </a:r>
            <a:r>
              <a:rPr lang="es-MX" dirty="0" err="1"/>
              <a:t>pivotaje</a:t>
            </a:r>
            <a:r>
              <a:rPr lang="es-MX" dirty="0"/>
              <a:t> para actualizar la tabla simplex. Esto implica dividir la fila de pivote por el elemento pivote y luego hacer cero los otros elementos en la columna de la variable de entrada.</a:t>
            </a:r>
          </a:p>
          <a:p>
            <a:r>
              <a:rPr lang="es-MX" b="1" dirty="0"/>
              <a:t>Repetir:</a:t>
            </a:r>
            <a:endParaRPr lang="es-MX" dirty="0"/>
          </a:p>
          <a:p>
            <a:pPr lvl="1"/>
            <a:r>
              <a:rPr lang="es-MX" dirty="0"/>
              <a:t>Repite los pasos 4 a 6 hasta que no queden coeficientes positivos en la fila de la función objetivo (para maximización). Esto indica que se ha alcanzado la solución óptima.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endParaRPr b="0" i="0" u="none" strike="noStrik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5266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 err="1"/>
              <a:t>Ejemplo</a:t>
            </a:r>
            <a:r>
              <a:rPr lang="en-US" b="1" dirty="0"/>
              <a:t>:</a:t>
            </a:r>
            <a:endParaRPr b="1" dirty="0"/>
          </a:p>
        </p:txBody>
      </p:sp>
      <p:sp>
        <p:nvSpPr>
          <p:cNvPr id="137" name="Google Shape;13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s-MX" dirty="0"/>
              <a:t>Maximizar  Z = 40A + 30B 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endParaRPr lang="es-MX" dirty="0"/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s-MX" dirty="0"/>
              <a:t>Sujeto a: 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endParaRPr lang="es-MX" dirty="0"/>
          </a:p>
          <a:p>
            <a:pPr marL="692150" lvl="0" indent="-514350">
              <a:spcBef>
                <a:spcPts val="0"/>
              </a:spcBef>
              <a:buSzPts val="2800"/>
              <a:buAutoNum type="arabicPeriod"/>
            </a:pPr>
            <a:r>
              <a:rPr lang="es-MX" dirty="0"/>
              <a:t>( 2A + B &lt;= 100 ) (Restricción de materia prima ) </a:t>
            </a:r>
          </a:p>
          <a:p>
            <a:pPr marL="692150" lvl="0" indent="-514350">
              <a:spcBef>
                <a:spcPts val="0"/>
              </a:spcBef>
              <a:buSzPts val="2800"/>
              <a:buAutoNum type="arabicPeriod"/>
            </a:pPr>
            <a:r>
              <a:rPr lang="es-MX" dirty="0"/>
              <a:t>( A + 2B &lt;= 80 ) (Restricción de tiempo de producción ) </a:t>
            </a:r>
          </a:p>
          <a:p>
            <a:pPr marL="692150" lvl="0" indent="-514350">
              <a:spcBef>
                <a:spcPts val="0"/>
              </a:spcBef>
              <a:buSzPts val="2800"/>
              <a:buAutoNum type="arabicPeriod"/>
            </a:pPr>
            <a:r>
              <a:rPr lang="es-MX" dirty="0"/>
              <a:t>( A, B &gt;= 0 ) (Condición de no negatividad ) </a:t>
            </a:r>
            <a:endParaRPr b="0" i="0" u="none" strike="noStrik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1806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 err="1"/>
              <a:t>Ejemplo</a:t>
            </a:r>
            <a:r>
              <a:rPr lang="en-US" b="1" dirty="0"/>
              <a:t>:</a:t>
            </a:r>
            <a:endParaRPr b="1" dirty="0"/>
          </a:p>
        </p:txBody>
      </p:sp>
      <p:sp>
        <p:nvSpPr>
          <p:cNvPr id="137" name="Google Shape;13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s-MX" dirty="0"/>
              <a:t>Maximizar  Z = 40A + 30B 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endParaRPr lang="es-MX" dirty="0"/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s-MX" dirty="0"/>
              <a:t>Sujeto a: 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endParaRPr lang="es-MX" dirty="0"/>
          </a:p>
          <a:p>
            <a:pPr marL="692150" lvl="0" indent="-514350">
              <a:spcBef>
                <a:spcPts val="0"/>
              </a:spcBef>
              <a:buSzPts val="2800"/>
              <a:buAutoNum type="arabicPeriod"/>
            </a:pPr>
            <a:r>
              <a:rPr lang="es-MX" dirty="0"/>
              <a:t>( 2A + B &lt;= 100 ) (Restricción de materia prima ) </a:t>
            </a:r>
          </a:p>
          <a:p>
            <a:pPr marL="692150" lvl="0" indent="-514350">
              <a:spcBef>
                <a:spcPts val="0"/>
              </a:spcBef>
              <a:buSzPts val="2800"/>
              <a:buAutoNum type="arabicPeriod"/>
            </a:pPr>
            <a:r>
              <a:rPr lang="es-MX" dirty="0"/>
              <a:t>( A + 2B &lt;= 80 ) (Restricción de tiempo de producción ) </a:t>
            </a:r>
          </a:p>
          <a:p>
            <a:pPr marL="692150" lvl="0" indent="-514350">
              <a:spcBef>
                <a:spcPts val="0"/>
              </a:spcBef>
              <a:buSzPts val="2800"/>
              <a:buAutoNum type="arabicPeriod"/>
            </a:pPr>
            <a:r>
              <a:rPr lang="es-MX" dirty="0"/>
              <a:t>( A, B &gt;= 0 ) (Condición de no negatividad ) </a:t>
            </a:r>
            <a:endParaRPr b="0" i="0" u="none" strike="noStrik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7223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 err="1"/>
              <a:t>Ejemplo</a:t>
            </a:r>
            <a:r>
              <a:rPr lang="en-US" b="1" dirty="0"/>
              <a:t>:</a:t>
            </a:r>
            <a:endParaRPr b="1" dirty="0"/>
          </a:p>
        </p:txBody>
      </p:sp>
      <p:sp>
        <p:nvSpPr>
          <p:cNvPr id="137" name="Google Shape;13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s-MX" sz="3600" b="1" dirty="0"/>
              <a:t>Formulación en Forma Estándar</a:t>
            </a:r>
            <a:endParaRPr lang="es-MX" sz="3600" b="1" i="0" u="none" strike="noStrik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endParaRPr lang="es-MX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s-MX" b="0" i="0" u="none" strike="noStrik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Max Z=40ª+30B + 0S1 + 0S2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endParaRPr lang="es-MX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s-MX" b="0" i="0" u="none" strike="noStrik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Sujeto a: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endParaRPr lang="es-MX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2150" lvl="0" indent="-514350">
              <a:spcBef>
                <a:spcPts val="0"/>
              </a:spcBef>
              <a:buSzPts val="2800"/>
              <a:buAutoNum type="arabicPeriod"/>
            </a:pPr>
            <a:r>
              <a:rPr lang="es-MX" b="0" i="0" u="none" strike="noStrik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2A+B+S1=100</a:t>
            </a:r>
          </a:p>
          <a:p>
            <a:pPr marL="692150" lvl="0" indent="-514350">
              <a:spcBef>
                <a:spcPts val="0"/>
              </a:spcBef>
              <a:buSzPts val="2800"/>
              <a:buAutoNum type="arabicPeriod"/>
            </a:pPr>
            <a:r>
              <a:rPr lang="es-MX" b="0" i="0" u="none" strike="noStrik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A+</a:t>
            </a:r>
            <a:r>
              <a:rPr lang="es-MX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B+S2=80</a:t>
            </a:r>
          </a:p>
          <a:p>
            <a:pPr marL="692150" lvl="0" indent="-514350">
              <a:spcBef>
                <a:spcPts val="0"/>
              </a:spcBef>
              <a:buSzPts val="2800"/>
              <a:buAutoNum type="arabicPeriod"/>
            </a:pPr>
            <a:r>
              <a:rPr lang="es-MX" b="0" i="0" u="none" strike="noStrik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A&gt;=0, B&gt;=0</a:t>
            </a:r>
            <a:endParaRPr b="0" i="0" u="none" strike="noStrik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4865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 err="1"/>
              <a:t>Ejemplo</a:t>
            </a:r>
            <a:r>
              <a:rPr lang="en-US" b="1" dirty="0"/>
              <a:t>:</a:t>
            </a:r>
            <a:endParaRPr b="1" dirty="0"/>
          </a:p>
        </p:txBody>
      </p:sp>
      <p:sp>
        <p:nvSpPr>
          <p:cNvPr id="137" name="Google Shape;13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>
              <a:spcBef>
                <a:spcPts val="0"/>
              </a:spcBef>
              <a:buSzPts val="2800"/>
              <a:buNone/>
            </a:pPr>
            <a:endParaRPr lang="es-MX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21C543B2-2263-4625-B0B6-F497EC99F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405378"/>
              </p:ext>
            </p:extLst>
          </p:nvPr>
        </p:nvGraphicFramePr>
        <p:xfrm>
          <a:off x="1447800" y="3060700"/>
          <a:ext cx="8446214" cy="198754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06602">
                  <a:extLst>
                    <a:ext uri="{9D8B030D-6E8A-4147-A177-3AD203B41FA5}">
                      <a16:colId xmlns:a16="http://schemas.microsoft.com/office/drawing/2014/main" val="2842767501"/>
                    </a:ext>
                  </a:extLst>
                </a:gridCol>
                <a:gridCol w="1206602">
                  <a:extLst>
                    <a:ext uri="{9D8B030D-6E8A-4147-A177-3AD203B41FA5}">
                      <a16:colId xmlns:a16="http://schemas.microsoft.com/office/drawing/2014/main" val="3174146885"/>
                    </a:ext>
                  </a:extLst>
                </a:gridCol>
                <a:gridCol w="1206602">
                  <a:extLst>
                    <a:ext uri="{9D8B030D-6E8A-4147-A177-3AD203B41FA5}">
                      <a16:colId xmlns:a16="http://schemas.microsoft.com/office/drawing/2014/main" val="2246935764"/>
                    </a:ext>
                  </a:extLst>
                </a:gridCol>
                <a:gridCol w="1206602">
                  <a:extLst>
                    <a:ext uri="{9D8B030D-6E8A-4147-A177-3AD203B41FA5}">
                      <a16:colId xmlns:a16="http://schemas.microsoft.com/office/drawing/2014/main" val="1100677871"/>
                    </a:ext>
                  </a:extLst>
                </a:gridCol>
                <a:gridCol w="1206602">
                  <a:extLst>
                    <a:ext uri="{9D8B030D-6E8A-4147-A177-3AD203B41FA5}">
                      <a16:colId xmlns:a16="http://schemas.microsoft.com/office/drawing/2014/main" val="1352766657"/>
                    </a:ext>
                  </a:extLst>
                </a:gridCol>
                <a:gridCol w="1206602">
                  <a:extLst>
                    <a:ext uri="{9D8B030D-6E8A-4147-A177-3AD203B41FA5}">
                      <a16:colId xmlns:a16="http://schemas.microsoft.com/office/drawing/2014/main" val="370187163"/>
                    </a:ext>
                  </a:extLst>
                </a:gridCol>
                <a:gridCol w="1206602">
                  <a:extLst>
                    <a:ext uri="{9D8B030D-6E8A-4147-A177-3AD203B41FA5}">
                      <a16:colId xmlns:a16="http://schemas.microsoft.com/office/drawing/2014/main" val="1904909738"/>
                    </a:ext>
                  </a:extLst>
                </a:gridCol>
              </a:tblGrid>
              <a:tr h="496887"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1" u="none" strike="noStrike" dirty="0">
                          <a:effectLst/>
                        </a:rPr>
                        <a:t>Básica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1" u="none" strike="noStrike" dirty="0" err="1">
                          <a:effectLst/>
                        </a:rPr>
                        <a:t>Cb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1" u="none" strike="noStrike" dirty="0">
                          <a:effectLst/>
                        </a:rPr>
                        <a:t>A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1" u="none" strike="noStrike" dirty="0">
                          <a:effectLst/>
                        </a:rPr>
                        <a:t>B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1" u="none" strike="noStrike" dirty="0">
                          <a:effectLst/>
                        </a:rPr>
                        <a:t>s1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1" u="none" strike="noStrike" dirty="0">
                          <a:effectLst/>
                        </a:rPr>
                        <a:t>s2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1" u="none" strike="noStrike" dirty="0">
                          <a:effectLst/>
                        </a:rPr>
                        <a:t>RHS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51367023"/>
                  </a:ext>
                </a:extLst>
              </a:tr>
              <a:tr h="496887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S1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0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2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1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1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0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100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0345435"/>
                  </a:ext>
                </a:extLst>
              </a:tr>
              <a:tr h="496887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S2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0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1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2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0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1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80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06541290"/>
                  </a:ext>
                </a:extLst>
              </a:tr>
              <a:tr h="496887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Z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-40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-30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0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0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0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48978088"/>
                  </a:ext>
                </a:extLst>
              </a:tr>
            </a:tbl>
          </a:graphicData>
        </a:graphic>
      </p:graphicFrame>
      <p:sp>
        <p:nvSpPr>
          <p:cNvPr id="3" name="Elipse 2">
            <a:extLst>
              <a:ext uri="{FF2B5EF4-FFF2-40B4-BE49-F238E27FC236}">
                <a16:creationId xmlns:a16="http://schemas.microsoft.com/office/drawing/2014/main" id="{F35A3A1E-926C-470E-9EFF-EFEA5223D8C7}"/>
              </a:ext>
            </a:extLst>
          </p:cNvPr>
          <p:cNvSpPr/>
          <p:nvPr/>
        </p:nvSpPr>
        <p:spPr>
          <a:xfrm>
            <a:off x="3935002" y="4695290"/>
            <a:ext cx="1089061" cy="6369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147EE567-514F-479F-B742-FDC02D6C7274}"/>
              </a:ext>
            </a:extLst>
          </p:cNvPr>
          <p:cNvSpPr/>
          <p:nvPr/>
        </p:nvSpPr>
        <p:spPr>
          <a:xfrm rot="6903137">
            <a:off x="5297392" y="5219353"/>
            <a:ext cx="1089061" cy="116521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E778E1D-896A-4B15-8A97-6516007591D2}"/>
              </a:ext>
            </a:extLst>
          </p:cNvPr>
          <p:cNvSpPr txBox="1"/>
          <p:nvPr/>
        </p:nvSpPr>
        <p:spPr>
          <a:xfrm>
            <a:off x="7428216" y="5835721"/>
            <a:ext cx="283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Columna Entrante</a:t>
            </a:r>
          </a:p>
        </p:txBody>
      </p:sp>
    </p:spTree>
    <p:extLst>
      <p:ext uri="{BB962C8B-B14F-4D97-AF65-F5344CB8AC3E}">
        <p14:creationId xmlns:p14="http://schemas.microsoft.com/office/powerpoint/2010/main" val="2698220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 err="1"/>
              <a:t>Ejemplo</a:t>
            </a:r>
            <a:r>
              <a:rPr lang="en-US" b="1" dirty="0"/>
              <a:t>:</a:t>
            </a:r>
            <a:endParaRPr b="1" dirty="0"/>
          </a:p>
        </p:txBody>
      </p:sp>
      <p:sp>
        <p:nvSpPr>
          <p:cNvPr id="137" name="Google Shape;13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>
              <a:spcBef>
                <a:spcPts val="0"/>
              </a:spcBef>
              <a:buSzPts val="2800"/>
              <a:buNone/>
            </a:pPr>
            <a:endParaRPr lang="es-MX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21C543B2-2263-4625-B0B6-F497EC99F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494408"/>
              </p:ext>
            </p:extLst>
          </p:nvPr>
        </p:nvGraphicFramePr>
        <p:xfrm>
          <a:off x="666964" y="3098514"/>
          <a:ext cx="8446214" cy="198754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06602">
                  <a:extLst>
                    <a:ext uri="{9D8B030D-6E8A-4147-A177-3AD203B41FA5}">
                      <a16:colId xmlns:a16="http://schemas.microsoft.com/office/drawing/2014/main" val="2842767501"/>
                    </a:ext>
                  </a:extLst>
                </a:gridCol>
                <a:gridCol w="1206602">
                  <a:extLst>
                    <a:ext uri="{9D8B030D-6E8A-4147-A177-3AD203B41FA5}">
                      <a16:colId xmlns:a16="http://schemas.microsoft.com/office/drawing/2014/main" val="3174146885"/>
                    </a:ext>
                  </a:extLst>
                </a:gridCol>
                <a:gridCol w="1206602">
                  <a:extLst>
                    <a:ext uri="{9D8B030D-6E8A-4147-A177-3AD203B41FA5}">
                      <a16:colId xmlns:a16="http://schemas.microsoft.com/office/drawing/2014/main" val="2246935764"/>
                    </a:ext>
                  </a:extLst>
                </a:gridCol>
                <a:gridCol w="1206602">
                  <a:extLst>
                    <a:ext uri="{9D8B030D-6E8A-4147-A177-3AD203B41FA5}">
                      <a16:colId xmlns:a16="http://schemas.microsoft.com/office/drawing/2014/main" val="1100677871"/>
                    </a:ext>
                  </a:extLst>
                </a:gridCol>
                <a:gridCol w="1206602">
                  <a:extLst>
                    <a:ext uri="{9D8B030D-6E8A-4147-A177-3AD203B41FA5}">
                      <a16:colId xmlns:a16="http://schemas.microsoft.com/office/drawing/2014/main" val="1352766657"/>
                    </a:ext>
                  </a:extLst>
                </a:gridCol>
                <a:gridCol w="1206602">
                  <a:extLst>
                    <a:ext uri="{9D8B030D-6E8A-4147-A177-3AD203B41FA5}">
                      <a16:colId xmlns:a16="http://schemas.microsoft.com/office/drawing/2014/main" val="370187163"/>
                    </a:ext>
                  </a:extLst>
                </a:gridCol>
                <a:gridCol w="1206602">
                  <a:extLst>
                    <a:ext uri="{9D8B030D-6E8A-4147-A177-3AD203B41FA5}">
                      <a16:colId xmlns:a16="http://schemas.microsoft.com/office/drawing/2014/main" val="1904909738"/>
                    </a:ext>
                  </a:extLst>
                </a:gridCol>
              </a:tblGrid>
              <a:tr h="496887"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1" u="none" strike="noStrike" dirty="0">
                          <a:effectLst/>
                        </a:rPr>
                        <a:t>Básica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1" u="none" strike="noStrike" dirty="0" err="1">
                          <a:effectLst/>
                        </a:rPr>
                        <a:t>Cb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1" u="none" strike="noStrike" dirty="0">
                          <a:effectLst/>
                        </a:rPr>
                        <a:t>A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1" u="none" strike="noStrike" dirty="0">
                          <a:effectLst/>
                        </a:rPr>
                        <a:t>B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1" u="none" strike="noStrike" dirty="0">
                          <a:effectLst/>
                        </a:rPr>
                        <a:t>s1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1" u="none" strike="noStrike" dirty="0">
                          <a:effectLst/>
                        </a:rPr>
                        <a:t>s2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1" u="none" strike="noStrike" dirty="0">
                          <a:effectLst/>
                        </a:rPr>
                        <a:t>RHS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51367023"/>
                  </a:ext>
                </a:extLst>
              </a:tr>
              <a:tr h="496887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S1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0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0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50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0345435"/>
                  </a:ext>
                </a:extLst>
              </a:tr>
              <a:tr h="496887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S2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0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1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2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0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1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80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06541290"/>
                  </a:ext>
                </a:extLst>
              </a:tr>
              <a:tr h="496887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Z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-40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-30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0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0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0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48978088"/>
                  </a:ext>
                </a:extLst>
              </a:tr>
            </a:tbl>
          </a:graphicData>
        </a:graphic>
      </p:graphicFrame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5E019B6A-2793-44EB-9751-51C7AD0A346E}"/>
              </a:ext>
            </a:extLst>
          </p:cNvPr>
          <p:cNvSpPr/>
          <p:nvPr/>
        </p:nvSpPr>
        <p:spPr>
          <a:xfrm rot="10800000">
            <a:off x="9318233" y="3753241"/>
            <a:ext cx="915256" cy="3390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B790E38-A1D0-48FA-BD26-F9478C11AB56}"/>
              </a:ext>
            </a:extLst>
          </p:cNvPr>
          <p:cNvSpPr txBox="1"/>
          <p:nvPr/>
        </p:nvSpPr>
        <p:spPr>
          <a:xfrm>
            <a:off x="10233489" y="3492123"/>
            <a:ext cx="1877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0" dirty="0"/>
              <a:t>Podemos dividir</a:t>
            </a:r>
          </a:p>
          <a:p>
            <a:r>
              <a:rPr lang="es-MX" sz="1800" dirty="0"/>
              <a:t>Entre 2 la fila S1</a:t>
            </a:r>
          </a:p>
          <a:p>
            <a:r>
              <a:rPr lang="es-MX" sz="1800" dirty="0"/>
              <a:t>Para tener un 1 </a:t>
            </a:r>
          </a:p>
          <a:p>
            <a:r>
              <a:rPr lang="es-MX" sz="1800" dirty="0"/>
              <a:t>En la columna A</a:t>
            </a:r>
          </a:p>
        </p:txBody>
      </p:sp>
    </p:spTree>
    <p:extLst>
      <p:ext uri="{BB962C8B-B14F-4D97-AF65-F5344CB8AC3E}">
        <p14:creationId xmlns:p14="http://schemas.microsoft.com/office/powerpoint/2010/main" val="2814865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 err="1"/>
              <a:t>Ejemplo</a:t>
            </a:r>
            <a:r>
              <a:rPr lang="en-US" b="1" dirty="0"/>
              <a:t>:</a:t>
            </a:r>
            <a:endParaRPr b="1" dirty="0"/>
          </a:p>
        </p:txBody>
      </p:sp>
      <p:sp>
        <p:nvSpPr>
          <p:cNvPr id="137" name="Google Shape;13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>
              <a:spcBef>
                <a:spcPts val="0"/>
              </a:spcBef>
              <a:buSzPts val="2800"/>
              <a:buNone/>
            </a:pPr>
            <a:endParaRPr lang="es-MX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21C543B2-2263-4625-B0B6-F497EC99F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313518"/>
              </p:ext>
            </p:extLst>
          </p:nvPr>
        </p:nvGraphicFramePr>
        <p:xfrm>
          <a:off x="666964" y="3098514"/>
          <a:ext cx="8446214" cy="198754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06602">
                  <a:extLst>
                    <a:ext uri="{9D8B030D-6E8A-4147-A177-3AD203B41FA5}">
                      <a16:colId xmlns:a16="http://schemas.microsoft.com/office/drawing/2014/main" val="2842767501"/>
                    </a:ext>
                  </a:extLst>
                </a:gridCol>
                <a:gridCol w="1206602">
                  <a:extLst>
                    <a:ext uri="{9D8B030D-6E8A-4147-A177-3AD203B41FA5}">
                      <a16:colId xmlns:a16="http://schemas.microsoft.com/office/drawing/2014/main" val="3174146885"/>
                    </a:ext>
                  </a:extLst>
                </a:gridCol>
                <a:gridCol w="1206602">
                  <a:extLst>
                    <a:ext uri="{9D8B030D-6E8A-4147-A177-3AD203B41FA5}">
                      <a16:colId xmlns:a16="http://schemas.microsoft.com/office/drawing/2014/main" val="2246935764"/>
                    </a:ext>
                  </a:extLst>
                </a:gridCol>
                <a:gridCol w="1206602">
                  <a:extLst>
                    <a:ext uri="{9D8B030D-6E8A-4147-A177-3AD203B41FA5}">
                      <a16:colId xmlns:a16="http://schemas.microsoft.com/office/drawing/2014/main" val="1100677871"/>
                    </a:ext>
                  </a:extLst>
                </a:gridCol>
                <a:gridCol w="1206602">
                  <a:extLst>
                    <a:ext uri="{9D8B030D-6E8A-4147-A177-3AD203B41FA5}">
                      <a16:colId xmlns:a16="http://schemas.microsoft.com/office/drawing/2014/main" val="1352766657"/>
                    </a:ext>
                  </a:extLst>
                </a:gridCol>
                <a:gridCol w="1206602">
                  <a:extLst>
                    <a:ext uri="{9D8B030D-6E8A-4147-A177-3AD203B41FA5}">
                      <a16:colId xmlns:a16="http://schemas.microsoft.com/office/drawing/2014/main" val="370187163"/>
                    </a:ext>
                  </a:extLst>
                </a:gridCol>
                <a:gridCol w="1206602">
                  <a:extLst>
                    <a:ext uri="{9D8B030D-6E8A-4147-A177-3AD203B41FA5}">
                      <a16:colId xmlns:a16="http://schemas.microsoft.com/office/drawing/2014/main" val="1904909738"/>
                    </a:ext>
                  </a:extLst>
                </a:gridCol>
              </a:tblGrid>
              <a:tr h="496887"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1" u="none" strike="noStrike" dirty="0">
                          <a:effectLst/>
                        </a:rPr>
                        <a:t>Básica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1" u="none" strike="noStrike" dirty="0" err="1">
                          <a:effectLst/>
                        </a:rPr>
                        <a:t>Cb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1" u="none" strike="noStrike" dirty="0">
                          <a:effectLst/>
                        </a:rPr>
                        <a:t>A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1" u="none" strike="noStrike" dirty="0">
                          <a:effectLst/>
                        </a:rPr>
                        <a:t>B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1" u="none" strike="noStrike" dirty="0">
                          <a:effectLst/>
                        </a:rPr>
                        <a:t>s1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1" u="none" strike="noStrike" dirty="0">
                          <a:effectLst/>
                        </a:rPr>
                        <a:t>s2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1" u="none" strike="noStrike" dirty="0">
                          <a:effectLst/>
                        </a:rPr>
                        <a:t>RHS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51367023"/>
                  </a:ext>
                </a:extLst>
              </a:tr>
              <a:tr h="496887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S1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0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0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50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0345435"/>
                  </a:ext>
                </a:extLst>
              </a:tr>
              <a:tr h="496887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S2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0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0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1.5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0.5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1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30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06541290"/>
                  </a:ext>
                </a:extLst>
              </a:tr>
              <a:tr h="496887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Z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0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-10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0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48978088"/>
                  </a:ext>
                </a:extLst>
              </a:tr>
            </a:tbl>
          </a:graphicData>
        </a:graphic>
      </p:graphicFrame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5E019B6A-2793-44EB-9751-51C7AD0A346E}"/>
              </a:ext>
            </a:extLst>
          </p:cNvPr>
          <p:cNvSpPr/>
          <p:nvPr/>
        </p:nvSpPr>
        <p:spPr>
          <a:xfrm rot="10800000">
            <a:off x="9318233" y="3753241"/>
            <a:ext cx="915256" cy="33904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B790E38-A1D0-48FA-BD26-F9478C11AB56}"/>
              </a:ext>
            </a:extLst>
          </p:cNvPr>
          <p:cNvSpPr txBox="1"/>
          <p:nvPr/>
        </p:nvSpPr>
        <p:spPr>
          <a:xfrm>
            <a:off x="10299665" y="3553432"/>
            <a:ext cx="200567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800" dirty="0"/>
              <a:t>Podemos</a:t>
            </a:r>
          </a:p>
          <a:p>
            <a:r>
              <a:rPr lang="es-MX" sz="1800" dirty="0"/>
              <a:t>Multiplicar la fila</a:t>
            </a:r>
          </a:p>
          <a:p>
            <a:r>
              <a:rPr lang="es-MX" sz="1800" dirty="0"/>
              <a:t>S1 por -1 y</a:t>
            </a:r>
          </a:p>
          <a:p>
            <a:r>
              <a:rPr lang="es-MX" sz="1800" dirty="0" err="1"/>
              <a:t>Sumarsela</a:t>
            </a:r>
            <a:r>
              <a:rPr lang="es-MX" sz="1800" dirty="0"/>
              <a:t> a la</a:t>
            </a:r>
          </a:p>
          <a:p>
            <a:r>
              <a:rPr lang="es-MX" sz="1800" dirty="0"/>
              <a:t>Fila 2, y se puede</a:t>
            </a:r>
          </a:p>
          <a:p>
            <a:r>
              <a:rPr lang="es-MX" sz="1800" dirty="0"/>
              <a:t>Hacer lo mismo</a:t>
            </a:r>
          </a:p>
          <a:p>
            <a:r>
              <a:rPr lang="es-MX" sz="1800" dirty="0"/>
              <a:t>Para la fila Z pero</a:t>
            </a:r>
          </a:p>
          <a:p>
            <a:r>
              <a:rPr lang="es-MX" sz="1800" dirty="0"/>
              <a:t>Multiplicando por</a:t>
            </a:r>
          </a:p>
          <a:p>
            <a:r>
              <a:rPr lang="es-MX" sz="1800" dirty="0"/>
              <a:t>-40 en lugar de -1</a:t>
            </a:r>
          </a:p>
        </p:txBody>
      </p:sp>
    </p:spTree>
    <p:extLst>
      <p:ext uri="{BB962C8B-B14F-4D97-AF65-F5344CB8AC3E}">
        <p14:creationId xmlns:p14="http://schemas.microsoft.com/office/powerpoint/2010/main" val="4160477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 err="1"/>
              <a:t>Ejemplo</a:t>
            </a:r>
            <a:r>
              <a:rPr lang="en-US" b="1" dirty="0"/>
              <a:t>:</a:t>
            </a:r>
            <a:endParaRPr b="1" dirty="0"/>
          </a:p>
        </p:txBody>
      </p:sp>
      <p:sp>
        <p:nvSpPr>
          <p:cNvPr id="137" name="Google Shape;13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s-MX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Seguimos iterando hasta que lleguemos a una tabla así: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21C543B2-2263-4625-B0B6-F497EC99F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329727"/>
              </p:ext>
            </p:extLst>
          </p:nvPr>
        </p:nvGraphicFramePr>
        <p:xfrm>
          <a:off x="1488897" y="2687547"/>
          <a:ext cx="8446214" cy="198754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206602">
                  <a:extLst>
                    <a:ext uri="{9D8B030D-6E8A-4147-A177-3AD203B41FA5}">
                      <a16:colId xmlns:a16="http://schemas.microsoft.com/office/drawing/2014/main" val="2842767501"/>
                    </a:ext>
                  </a:extLst>
                </a:gridCol>
                <a:gridCol w="1206602">
                  <a:extLst>
                    <a:ext uri="{9D8B030D-6E8A-4147-A177-3AD203B41FA5}">
                      <a16:colId xmlns:a16="http://schemas.microsoft.com/office/drawing/2014/main" val="3174146885"/>
                    </a:ext>
                  </a:extLst>
                </a:gridCol>
                <a:gridCol w="1206602">
                  <a:extLst>
                    <a:ext uri="{9D8B030D-6E8A-4147-A177-3AD203B41FA5}">
                      <a16:colId xmlns:a16="http://schemas.microsoft.com/office/drawing/2014/main" val="2246935764"/>
                    </a:ext>
                  </a:extLst>
                </a:gridCol>
                <a:gridCol w="1206602">
                  <a:extLst>
                    <a:ext uri="{9D8B030D-6E8A-4147-A177-3AD203B41FA5}">
                      <a16:colId xmlns:a16="http://schemas.microsoft.com/office/drawing/2014/main" val="1100677871"/>
                    </a:ext>
                  </a:extLst>
                </a:gridCol>
                <a:gridCol w="1206602">
                  <a:extLst>
                    <a:ext uri="{9D8B030D-6E8A-4147-A177-3AD203B41FA5}">
                      <a16:colId xmlns:a16="http://schemas.microsoft.com/office/drawing/2014/main" val="1352766657"/>
                    </a:ext>
                  </a:extLst>
                </a:gridCol>
                <a:gridCol w="1206602">
                  <a:extLst>
                    <a:ext uri="{9D8B030D-6E8A-4147-A177-3AD203B41FA5}">
                      <a16:colId xmlns:a16="http://schemas.microsoft.com/office/drawing/2014/main" val="370187163"/>
                    </a:ext>
                  </a:extLst>
                </a:gridCol>
                <a:gridCol w="1206602">
                  <a:extLst>
                    <a:ext uri="{9D8B030D-6E8A-4147-A177-3AD203B41FA5}">
                      <a16:colId xmlns:a16="http://schemas.microsoft.com/office/drawing/2014/main" val="1904909738"/>
                    </a:ext>
                  </a:extLst>
                </a:gridCol>
              </a:tblGrid>
              <a:tr h="496887"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1" u="none" strike="noStrike" dirty="0">
                          <a:effectLst/>
                        </a:rPr>
                        <a:t>Básica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1" u="none" strike="noStrike" dirty="0" err="1">
                          <a:effectLst/>
                        </a:rPr>
                        <a:t>Cb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1" u="none" strike="noStrike" dirty="0">
                          <a:effectLst/>
                        </a:rPr>
                        <a:t>A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1" u="none" strike="noStrike" dirty="0">
                          <a:effectLst/>
                        </a:rPr>
                        <a:t>B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1" u="none" strike="noStrike" dirty="0">
                          <a:effectLst/>
                        </a:rPr>
                        <a:t>s1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1" u="none" strike="noStrike" dirty="0">
                          <a:effectLst/>
                        </a:rPr>
                        <a:t>s2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800" b="1" u="none" strike="noStrike" dirty="0">
                          <a:effectLst/>
                        </a:rPr>
                        <a:t>RHS</a:t>
                      </a:r>
                      <a:endParaRPr lang="es-MX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51367023"/>
                  </a:ext>
                </a:extLst>
              </a:tr>
              <a:tr h="496887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S1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0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-1/3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30345435"/>
                  </a:ext>
                </a:extLst>
              </a:tr>
              <a:tr h="496887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S2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0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1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-1/3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2/3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20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06541290"/>
                  </a:ext>
                </a:extLst>
              </a:tr>
              <a:tr h="496887"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Z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>
                          <a:effectLst/>
                        </a:rPr>
                        <a:t> </a:t>
                      </a:r>
                      <a:endParaRPr lang="es-MX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0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0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u="none" strike="noStrike" dirty="0">
                          <a:effectLst/>
                        </a:rPr>
                        <a:t>20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48978088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CC1947AA-3DD0-42BA-98CC-A1B6B38D583C}"/>
              </a:ext>
            </a:extLst>
          </p:cNvPr>
          <p:cNvSpPr txBox="1"/>
          <p:nvPr/>
        </p:nvSpPr>
        <p:spPr>
          <a:xfrm>
            <a:off x="3955550" y="5537017"/>
            <a:ext cx="4450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b="1" dirty="0"/>
              <a:t>Solución A=30, B=20, Z=2300</a:t>
            </a:r>
          </a:p>
        </p:txBody>
      </p:sp>
    </p:spTree>
    <p:extLst>
      <p:ext uri="{BB962C8B-B14F-4D97-AF65-F5344CB8AC3E}">
        <p14:creationId xmlns:p14="http://schemas.microsoft.com/office/powerpoint/2010/main" val="3124754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 err="1"/>
              <a:t>Análisis</a:t>
            </a:r>
            <a:r>
              <a:rPr lang="en-US" b="1" dirty="0"/>
              <a:t> de </a:t>
            </a:r>
            <a:r>
              <a:rPr lang="en-US" b="1" dirty="0" err="1"/>
              <a:t>Sensibilidad</a:t>
            </a:r>
            <a:endParaRPr b="1" dirty="0"/>
          </a:p>
        </p:txBody>
      </p:sp>
      <p:sp>
        <p:nvSpPr>
          <p:cNvPr id="137" name="Google Shape;13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s-MX" dirty="0"/>
              <a:t>El análisis de sensibilidad en el contexto de la programación lineal se refiere a la evaluación del impacto que tienen los cambios en los parámetros del modelo ( coeficientes de la función objetivo , coeficientes de las restricciones y constantes del lado derecho de las restricciones ) sobre la solución óptima. 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endParaRPr lang="es-MX" dirty="0"/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s-MX" dirty="0"/>
              <a:t>Básicamente , nos permite entender cuan robusta es nuestra solución óptima frente a variaciones en los datos del problema. </a:t>
            </a:r>
            <a:endParaRPr b="0" i="0" u="none" strike="noStrik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351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Evaluation Plan</a:t>
            </a:r>
            <a:endParaRPr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DDBB3B-09E4-4A76-92A3-5892E6A11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390" y="1385888"/>
            <a:ext cx="6312224" cy="172093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79FB7C6-B2AD-45FE-9FB8-059432CF7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6390" y="5616530"/>
            <a:ext cx="6331275" cy="87634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9B5E52B-EAA5-46E5-93B7-A4517EE632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6248" y="3133721"/>
            <a:ext cx="7912507" cy="250202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 err="1"/>
              <a:t>Análisis</a:t>
            </a:r>
            <a:r>
              <a:rPr lang="en-US" b="1" dirty="0"/>
              <a:t> de </a:t>
            </a:r>
            <a:r>
              <a:rPr lang="en-US" b="1" dirty="0" err="1"/>
              <a:t>Sensibilidad</a:t>
            </a:r>
            <a:endParaRPr b="1" dirty="0"/>
          </a:p>
        </p:txBody>
      </p:sp>
      <p:sp>
        <p:nvSpPr>
          <p:cNvPr id="137" name="Google Shape;13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s-MX" sz="3600" b="1" dirty="0"/>
              <a:t>Necesidad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endParaRPr lang="es-MX" sz="3600" b="1" i="0" u="none" strike="noStrik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s-MX" sz="3600" dirty="0"/>
              <a:t>En muchos casos , los coeficientes en la función objetivo o en las restricciones no son conocidos con certeza y pueden variar. El análisis de sensibilidad permite evaluar cómo estos cambios potenciales pueden afectar la solución óptima. </a:t>
            </a:r>
            <a:endParaRPr sz="3600" b="1" i="0" u="none" strike="noStrik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7208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 err="1"/>
              <a:t>Análisis</a:t>
            </a:r>
            <a:r>
              <a:rPr lang="en-US" b="1" dirty="0"/>
              <a:t> de </a:t>
            </a:r>
            <a:r>
              <a:rPr lang="en-US" b="1" dirty="0" err="1"/>
              <a:t>Sensibilidad</a:t>
            </a:r>
            <a:endParaRPr b="1" dirty="0"/>
          </a:p>
        </p:txBody>
      </p:sp>
      <p:sp>
        <p:nvSpPr>
          <p:cNvPr id="137" name="Google Shape;13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s-MX" sz="3600" b="1" dirty="0"/>
              <a:t>Necesidad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endParaRPr lang="es-MX" sz="3600" b="1" i="0" u="none" strike="noStrik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s-MX" sz="3600" dirty="0"/>
              <a:t>Los tomadores de decisiones pueden usar los resultados del análisis de sensibilidad para planificar mejor y hacer ajustes informados. 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endParaRPr lang="es-MX" sz="3600" dirty="0"/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s-MX" sz="3600" dirty="0"/>
              <a:t>Esto es crucial en la planificación de recursos, donde el cambio en la disponibilidad de recursos puede requerir ajustes rápidos en la producción o en la asignación de recursos.</a:t>
            </a:r>
            <a:endParaRPr lang="es-MX" sz="3600" b="1" i="0" u="none" strike="noStrik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7252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 err="1"/>
              <a:t>Análisis</a:t>
            </a:r>
            <a:r>
              <a:rPr lang="en-US" b="1" dirty="0"/>
              <a:t> de </a:t>
            </a:r>
            <a:r>
              <a:rPr lang="en-US" b="1" dirty="0" err="1"/>
              <a:t>Sensibilidad</a:t>
            </a:r>
            <a:endParaRPr b="1" dirty="0"/>
          </a:p>
        </p:txBody>
      </p:sp>
      <p:sp>
        <p:nvSpPr>
          <p:cNvPr id="137" name="Google Shape;13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s-MX" sz="3600" b="1" dirty="0"/>
              <a:t>Necesidad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endParaRPr lang="es-MX" sz="3600" b="1" i="0" u="none" strike="noStrik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s-MX" sz="3600" dirty="0"/>
              <a:t>El análisis de sensibilidad ayuda a identificar cuáles parámetros son más críticos para la solución óptima.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endParaRPr lang="es-MX" sz="3600" dirty="0"/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s-MX" sz="3600" dirty="0"/>
              <a:t>Esto permite a los analistas focalizar sus esfuerzos en obtener estimaciones más precisas para estos parámetros críticos</a:t>
            </a:r>
            <a:endParaRPr lang="es-MX" sz="3600" b="1" i="0" u="none" strike="noStrik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4582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 err="1"/>
              <a:t>Análisis</a:t>
            </a:r>
            <a:r>
              <a:rPr lang="en-US" b="1" dirty="0"/>
              <a:t> de </a:t>
            </a:r>
            <a:r>
              <a:rPr lang="en-US" b="1" dirty="0" err="1"/>
              <a:t>Sensibilidad</a:t>
            </a:r>
            <a:endParaRPr b="1" dirty="0"/>
          </a:p>
        </p:txBody>
      </p:sp>
      <p:sp>
        <p:nvSpPr>
          <p:cNvPr id="137" name="Google Shape;13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s-MX" sz="3600" b="1" dirty="0"/>
              <a:t>Necesidad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endParaRPr lang="es-MX" sz="3600" b="1" i="0" u="none" strike="noStrik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s-MX" sz="3600" dirty="0"/>
              <a:t>En situaciones donde los parámetros cambian, como aumentos en los costos de materiales o cambios en la demanda, el análisis de sensibilidad permite planificar contingencias adecuada. 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endParaRPr lang="es-MX" sz="3600" dirty="0"/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s-MX" sz="3600" dirty="0"/>
              <a:t>Las organizaciones pueden preparar planes de acción alternativos basados en diferentes escenarios posibles</a:t>
            </a:r>
            <a:endParaRPr lang="es-MX" sz="3600" b="1" i="0" u="none" strike="noStrik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0729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 err="1"/>
              <a:t>Aplicaciones</a:t>
            </a:r>
            <a:endParaRPr b="1" dirty="0"/>
          </a:p>
        </p:txBody>
      </p:sp>
      <p:sp>
        <p:nvSpPr>
          <p:cNvPr id="137" name="Google Shape;13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s-MX" sz="3600" b="1" dirty="0"/>
              <a:t>Gestión Financiera:</a:t>
            </a:r>
            <a:r>
              <a:rPr lang="es-MX" sz="3600" dirty="0"/>
              <a:t> Examinar cómo cambios en las tasas de interés o en los precios de los activos afectan el portafolio óptimo de inversiones.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endParaRPr lang="es-MX" sz="3600" b="1" i="0" u="none" strike="noStrik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s-MX" sz="3600" b="1" dirty="0"/>
              <a:t>Logística:</a:t>
            </a:r>
            <a:r>
              <a:rPr lang="es-MX" sz="3600" dirty="0"/>
              <a:t> Analizar cómo variaciones en los costos de transporte o en las capacidades de los vehículos pueden influir en las rutas óptimas y en la distribución de bienes. </a:t>
            </a:r>
            <a:endParaRPr lang="es-MX" sz="3600" b="1" i="0" u="none" strike="noStrik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6272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 err="1"/>
              <a:t>Pasos</a:t>
            </a:r>
            <a:endParaRPr b="1" dirty="0"/>
          </a:p>
        </p:txBody>
      </p:sp>
      <p:sp>
        <p:nvSpPr>
          <p:cNvPr id="137" name="Google Shape;13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49300" indent="-571500">
              <a:spcBef>
                <a:spcPts val="0"/>
              </a:spcBef>
              <a:buSzPts val="2800"/>
            </a:pPr>
            <a:r>
              <a:rPr lang="es-MX" sz="3600" dirty="0"/>
              <a:t>Cambios en los Coeficientes de la Función Objetivo</a:t>
            </a:r>
          </a:p>
          <a:p>
            <a:pPr marL="749300" indent="-571500">
              <a:spcBef>
                <a:spcPts val="0"/>
              </a:spcBef>
              <a:buSzPts val="2800"/>
            </a:pPr>
            <a:endParaRPr lang="es-MX" sz="3600" b="1" i="0" u="none" strike="noStrik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9300" indent="-571500">
              <a:spcBef>
                <a:spcPts val="0"/>
              </a:spcBef>
              <a:buSzPts val="2800"/>
            </a:pPr>
            <a:r>
              <a:rPr lang="es-MX" sz="3600" dirty="0"/>
              <a:t>Cambios en los Coeficientes de las Restricciones</a:t>
            </a:r>
          </a:p>
          <a:p>
            <a:pPr marL="749300" indent="-571500">
              <a:spcBef>
                <a:spcPts val="0"/>
              </a:spcBef>
              <a:buSzPts val="2800"/>
            </a:pPr>
            <a:endParaRPr lang="es-MX" sz="3600" b="1" i="0" u="none" strike="noStrik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9300" indent="-571500">
              <a:spcBef>
                <a:spcPts val="0"/>
              </a:spcBef>
              <a:buSzPts val="2800"/>
            </a:pPr>
            <a:r>
              <a:rPr lang="es-MX" sz="3600" dirty="0"/>
              <a:t>Cambios en las Constantes de las Restricciones</a:t>
            </a:r>
            <a:endParaRPr lang="es-MX" sz="3600" b="1" i="0" u="none" strike="noStrik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3126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 err="1"/>
              <a:t>Precios</a:t>
            </a:r>
            <a:r>
              <a:rPr lang="en-US" b="1" dirty="0"/>
              <a:t> Sombra</a:t>
            </a:r>
            <a:endParaRPr b="1" dirty="0"/>
          </a:p>
        </p:txBody>
      </p:sp>
      <p:sp>
        <p:nvSpPr>
          <p:cNvPr id="137" name="Google Shape;13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es-MX" dirty="0"/>
              <a:t>Este es el valor asociado a cada restricción en un problema de programación lineal. Geométricamente, representa la tasa de cambio del valor óptimo de la función objetivo respecto a una pequeña variación en el lado derecho de una restricción, manteniendo todo lo demás constante.</a:t>
            </a:r>
            <a:endParaRPr lang="es-MX" sz="3600" b="1" i="0" u="none" strike="noStrik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0443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 err="1"/>
              <a:t>Precios</a:t>
            </a:r>
            <a:r>
              <a:rPr lang="en-US" b="1" dirty="0"/>
              <a:t> Sombra: </a:t>
            </a:r>
            <a:r>
              <a:rPr lang="en-US" b="1" dirty="0" err="1"/>
              <a:t>Interpretación</a:t>
            </a:r>
            <a:endParaRPr b="1" dirty="0"/>
          </a:p>
        </p:txBody>
      </p:sp>
      <p:sp>
        <p:nvSpPr>
          <p:cNvPr id="137" name="Google Shape;13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es-MX" dirty="0"/>
              <a:t>Si el precio sombra de una restricción es alto, eso significa que esa restricción es "cara" o "valiosa" porque liberar un poco más de ese recurso (relajando la restricción) puede mejorar significativamente el valor de la función objetivo (por ejemplo, las ganancias en un problema de maximización). </a:t>
            </a:r>
          </a:p>
          <a:p>
            <a:pPr marL="177800" indent="0">
              <a:spcBef>
                <a:spcPts val="0"/>
              </a:spcBef>
              <a:buSzPts val="2800"/>
              <a:buNone/>
            </a:pPr>
            <a:endParaRPr lang="es-MX" dirty="0"/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es-MX" dirty="0"/>
              <a:t>Es decir que tanto puede aumentar nuestra función de utilidad si aumentamos una unidad en la restricción</a:t>
            </a:r>
          </a:p>
          <a:p>
            <a:pPr marL="177800" indent="0">
              <a:spcBef>
                <a:spcPts val="0"/>
              </a:spcBef>
              <a:buSzPts val="2800"/>
              <a:buNone/>
            </a:pPr>
            <a:endParaRPr lang="es-MX" sz="3600" b="1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indent="0">
              <a:spcBef>
                <a:spcPts val="0"/>
              </a:spcBef>
              <a:buSzPts val="2800"/>
              <a:buNone/>
            </a:pPr>
            <a:endParaRPr lang="es-MX" sz="3600" b="1" i="0" u="none" strike="noStrik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809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506012"/>
            <a:ext cx="6297022" cy="78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 err="1"/>
              <a:t>Método</a:t>
            </a:r>
            <a:r>
              <a:rPr lang="en-US" b="1" dirty="0"/>
              <a:t> Simplex</a:t>
            </a:r>
            <a:endParaRPr dirty="0"/>
          </a:p>
        </p:txBody>
      </p:sp>
      <p:pic>
        <p:nvPicPr>
          <p:cNvPr id="1026" name="Picture 2" descr="The simplex method">
            <a:extLst>
              <a:ext uri="{FF2B5EF4-FFF2-40B4-BE49-F238E27FC236}">
                <a16:creationId xmlns:a16="http://schemas.microsoft.com/office/drawing/2014/main" id="{BE9A3362-8F71-4547-BCBE-0FC09D1D1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568" y="1857503"/>
            <a:ext cx="4726113" cy="436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 err="1"/>
              <a:t>Método</a:t>
            </a:r>
            <a:r>
              <a:rPr lang="en-US" b="1" dirty="0"/>
              <a:t> Simplex</a:t>
            </a:r>
            <a:endParaRPr b="1" dirty="0"/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762000" y="157779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>
              <a:spcBef>
                <a:spcPts val="0"/>
              </a:spcBef>
              <a:buNone/>
            </a:pPr>
            <a:r>
              <a:rPr lang="es-MX" dirty="0"/>
              <a:t>El método simplex es un algoritmo popular para resolver problemas de programación lineal. </a:t>
            </a:r>
          </a:p>
          <a:p>
            <a:pPr marL="228600" lvl="0" indent="0">
              <a:spcBef>
                <a:spcPts val="0"/>
              </a:spcBef>
              <a:buNone/>
            </a:pPr>
            <a:endParaRPr lang="es-MX" dirty="0"/>
          </a:p>
          <a:p>
            <a:pPr marL="228600" lvl="0" indent="0">
              <a:spcBef>
                <a:spcPts val="0"/>
              </a:spcBef>
              <a:buNone/>
            </a:pPr>
            <a:r>
              <a:rPr lang="es-MX" dirty="0"/>
              <a:t>Se utiliza para encontrar la solución óptima de una función objetivo lineal sujeta a un conjunto de restricciones lineales. Funciona operando en los vértices del conjunto de soluciones factibles y moviéndose a lo largo de ellos para mejorar el valor de la función objetivo hasta que se alcanza el valor óptimo.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 err="1"/>
              <a:t>Método</a:t>
            </a:r>
            <a:r>
              <a:rPr lang="en-US" b="1" dirty="0"/>
              <a:t> Simplex</a:t>
            </a:r>
            <a:endParaRPr b="1" dirty="0"/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762000" y="157779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r>
              <a:rPr lang="es-MX" b="1" dirty="0"/>
              <a:t>Ventajas sobre el método gráfico:</a:t>
            </a:r>
            <a:endParaRPr lang="es-MX" dirty="0"/>
          </a:p>
          <a:p>
            <a:endParaRPr lang="es-MX" b="1" dirty="0"/>
          </a:p>
          <a:p>
            <a:r>
              <a:rPr lang="es-MX" b="1" dirty="0"/>
              <a:t>Dimensionalidad:</a:t>
            </a:r>
            <a:r>
              <a:rPr lang="es-MX" dirty="0"/>
              <a:t> El método gráfico solo es aplicable a problemas con dos variables debido a la limitación impuesta por la representación gráfica en un plano cartesiano bidimensional. El método simplex, en cambio, puede manejar problemas con cualquier número de variables y restricciones.</a:t>
            </a:r>
          </a:p>
        </p:txBody>
      </p:sp>
    </p:spTree>
    <p:extLst>
      <p:ext uri="{BB962C8B-B14F-4D97-AF65-F5344CB8AC3E}">
        <p14:creationId xmlns:p14="http://schemas.microsoft.com/office/powerpoint/2010/main" val="138836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 err="1"/>
              <a:t>Método</a:t>
            </a:r>
            <a:r>
              <a:rPr lang="en-US" b="1" dirty="0"/>
              <a:t> Simplex</a:t>
            </a:r>
            <a:endParaRPr b="1" dirty="0"/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762000" y="157779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r>
              <a:rPr lang="es-MX" b="1" dirty="0"/>
              <a:t>Ventajas sobre el método gráfico:</a:t>
            </a:r>
            <a:endParaRPr lang="es-MX" dirty="0"/>
          </a:p>
          <a:p>
            <a:endParaRPr lang="es-MX" b="1" dirty="0"/>
          </a:p>
          <a:p>
            <a:r>
              <a:rPr lang="es-MX" b="1" dirty="0"/>
              <a:t>Eficiencia y Precisión:</a:t>
            </a:r>
            <a:r>
              <a:rPr lang="es-MX" dirty="0"/>
              <a:t> El método gráfico es más intuitivo pero menos eficiente y preciso para problemas complejos y de gran escala. El método simplex, aunque más complejo conceptualmente, es mucho más eficiente para resolver grandes problemas de programación lineal.</a:t>
            </a:r>
          </a:p>
        </p:txBody>
      </p:sp>
    </p:spTree>
    <p:extLst>
      <p:ext uri="{BB962C8B-B14F-4D97-AF65-F5344CB8AC3E}">
        <p14:creationId xmlns:p14="http://schemas.microsoft.com/office/powerpoint/2010/main" val="386178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 err="1"/>
              <a:t>Mejoras</a:t>
            </a:r>
            <a:endParaRPr b="1" dirty="0"/>
          </a:p>
        </p:txBody>
      </p:sp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762000" y="157779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r>
              <a:rPr lang="es-MX" b="1" dirty="0"/>
              <a:t>Método de la Gran M:</a:t>
            </a:r>
            <a:r>
              <a:rPr lang="es-MX" dirty="0"/>
              <a:t> Este es un refinamiento del método simplex que introduce grandes multiplicadores (M) para manejar restricciones de igualdad y restricciones con desigualdades que no pueden ser inmediatamente convertidas en la forma estándar.</a:t>
            </a:r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 err="1"/>
              <a:t>Mejoras</a:t>
            </a:r>
            <a:endParaRPr b="1" dirty="0"/>
          </a:p>
        </p:txBody>
      </p:sp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762000" y="157779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r>
              <a:rPr lang="es-MX" b="1" dirty="0"/>
              <a:t>Método de las Dos Fases:</a:t>
            </a:r>
            <a:r>
              <a:rPr lang="es-MX" dirty="0"/>
              <a:t> Este método simplifica el tratamiento de las restricciones de igualdad y las desigualdades sin necesidad de elegir grandes números (M). En la primera fase, se busca una solución factible, y en la segunda fase, se optimiza la solución factible utilizando el método simplex estándar.</a:t>
            </a:r>
          </a:p>
          <a:p>
            <a:pPr marL="51435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8204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 err="1"/>
              <a:t>Pasos</a:t>
            </a:r>
            <a:r>
              <a:rPr lang="en-US" b="1" dirty="0"/>
              <a:t> Simplex</a:t>
            </a:r>
            <a:endParaRPr b="1" dirty="0"/>
          </a:p>
        </p:txBody>
      </p:sp>
      <p:sp>
        <p:nvSpPr>
          <p:cNvPr id="137" name="Google Shape;13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s-MX" b="1" dirty="0"/>
              <a:t>Formulación del Problema:</a:t>
            </a:r>
            <a:endParaRPr lang="es-MX" dirty="0"/>
          </a:p>
          <a:p>
            <a:pPr lvl="1"/>
            <a:r>
              <a:rPr lang="es-MX" dirty="0"/>
              <a:t>Identifica la función objetivo que deseas maximizar o minimizar.</a:t>
            </a:r>
          </a:p>
          <a:p>
            <a:pPr lvl="1"/>
            <a:r>
              <a:rPr lang="es-MX" dirty="0"/>
              <a:t>Especifica las restricciones del problema en forma de igualdades o desigualdades.</a:t>
            </a:r>
          </a:p>
          <a:p>
            <a:r>
              <a:rPr lang="es-MX" b="1" dirty="0"/>
              <a:t>Convertir a Forma Estándar:</a:t>
            </a:r>
            <a:endParaRPr lang="es-MX" dirty="0"/>
          </a:p>
          <a:p>
            <a:pPr lvl="1"/>
            <a:r>
              <a:rPr lang="es-MX" dirty="0"/>
              <a:t>Si es necesario, convierte las restricciones a igualdades añadiendo variables de holgura (para ≤), variables de exceso (para ≥) o variables artificiales (para =).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endParaRPr b="0" i="0" u="none" strike="noStrik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1336</Words>
  <Application>Microsoft Office PowerPoint</Application>
  <PresentationFormat>Panorámica</PresentationFormat>
  <Paragraphs>242</Paragraphs>
  <Slides>27</Slides>
  <Notes>27</Notes>
  <HiddenSlides>1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0" baseType="lpstr">
      <vt:lpstr>Arial</vt:lpstr>
      <vt:lpstr>Calibri</vt:lpstr>
      <vt:lpstr>Tema de Office</vt:lpstr>
      <vt:lpstr>Decision Support Analysis </vt:lpstr>
      <vt:lpstr>Evaluation Plan</vt:lpstr>
      <vt:lpstr>Método Simplex</vt:lpstr>
      <vt:lpstr>Método Simplex</vt:lpstr>
      <vt:lpstr>Método Simplex</vt:lpstr>
      <vt:lpstr>Método Simplex</vt:lpstr>
      <vt:lpstr>Mejoras</vt:lpstr>
      <vt:lpstr>Mejoras</vt:lpstr>
      <vt:lpstr>Pasos Simplex</vt:lpstr>
      <vt:lpstr>Pasos Simplex</vt:lpstr>
      <vt:lpstr>Pasos Simplex</vt:lpstr>
      <vt:lpstr>Ejemplo:</vt:lpstr>
      <vt:lpstr>Ejemplo:</vt:lpstr>
      <vt:lpstr>Ejemplo:</vt:lpstr>
      <vt:lpstr>Ejemplo:</vt:lpstr>
      <vt:lpstr>Ejemplo:</vt:lpstr>
      <vt:lpstr>Ejemplo:</vt:lpstr>
      <vt:lpstr>Ejemplo:</vt:lpstr>
      <vt:lpstr>Análisis de Sensibilidad</vt:lpstr>
      <vt:lpstr>Análisis de Sensibilidad</vt:lpstr>
      <vt:lpstr>Análisis de Sensibilidad</vt:lpstr>
      <vt:lpstr>Análisis de Sensibilidad</vt:lpstr>
      <vt:lpstr>Análisis de Sensibilidad</vt:lpstr>
      <vt:lpstr>Aplicaciones</vt:lpstr>
      <vt:lpstr>Pasos</vt:lpstr>
      <vt:lpstr>Precios Sombra</vt:lpstr>
      <vt:lpstr>Precios Sombra: Interpretación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Visualización de datos y narrativa</dc:title>
  <dc:creator>Jorge Luis Ramos Zavaleta</dc:creator>
  <cp:lastModifiedBy>Jorge Luis Ramos Zavaleta</cp:lastModifiedBy>
  <cp:revision>49</cp:revision>
  <dcterms:created xsi:type="dcterms:W3CDTF">2021-08-04T03:33:05Z</dcterms:created>
  <dcterms:modified xsi:type="dcterms:W3CDTF">2025-05-15T22:11:21Z</dcterms:modified>
</cp:coreProperties>
</file>