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7B568-581B-4ED7-8E89-CD857D5E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1AE83-D10F-41A9-BA73-07D2BBB50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A3123-F11A-4628-AA2B-84E05E6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28C27-850B-40EC-907B-61A4167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1BFEC-0D57-4229-A2FC-0C448634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575F-0D45-4390-B7B3-6F7E131C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DFF0A0-55F7-4C76-B952-AF3AB36D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FBDEA-A838-4B22-ABC7-6E4103BB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8E11B-B88D-4A47-841B-F19D9F97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C7E52-8F78-42F7-B574-1C6EDE5C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7E635-A28E-446C-98E9-E7BBF1FA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C78B9-5C53-4F9A-B566-479F9BDF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ABB071-7704-4D09-9843-0D79A0E2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98396-C494-4DBC-BEBA-FE338815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047A9-8B0C-4D03-880D-F01F1B8A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C7235-5596-4631-BF1C-1318BECB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7E6EE3-83CD-492B-9EAD-F8DC977E8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DA102F-DFEC-440B-941E-1819540E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19B8C-E1D6-4BA6-87C3-C4F84F39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8ADDF-0C18-41FE-937D-45AB18D0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B84B8-6FC1-4F31-AACC-EF07C931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B8695-63F0-4DC4-89AF-395C0C6E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0815D2-82C1-4884-856A-69D19C1A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0D9DD1-3FE9-4EFA-A9C5-FE9F03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5E8E38-8448-4A64-9156-528D9ED0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CD32-0818-4737-BF00-0F16F7D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7D2C6-5FCE-42A5-8CAD-D1839A7C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EE0DA-462B-413B-8012-A5B1423F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C609F-823A-4083-8F16-D5DD9438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A2D8B-C0DD-45AD-96DE-65F12FDC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4BFF-57E3-4C94-B395-D30627EF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3F7C2-803E-43A8-A287-29D014A2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6C9EA-8A24-4E37-B529-14C8989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7EDC2-CD29-441C-8E9A-2A38A437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41FB1-BC6B-4424-805F-D3A36CE3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E54F8-20A1-4F3D-B82E-CC40E191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7839F-1AB8-4F01-B707-48ABF1D93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46C159-D58C-4B29-9E0F-401C6DE4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4D22FD-2BFC-445D-B951-F2C7ACBC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04C26-6B88-42F5-A04B-9BFF2E6B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D27F9D-097C-434D-8FF9-FB856CC6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6146-C234-4D08-90F1-8F8302AA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72ABA4-C79D-4919-B29F-8C424290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60434-3E81-4AC9-BFF1-F6E66D83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46DD4-3A47-42BE-B80F-AEC3028B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95EB3B-4026-4C4A-A08F-FC627B911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EBBF68-1107-4E0C-A796-66B5E616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1FCC96-9963-4B16-8646-8D4B43FE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183EE6-8FFB-48EC-BBD5-1DBA4F66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FA7C-9E3E-42A2-90A2-6BFD4CD5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4B1DAB-5261-477A-9900-35F71C2A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F3AB61-971A-4B16-AE31-89320160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EFECCF-5624-4197-A15E-9F051DF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F3EDC5-9D80-4D9C-895D-C11C457F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8F1F32-AFF7-4394-BCEE-74D3F7A9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DEE012-6DCD-450F-9119-3FB6D5B0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CE006-3CAC-4ED8-A3D4-EF2938C1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0697-31A4-4054-BCDF-381C4180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46ACD7-858E-4A58-95F1-D9F06ABC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E98B9-4435-423F-B69C-D6CB59D4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8556D2-AF28-4DB7-8D2F-002DCDBD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B1364-45DC-4903-A027-F163D77E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763739-526D-4004-B14F-92C401E3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FC030-90D7-4FF3-8B92-C7918EE1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BD6C6-6EC5-481D-98B5-2D1DC0B60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6F95-C938-4857-ADB1-09DA84FBA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78A79-2AB4-4AB7-B683-7E2A6C7DC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30D85-D845-442E-AFDE-864E394F5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A5D2-5693-473C-9EF0-4BAD4D5B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72DF3-6BCC-40FD-A5DE-7BB04B778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Actividad 1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2911F-B53D-4AA1-8D77-551DF4F82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/>
              <a:t>Visualización de datos y narrativa</a:t>
            </a:r>
          </a:p>
          <a:p>
            <a:r>
              <a:rPr lang="es-MX" b="1" dirty="0"/>
              <a:t>Análisis de datos con SQL</a:t>
            </a:r>
          </a:p>
          <a:p>
            <a:r>
              <a:rPr lang="es-MX" dirty="0"/>
              <a:t>29-Junio-2022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A6D8-7D27-4060-BC30-DCBC162D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Dataset</a:t>
            </a:r>
            <a:r>
              <a:rPr lang="es-MX" b="1" dirty="0"/>
              <a:t> 1</a:t>
            </a:r>
            <a:endParaRPr lang="en-U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C05315-331B-4AB3-BDC5-25608829BC9D}"/>
              </a:ext>
            </a:extLst>
          </p:cNvPr>
          <p:cNvSpPr txBox="1"/>
          <p:nvPr/>
        </p:nvSpPr>
        <p:spPr>
          <a:xfrm>
            <a:off x="904874" y="129057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US </a:t>
            </a:r>
            <a:r>
              <a:rPr lang="es-MX" sz="2000" b="1" dirty="0" err="1"/>
              <a:t>Shootings</a:t>
            </a:r>
            <a:endParaRPr lang="es-MX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405BA2-03F7-4850-B234-8E21DA273862}"/>
              </a:ext>
            </a:extLst>
          </p:cNvPr>
          <p:cNvSpPr txBox="1"/>
          <p:nvPr/>
        </p:nvSpPr>
        <p:spPr>
          <a:xfrm>
            <a:off x="904875" y="2119253"/>
            <a:ext cx="10288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Enero</a:t>
            </a:r>
            <a:r>
              <a:rPr lang="en-US" sz="2000" dirty="0"/>
              <a:t> de 2015, The Washington Post ha </a:t>
            </a:r>
            <a:r>
              <a:rPr lang="en-US" sz="2000" dirty="0" err="1"/>
              <a:t>compilado</a:t>
            </a:r>
            <a:r>
              <a:rPr lang="en-US" sz="2000" dirty="0"/>
              <a:t> una base de </a:t>
            </a:r>
            <a:r>
              <a:rPr lang="en-US" sz="2000" dirty="0" err="1"/>
              <a:t>datos</a:t>
            </a:r>
            <a:r>
              <a:rPr lang="en-US" sz="2000" dirty="0"/>
              <a:t> de </a:t>
            </a:r>
            <a:r>
              <a:rPr lang="en-US" sz="2000" dirty="0" err="1"/>
              <a:t>cado</a:t>
            </a:r>
            <a:r>
              <a:rPr lang="en-US" sz="2000" dirty="0"/>
              <a:t> </a:t>
            </a:r>
            <a:r>
              <a:rPr lang="en-US" sz="2000" dirty="0" err="1"/>
              <a:t>tiroteo</a:t>
            </a:r>
            <a:r>
              <a:rPr lang="en-US" sz="2000" dirty="0"/>
              <a:t> que </a:t>
            </a:r>
          </a:p>
          <a:p>
            <a:r>
              <a:rPr lang="en-US" sz="2000" dirty="0" err="1"/>
              <a:t>terminó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una </a:t>
            </a:r>
            <a:r>
              <a:rPr lang="en-US" sz="2000" dirty="0" err="1"/>
              <a:t>muerte</a:t>
            </a:r>
            <a:r>
              <a:rPr lang="en-US" sz="2000" dirty="0"/>
              <a:t> por un </a:t>
            </a:r>
            <a:r>
              <a:rPr lang="en-US" sz="2000" dirty="0" err="1"/>
              <a:t>oficial</a:t>
            </a:r>
            <a:r>
              <a:rPr lang="en-US" sz="2000" dirty="0"/>
              <a:t> de </a:t>
            </a:r>
            <a:r>
              <a:rPr lang="en-US" sz="2000" dirty="0" err="1"/>
              <a:t>polícia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linea</a:t>
            </a:r>
            <a:r>
              <a:rPr lang="en-US" sz="2000" dirty="0"/>
              <a:t> del </a:t>
            </a:r>
            <a:r>
              <a:rPr lang="en-US" sz="2000" dirty="0" err="1"/>
              <a:t>deber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Tu </a:t>
            </a:r>
            <a:r>
              <a:rPr lang="en-US" sz="2000" dirty="0" err="1"/>
              <a:t>deber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analista</a:t>
            </a:r>
            <a:r>
              <a:rPr lang="en-US" sz="2000" dirty="0"/>
              <a:t> es </a:t>
            </a:r>
            <a:r>
              <a:rPr lang="en-US" sz="2000" dirty="0" err="1"/>
              <a:t>generar</a:t>
            </a:r>
            <a:r>
              <a:rPr lang="en-US" sz="2000" dirty="0"/>
              <a:t> insights con la </a:t>
            </a:r>
            <a:r>
              <a:rPr lang="en-US" sz="2000" dirty="0" err="1"/>
              <a:t>información</a:t>
            </a:r>
            <a:r>
              <a:rPr lang="en-US" sz="2000" dirty="0"/>
              <a:t> que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a </a:t>
            </a:r>
            <a:r>
              <a:rPr lang="en-US" sz="2000" dirty="0" err="1"/>
              <a:t>generar</a:t>
            </a:r>
            <a:r>
              <a:rPr lang="en-US" sz="2000" dirty="0"/>
              <a:t> un</a:t>
            </a:r>
          </a:p>
          <a:p>
            <a:r>
              <a:rPr lang="en-US" sz="2000" dirty="0" err="1"/>
              <a:t>reportaje</a:t>
            </a:r>
            <a:r>
              <a:rPr lang="en-US" sz="2000" dirty="0"/>
              <a:t> de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abuso</a:t>
            </a:r>
            <a:r>
              <a:rPr lang="en-US" sz="2000" dirty="0"/>
              <a:t> de </a:t>
            </a:r>
            <a:r>
              <a:rPr lang="en-US" sz="2000" dirty="0" err="1"/>
              <a:t>autoridad</a:t>
            </a:r>
            <a:r>
              <a:rPr lang="en-US" sz="2000" dirty="0"/>
              <a:t> con </a:t>
            </a:r>
            <a:r>
              <a:rPr lang="en-US" sz="2000" dirty="0" err="1"/>
              <a:t>posible</a:t>
            </a:r>
            <a:r>
              <a:rPr lang="en-US" sz="2000" dirty="0"/>
              <a:t> carga de </a:t>
            </a:r>
            <a:r>
              <a:rPr lang="en-US" sz="2000" dirty="0" err="1"/>
              <a:t>racismo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debe</a:t>
            </a:r>
            <a:r>
              <a:rPr lang="en-US" sz="2000" dirty="0"/>
              <a:t> ser </a:t>
            </a:r>
            <a:r>
              <a:rPr lang="en-US" sz="2000" dirty="0" err="1"/>
              <a:t>pensado</a:t>
            </a:r>
            <a:r>
              <a:rPr lang="en-US" sz="2000" dirty="0"/>
              <a:t> para </a:t>
            </a:r>
            <a:r>
              <a:rPr lang="en-US" sz="2000" dirty="0" err="1"/>
              <a:t>presentarselo</a:t>
            </a:r>
            <a:r>
              <a:rPr lang="en-US" sz="2000" dirty="0"/>
              <a:t> a un panel de </a:t>
            </a:r>
            <a:r>
              <a:rPr lang="en-US" sz="2000" dirty="0" err="1"/>
              <a:t>analistas</a:t>
            </a:r>
            <a:r>
              <a:rPr lang="en-US" sz="2000" dirty="0"/>
              <a:t> </a:t>
            </a:r>
            <a:r>
              <a:rPr lang="en-US" sz="2000" dirty="0" err="1"/>
              <a:t>expertos</a:t>
            </a:r>
            <a:r>
              <a:rPr lang="en-US" sz="2000" dirty="0"/>
              <a:t> que </a:t>
            </a:r>
            <a:r>
              <a:rPr lang="en-US" sz="2000" dirty="0" err="1"/>
              <a:t>trabajan</a:t>
            </a:r>
            <a:r>
              <a:rPr lang="en-US" sz="2000" dirty="0"/>
              <a:t> </a:t>
            </a:r>
          </a:p>
          <a:p>
            <a:r>
              <a:rPr lang="en-US" sz="2000" dirty="0"/>
              <a:t>para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organización</a:t>
            </a:r>
            <a:r>
              <a:rPr lang="en-US" sz="2000" dirty="0"/>
              <a:t> de derechos </a:t>
            </a:r>
            <a:r>
              <a:rPr lang="en-US" sz="2000" dirty="0" err="1"/>
              <a:t>humanos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lo que se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algunos</a:t>
            </a:r>
            <a:r>
              <a:rPr lang="en-US" sz="2000" dirty="0"/>
              <a:t> puntos que </a:t>
            </a:r>
            <a:r>
              <a:rPr lang="en-US" sz="2000" dirty="0" err="1"/>
              <a:t>quieren</a:t>
            </a:r>
            <a:r>
              <a:rPr lang="en-US" sz="2000" dirty="0"/>
              <a:t> </a:t>
            </a:r>
          </a:p>
          <a:p>
            <a:r>
              <a:rPr lang="en-US" sz="2000" dirty="0"/>
              <a:t>que se </a:t>
            </a:r>
            <a:r>
              <a:rPr lang="en-US" sz="2000" dirty="0" err="1"/>
              <a:t>revisen</a:t>
            </a:r>
            <a:r>
              <a:rPr lang="en-US" sz="2000" dirty="0"/>
              <a:t> y </a:t>
            </a:r>
            <a:r>
              <a:rPr lang="en-US" sz="2000" dirty="0" err="1"/>
              <a:t>ahonden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ellos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39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A6D8-7D27-4060-BC30-DCBC162D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 1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C05315-331B-4AB3-BDC5-25608829BC9D}"/>
              </a:ext>
            </a:extLst>
          </p:cNvPr>
          <p:cNvSpPr txBox="1"/>
          <p:nvPr/>
        </p:nvSpPr>
        <p:spPr>
          <a:xfrm>
            <a:off x="904874" y="129057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US </a:t>
            </a:r>
            <a:r>
              <a:rPr lang="es-MX" sz="2000" b="1" dirty="0" err="1"/>
              <a:t>Shootings</a:t>
            </a:r>
            <a:endParaRPr lang="es-MX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405BA2-03F7-4850-B234-8E21DA273862}"/>
              </a:ext>
            </a:extLst>
          </p:cNvPr>
          <p:cNvSpPr txBox="1"/>
          <p:nvPr/>
        </p:nvSpPr>
        <p:spPr>
          <a:xfrm>
            <a:off x="904874" y="1781901"/>
            <a:ext cx="893158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MX" dirty="0"/>
              <a:t>Integra a la presentación el diagrama de la base de datos</a:t>
            </a:r>
          </a:p>
          <a:p>
            <a:pPr marL="457200" indent="-457200">
              <a:buAutoNum type="arabicPeriod"/>
            </a:pPr>
            <a:r>
              <a:rPr lang="es-MX" dirty="0"/>
              <a:t>Los analistas desean conocer los Estados con más ciudades donde surgió un tiroteo policial.</a:t>
            </a:r>
          </a:p>
          <a:p>
            <a:pPr marL="457200" indent="-457200">
              <a:buAutoNum type="arabicPeriod"/>
            </a:pPr>
            <a:r>
              <a:rPr lang="es-MX" dirty="0"/>
              <a:t>Los analistas desean conocer los niveles de ingreso en los estados con mayor número de muertes donde el “criminal” tenía indicios de enfermedad mental.</a:t>
            </a:r>
          </a:p>
          <a:p>
            <a:pPr marL="457200" indent="-457200">
              <a:buAutoNum type="arabicPeriod"/>
            </a:pPr>
            <a:r>
              <a:rPr lang="es-MX" dirty="0"/>
              <a:t>¿Hay alguna tendencia temporal (estacional) en el número de muertes por tiroteo?</a:t>
            </a:r>
          </a:p>
          <a:p>
            <a:pPr marL="457200" indent="-457200">
              <a:buAutoNum type="arabicPeriod"/>
            </a:pPr>
            <a:r>
              <a:rPr lang="es-MX" dirty="0"/>
              <a:t>Siendo un hombre blanco (</a:t>
            </a:r>
            <a:r>
              <a:rPr lang="es-MX" dirty="0" err="1"/>
              <a:t>race</a:t>
            </a:r>
            <a:r>
              <a:rPr lang="es-MX" dirty="0"/>
              <a:t>=W) entre 25 y 40 años en 2015 ¿Qué estados son los más probables en los que se puede ser victima de muerte por tiroteo policial?</a:t>
            </a:r>
          </a:p>
          <a:p>
            <a:pPr marL="457200" indent="-457200">
              <a:buFontTx/>
              <a:buAutoNum type="arabicPeriod"/>
            </a:pPr>
            <a:r>
              <a:rPr lang="es-MX" dirty="0"/>
              <a:t>Siendo una mujer negra (</a:t>
            </a:r>
            <a:r>
              <a:rPr lang="es-MX" dirty="0" err="1"/>
              <a:t>race</a:t>
            </a:r>
            <a:r>
              <a:rPr lang="es-MX" dirty="0"/>
              <a:t>=B) entre 25 y 40 años en 2015 ¿Qué estados son los más probables en los que se puede ser victima de muerte por tiroteo policial?</a:t>
            </a:r>
          </a:p>
          <a:p>
            <a:pPr marL="457200" indent="-457200">
              <a:buAutoNum type="arabicPeriod"/>
            </a:pPr>
            <a:r>
              <a:rPr lang="es-MX" dirty="0"/>
              <a:t>En aquellos estados en los que en promedio la población negra tiene un porcentaje de representación mayor al 20% ¿Hay indicios de mayor número de muertes por tiroteo que en otros estados?</a:t>
            </a:r>
          </a:p>
          <a:p>
            <a:pPr marL="457200" indent="-457200">
              <a:buAutoNum type="arabicPeriod"/>
            </a:pPr>
            <a:endParaRPr lang="es-MX" sz="2000" dirty="0"/>
          </a:p>
          <a:p>
            <a:pPr marL="457200" indent="-457200">
              <a:buAutoNum type="arabicPeriod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9485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Actividad 1</vt:lpstr>
      <vt:lpstr>Dataset 1</vt:lpstr>
      <vt:lpstr>Dataset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Jorge Luis Ramos Zavaleta</dc:creator>
  <cp:lastModifiedBy>Jorge Luis Ramos Zavaleta</cp:lastModifiedBy>
  <cp:revision>11</cp:revision>
  <dcterms:created xsi:type="dcterms:W3CDTF">2021-09-17T22:17:58Z</dcterms:created>
  <dcterms:modified xsi:type="dcterms:W3CDTF">2022-06-29T19:38:44Z</dcterms:modified>
</cp:coreProperties>
</file>