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90a8825e4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90a8825e4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f90a8825e4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90a8825e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f90a8825e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f90a8825e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0a8825e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0a8825e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f90a8825e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0a8825e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0a8825e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f90a8825e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90a8825e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90a8825e4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f90a8825e4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0a8825e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0a8825e4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f90a8825e4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90a8825e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90a8825e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f90a8825e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0a8825e4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0a8825e4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f90a8825e4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0a8825e4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0a8825e4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f90a8825e4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548135"/>
              </a:buClr>
              <a:buSzPts val="6000"/>
              <a:buFont typeface="Calibri"/>
              <a:buNone/>
              <a:defRPr sz="6000">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73" name="Shape 73"/>
        <p:cNvGrpSpPr/>
        <p:nvPr/>
      </p:nvGrpSpPr>
      <p:grpSpPr>
        <a:xfrm>
          <a:off x="0" y="0"/>
          <a:ext cx="0" cy="0"/>
          <a:chOff x="0" y="0"/>
          <a:chExt cx="0" cy="0"/>
        </a:xfrm>
      </p:grpSpPr>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type="title"/>
          </p:nvPr>
        </p:nvSpPr>
        <p:spPr>
          <a:xfrm>
            <a:off x="3081867" y="114731"/>
            <a:ext cx="6366934"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3081867" y="114731"/>
            <a:ext cx="6366934"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563157"/>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38716" y="1379538"/>
            <a:ext cx="10515600" cy="285273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548135"/>
              </a:buClr>
              <a:buSzPts val="6000"/>
              <a:buFont typeface="Calibri"/>
              <a:buNone/>
              <a:defRPr sz="6000">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738716" y="4343930"/>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9211733"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34" name="Shape 34"/>
        <p:cNvGrpSpPr/>
        <p:nvPr/>
      </p:nvGrpSpPr>
      <p:grpSpPr>
        <a:xfrm>
          <a:off x="0" y="0"/>
          <a:ext cx="0" cy="0"/>
          <a:chOff x="0" y="0"/>
          <a:chExt cx="0" cy="0"/>
        </a:xfrm>
      </p:grpSpPr>
      <p:sp>
        <p:nvSpPr>
          <p:cNvPr id="35" name="Google Shape;35;p5"/>
          <p:cNvSpPr txBox="1"/>
          <p:nvPr>
            <p:ph idx="1" type="body"/>
          </p:nvPr>
        </p:nvSpPr>
        <p:spPr>
          <a:xfrm>
            <a:off x="838200" y="1512357"/>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512357"/>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type="title"/>
          </p:nvPr>
        </p:nvSpPr>
        <p:spPr>
          <a:xfrm>
            <a:off x="3081867" y="114731"/>
            <a:ext cx="6366934"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41" name="Shape 41"/>
        <p:cNvGrpSpPr/>
        <p:nvPr/>
      </p:nvGrpSpPr>
      <p:grpSpPr>
        <a:xfrm>
          <a:off x="0" y="0"/>
          <a:ext cx="0" cy="0"/>
          <a:chOff x="0" y="0"/>
          <a:chExt cx="0" cy="0"/>
        </a:xfrm>
      </p:grpSpPr>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type="title"/>
          </p:nvPr>
        </p:nvSpPr>
        <p:spPr>
          <a:xfrm>
            <a:off x="3081867" y="114731"/>
            <a:ext cx="6366934"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50" name="Shape 50"/>
        <p:cNvGrpSpPr/>
        <p:nvPr/>
      </p:nvGrpSpPr>
      <p:grpSpPr>
        <a:xfrm>
          <a:off x="0" y="0"/>
          <a:ext cx="0" cy="0"/>
          <a:chOff x="0" y="0"/>
          <a:chExt cx="0" cy="0"/>
        </a:xfrm>
      </p:grpSpPr>
      <p:sp>
        <p:nvSpPr>
          <p:cNvPr id="51" name="Google Shape;51;p7"/>
          <p:cNvSpPr txBox="1"/>
          <p:nvPr>
            <p:ph type="title"/>
          </p:nvPr>
        </p:nvSpPr>
        <p:spPr>
          <a:xfrm>
            <a:off x="3081867" y="114731"/>
            <a:ext cx="6366934"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548135"/>
              </a:buClr>
              <a:buSzPts val="4400"/>
              <a:buFont typeface="Calibri"/>
              <a:buNone/>
              <a:defRPr>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55" name="Shape 55"/>
        <p:cNvGrpSpPr/>
        <p:nvPr/>
      </p:nvGrpSpPr>
      <p:grpSpPr>
        <a:xfrm>
          <a:off x="0" y="0"/>
          <a:ext cx="0" cy="0"/>
          <a:chOff x="0" y="0"/>
          <a:chExt cx="0" cy="0"/>
        </a:xfrm>
      </p:grpSpPr>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575732"/>
            <a:ext cx="3932237" cy="16933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48135"/>
              </a:buClr>
              <a:buSzPts val="3200"/>
              <a:buFont typeface="Calibri"/>
              <a:buNone/>
              <a:defRPr sz="3200">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269066"/>
            <a:ext cx="3932237" cy="3599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66" name="Shape 66"/>
        <p:cNvGrpSpPr/>
        <p:nvPr/>
      </p:nvGrpSpPr>
      <p:grpSpPr>
        <a:xfrm>
          <a:off x="0" y="0"/>
          <a:ext cx="0" cy="0"/>
          <a:chOff x="0" y="0"/>
          <a:chExt cx="0" cy="0"/>
        </a:xfrm>
      </p:grpSpPr>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type="title"/>
          </p:nvPr>
        </p:nvSpPr>
        <p:spPr>
          <a:xfrm>
            <a:off x="839788" y="575732"/>
            <a:ext cx="3932237" cy="16933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48135"/>
              </a:buClr>
              <a:buSzPts val="3200"/>
              <a:buFont typeface="Calibri"/>
              <a:buNone/>
              <a:defRPr sz="3200">
                <a:solidFill>
                  <a:srgbClr val="54813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839788" y="2269066"/>
            <a:ext cx="3932237" cy="3599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9203267" y="6362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94129" y="0"/>
            <a:ext cx="12286129"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48135"/>
              </a:buClr>
              <a:buSzPts val="6000"/>
              <a:buFont typeface="Calibri"/>
              <a:buNone/>
            </a:pPr>
            <a:r>
              <a:rPr lang="en-US"/>
              <a:t>Explicación</a:t>
            </a:r>
            <a:r>
              <a:rPr lang="en-US"/>
              <a:t> </a:t>
            </a:r>
            <a:r>
              <a:rPr lang="en-US"/>
              <a:t>código</a:t>
            </a:r>
            <a:r>
              <a:rPr lang="en-US"/>
              <a:t> con Keras para lenguajes naturales </a:t>
            </a:r>
            <a:endParaRPr/>
          </a:p>
        </p:txBody>
      </p:sp>
      <p:sp>
        <p:nvSpPr>
          <p:cNvPr id="90" name="Google Shape;90;p13"/>
          <p:cNvSpPr txBox="1"/>
          <p:nvPr>
            <p:ph idx="1" type="subTitle"/>
          </p:nvPr>
        </p:nvSpPr>
        <p:spPr>
          <a:xfrm>
            <a:off x="1524000" y="4102216"/>
            <a:ext cx="9144000" cy="115558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3200"/>
              <a:t>Presentado por : Jorge Andres Ricardo Castaño</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838200" y="2899950"/>
            <a:ext cx="10515600" cy="301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Una vez que la red es entrenada, puede ser evaluada. La red puede evaluarse a partir de los datos de formación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Al igual que en el caso de la adaptación de la red, se proporciona una salida detallada para dar una idea del progreso de la evaluación del modelo. Podemos desactivarlo poniendo el argumento verbose a 0</a:t>
            </a:r>
            <a:endParaRPr/>
          </a:p>
        </p:txBody>
      </p:sp>
      <p:pic>
        <p:nvPicPr>
          <p:cNvPr id="161" name="Google Shape;161;p22"/>
          <p:cNvPicPr preferRelativeResize="0"/>
          <p:nvPr/>
        </p:nvPicPr>
        <p:blipFill>
          <a:blip r:embed="rId3">
            <a:alphaModFix/>
          </a:blip>
          <a:stretch>
            <a:fillRect/>
          </a:stretch>
        </p:blipFill>
        <p:spPr>
          <a:xfrm>
            <a:off x="838200" y="1236316"/>
            <a:ext cx="10515600" cy="13623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30547" l="6480" r="0" t="31004"/>
          <a:stretch/>
        </p:blipFill>
        <p:spPr>
          <a:xfrm>
            <a:off x="0" y="2885050"/>
            <a:ext cx="12192001" cy="3682451"/>
          </a:xfrm>
          <a:prstGeom prst="rect">
            <a:avLst/>
          </a:prstGeom>
          <a:noFill/>
          <a:ln>
            <a:noFill/>
          </a:ln>
        </p:spPr>
      </p:pic>
      <p:sp>
        <p:nvSpPr>
          <p:cNvPr id="97" name="Google Shape;97;p14"/>
          <p:cNvSpPr txBox="1"/>
          <p:nvPr/>
        </p:nvSpPr>
        <p:spPr>
          <a:xfrm>
            <a:off x="147625" y="1617800"/>
            <a:ext cx="11315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Calibri"/>
                <a:ea typeface="Calibri"/>
                <a:cs typeface="Calibri"/>
                <a:sym typeface="Calibri"/>
              </a:rPr>
              <a:t>Primero que todo se deben llamar las </a:t>
            </a:r>
            <a:r>
              <a:rPr lang="en-US" sz="2700">
                <a:latin typeface="Calibri"/>
                <a:ea typeface="Calibri"/>
                <a:cs typeface="Calibri"/>
                <a:sym typeface="Calibri"/>
              </a:rPr>
              <a:t>librerías</a:t>
            </a:r>
            <a:r>
              <a:rPr lang="en-US" sz="2700">
                <a:latin typeface="Calibri"/>
                <a:ea typeface="Calibri"/>
                <a:cs typeface="Calibri"/>
                <a:sym typeface="Calibri"/>
              </a:rPr>
              <a:t> y </a:t>
            </a:r>
            <a:r>
              <a:rPr lang="en-US" sz="2700">
                <a:latin typeface="Calibri"/>
                <a:ea typeface="Calibri"/>
                <a:cs typeface="Calibri"/>
                <a:sym typeface="Calibri"/>
              </a:rPr>
              <a:t>métodos</a:t>
            </a:r>
            <a:r>
              <a:rPr lang="en-US" sz="2700">
                <a:latin typeface="Calibri"/>
                <a:ea typeface="Calibri"/>
                <a:cs typeface="Calibri"/>
                <a:sym typeface="Calibri"/>
              </a:rPr>
              <a:t> que vamos a usar, cada </a:t>
            </a:r>
            <a:r>
              <a:rPr lang="en-US" sz="2700">
                <a:latin typeface="Calibri"/>
                <a:ea typeface="Calibri"/>
                <a:cs typeface="Calibri"/>
                <a:sym typeface="Calibri"/>
              </a:rPr>
              <a:t>librería</a:t>
            </a:r>
            <a:r>
              <a:rPr lang="en-US" sz="2700">
                <a:latin typeface="Calibri"/>
                <a:ea typeface="Calibri"/>
                <a:cs typeface="Calibri"/>
                <a:sym typeface="Calibri"/>
              </a:rPr>
              <a:t> tiene su respectivo comentario para aclarar su futura </a:t>
            </a:r>
            <a:r>
              <a:rPr lang="en-US" sz="2700">
                <a:latin typeface="Calibri"/>
                <a:ea typeface="Calibri"/>
                <a:cs typeface="Calibri"/>
                <a:sym typeface="Calibri"/>
              </a:rPr>
              <a:t>función</a:t>
            </a:r>
            <a:endParaRPr sz="27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body"/>
          </p:nvPr>
        </p:nvSpPr>
        <p:spPr>
          <a:xfrm>
            <a:off x="7124900" y="1563150"/>
            <a:ext cx="42288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En este paso se declara el documento que se va a evaluar con sus labels</a:t>
            </a:r>
            <a:endParaRPr/>
          </a:p>
        </p:txBody>
      </p:sp>
      <p:pic>
        <p:nvPicPr>
          <p:cNvPr id="104" name="Google Shape;104;p15"/>
          <p:cNvPicPr preferRelativeResize="0"/>
          <p:nvPr/>
        </p:nvPicPr>
        <p:blipFill>
          <a:blip r:embed="rId3">
            <a:alphaModFix/>
          </a:blip>
          <a:stretch>
            <a:fillRect/>
          </a:stretch>
        </p:blipFill>
        <p:spPr>
          <a:xfrm>
            <a:off x="838200" y="1563156"/>
            <a:ext cx="6213425" cy="396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body"/>
          </p:nvPr>
        </p:nvSpPr>
        <p:spPr>
          <a:xfrm>
            <a:off x="838200" y="3153403"/>
            <a:ext cx="10515600" cy="276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Como se debe trabajar con matrices, </a:t>
            </a:r>
            <a:r>
              <a:rPr lang="en-US"/>
              <a:t>transformamos</a:t>
            </a:r>
            <a:r>
              <a:rPr lang="en-US"/>
              <a:t>  “docs” en una matriz usando el procesamiento de datos one-hot el cual </a:t>
            </a:r>
            <a:r>
              <a:rPr lang="en-US"/>
              <a:t>creará</a:t>
            </a:r>
            <a:r>
              <a:rPr lang="en-US"/>
              <a:t> diferentes vectores con un 1 para su </a:t>
            </a:r>
            <a:r>
              <a:rPr lang="en-US"/>
              <a:t>identificación</a:t>
            </a:r>
            <a:r>
              <a:rPr lang="en-US"/>
              <a:t>  </a:t>
            </a:r>
            <a:endParaRPr/>
          </a:p>
        </p:txBody>
      </p:sp>
      <p:pic>
        <p:nvPicPr>
          <p:cNvPr id="111" name="Google Shape;111;p16"/>
          <p:cNvPicPr preferRelativeResize="0"/>
          <p:nvPr/>
        </p:nvPicPr>
        <p:blipFill>
          <a:blip r:embed="rId3">
            <a:alphaModFix/>
          </a:blip>
          <a:stretch>
            <a:fillRect/>
          </a:stretch>
        </p:blipFill>
        <p:spPr>
          <a:xfrm>
            <a:off x="838200" y="1419625"/>
            <a:ext cx="10122500" cy="142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838200" y="2944677"/>
            <a:ext cx="10515600" cy="296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finalmente</a:t>
            </a:r>
            <a:r>
              <a:rPr lang="en-US"/>
              <a:t> con la </a:t>
            </a:r>
            <a:r>
              <a:rPr lang="en-US"/>
              <a:t>función</a:t>
            </a:r>
            <a:r>
              <a:rPr lang="en-US"/>
              <a:t> </a:t>
            </a:r>
            <a:r>
              <a:rPr b="1" lang="en-US"/>
              <a:t>pad_sequences </a:t>
            </a:r>
            <a:r>
              <a:rPr lang="en-US"/>
              <a:t>haremos que todos los datos de nuestra matriz tengan la misma longitud, en este caso se </a:t>
            </a:r>
            <a:r>
              <a:rPr lang="en-US"/>
              <a:t>escogió</a:t>
            </a:r>
            <a:r>
              <a:rPr lang="en-US"/>
              <a:t> una longitud de 4 palabras </a:t>
            </a:r>
            <a:endParaRPr/>
          </a:p>
        </p:txBody>
      </p:sp>
      <p:pic>
        <p:nvPicPr>
          <p:cNvPr id="118" name="Google Shape;118;p17"/>
          <p:cNvPicPr preferRelativeResize="0"/>
          <p:nvPr/>
        </p:nvPicPr>
        <p:blipFill>
          <a:blip r:embed="rId3">
            <a:alphaModFix/>
          </a:blip>
          <a:stretch>
            <a:fillRect/>
          </a:stretch>
        </p:blipFill>
        <p:spPr>
          <a:xfrm>
            <a:off x="838200" y="1166200"/>
            <a:ext cx="10288300" cy="143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838200" y="3049025"/>
            <a:ext cx="10515600" cy="286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Luego de tener el documento en una matriz de pasa a definir el modelo usando las funciones que importamos de las diferentes librerias </a:t>
            </a:r>
            <a:endParaRPr/>
          </a:p>
        </p:txBody>
      </p:sp>
      <p:pic>
        <p:nvPicPr>
          <p:cNvPr id="125" name="Google Shape;125;p18"/>
          <p:cNvPicPr preferRelativeResize="0"/>
          <p:nvPr/>
        </p:nvPicPr>
        <p:blipFill>
          <a:blip r:embed="rId3">
            <a:alphaModFix/>
          </a:blip>
          <a:stretch>
            <a:fillRect/>
          </a:stretch>
        </p:blipFill>
        <p:spPr>
          <a:xfrm>
            <a:off x="838208" y="1087198"/>
            <a:ext cx="7567625" cy="18724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316400" y="1210925"/>
            <a:ext cx="7061950" cy="2218075"/>
          </a:xfrm>
          <a:prstGeom prst="rect">
            <a:avLst/>
          </a:prstGeom>
          <a:noFill/>
          <a:ln>
            <a:noFill/>
          </a:ln>
        </p:spPr>
      </p:pic>
      <p:cxnSp>
        <p:nvCxnSpPr>
          <p:cNvPr id="132" name="Google Shape;132;p19"/>
          <p:cNvCxnSpPr/>
          <p:nvPr/>
        </p:nvCxnSpPr>
        <p:spPr>
          <a:xfrm flipH="1" rot="10800000">
            <a:off x="2816300" y="1766900"/>
            <a:ext cx="5217900" cy="193800"/>
          </a:xfrm>
          <a:prstGeom prst="straightConnector1">
            <a:avLst/>
          </a:prstGeom>
          <a:noFill/>
          <a:ln cap="flat" cmpd="sng" w="38100">
            <a:solidFill>
              <a:schemeClr val="dk2"/>
            </a:solidFill>
            <a:prstDash val="solid"/>
            <a:round/>
            <a:headEnd len="med" w="med" type="none"/>
            <a:tailEnd len="med" w="med" type="triangle"/>
          </a:ln>
        </p:spPr>
      </p:cxnSp>
      <p:sp>
        <p:nvSpPr>
          <p:cNvPr id="133" name="Google Shape;133;p19"/>
          <p:cNvSpPr txBox="1"/>
          <p:nvPr/>
        </p:nvSpPr>
        <p:spPr>
          <a:xfrm>
            <a:off x="8034200" y="1560500"/>
            <a:ext cx="359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El modelo más simple es el modelo secuencial que solo permite que las capas se agreguen en secuencia</a:t>
            </a:r>
            <a:endParaRPr>
              <a:latin typeface="Calibri"/>
              <a:ea typeface="Calibri"/>
              <a:cs typeface="Calibri"/>
              <a:sym typeface="Calibri"/>
            </a:endParaRPr>
          </a:p>
        </p:txBody>
      </p:sp>
      <p:cxnSp>
        <p:nvCxnSpPr>
          <p:cNvPr id="134" name="Google Shape;134;p19"/>
          <p:cNvCxnSpPr/>
          <p:nvPr/>
        </p:nvCxnSpPr>
        <p:spPr>
          <a:xfrm>
            <a:off x="3010100" y="2497425"/>
            <a:ext cx="6097800" cy="849900"/>
          </a:xfrm>
          <a:prstGeom prst="straightConnector1">
            <a:avLst/>
          </a:prstGeom>
          <a:noFill/>
          <a:ln cap="flat" cmpd="sng" w="38100">
            <a:solidFill>
              <a:schemeClr val="dk2"/>
            </a:solidFill>
            <a:prstDash val="solid"/>
            <a:round/>
            <a:headEnd len="med" w="med" type="none"/>
            <a:tailEnd len="med" w="med" type="triangle"/>
          </a:ln>
        </p:spPr>
      </p:cxnSp>
      <p:cxnSp>
        <p:nvCxnSpPr>
          <p:cNvPr id="135" name="Google Shape;135;p19"/>
          <p:cNvCxnSpPr/>
          <p:nvPr/>
        </p:nvCxnSpPr>
        <p:spPr>
          <a:xfrm>
            <a:off x="2383950" y="2691225"/>
            <a:ext cx="5262900" cy="2236200"/>
          </a:xfrm>
          <a:prstGeom prst="straightConnector1">
            <a:avLst/>
          </a:prstGeom>
          <a:noFill/>
          <a:ln cap="flat" cmpd="sng" w="38100">
            <a:solidFill>
              <a:schemeClr val="dk2"/>
            </a:solidFill>
            <a:prstDash val="solid"/>
            <a:round/>
            <a:headEnd len="med" w="med" type="none"/>
            <a:tailEnd len="med" w="med" type="triangle"/>
          </a:ln>
        </p:spPr>
      </p:cxnSp>
      <p:cxnSp>
        <p:nvCxnSpPr>
          <p:cNvPr id="136" name="Google Shape;136;p19"/>
          <p:cNvCxnSpPr/>
          <p:nvPr/>
        </p:nvCxnSpPr>
        <p:spPr>
          <a:xfrm>
            <a:off x="1459600" y="3287575"/>
            <a:ext cx="178800" cy="1550400"/>
          </a:xfrm>
          <a:prstGeom prst="straightConnector1">
            <a:avLst/>
          </a:prstGeom>
          <a:noFill/>
          <a:ln cap="flat" cmpd="sng" w="38100">
            <a:solidFill>
              <a:schemeClr val="dk2"/>
            </a:solidFill>
            <a:prstDash val="solid"/>
            <a:round/>
            <a:headEnd len="med" w="med" type="none"/>
            <a:tailEnd len="med" w="med" type="triangle"/>
          </a:ln>
        </p:spPr>
      </p:cxnSp>
      <p:sp>
        <p:nvSpPr>
          <p:cNvPr id="137" name="Google Shape;137;p19"/>
          <p:cNvSpPr txBox="1"/>
          <p:nvPr/>
        </p:nvSpPr>
        <p:spPr>
          <a:xfrm>
            <a:off x="8556150" y="3452950"/>
            <a:ext cx="333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Convierte números enteros positivos (índices) en vectores densos de tamaño fijo. Se le asigna la longitud, luego la </a:t>
            </a:r>
            <a:r>
              <a:rPr lang="en-US">
                <a:latin typeface="Calibri"/>
                <a:ea typeface="Calibri"/>
                <a:cs typeface="Calibri"/>
                <a:sym typeface="Calibri"/>
              </a:rPr>
              <a:t>dimensión</a:t>
            </a:r>
            <a:r>
              <a:rPr lang="en-US">
                <a:latin typeface="Calibri"/>
                <a:ea typeface="Calibri"/>
                <a:cs typeface="Calibri"/>
                <a:sym typeface="Calibri"/>
              </a:rPr>
              <a:t> del incruster y finalmente la </a:t>
            </a:r>
            <a:r>
              <a:rPr lang="en-US">
                <a:latin typeface="Calibri"/>
                <a:ea typeface="Calibri"/>
                <a:cs typeface="Calibri"/>
                <a:sym typeface="Calibri"/>
              </a:rPr>
              <a:t>longitud</a:t>
            </a:r>
            <a:r>
              <a:rPr lang="en-US">
                <a:latin typeface="Calibri"/>
                <a:ea typeface="Calibri"/>
                <a:cs typeface="Calibri"/>
                <a:sym typeface="Calibri"/>
              </a:rPr>
              <a:t> </a:t>
            </a:r>
            <a:r>
              <a:rPr lang="en-US">
                <a:latin typeface="Calibri"/>
                <a:ea typeface="Calibri"/>
                <a:cs typeface="Calibri"/>
                <a:sym typeface="Calibri"/>
              </a:rPr>
              <a:t>máxima</a:t>
            </a:r>
            <a:r>
              <a:rPr lang="en-US">
                <a:latin typeface="Calibri"/>
                <a:ea typeface="Calibri"/>
                <a:cs typeface="Calibri"/>
                <a:sym typeface="Calibri"/>
              </a:rPr>
              <a:t> de el Doc</a:t>
            </a:r>
            <a:endParaRPr>
              <a:latin typeface="Calibri"/>
              <a:ea typeface="Calibri"/>
              <a:cs typeface="Calibri"/>
              <a:sym typeface="Calibri"/>
            </a:endParaRPr>
          </a:p>
        </p:txBody>
      </p:sp>
      <p:sp>
        <p:nvSpPr>
          <p:cNvPr id="138" name="Google Shape;138;p19"/>
          <p:cNvSpPr txBox="1"/>
          <p:nvPr/>
        </p:nvSpPr>
        <p:spPr>
          <a:xfrm>
            <a:off x="7109800" y="5031900"/>
            <a:ext cx="45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La instrucción Flatten convierte los elementos de la matriz de entrada en un array plano. Luego, con la instrucción Dense, añadimos una capa oculta</a:t>
            </a:r>
            <a:endParaRPr>
              <a:latin typeface="Calibri"/>
              <a:ea typeface="Calibri"/>
              <a:cs typeface="Calibri"/>
              <a:sym typeface="Calibri"/>
            </a:endParaRPr>
          </a:p>
        </p:txBody>
      </p:sp>
      <p:sp>
        <p:nvSpPr>
          <p:cNvPr id="139" name="Google Shape;139;p19"/>
          <p:cNvSpPr txBox="1"/>
          <p:nvPr/>
        </p:nvSpPr>
        <p:spPr>
          <a:xfrm>
            <a:off x="952700" y="4912625"/>
            <a:ext cx="383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La primera capa es de tipo “Dense”, es decir, completamente conectada con una dimensionalidad de salida de 1, con una activacion Sigmoid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idx="1" type="body"/>
          </p:nvPr>
        </p:nvSpPr>
        <p:spPr>
          <a:xfrm>
            <a:off x="838200" y="2467600"/>
            <a:ext cx="10515600" cy="344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Una vez definida </a:t>
            </a:r>
            <a:r>
              <a:rPr lang="en-US"/>
              <a:t>debemos compilarla. Transforma la simple secuencia de capas que definimos en una serie de matrices altamente eficientes en un formato destinado a ser ejecutado.La compilación requiere que se especifiquen una serie de parámetros, adaptados específicamente a la formación de su problema. Por ejemplo, a continuación se presenta un caso de compilación de un modelo definido y especificación del algoritmo de optimización de adam (adam) y la función de pérdida ‘binary_crossentropy’</a:t>
            </a:r>
            <a:endParaRPr/>
          </a:p>
        </p:txBody>
      </p:sp>
      <p:pic>
        <p:nvPicPr>
          <p:cNvPr id="146" name="Google Shape;146;p20"/>
          <p:cNvPicPr preferRelativeResize="0"/>
          <p:nvPr/>
        </p:nvPicPr>
        <p:blipFill>
          <a:blip r:embed="rId3">
            <a:alphaModFix/>
          </a:blip>
          <a:stretch>
            <a:fillRect/>
          </a:stretch>
        </p:blipFill>
        <p:spPr>
          <a:xfrm>
            <a:off x="838200" y="1021450"/>
            <a:ext cx="10515601" cy="117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 type="body"/>
          </p:nvPr>
        </p:nvSpPr>
        <p:spPr>
          <a:xfrm>
            <a:off x="838200" y="2840325"/>
            <a:ext cx="5257800" cy="307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100"/>
              <a:t>Una vez compilada la red, se puede ajustar, lo que significa adaptar los pesos a un conjunto de datos de formación. El ajuste de la red requiere que se especifiquen los datos de formación, tanto una matriz de patrones de entrada, X, como una matriz de patrones de salida coincidentes.se optimiza de acuerdo con el algoritmo de optimización y la función de pérdida especificados al compilar el modelo.</a:t>
            </a:r>
            <a:endParaRPr sz="2100"/>
          </a:p>
        </p:txBody>
      </p:sp>
      <p:pic>
        <p:nvPicPr>
          <p:cNvPr id="153" name="Google Shape;153;p21"/>
          <p:cNvPicPr preferRelativeResize="0"/>
          <p:nvPr/>
        </p:nvPicPr>
        <p:blipFill>
          <a:blip r:embed="rId3">
            <a:alphaModFix/>
          </a:blip>
          <a:stretch>
            <a:fillRect/>
          </a:stretch>
        </p:blipFill>
        <p:spPr>
          <a:xfrm>
            <a:off x="838200" y="1285425"/>
            <a:ext cx="10515600" cy="1182175"/>
          </a:xfrm>
          <a:prstGeom prst="rect">
            <a:avLst/>
          </a:prstGeom>
          <a:noFill/>
          <a:ln>
            <a:noFill/>
          </a:ln>
        </p:spPr>
      </p:pic>
      <p:sp>
        <p:nvSpPr>
          <p:cNvPr id="154" name="Google Shape;154;p21"/>
          <p:cNvSpPr txBox="1"/>
          <p:nvPr/>
        </p:nvSpPr>
        <p:spPr>
          <a:xfrm>
            <a:off x="6275100" y="2992725"/>
            <a:ext cx="5078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El algoritmo de retropropagación requiere que la red sea entrenada para un número específico de épocas en este caso seran 100</a:t>
            </a:r>
            <a:endParaRPr sz="2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