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8288000" cy="10287000"/>
  <p:notesSz cx="6858000" cy="9144000"/>
  <p:embeddedFontLst>
    <p:embeddedFont>
      <p:font typeface="Courier Prime" charset="1" panose="00000509000000000000"/>
      <p:regular r:id="rId40"/>
    </p:embeddedFont>
    <p:embeddedFont>
      <p:font typeface="Courier Prime Bold" charset="1" panose="00000809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290016" y="-392062"/>
            <a:ext cx="0" cy="9650362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708636" y="2228325"/>
            <a:ext cx="12224817" cy="2636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Ondas gravitacionales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87241" y="6614943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50362" y="5314618"/>
            <a:ext cx="12133190" cy="4019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"Sharith Pinzón": "2210709",</a:t>
            </a:r>
          </a:p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"Angie Sandoval": "2210728",</a:t>
            </a:r>
          </a:p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"Jorge Silva": "2160411",</a:t>
            </a:r>
          </a:p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"Vanesa Díaz": "2181334"</a:t>
            </a:r>
          </a:p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66341" y="1210797"/>
            <a:ext cx="11259224" cy="47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8F8F8F"/>
                </a:solidFill>
                <a:latin typeface="Courier Prime"/>
                <a:ea typeface="Courier Prime"/>
                <a:cs typeface="Courier Prime"/>
                <a:sym typeface="Courier Prime"/>
              </a:rPr>
              <a:t>Aplicaciones computacionales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959194" y="-102870"/>
            <a:ext cx="3033631" cy="10389870"/>
            <a:chOff x="0" y="0"/>
            <a:chExt cx="1106677" cy="37902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06677" cy="3790253"/>
            </a:xfrm>
            <a:custGeom>
              <a:avLst/>
              <a:gdLst/>
              <a:ahLst/>
              <a:cxnLst/>
              <a:rect r="r" b="b" t="t" l="l"/>
              <a:pathLst>
                <a:path h="3790253" w="1106677">
                  <a:moveTo>
                    <a:pt x="0" y="0"/>
                  </a:moveTo>
                  <a:lnTo>
                    <a:pt x="1106677" y="0"/>
                  </a:lnTo>
                  <a:lnTo>
                    <a:pt x="1106677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8234" y="3651716"/>
            <a:ext cx="9159293" cy="4869391"/>
            <a:chOff x="0" y="0"/>
            <a:chExt cx="3899903" cy="20733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9903" cy="2073321"/>
            </a:xfrm>
            <a:custGeom>
              <a:avLst/>
              <a:gdLst/>
              <a:ahLst/>
              <a:cxnLst/>
              <a:rect r="r" b="b" t="t" l="l"/>
              <a:pathLst>
                <a:path h="2073321" w="3899903">
                  <a:moveTo>
                    <a:pt x="0" y="0"/>
                  </a:moveTo>
                  <a:lnTo>
                    <a:pt x="3899903" y="0"/>
                  </a:lnTo>
                  <a:lnTo>
                    <a:pt x="3899903" y="2073321"/>
                  </a:lnTo>
                  <a:lnTo>
                    <a:pt x="0" y="2073321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692405" y="1362075"/>
            <a:ext cx="8375877" cy="7638144"/>
            <a:chOff x="0" y="0"/>
            <a:chExt cx="3566335" cy="32522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66335" cy="3252218"/>
            </a:xfrm>
            <a:custGeom>
              <a:avLst/>
              <a:gdLst/>
              <a:ahLst/>
              <a:cxnLst/>
              <a:rect r="r" b="b" t="t" l="l"/>
              <a:pathLst>
                <a:path h="3252218" w="3566335">
                  <a:moveTo>
                    <a:pt x="0" y="0"/>
                  </a:moveTo>
                  <a:lnTo>
                    <a:pt x="3566335" y="0"/>
                  </a:lnTo>
                  <a:lnTo>
                    <a:pt x="3566335" y="3252218"/>
                  </a:lnTo>
                  <a:lnTo>
                    <a:pt x="0" y="3252218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88417" y="4028633"/>
            <a:ext cx="8582726" cy="4115558"/>
          </a:xfrm>
          <a:custGeom>
            <a:avLst/>
            <a:gdLst/>
            <a:ahLst/>
            <a:cxnLst/>
            <a:rect r="r" b="b" t="t" l="l"/>
            <a:pathLst>
              <a:path h="4115558" w="8582726">
                <a:moveTo>
                  <a:pt x="0" y="0"/>
                </a:moveTo>
                <a:lnTo>
                  <a:pt x="8582726" y="0"/>
                </a:lnTo>
                <a:lnTo>
                  <a:pt x="8582726" y="4115558"/>
                </a:lnTo>
                <a:lnTo>
                  <a:pt x="0" y="4115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844" t="-157042" r="-246721" b="-16944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29901" y="1547473"/>
            <a:ext cx="7900885" cy="7192054"/>
          </a:xfrm>
          <a:custGeom>
            <a:avLst/>
            <a:gdLst/>
            <a:ahLst/>
            <a:cxnLst/>
            <a:rect r="r" b="b" t="t" l="l"/>
            <a:pathLst>
              <a:path h="7192054" w="7900885">
                <a:moveTo>
                  <a:pt x="0" y="0"/>
                </a:moveTo>
                <a:lnTo>
                  <a:pt x="7900885" y="0"/>
                </a:lnTo>
                <a:lnTo>
                  <a:pt x="7900885" y="7192054"/>
                </a:lnTo>
                <a:lnTo>
                  <a:pt x="0" y="71920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101" t="-78317" r="-262209" b="-5421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908218" y="927735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1760" y="1381125"/>
            <a:ext cx="8452240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03. Descripción de cómo se seleccionan los datos {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868886" y="9562465"/>
            <a:ext cx="2383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64353" y="3128116"/>
            <a:ext cx="9159293" cy="6431174"/>
            <a:chOff x="0" y="0"/>
            <a:chExt cx="3899903" cy="27383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9903" cy="2738307"/>
            </a:xfrm>
            <a:custGeom>
              <a:avLst/>
              <a:gdLst/>
              <a:ahLst/>
              <a:cxnLst/>
              <a:rect r="r" b="b" t="t" l="l"/>
              <a:pathLst>
                <a:path h="2738307" w="3899903">
                  <a:moveTo>
                    <a:pt x="0" y="0"/>
                  </a:moveTo>
                  <a:lnTo>
                    <a:pt x="3899903" y="0"/>
                  </a:lnTo>
                  <a:lnTo>
                    <a:pt x="3899903" y="2738307"/>
                  </a:lnTo>
                  <a:lnTo>
                    <a:pt x="0" y="2738307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171677" y="3551611"/>
            <a:ext cx="7944646" cy="5584183"/>
          </a:xfrm>
          <a:custGeom>
            <a:avLst/>
            <a:gdLst/>
            <a:ahLst/>
            <a:cxnLst/>
            <a:rect r="r" b="b" t="t" l="l"/>
            <a:pathLst>
              <a:path h="5584183" w="7944646">
                <a:moveTo>
                  <a:pt x="0" y="0"/>
                </a:moveTo>
                <a:lnTo>
                  <a:pt x="7944646" y="0"/>
                </a:lnTo>
                <a:lnTo>
                  <a:pt x="7944646" y="5584183"/>
                </a:lnTo>
                <a:lnTo>
                  <a:pt x="0" y="55841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293" t="-86100" r="-310741" b="-15564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908218" y="927735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1760" y="1381125"/>
            <a:ext cx="8452240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03. Descripción de cómo se seleccionan los datos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851577" y="9562465"/>
            <a:ext cx="2383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8635" y="3128116"/>
            <a:ext cx="15196099" cy="6431174"/>
            <a:chOff x="0" y="0"/>
            <a:chExt cx="6470293" cy="27383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70293" cy="2738307"/>
            </a:xfrm>
            <a:custGeom>
              <a:avLst/>
              <a:gdLst/>
              <a:ahLst/>
              <a:cxnLst/>
              <a:rect r="r" b="b" t="t" l="l"/>
              <a:pathLst>
                <a:path h="2738307" w="6470293">
                  <a:moveTo>
                    <a:pt x="0" y="0"/>
                  </a:moveTo>
                  <a:lnTo>
                    <a:pt x="6470293" y="0"/>
                  </a:lnTo>
                  <a:lnTo>
                    <a:pt x="6470293" y="2738307"/>
                  </a:lnTo>
                  <a:lnTo>
                    <a:pt x="0" y="2738307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908218" y="927735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1760" y="1381125"/>
            <a:ext cx="8452240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03. Descripción de cómo se seleccionan los datos {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042038" y="3551611"/>
            <a:ext cx="14129294" cy="5584183"/>
          </a:xfrm>
          <a:custGeom>
            <a:avLst/>
            <a:gdLst/>
            <a:ahLst/>
            <a:cxnLst/>
            <a:rect r="r" b="b" t="t" l="l"/>
            <a:pathLst>
              <a:path h="5584183" w="14129294">
                <a:moveTo>
                  <a:pt x="0" y="0"/>
                </a:moveTo>
                <a:lnTo>
                  <a:pt x="14129293" y="0"/>
                </a:lnTo>
                <a:lnTo>
                  <a:pt x="14129293" y="5584183"/>
                </a:lnTo>
                <a:lnTo>
                  <a:pt x="0" y="55841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351" t="-168793" r="-117448" b="-5115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756327" y="9638665"/>
            <a:ext cx="522148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06527" y="-51435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13147" y="4617908"/>
            <a:ext cx="8074891" cy="2173533"/>
            <a:chOff x="0" y="0"/>
            <a:chExt cx="2945742" cy="7929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45742" cy="792911"/>
            </a:xfrm>
            <a:custGeom>
              <a:avLst/>
              <a:gdLst/>
              <a:ahLst/>
              <a:cxnLst/>
              <a:rect r="r" b="b" t="t" l="l"/>
              <a:pathLst>
                <a:path h="792911" w="2945742">
                  <a:moveTo>
                    <a:pt x="0" y="0"/>
                  </a:moveTo>
                  <a:lnTo>
                    <a:pt x="2945742" y="0"/>
                  </a:lnTo>
                  <a:lnTo>
                    <a:pt x="2945742" y="792911"/>
                  </a:lnTo>
                  <a:lnTo>
                    <a:pt x="0" y="792911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6" id="6"/>
          <p:cNvSpPr/>
          <p:nvPr/>
        </p:nvSpPr>
        <p:spPr>
          <a:xfrm flipH="true">
            <a:off x="4651247" y="4617908"/>
            <a:ext cx="0" cy="217353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3179501" y="1494070"/>
            <a:ext cx="10278666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4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04. Métodos de interpolación {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613147" y="3143235"/>
            <a:ext cx="10338892" cy="914183"/>
            <a:chOff x="0" y="0"/>
            <a:chExt cx="3771656" cy="3334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71656" cy="333496"/>
            </a:xfrm>
            <a:custGeom>
              <a:avLst/>
              <a:gdLst/>
              <a:ahLst/>
              <a:cxnLst/>
              <a:rect r="r" b="b" t="t" l="l"/>
              <a:pathLst>
                <a:path h="333496" w="3771656">
                  <a:moveTo>
                    <a:pt x="0" y="0"/>
                  </a:moveTo>
                  <a:lnTo>
                    <a:pt x="3771656" y="0"/>
                  </a:lnTo>
                  <a:lnTo>
                    <a:pt x="3771656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10" id="10"/>
          <p:cNvSpPr/>
          <p:nvPr/>
        </p:nvSpPr>
        <p:spPr>
          <a:xfrm flipH="true">
            <a:off x="4645231" y="3143235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4853312" y="3316799"/>
            <a:ext cx="9858562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Interpolación polinómica de Lagrange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53312" y="4790795"/>
            <a:ext cx="7277722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Interpolacion CubicSpline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53312" y="5544600"/>
            <a:ext cx="3981390" cy="99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384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natural</a:t>
            </a:r>
          </a:p>
          <a:p>
            <a:pPr algn="l" marL="755649" indent="-377824" lvl="1">
              <a:lnSpc>
                <a:spcPts val="384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not a knot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619162" y="7353578"/>
            <a:ext cx="10338892" cy="1423606"/>
            <a:chOff x="0" y="0"/>
            <a:chExt cx="3771656" cy="51933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71656" cy="519335"/>
            </a:xfrm>
            <a:custGeom>
              <a:avLst/>
              <a:gdLst/>
              <a:ahLst/>
              <a:cxnLst/>
              <a:rect r="r" b="b" t="t" l="l"/>
              <a:pathLst>
                <a:path h="519335" w="3771656">
                  <a:moveTo>
                    <a:pt x="0" y="0"/>
                  </a:moveTo>
                  <a:lnTo>
                    <a:pt x="3771656" y="0"/>
                  </a:lnTo>
                  <a:lnTo>
                    <a:pt x="3771656" y="519335"/>
                  </a:lnTo>
                  <a:lnTo>
                    <a:pt x="0" y="51933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17" id="17"/>
          <p:cNvSpPr/>
          <p:nvPr/>
        </p:nvSpPr>
        <p:spPr>
          <a:xfrm flipH="true">
            <a:off x="4651247" y="7353578"/>
            <a:ext cx="6015" cy="1423606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4859327" y="7527142"/>
            <a:ext cx="9858562" cy="1081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Interpolación PCHIP(Polynomial Cubic Hermite Interpolating Polynomial)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622977" y="9552940"/>
            <a:ext cx="522148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186001"/>
            <a:ext cx="10848292" cy="1854862"/>
            <a:chOff x="0" y="0"/>
            <a:chExt cx="3957486" cy="6766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57486" cy="676659"/>
            </a:xfrm>
            <a:custGeom>
              <a:avLst/>
              <a:gdLst/>
              <a:ahLst/>
              <a:cxnLst/>
              <a:rect r="r" b="b" t="t" l="l"/>
              <a:pathLst>
                <a:path h="676659" w="3957486">
                  <a:moveTo>
                    <a:pt x="0" y="0"/>
                  </a:moveTo>
                  <a:lnTo>
                    <a:pt x="3957486" y="0"/>
                  </a:lnTo>
                  <a:lnTo>
                    <a:pt x="3957486" y="676659"/>
                  </a:lnTo>
                  <a:lnTo>
                    <a:pt x="0" y="676659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33442" y="-51435"/>
            <a:ext cx="9314578" cy="10389870"/>
            <a:chOff x="0" y="0"/>
            <a:chExt cx="3397983" cy="37902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34715" y="1028951"/>
            <a:ext cx="10338892" cy="914183"/>
            <a:chOff x="0" y="0"/>
            <a:chExt cx="3771656" cy="3334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71656" cy="333496"/>
            </a:xfrm>
            <a:custGeom>
              <a:avLst/>
              <a:gdLst/>
              <a:ahLst/>
              <a:cxnLst/>
              <a:rect r="r" b="b" t="t" l="l"/>
              <a:pathLst>
                <a:path h="333496" w="3771656">
                  <a:moveTo>
                    <a:pt x="0" y="0"/>
                  </a:moveTo>
                  <a:lnTo>
                    <a:pt x="3771656" y="0"/>
                  </a:lnTo>
                  <a:lnTo>
                    <a:pt x="3771656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8" id="8"/>
          <p:cNvSpPr/>
          <p:nvPr/>
        </p:nvSpPr>
        <p:spPr>
          <a:xfrm flipH="true">
            <a:off x="1066799" y="1028951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980800" y="4350710"/>
            <a:ext cx="6576335" cy="4907590"/>
          </a:xfrm>
          <a:custGeom>
            <a:avLst/>
            <a:gdLst/>
            <a:ahLst/>
            <a:cxnLst/>
            <a:rect r="r" b="b" t="t" l="l"/>
            <a:pathLst>
              <a:path h="4907590" w="6576335">
                <a:moveTo>
                  <a:pt x="0" y="0"/>
                </a:moveTo>
                <a:lnTo>
                  <a:pt x="6576335" y="0"/>
                </a:lnTo>
                <a:lnTo>
                  <a:pt x="6576335" y="4907590"/>
                </a:lnTo>
                <a:lnTo>
                  <a:pt x="0" y="4907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4350710"/>
            <a:ext cx="7947514" cy="4907590"/>
          </a:xfrm>
          <a:custGeom>
            <a:avLst/>
            <a:gdLst/>
            <a:ahLst/>
            <a:cxnLst/>
            <a:rect r="r" b="b" t="t" l="l"/>
            <a:pathLst>
              <a:path h="4907590" w="7947514">
                <a:moveTo>
                  <a:pt x="0" y="0"/>
                </a:moveTo>
                <a:lnTo>
                  <a:pt x="7947514" y="0"/>
                </a:lnTo>
                <a:lnTo>
                  <a:pt x="7947514" y="4907590"/>
                </a:lnTo>
                <a:lnTo>
                  <a:pt x="0" y="49075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74880" y="1202515"/>
            <a:ext cx="9858562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Interpolación polinómica de Lagrange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4067" y="2271041"/>
            <a:ext cx="15644151" cy="1637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Los splines cúbicos construyen un polinomio cúbico por tramos entre cada par de nodos, asegurando continuidad de primer y segundo derivada. </a:t>
            </a:r>
            <a:r>
              <a:rPr lang="en-US" sz="2400" b="true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Condición natural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: la segunda derivada en los extremos es cero, y′′(a) = y′′(b) = 0, lo que suaviza la interpolación en los bordes.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488652" y="9552940"/>
            <a:ext cx="515583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12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33442" y="-51435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980800" y="4350710"/>
            <a:ext cx="6576335" cy="4907590"/>
          </a:xfrm>
          <a:custGeom>
            <a:avLst/>
            <a:gdLst/>
            <a:ahLst/>
            <a:cxnLst/>
            <a:rect r="r" b="b" t="t" l="l"/>
            <a:pathLst>
              <a:path h="4907590" w="6576335">
                <a:moveTo>
                  <a:pt x="0" y="0"/>
                </a:moveTo>
                <a:lnTo>
                  <a:pt x="6576335" y="0"/>
                </a:lnTo>
                <a:lnTo>
                  <a:pt x="6576335" y="4907590"/>
                </a:lnTo>
                <a:lnTo>
                  <a:pt x="0" y="4907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88652" y="9552940"/>
            <a:ext cx="515583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13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980800" y="4350710"/>
            <a:ext cx="6576335" cy="4907590"/>
          </a:xfrm>
          <a:custGeom>
            <a:avLst/>
            <a:gdLst/>
            <a:ahLst/>
            <a:cxnLst/>
            <a:rect r="r" b="b" t="t" l="l"/>
            <a:pathLst>
              <a:path h="4907590" w="6576335">
                <a:moveTo>
                  <a:pt x="0" y="0"/>
                </a:moveTo>
                <a:lnTo>
                  <a:pt x="6576335" y="0"/>
                </a:lnTo>
                <a:lnTo>
                  <a:pt x="6576335" y="4907590"/>
                </a:lnTo>
                <a:lnTo>
                  <a:pt x="0" y="49075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4911335"/>
            <a:ext cx="8547950" cy="3786340"/>
          </a:xfrm>
          <a:custGeom>
            <a:avLst/>
            <a:gdLst/>
            <a:ahLst/>
            <a:cxnLst/>
            <a:rect r="r" b="b" t="t" l="l"/>
            <a:pathLst>
              <a:path h="3786340" w="8547950">
                <a:moveTo>
                  <a:pt x="0" y="0"/>
                </a:moveTo>
                <a:lnTo>
                  <a:pt x="8547950" y="0"/>
                </a:lnTo>
                <a:lnTo>
                  <a:pt x="8547950" y="3786340"/>
                </a:lnTo>
                <a:lnTo>
                  <a:pt x="0" y="37863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4715" y="1028951"/>
            <a:ext cx="10338892" cy="914183"/>
            <a:chOff x="0" y="0"/>
            <a:chExt cx="3771656" cy="33349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71656" cy="333496"/>
            </a:xfrm>
            <a:custGeom>
              <a:avLst/>
              <a:gdLst/>
              <a:ahLst/>
              <a:cxnLst/>
              <a:rect r="r" b="b" t="t" l="l"/>
              <a:pathLst>
                <a:path h="333496" w="3771656">
                  <a:moveTo>
                    <a:pt x="0" y="0"/>
                  </a:moveTo>
                  <a:lnTo>
                    <a:pt x="3771656" y="0"/>
                  </a:lnTo>
                  <a:lnTo>
                    <a:pt x="3771656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11" id="11"/>
          <p:cNvSpPr/>
          <p:nvPr/>
        </p:nvSpPr>
        <p:spPr>
          <a:xfrm flipH="true">
            <a:off x="1066799" y="1028951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274880" y="1202515"/>
            <a:ext cx="9858562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Interpolación CubicSpline (natural)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186001"/>
            <a:ext cx="10848292" cy="1854862"/>
            <a:chOff x="0" y="0"/>
            <a:chExt cx="3957486" cy="67665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57486" cy="676659"/>
            </a:xfrm>
            <a:custGeom>
              <a:avLst/>
              <a:gdLst/>
              <a:ahLst/>
              <a:cxnLst/>
              <a:rect r="r" b="b" t="t" l="l"/>
              <a:pathLst>
                <a:path h="676659" w="3957486">
                  <a:moveTo>
                    <a:pt x="0" y="0"/>
                  </a:moveTo>
                  <a:lnTo>
                    <a:pt x="3957486" y="0"/>
                  </a:lnTo>
                  <a:lnTo>
                    <a:pt x="3957486" y="676659"/>
                  </a:lnTo>
                  <a:lnTo>
                    <a:pt x="0" y="676659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264067" y="2271041"/>
            <a:ext cx="15644151" cy="1637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Los splines cúbicos construyen un polinomio cúbico por tramos entre cada par de nodos, asegurando continuidad de primer y segundo derivada. </a:t>
            </a:r>
            <a:r>
              <a:rPr lang="en-US" sz="2400" b="true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Condición natural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: la segunda derivada en los extremos es cero, y′′(a) = y′′(b) = 0, lo que suaviza la interpolación en los bordes.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33442" y="-51435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34715" y="1028951"/>
            <a:ext cx="10338892" cy="914183"/>
            <a:chOff x="0" y="0"/>
            <a:chExt cx="3771656" cy="3334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71656" cy="333496"/>
            </a:xfrm>
            <a:custGeom>
              <a:avLst/>
              <a:gdLst/>
              <a:ahLst/>
              <a:cxnLst/>
              <a:rect r="r" b="b" t="t" l="l"/>
              <a:pathLst>
                <a:path h="333496" w="3771656">
                  <a:moveTo>
                    <a:pt x="0" y="0"/>
                  </a:moveTo>
                  <a:lnTo>
                    <a:pt x="3771656" y="0"/>
                  </a:lnTo>
                  <a:lnTo>
                    <a:pt x="3771656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6" id="6"/>
          <p:cNvSpPr/>
          <p:nvPr/>
        </p:nvSpPr>
        <p:spPr>
          <a:xfrm flipH="true">
            <a:off x="1066799" y="1028951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135073"/>
            <a:ext cx="8547950" cy="3338864"/>
          </a:xfrm>
          <a:custGeom>
            <a:avLst/>
            <a:gdLst/>
            <a:ahLst/>
            <a:cxnLst/>
            <a:rect r="r" b="b" t="t" l="l"/>
            <a:pathLst>
              <a:path h="3338864" w="8547950">
                <a:moveTo>
                  <a:pt x="0" y="0"/>
                </a:moveTo>
                <a:lnTo>
                  <a:pt x="8547950" y="0"/>
                </a:lnTo>
                <a:lnTo>
                  <a:pt x="8547950" y="3338864"/>
                </a:lnTo>
                <a:lnTo>
                  <a:pt x="0" y="3338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80800" y="4350710"/>
            <a:ext cx="6576335" cy="4907590"/>
          </a:xfrm>
          <a:custGeom>
            <a:avLst/>
            <a:gdLst/>
            <a:ahLst/>
            <a:cxnLst/>
            <a:rect r="r" b="b" t="t" l="l"/>
            <a:pathLst>
              <a:path h="4907590" w="6576335">
                <a:moveTo>
                  <a:pt x="0" y="0"/>
                </a:moveTo>
                <a:lnTo>
                  <a:pt x="6576335" y="0"/>
                </a:lnTo>
                <a:lnTo>
                  <a:pt x="6576335" y="4907590"/>
                </a:lnTo>
                <a:lnTo>
                  <a:pt x="0" y="49075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74880" y="1202515"/>
            <a:ext cx="10778313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Interpolación CubicSpline (not a knot)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14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2321284"/>
            <a:ext cx="10848292" cy="1458662"/>
            <a:chOff x="0" y="0"/>
            <a:chExt cx="3957486" cy="5321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957486" cy="532124"/>
            </a:xfrm>
            <a:custGeom>
              <a:avLst/>
              <a:gdLst/>
              <a:ahLst/>
              <a:cxnLst/>
              <a:rect r="r" b="b" t="t" l="l"/>
              <a:pathLst>
                <a:path h="532124" w="3957486">
                  <a:moveTo>
                    <a:pt x="0" y="0"/>
                  </a:moveTo>
                  <a:lnTo>
                    <a:pt x="3957486" y="0"/>
                  </a:lnTo>
                  <a:lnTo>
                    <a:pt x="3957486" y="532124"/>
                  </a:lnTo>
                  <a:lnTo>
                    <a:pt x="0" y="532124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209690" y="2413011"/>
            <a:ext cx="15522420" cy="1227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Este método es una variante de spline cúbico. </a:t>
            </a:r>
            <a:r>
              <a:rPr lang="en-US" sz="2400" b="true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Condición not-a-knot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: el tercer derivado es continuo en los dos nodos adyacentes a cada extremo. Esto produce una interpolación más suave y evita restricciones artificiales en los extremos.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33442" y="-51435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38137" y="1028953"/>
            <a:ext cx="16221163" cy="1423606"/>
            <a:chOff x="0" y="0"/>
            <a:chExt cx="5917524" cy="5193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917524" cy="519335"/>
            </a:xfrm>
            <a:custGeom>
              <a:avLst/>
              <a:gdLst/>
              <a:ahLst/>
              <a:cxnLst/>
              <a:rect r="r" b="b" t="t" l="l"/>
              <a:pathLst>
                <a:path h="519335" w="5917524">
                  <a:moveTo>
                    <a:pt x="0" y="0"/>
                  </a:moveTo>
                  <a:lnTo>
                    <a:pt x="5917524" y="0"/>
                  </a:lnTo>
                  <a:lnTo>
                    <a:pt x="5917524" y="519335"/>
                  </a:lnTo>
                  <a:lnTo>
                    <a:pt x="0" y="51933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6" id="6"/>
          <p:cNvSpPr/>
          <p:nvPr/>
        </p:nvSpPr>
        <p:spPr>
          <a:xfrm flipH="true">
            <a:off x="1088476" y="1028953"/>
            <a:ext cx="9437" cy="1423606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752339"/>
            <a:ext cx="8545701" cy="4099157"/>
          </a:xfrm>
          <a:custGeom>
            <a:avLst/>
            <a:gdLst/>
            <a:ahLst/>
            <a:cxnLst/>
            <a:rect r="r" b="b" t="t" l="l"/>
            <a:pathLst>
              <a:path h="4099157" w="8545701">
                <a:moveTo>
                  <a:pt x="0" y="0"/>
                </a:moveTo>
                <a:lnTo>
                  <a:pt x="8545701" y="0"/>
                </a:lnTo>
                <a:lnTo>
                  <a:pt x="8545701" y="4099157"/>
                </a:lnTo>
                <a:lnTo>
                  <a:pt x="0" y="40991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80800" y="4348123"/>
            <a:ext cx="6576335" cy="4907590"/>
          </a:xfrm>
          <a:custGeom>
            <a:avLst/>
            <a:gdLst/>
            <a:ahLst/>
            <a:cxnLst/>
            <a:rect r="r" b="b" t="t" l="l"/>
            <a:pathLst>
              <a:path h="4907590" w="6576335">
                <a:moveTo>
                  <a:pt x="0" y="0"/>
                </a:moveTo>
                <a:lnTo>
                  <a:pt x="6576335" y="0"/>
                </a:lnTo>
                <a:lnTo>
                  <a:pt x="6576335" y="4907589"/>
                </a:lnTo>
                <a:lnTo>
                  <a:pt x="0" y="49075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4942" y="1202516"/>
            <a:ext cx="15467552" cy="1081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Interpolación PCHIP(Piecewise Cubic Hermite Interpolating Polynomial)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15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38137" y="2671136"/>
            <a:ext cx="10848292" cy="1458662"/>
            <a:chOff x="0" y="0"/>
            <a:chExt cx="3957486" cy="53212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957486" cy="532124"/>
            </a:xfrm>
            <a:custGeom>
              <a:avLst/>
              <a:gdLst/>
              <a:ahLst/>
              <a:cxnLst/>
              <a:rect r="r" b="b" t="t" l="l"/>
              <a:pathLst>
                <a:path h="532124" w="3957486">
                  <a:moveTo>
                    <a:pt x="0" y="0"/>
                  </a:moveTo>
                  <a:lnTo>
                    <a:pt x="3957486" y="0"/>
                  </a:lnTo>
                  <a:lnTo>
                    <a:pt x="3957486" y="532124"/>
                  </a:lnTo>
                  <a:lnTo>
                    <a:pt x="0" y="532124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219127" y="2762864"/>
            <a:ext cx="15522420" cy="1227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Construye un spline cúbico p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t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</a:t>
            </a: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 que preserva la forma (shape-preserving). Si los datos son crecientes o decrecientes, la interpolación no introduce oscilaciones artificiales.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8137" y="1205933"/>
            <a:ext cx="9264914" cy="942506"/>
            <a:chOff x="0" y="0"/>
            <a:chExt cx="3379866" cy="3438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79866" cy="343829"/>
            </a:xfrm>
            <a:custGeom>
              <a:avLst/>
              <a:gdLst/>
              <a:ahLst/>
              <a:cxnLst/>
              <a:rect r="r" b="b" t="t" l="l"/>
              <a:pathLst>
                <a:path h="343829" w="3379866">
                  <a:moveTo>
                    <a:pt x="0" y="0"/>
                  </a:moveTo>
                  <a:lnTo>
                    <a:pt x="3379866" y="0"/>
                  </a:lnTo>
                  <a:lnTo>
                    <a:pt x="3379866" y="343829"/>
                  </a:lnTo>
                  <a:lnTo>
                    <a:pt x="0" y="343829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 flipH="true">
            <a:off x="1038137" y="1205933"/>
            <a:ext cx="0" cy="942506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38137" y="2930740"/>
            <a:ext cx="9274351" cy="5442579"/>
          </a:xfrm>
          <a:custGeom>
            <a:avLst/>
            <a:gdLst/>
            <a:ahLst/>
            <a:cxnLst/>
            <a:rect r="r" b="b" t="t" l="l"/>
            <a:pathLst>
              <a:path h="5442579" w="9274351">
                <a:moveTo>
                  <a:pt x="0" y="0"/>
                </a:moveTo>
                <a:lnTo>
                  <a:pt x="9274350" y="0"/>
                </a:lnTo>
                <a:lnTo>
                  <a:pt x="9274350" y="5442580"/>
                </a:lnTo>
                <a:lnTo>
                  <a:pt x="0" y="5442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8945" y="1440967"/>
            <a:ext cx="8463298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05. </a:t>
            </a:r>
            <a:r>
              <a:rPr lang="en-US" sz="2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Grupos de prueba y entrenamiento: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05001" y="1205933"/>
            <a:ext cx="6158867" cy="7875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4"/>
              </a:lnSpc>
            </a:pPr>
            <a:r>
              <a:rPr lang="en-US" sz="223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Se generan 80 índices equiespaciados del rango completo (sel_idx), tomados de t_inc por posición.</a:t>
            </a:r>
          </a:p>
          <a:p>
            <a:pPr algn="ctr">
              <a:lnSpc>
                <a:spcPts val="2544"/>
              </a:lnSpc>
            </a:pPr>
          </a:p>
          <a:p>
            <a:pPr algn="ctr">
              <a:lnSpc>
                <a:spcPts val="2544"/>
              </a:lnSpc>
            </a:pPr>
            <a:r>
              <a:rPr lang="en-US" sz="223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Se arma el entrenamiento tomando dos de cada tres de esos índices: sel_idx[::3] (1º de cada terna) ∪ sel_idx[1::3] (2º de cada terna) → ≈ 2/3 del total.</a:t>
            </a:r>
          </a:p>
          <a:p>
            <a:pPr algn="ctr">
              <a:lnSpc>
                <a:spcPts val="2544"/>
              </a:lnSpc>
            </a:pPr>
          </a:p>
          <a:p>
            <a:pPr algn="ctr">
              <a:lnSpc>
                <a:spcPts val="2544"/>
              </a:lnSpc>
            </a:pPr>
            <a:r>
              <a:rPr lang="en-US" sz="223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El conjunto de prueba son los restantes (básicamente sel_idx[2::3]) obtenidos como diferencia: setdiff1d(sel_idx, train_idx) → ≈ 1/3.</a:t>
            </a:r>
          </a:p>
          <a:p>
            <a:pPr algn="ctr">
              <a:lnSpc>
                <a:spcPts val="2544"/>
              </a:lnSpc>
            </a:pPr>
          </a:p>
          <a:p>
            <a:pPr algn="ctr">
              <a:lnSpc>
                <a:spcPts val="2544"/>
              </a:lnSpc>
              <a:spcBef>
                <a:spcPct val="0"/>
              </a:spcBef>
            </a:pPr>
            <a:r>
              <a:rPr lang="en-US" sz="223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Se fuerza incluir el último dato global en entrenamiento (len(idx_all)-1) para evitar </a:t>
            </a:r>
            <a:r>
              <a:rPr lang="en-US" sz="223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extrapolación al borde.</a:t>
            </a:r>
          </a:p>
          <a:p>
            <a:pPr algn="ctr">
              <a:lnSpc>
                <a:spcPts val="2544"/>
              </a:lnSpc>
              <a:spcBef>
                <a:spcPct val="0"/>
              </a:spcBef>
            </a:pPr>
          </a:p>
          <a:p>
            <a:pPr algn="ctr">
              <a:lnSpc>
                <a:spcPts val="2544"/>
              </a:lnSpc>
              <a:spcBef>
                <a:spcPct val="0"/>
              </a:spcBef>
            </a:pPr>
            <a:r>
              <a:rPr lang="en-US" sz="2232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Finalmente, esos índices se aplican sobre t_inc y y_inc para obtener (t_train, y_train) y (t_test, y_test).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16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42770" y="2040913"/>
            <a:ext cx="12802460" cy="7217387"/>
          </a:xfrm>
          <a:custGeom>
            <a:avLst/>
            <a:gdLst/>
            <a:ahLst/>
            <a:cxnLst/>
            <a:rect r="r" b="b" t="t" l="l"/>
            <a:pathLst>
              <a:path h="7217387" w="12802460">
                <a:moveTo>
                  <a:pt x="0" y="0"/>
                </a:moveTo>
                <a:lnTo>
                  <a:pt x="12802460" y="0"/>
                </a:lnTo>
                <a:lnTo>
                  <a:pt x="12802460" y="7217387"/>
                </a:lnTo>
                <a:lnTo>
                  <a:pt x="0" y="7217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34715" y="1028951"/>
            <a:ext cx="16224585" cy="914183"/>
            <a:chOff x="0" y="0"/>
            <a:chExt cx="5918773" cy="3334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8772" cy="333496"/>
            </a:xfrm>
            <a:custGeom>
              <a:avLst/>
              <a:gdLst/>
              <a:ahLst/>
              <a:cxnLst/>
              <a:rect r="r" b="b" t="t" l="l"/>
              <a:pathLst>
                <a:path h="333496" w="5918772">
                  <a:moveTo>
                    <a:pt x="0" y="0"/>
                  </a:moveTo>
                  <a:lnTo>
                    <a:pt x="5918772" y="0"/>
                  </a:lnTo>
                  <a:lnTo>
                    <a:pt x="5918772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flipH="true">
            <a:off x="1066799" y="1028951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288675" y="1226137"/>
            <a:ext cx="15716665" cy="50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1"/>
              </a:lnSpc>
            </a:pPr>
            <a:r>
              <a:rPr lang="en-US" sz="31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Grupo de entrenamiento y de prueba para </a:t>
            </a:r>
            <a:r>
              <a:rPr lang="en-US" sz="31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Interpolación Lagrange.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7037" y="-51435"/>
            <a:ext cx="14088583" cy="10389870"/>
            <a:chOff x="0" y="0"/>
            <a:chExt cx="513955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39553" cy="3790253"/>
            </a:xfrm>
            <a:custGeom>
              <a:avLst/>
              <a:gdLst/>
              <a:ahLst/>
              <a:cxnLst/>
              <a:rect r="r" b="b" t="t" l="l"/>
              <a:pathLst>
                <a:path h="3790253" w="5139553">
                  <a:moveTo>
                    <a:pt x="0" y="0"/>
                  </a:moveTo>
                  <a:lnTo>
                    <a:pt x="5139553" y="0"/>
                  </a:lnTo>
                  <a:lnTo>
                    <a:pt x="513955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952214" y="4757738"/>
            <a:ext cx="5179073" cy="893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Contenido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77723" y="1154146"/>
            <a:ext cx="9519732" cy="7691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98"/>
              </a:lnSpc>
            </a:pPr>
            <a:r>
              <a:rPr lang="en-US" sz="376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Introducción</a:t>
            </a:r>
          </a:p>
          <a:p>
            <a:pPr algn="l">
              <a:lnSpc>
                <a:spcPts val="8498"/>
              </a:lnSpc>
            </a:pPr>
            <a:r>
              <a:rPr lang="en-US" sz="376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Objetivo</a:t>
            </a:r>
          </a:p>
          <a:p>
            <a:pPr algn="l">
              <a:lnSpc>
                <a:spcPts val="7858"/>
              </a:lnSpc>
            </a:pPr>
            <a:r>
              <a:rPr lang="en-US" sz="376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Descripciones</a:t>
            </a:r>
          </a:p>
          <a:p>
            <a:pPr algn="l">
              <a:lnSpc>
                <a:spcPts val="7858"/>
              </a:lnSpc>
            </a:pPr>
            <a:r>
              <a:rPr lang="en-US" sz="376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Métodos de interpolación</a:t>
            </a:r>
          </a:p>
          <a:p>
            <a:pPr algn="l">
              <a:lnSpc>
                <a:spcPts val="7106"/>
              </a:lnSpc>
            </a:pPr>
            <a:r>
              <a:rPr lang="en-US" sz="376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Grupos de entrenamiento-prueba</a:t>
            </a:r>
          </a:p>
          <a:p>
            <a:pPr algn="l">
              <a:lnSpc>
                <a:spcPts val="7106"/>
              </a:lnSpc>
            </a:pPr>
            <a:r>
              <a:rPr lang="en-US" sz="376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Gráficas y cálculos de los errores de cada metodo.</a:t>
            </a:r>
          </a:p>
          <a:p>
            <a:pPr algn="l">
              <a:lnSpc>
                <a:spcPts val="7106"/>
              </a:lnSpc>
            </a:pPr>
            <a:r>
              <a:rPr lang="en-US" sz="376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¿Cuál es el mejor método?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49874" y="1291422"/>
            <a:ext cx="1261998" cy="754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871"/>
              </a:lnSpc>
            </a:pPr>
            <a:r>
              <a:rPr lang="en-US" sz="432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01</a:t>
            </a:r>
          </a:p>
          <a:p>
            <a:pPr algn="r">
              <a:lnSpc>
                <a:spcPts val="7871"/>
              </a:lnSpc>
            </a:pPr>
            <a:r>
              <a:rPr lang="en-US" sz="432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02</a:t>
            </a:r>
          </a:p>
          <a:p>
            <a:pPr algn="r">
              <a:lnSpc>
                <a:spcPts val="7871"/>
              </a:lnSpc>
            </a:pPr>
            <a:r>
              <a:rPr lang="en-US" sz="432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03</a:t>
            </a:r>
          </a:p>
          <a:p>
            <a:pPr algn="r">
              <a:lnSpc>
                <a:spcPts val="7871"/>
              </a:lnSpc>
            </a:pPr>
            <a:r>
              <a:rPr lang="en-US" sz="432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04</a:t>
            </a:r>
          </a:p>
          <a:p>
            <a:pPr algn="r">
              <a:lnSpc>
                <a:spcPts val="7871"/>
              </a:lnSpc>
            </a:pPr>
            <a:r>
              <a:rPr lang="en-US" sz="432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05</a:t>
            </a:r>
          </a:p>
          <a:p>
            <a:pPr algn="r">
              <a:lnSpc>
                <a:spcPts val="6833"/>
              </a:lnSpc>
            </a:pPr>
            <a:r>
              <a:rPr lang="en-US" sz="432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06</a:t>
            </a:r>
          </a:p>
          <a:p>
            <a:pPr algn="r">
              <a:lnSpc>
                <a:spcPts val="6833"/>
              </a:lnSpc>
            </a:pPr>
          </a:p>
          <a:p>
            <a:pPr algn="r">
              <a:lnSpc>
                <a:spcPts val="6833"/>
              </a:lnSpc>
            </a:pPr>
            <a:r>
              <a:rPr lang="en-US" sz="432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07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88446" y="2040913"/>
            <a:ext cx="12311108" cy="7217387"/>
          </a:xfrm>
          <a:custGeom>
            <a:avLst/>
            <a:gdLst/>
            <a:ahLst/>
            <a:cxnLst/>
            <a:rect r="r" b="b" t="t" l="l"/>
            <a:pathLst>
              <a:path h="7217387" w="12311108">
                <a:moveTo>
                  <a:pt x="0" y="0"/>
                </a:moveTo>
                <a:lnTo>
                  <a:pt x="12311108" y="0"/>
                </a:lnTo>
                <a:lnTo>
                  <a:pt x="12311108" y="7217387"/>
                </a:lnTo>
                <a:lnTo>
                  <a:pt x="0" y="7217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34715" y="1028951"/>
            <a:ext cx="16224585" cy="914183"/>
            <a:chOff x="0" y="0"/>
            <a:chExt cx="5918773" cy="3334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8772" cy="333496"/>
            </a:xfrm>
            <a:custGeom>
              <a:avLst/>
              <a:gdLst/>
              <a:ahLst/>
              <a:cxnLst/>
              <a:rect r="r" b="b" t="t" l="l"/>
              <a:pathLst>
                <a:path h="333496" w="5918772">
                  <a:moveTo>
                    <a:pt x="0" y="0"/>
                  </a:moveTo>
                  <a:lnTo>
                    <a:pt x="5918772" y="0"/>
                  </a:lnTo>
                  <a:lnTo>
                    <a:pt x="5918772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flipH="true">
            <a:off x="1066799" y="1028951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288675" y="1282969"/>
            <a:ext cx="15716665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6"/>
              </a:lnSpc>
            </a:pPr>
            <a:r>
              <a:rPr lang="en-US" sz="26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Grupo de entrenamiento y de prueba para </a:t>
            </a:r>
            <a:r>
              <a:rPr lang="en-US" sz="26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Interpolación CubicSpline (natural)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18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42770" y="2040913"/>
            <a:ext cx="12802460" cy="7217387"/>
          </a:xfrm>
          <a:custGeom>
            <a:avLst/>
            <a:gdLst/>
            <a:ahLst/>
            <a:cxnLst/>
            <a:rect r="r" b="b" t="t" l="l"/>
            <a:pathLst>
              <a:path h="7217387" w="12802460">
                <a:moveTo>
                  <a:pt x="0" y="0"/>
                </a:moveTo>
                <a:lnTo>
                  <a:pt x="12802460" y="0"/>
                </a:lnTo>
                <a:lnTo>
                  <a:pt x="12802460" y="7217387"/>
                </a:lnTo>
                <a:lnTo>
                  <a:pt x="0" y="7217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34715" y="1028951"/>
            <a:ext cx="16224585" cy="914183"/>
            <a:chOff x="0" y="0"/>
            <a:chExt cx="5918773" cy="3334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8772" cy="333496"/>
            </a:xfrm>
            <a:custGeom>
              <a:avLst/>
              <a:gdLst/>
              <a:ahLst/>
              <a:cxnLst/>
              <a:rect r="r" b="b" t="t" l="l"/>
              <a:pathLst>
                <a:path h="333496" w="5918772">
                  <a:moveTo>
                    <a:pt x="0" y="0"/>
                  </a:moveTo>
                  <a:lnTo>
                    <a:pt x="5918772" y="0"/>
                  </a:lnTo>
                  <a:lnTo>
                    <a:pt x="5918772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flipH="true">
            <a:off x="1066799" y="1028951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217925" y="1282969"/>
            <a:ext cx="16041375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6"/>
              </a:lnSpc>
            </a:pPr>
            <a:r>
              <a:rPr lang="en-US" sz="26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Grupo de entrenamiento y de prueba para </a:t>
            </a:r>
            <a:r>
              <a:rPr lang="en-US" sz="26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Interpolación CubicSpline (not a knot)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19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81625" y="2040913"/>
            <a:ext cx="12524750" cy="7217387"/>
          </a:xfrm>
          <a:custGeom>
            <a:avLst/>
            <a:gdLst/>
            <a:ahLst/>
            <a:cxnLst/>
            <a:rect r="r" b="b" t="t" l="l"/>
            <a:pathLst>
              <a:path h="7217387" w="12524750">
                <a:moveTo>
                  <a:pt x="0" y="0"/>
                </a:moveTo>
                <a:lnTo>
                  <a:pt x="12524750" y="0"/>
                </a:lnTo>
                <a:lnTo>
                  <a:pt x="12524750" y="7217387"/>
                </a:lnTo>
                <a:lnTo>
                  <a:pt x="0" y="7217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34715" y="1028951"/>
            <a:ext cx="16224585" cy="914183"/>
            <a:chOff x="0" y="0"/>
            <a:chExt cx="5918773" cy="3334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8772" cy="333496"/>
            </a:xfrm>
            <a:custGeom>
              <a:avLst/>
              <a:gdLst/>
              <a:ahLst/>
              <a:cxnLst/>
              <a:rect r="r" b="b" t="t" l="l"/>
              <a:pathLst>
                <a:path h="333496" w="5918772">
                  <a:moveTo>
                    <a:pt x="0" y="0"/>
                  </a:moveTo>
                  <a:lnTo>
                    <a:pt x="5918772" y="0"/>
                  </a:lnTo>
                  <a:lnTo>
                    <a:pt x="5918772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flipH="true">
            <a:off x="1066799" y="1028951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288675" y="1226137"/>
            <a:ext cx="15716665" cy="500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1"/>
              </a:lnSpc>
            </a:pPr>
            <a:r>
              <a:rPr lang="en-US" sz="31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Grupo de entrenamiento y de prueba para </a:t>
            </a:r>
            <a:r>
              <a:rPr lang="en-US" sz="31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Interpolación PCHIP.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20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06527" y="-51435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613147" y="4617908"/>
            <a:ext cx="8074891" cy="2173533"/>
            <a:chOff x="0" y="0"/>
            <a:chExt cx="2945742" cy="7929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45742" cy="792911"/>
            </a:xfrm>
            <a:custGeom>
              <a:avLst/>
              <a:gdLst/>
              <a:ahLst/>
              <a:cxnLst/>
              <a:rect r="r" b="b" t="t" l="l"/>
              <a:pathLst>
                <a:path h="792911" w="2945742">
                  <a:moveTo>
                    <a:pt x="0" y="0"/>
                  </a:moveTo>
                  <a:lnTo>
                    <a:pt x="2945742" y="0"/>
                  </a:lnTo>
                  <a:lnTo>
                    <a:pt x="2945742" y="792911"/>
                  </a:lnTo>
                  <a:lnTo>
                    <a:pt x="0" y="792911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6" id="6"/>
          <p:cNvSpPr/>
          <p:nvPr/>
        </p:nvSpPr>
        <p:spPr>
          <a:xfrm flipH="true">
            <a:off x="4651247" y="4617908"/>
            <a:ext cx="0" cy="217353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3179501" y="1494070"/>
            <a:ext cx="13773793" cy="59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2"/>
              </a:lnSpc>
            </a:pPr>
            <a:r>
              <a:rPr lang="en-US" sz="401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06. Error con grupo de prueba y entrenamiento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613147" y="3143235"/>
            <a:ext cx="10338892" cy="914183"/>
            <a:chOff x="0" y="0"/>
            <a:chExt cx="3771656" cy="3334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71656" cy="333496"/>
            </a:xfrm>
            <a:custGeom>
              <a:avLst/>
              <a:gdLst/>
              <a:ahLst/>
              <a:cxnLst/>
              <a:rect r="r" b="b" t="t" l="l"/>
              <a:pathLst>
                <a:path h="333496" w="3771656">
                  <a:moveTo>
                    <a:pt x="0" y="0"/>
                  </a:moveTo>
                  <a:lnTo>
                    <a:pt x="3771656" y="0"/>
                  </a:lnTo>
                  <a:lnTo>
                    <a:pt x="3771656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10" id="10"/>
          <p:cNvSpPr/>
          <p:nvPr/>
        </p:nvSpPr>
        <p:spPr>
          <a:xfrm flipH="true">
            <a:off x="4645231" y="3143235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4853312" y="3316799"/>
            <a:ext cx="9858562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Interpolación polinómica de Lagrange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53312" y="4790795"/>
            <a:ext cx="7277722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Interpolacion CubicSpline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53312" y="5544600"/>
            <a:ext cx="3981390" cy="99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384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natural</a:t>
            </a:r>
          </a:p>
          <a:p>
            <a:pPr algn="l" marL="755649" indent="-377824" lvl="1">
              <a:lnSpc>
                <a:spcPts val="3849"/>
              </a:lnSpc>
              <a:buFont typeface="Arial"/>
              <a:buChar char="•"/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not a knot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619162" y="7353578"/>
            <a:ext cx="10338892" cy="1423606"/>
            <a:chOff x="0" y="0"/>
            <a:chExt cx="3771656" cy="51933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71656" cy="519335"/>
            </a:xfrm>
            <a:custGeom>
              <a:avLst/>
              <a:gdLst/>
              <a:ahLst/>
              <a:cxnLst/>
              <a:rect r="r" b="b" t="t" l="l"/>
              <a:pathLst>
                <a:path h="519335" w="3771656">
                  <a:moveTo>
                    <a:pt x="0" y="0"/>
                  </a:moveTo>
                  <a:lnTo>
                    <a:pt x="3771656" y="0"/>
                  </a:lnTo>
                  <a:lnTo>
                    <a:pt x="3771656" y="519335"/>
                  </a:lnTo>
                  <a:lnTo>
                    <a:pt x="0" y="51933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17" id="17"/>
          <p:cNvSpPr/>
          <p:nvPr/>
        </p:nvSpPr>
        <p:spPr>
          <a:xfrm flipH="true">
            <a:off x="4651247" y="7353578"/>
            <a:ext cx="6015" cy="1423606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4859327" y="7527142"/>
            <a:ext cx="9858562" cy="1081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Interpolación PCHIP(Polynomial Cubic Hermite Interpolating Polynomial)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622977" y="9552940"/>
            <a:ext cx="522148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21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7446" y="411670"/>
            <a:ext cx="13243599" cy="1386461"/>
            <a:chOff x="0" y="0"/>
            <a:chExt cx="4831301" cy="5057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31301" cy="505785"/>
            </a:xfrm>
            <a:custGeom>
              <a:avLst/>
              <a:gdLst/>
              <a:ahLst/>
              <a:cxnLst/>
              <a:rect r="r" b="b" t="t" l="l"/>
              <a:pathLst>
                <a:path h="505785" w="4831301">
                  <a:moveTo>
                    <a:pt x="0" y="0"/>
                  </a:moveTo>
                  <a:lnTo>
                    <a:pt x="4831301" y="0"/>
                  </a:lnTo>
                  <a:lnTo>
                    <a:pt x="4831301" y="505785"/>
                  </a:lnTo>
                  <a:lnTo>
                    <a:pt x="0" y="505785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46971" y="2249647"/>
            <a:ext cx="9000711" cy="7422008"/>
          </a:xfrm>
          <a:custGeom>
            <a:avLst/>
            <a:gdLst/>
            <a:ahLst/>
            <a:cxnLst/>
            <a:rect r="r" b="b" t="t" l="l"/>
            <a:pathLst>
              <a:path h="7422008" w="9000711">
                <a:moveTo>
                  <a:pt x="0" y="0"/>
                </a:moveTo>
                <a:lnTo>
                  <a:pt x="9000711" y="0"/>
                </a:lnTo>
                <a:lnTo>
                  <a:pt x="9000711" y="7422008"/>
                </a:lnTo>
                <a:lnTo>
                  <a:pt x="0" y="7422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36" r="0" b="-119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0224" y="836392"/>
            <a:ext cx="15467552" cy="1252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0"/>
              </a:lnSpc>
            </a:pPr>
            <a:r>
              <a:rPr lang="en-US" sz="40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06. Error para Lagrange</a:t>
            </a:r>
          </a:p>
          <a:p>
            <a:pPr algn="l">
              <a:lnSpc>
                <a:spcPts val="4960"/>
              </a:lnSpc>
            </a:pPr>
            <a:r>
              <a:rPr lang="en-US" sz="40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56090" y="2513957"/>
            <a:ext cx="6668960" cy="6960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9"/>
              </a:lnSpc>
              <a:spcBef>
                <a:spcPct val="0"/>
              </a:spcBef>
            </a:pPr>
            <a:r>
              <a:rPr lang="en-US" sz="284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Usa el polinomio de Lagrange P_</a:t>
            </a:r>
            <a:r>
              <a:rPr lang="en-US" sz="284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lagr para predecir los valores en los conjuntos de entrenamiento y prueba (y_hat_train_lagr, y_hat_test_lagr).</a:t>
            </a:r>
          </a:p>
          <a:p>
            <a:pPr algn="just">
              <a:lnSpc>
                <a:spcPts val="3239"/>
              </a:lnSpc>
              <a:spcBef>
                <a:spcPct val="0"/>
              </a:spcBef>
            </a:pPr>
          </a:p>
          <a:p>
            <a:pPr algn="just">
              <a:lnSpc>
                <a:spcPts val="3239"/>
              </a:lnSpc>
              <a:spcBef>
                <a:spcPct val="0"/>
              </a:spcBef>
            </a:pPr>
            <a:r>
              <a:rPr lang="en-US" sz="284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Calcula los errores punto a punto: cuadrático (SE) y absoluto (AE) comparando datos reales vs. predichos en cada conjunto.</a:t>
            </a:r>
          </a:p>
          <a:p>
            <a:pPr algn="just">
              <a:lnSpc>
                <a:spcPts val="3239"/>
              </a:lnSpc>
              <a:spcBef>
                <a:spcPct val="0"/>
              </a:spcBef>
            </a:pPr>
          </a:p>
          <a:p>
            <a:pPr algn="just">
              <a:lnSpc>
                <a:spcPts val="3239"/>
              </a:lnSpc>
              <a:spcBef>
                <a:spcPct val="0"/>
              </a:spcBef>
            </a:pPr>
            <a:r>
              <a:rPr lang="en-US" sz="284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Obtiene las métricas promedio: MSE (promedio de SE) y MAE (promedio de AE) para entrenamiento y prueba.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22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89320" y="1992303"/>
            <a:ext cx="14309359" cy="7487648"/>
          </a:xfrm>
          <a:custGeom>
            <a:avLst/>
            <a:gdLst/>
            <a:ahLst/>
            <a:cxnLst/>
            <a:rect r="r" b="b" t="t" l="l"/>
            <a:pathLst>
              <a:path h="7487648" w="14309359">
                <a:moveTo>
                  <a:pt x="0" y="0"/>
                </a:moveTo>
                <a:lnTo>
                  <a:pt x="14309360" y="0"/>
                </a:lnTo>
                <a:lnTo>
                  <a:pt x="14309360" y="7487648"/>
                </a:lnTo>
                <a:lnTo>
                  <a:pt x="0" y="7487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8" t="0" r="-348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34715" y="571609"/>
            <a:ext cx="8707718" cy="914183"/>
            <a:chOff x="0" y="0"/>
            <a:chExt cx="3176599" cy="3334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76599" cy="333496"/>
            </a:xfrm>
            <a:custGeom>
              <a:avLst/>
              <a:gdLst/>
              <a:ahLst/>
              <a:cxnLst/>
              <a:rect r="r" b="b" t="t" l="l"/>
              <a:pathLst>
                <a:path h="333496" w="3176599">
                  <a:moveTo>
                    <a:pt x="0" y="0"/>
                  </a:moveTo>
                  <a:lnTo>
                    <a:pt x="3176599" y="0"/>
                  </a:lnTo>
                  <a:lnTo>
                    <a:pt x="3176599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flipH="true">
            <a:off x="1066799" y="571609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274880" y="745172"/>
            <a:ext cx="9858562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Error</a:t>
            </a: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cuadrático para Lagrange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23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7104" y="2351552"/>
            <a:ext cx="14773792" cy="6906748"/>
          </a:xfrm>
          <a:custGeom>
            <a:avLst/>
            <a:gdLst/>
            <a:ahLst/>
            <a:cxnLst/>
            <a:rect r="r" b="b" t="t" l="l"/>
            <a:pathLst>
              <a:path h="6906748" w="14773792">
                <a:moveTo>
                  <a:pt x="0" y="0"/>
                </a:moveTo>
                <a:lnTo>
                  <a:pt x="14773792" y="0"/>
                </a:lnTo>
                <a:lnTo>
                  <a:pt x="14773792" y="6906748"/>
                </a:lnTo>
                <a:lnTo>
                  <a:pt x="0" y="6906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3119" y="726958"/>
            <a:ext cx="8707718" cy="914183"/>
            <a:chOff x="0" y="0"/>
            <a:chExt cx="3176599" cy="3334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76599" cy="333496"/>
            </a:xfrm>
            <a:custGeom>
              <a:avLst/>
              <a:gdLst/>
              <a:ahLst/>
              <a:cxnLst/>
              <a:rect r="r" b="b" t="t" l="l"/>
              <a:pathLst>
                <a:path h="333496" w="3176599">
                  <a:moveTo>
                    <a:pt x="0" y="0"/>
                  </a:moveTo>
                  <a:lnTo>
                    <a:pt x="3176599" y="0"/>
                  </a:lnTo>
                  <a:lnTo>
                    <a:pt x="3176599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flipH="true">
            <a:off x="1795203" y="726958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003284" y="900522"/>
            <a:ext cx="9858562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Error</a:t>
            </a: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absoluto para Lagrange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24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35055" y="2249868"/>
            <a:ext cx="13617890" cy="7474481"/>
          </a:xfrm>
          <a:custGeom>
            <a:avLst/>
            <a:gdLst/>
            <a:ahLst/>
            <a:cxnLst/>
            <a:rect r="r" b="b" t="t" l="l"/>
            <a:pathLst>
              <a:path h="7474481" w="13617890">
                <a:moveTo>
                  <a:pt x="0" y="0"/>
                </a:moveTo>
                <a:lnTo>
                  <a:pt x="13617890" y="0"/>
                </a:lnTo>
                <a:lnTo>
                  <a:pt x="13617890" y="7474482"/>
                </a:lnTo>
                <a:lnTo>
                  <a:pt x="0" y="7474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3119" y="726958"/>
            <a:ext cx="12151308" cy="914183"/>
            <a:chOff x="0" y="0"/>
            <a:chExt cx="4432830" cy="3334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32830" cy="333496"/>
            </a:xfrm>
            <a:custGeom>
              <a:avLst/>
              <a:gdLst/>
              <a:ahLst/>
              <a:cxnLst/>
              <a:rect r="r" b="b" t="t" l="l"/>
              <a:pathLst>
                <a:path h="333496" w="4432830">
                  <a:moveTo>
                    <a:pt x="0" y="0"/>
                  </a:moveTo>
                  <a:lnTo>
                    <a:pt x="4432830" y="0"/>
                  </a:lnTo>
                  <a:lnTo>
                    <a:pt x="4432830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flipH="true">
            <a:off x="1795203" y="726958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003284" y="900522"/>
            <a:ext cx="12214702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Error</a:t>
            </a: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cuadrático para CubicSpline (natural)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25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68221" y="2825343"/>
            <a:ext cx="13551558" cy="6432957"/>
          </a:xfrm>
          <a:custGeom>
            <a:avLst/>
            <a:gdLst/>
            <a:ahLst/>
            <a:cxnLst/>
            <a:rect r="r" b="b" t="t" l="l"/>
            <a:pathLst>
              <a:path h="6432957" w="13551558">
                <a:moveTo>
                  <a:pt x="0" y="0"/>
                </a:moveTo>
                <a:lnTo>
                  <a:pt x="13551558" y="0"/>
                </a:lnTo>
                <a:lnTo>
                  <a:pt x="13551558" y="6432957"/>
                </a:lnTo>
                <a:lnTo>
                  <a:pt x="0" y="6432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3119" y="1085850"/>
            <a:ext cx="11504016" cy="914183"/>
            <a:chOff x="0" y="0"/>
            <a:chExt cx="4196696" cy="3334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6696" cy="333496"/>
            </a:xfrm>
            <a:custGeom>
              <a:avLst/>
              <a:gdLst/>
              <a:ahLst/>
              <a:cxnLst/>
              <a:rect r="r" b="b" t="t" l="l"/>
              <a:pathLst>
                <a:path h="333496" w="4196696">
                  <a:moveTo>
                    <a:pt x="0" y="0"/>
                  </a:moveTo>
                  <a:lnTo>
                    <a:pt x="4196696" y="0"/>
                  </a:lnTo>
                  <a:lnTo>
                    <a:pt x="4196696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flipH="true">
            <a:off x="1801218" y="1086101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003284" y="1259414"/>
            <a:ext cx="12214702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Error</a:t>
            </a: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absoluto para CubicSpline (natural)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26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44486" y="2097765"/>
            <a:ext cx="13399029" cy="7160535"/>
          </a:xfrm>
          <a:custGeom>
            <a:avLst/>
            <a:gdLst/>
            <a:ahLst/>
            <a:cxnLst/>
            <a:rect r="r" b="b" t="t" l="l"/>
            <a:pathLst>
              <a:path h="7160535" w="13399029">
                <a:moveTo>
                  <a:pt x="0" y="0"/>
                </a:moveTo>
                <a:lnTo>
                  <a:pt x="13399028" y="0"/>
                </a:lnTo>
                <a:lnTo>
                  <a:pt x="13399028" y="7160535"/>
                </a:lnTo>
                <a:lnTo>
                  <a:pt x="0" y="7160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3119" y="726958"/>
            <a:ext cx="12843242" cy="914183"/>
            <a:chOff x="0" y="0"/>
            <a:chExt cx="4685250" cy="3334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85249" cy="333496"/>
            </a:xfrm>
            <a:custGeom>
              <a:avLst/>
              <a:gdLst/>
              <a:ahLst/>
              <a:cxnLst/>
              <a:rect r="r" b="b" t="t" l="l"/>
              <a:pathLst>
                <a:path h="333496" w="4685249">
                  <a:moveTo>
                    <a:pt x="0" y="0"/>
                  </a:moveTo>
                  <a:lnTo>
                    <a:pt x="4685249" y="0"/>
                  </a:lnTo>
                  <a:lnTo>
                    <a:pt x="4685249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flipH="true">
            <a:off x="1795203" y="726958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003284" y="900522"/>
            <a:ext cx="12603077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Error</a:t>
            </a: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cuadrático para CubicSpline (not-a-knot)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923383" y="1446276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01. Introducción {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57135" y="918591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7788" y="2973197"/>
            <a:ext cx="7512279" cy="556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99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Las ondas gravitacionales son perturbaciones del espacio-tiempo generadas por sistemas binarios compactos. En particular, la coalescencia de dos estrellas de neutrones produce un chirp: una señal cuya frecuencia y amplitud aumentan con el tiempo hasta la fusión. En este caso, este tramo creciente de la señal es de gran interés, pues codifica detalles sobre la dinámica orbital y la estructura de los objetos involucrados.</a:t>
            </a:r>
          </a:p>
          <a:p>
            <a:pPr algn="just">
              <a:lnSpc>
                <a:spcPts val="33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834010" y="2471547"/>
            <a:ext cx="7691990" cy="635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4624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Con simulaciones del catálogo SXS se seleccionó el modo dominante (2,2) y su fase estrictamente creciente. Primero se aplicaron distintos métodos de interpolación (Lagrange, Splines y PCHIP) para reconstruir la señal. Después, los datos se dividieron en entrenamiento y prueba, lo que permitió evaluar la precisión de cada método a través de errores cuadráticos y absolutos.</a:t>
            </a:r>
          </a:p>
        </p:txBody>
      </p:sp>
      <p:sp>
        <p:nvSpPr>
          <p:cNvPr name="AutoShape 8" id="8"/>
          <p:cNvSpPr/>
          <p:nvPr/>
        </p:nvSpPr>
        <p:spPr>
          <a:xfrm>
            <a:off x="9567310" y="-102870"/>
            <a:ext cx="0" cy="7985953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099446" y="1605915"/>
            <a:ext cx="7512279" cy="818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4"/>
              </a:lnSpc>
            </a:pPr>
            <a:r>
              <a:rPr lang="en-US" sz="240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¿Qué se hizo? A grandes rasgos....</a:t>
            </a:r>
          </a:p>
          <a:p>
            <a:pPr algn="just">
              <a:lnSpc>
                <a:spcPts val="326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7773650" y="9505315"/>
            <a:ext cx="2383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8751" y="2522603"/>
            <a:ext cx="14970497" cy="6735697"/>
          </a:xfrm>
          <a:custGeom>
            <a:avLst/>
            <a:gdLst/>
            <a:ahLst/>
            <a:cxnLst/>
            <a:rect r="r" b="b" t="t" l="l"/>
            <a:pathLst>
              <a:path h="6735697" w="14970497">
                <a:moveTo>
                  <a:pt x="0" y="0"/>
                </a:moveTo>
                <a:lnTo>
                  <a:pt x="14970498" y="0"/>
                </a:lnTo>
                <a:lnTo>
                  <a:pt x="14970498" y="6735697"/>
                </a:lnTo>
                <a:lnTo>
                  <a:pt x="0" y="6735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4766" y="830525"/>
            <a:ext cx="12843242" cy="914183"/>
            <a:chOff x="0" y="0"/>
            <a:chExt cx="4685250" cy="3334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85249" cy="333496"/>
            </a:xfrm>
            <a:custGeom>
              <a:avLst/>
              <a:gdLst/>
              <a:ahLst/>
              <a:cxnLst/>
              <a:rect r="r" b="b" t="t" l="l"/>
              <a:pathLst>
                <a:path h="333496" w="4685249">
                  <a:moveTo>
                    <a:pt x="0" y="0"/>
                  </a:moveTo>
                  <a:lnTo>
                    <a:pt x="4685249" y="0"/>
                  </a:lnTo>
                  <a:lnTo>
                    <a:pt x="4685249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flipH="true">
            <a:off x="1696850" y="830525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904931" y="1004089"/>
            <a:ext cx="12603077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Error</a:t>
            </a: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absoluto para CubicSpline (not-a-knot):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28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027" y="2173103"/>
            <a:ext cx="14959947" cy="7085197"/>
          </a:xfrm>
          <a:custGeom>
            <a:avLst/>
            <a:gdLst/>
            <a:ahLst/>
            <a:cxnLst/>
            <a:rect r="r" b="b" t="t" l="l"/>
            <a:pathLst>
              <a:path h="7085197" w="14959947">
                <a:moveTo>
                  <a:pt x="0" y="0"/>
                </a:moveTo>
                <a:lnTo>
                  <a:pt x="14959946" y="0"/>
                </a:lnTo>
                <a:lnTo>
                  <a:pt x="14959946" y="7085197"/>
                </a:lnTo>
                <a:lnTo>
                  <a:pt x="0" y="70851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4766" y="830525"/>
            <a:ext cx="12843242" cy="914183"/>
            <a:chOff x="0" y="0"/>
            <a:chExt cx="4685250" cy="3334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85249" cy="333496"/>
            </a:xfrm>
            <a:custGeom>
              <a:avLst/>
              <a:gdLst/>
              <a:ahLst/>
              <a:cxnLst/>
              <a:rect r="r" b="b" t="t" l="l"/>
              <a:pathLst>
                <a:path h="333496" w="4685249">
                  <a:moveTo>
                    <a:pt x="0" y="0"/>
                  </a:moveTo>
                  <a:lnTo>
                    <a:pt x="4685249" y="0"/>
                  </a:lnTo>
                  <a:lnTo>
                    <a:pt x="4685249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flipH="true">
            <a:off x="1696850" y="830525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904931" y="1004089"/>
            <a:ext cx="12603077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Error</a:t>
            </a: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cuadrático para PCHIP: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29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96971" y="2457171"/>
            <a:ext cx="14094057" cy="6626609"/>
          </a:xfrm>
          <a:custGeom>
            <a:avLst/>
            <a:gdLst/>
            <a:ahLst/>
            <a:cxnLst/>
            <a:rect r="r" b="b" t="t" l="l"/>
            <a:pathLst>
              <a:path h="6626609" w="14094057">
                <a:moveTo>
                  <a:pt x="0" y="0"/>
                </a:moveTo>
                <a:lnTo>
                  <a:pt x="14094058" y="0"/>
                </a:lnTo>
                <a:lnTo>
                  <a:pt x="14094058" y="6626610"/>
                </a:lnTo>
                <a:lnTo>
                  <a:pt x="0" y="66266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4766" y="830525"/>
            <a:ext cx="12843242" cy="914183"/>
            <a:chOff x="0" y="0"/>
            <a:chExt cx="4685250" cy="3334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85249" cy="333496"/>
            </a:xfrm>
            <a:custGeom>
              <a:avLst/>
              <a:gdLst/>
              <a:ahLst/>
              <a:cxnLst/>
              <a:rect r="r" b="b" t="t" l="l"/>
              <a:pathLst>
                <a:path h="333496" w="4685249">
                  <a:moveTo>
                    <a:pt x="0" y="0"/>
                  </a:moveTo>
                  <a:lnTo>
                    <a:pt x="4685249" y="0"/>
                  </a:lnTo>
                  <a:lnTo>
                    <a:pt x="4685249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5" id="5"/>
          <p:cNvSpPr/>
          <p:nvPr/>
        </p:nvSpPr>
        <p:spPr>
          <a:xfrm flipH="true">
            <a:off x="1696850" y="830525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904931" y="1004089"/>
            <a:ext cx="12603077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Error</a:t>
            </a:r>
            <a:r>
              <a:rPr lang="en-US" sz="3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 absoluto para PCHIP: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30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39652" y="-102870"/>
            <a:ext cx="11366329" cy="10389870"/>
            <a:chOff x="0" y="0"/>
            <a:chExt cx="4146468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6467" cy="3790253"/>
            </a:xfrm>
            <a:custGeom>
              <a:avLst/>
              <a:gdLst/>
              <a:ahLst/>
              <a:cxnLst/>
              <a:rect r="r" b="b" t="t" l="l"/>
              <a:pathLst>
                <a:path h="3790253" w="4146467">
                  <a:moveTo>
                    <a:pt x="0" y="0"/>
                  </a:moveTo>
                  <a:lnTo>
                    <a:pt x="4146467" y="0"/>
                  </a:lnTo>
                  <a:lnTo>
                    <a:pt x="4146467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34715" y="1028951"/>
            <a:ext cx="10338892" cy="914183"/>
            <a:chOff x="0" y="0"/>
            <a:chExt cx="3771656" cy="3334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71656" cy="333496"/>
            </a:xfrm>
            <a:custGeom>
              <a:avLst/>
              <a:gdLst/>
              <a:ahLst/>
              <a:cxnLst/>
              <a:rect r="r" b="b" t="t" l="l"/>
              <a:pathLst>
                <a:path h="333496" w="3771656">
                  <a:moveTo>
                    <a:pt x="0" y="0"/>
                  </a:moveTo>
                  <a:lnTo>
                    <a:pt x="3771656" y="0"/>
                  </a:lnTo>
                  <a:lnTo>
                    <a:pt x="3771656" y="333496"/>
                  </a:lnTo>
                  <a:lnTo>
                    <a:pt x="0" y="333496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6" id="6"/>
          <p:cNvSpPr/>
          <p:nvPr/>
        </p:nvSpPr>
        <p:spPr>
          <a:xfrm flipH="true">
            <a:off x="1066799" y="1028951"/>
            <a:ext cx="6016" cy="914183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294740"/>
            <a:ext cx="6894885" cy="2545580"/>
          </a:xfrm>
          <a:custGeom>
            <a:avLst/>
            <a:gdLst/>
            <a:ahLst/>
            <a:cxnLst/>
            <a:rect r="r" b="b" t="t" l="l"/>
            <a:pathLst>
              <a:path h="2545580" w="6894885">
                <a:moveTo>
                  <a:pt x="0" y="0"/>
                </a:moveTo>
                <a:lnTo>
                  <a:pt x="6894885" y="0"/>
                </a:lnTo>
                <a:lnTo>
                  <a:pt x="6894885" y="2545580"/>
                </a:lnTo>
                <a:lnTo>
                  <a:pt x="0" y="2545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679948" y="2162462"/>
            <a:ext cx="8665077" cy="3552681"/>
          </a:xfrm>
          <a:custGeom>
            <a:avLst/>
            <a:gdLst/>
            <a:ahLst/>
            <a:cxnLst/>
            <a:rect r="r" b="b" t="t" l="l"/>
            <a:pathLst>
              <a:path h="3552681" w="8665077">
                <a:moveTo>
                  <a:pt x="0" y="0"/>
                </a:moveTo>
                <a:lnTo>
                  <a:pt x="8665077" y="0"/>
                </a:lnTo>
                <a:lnTo>
                  <a:pt x="8665077" y="3552682"/>
                </a:lnTo>
                <a:lnTo>
                  <a:pt x="0" y="35526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679948" y="5705619"/>
            <a:ext cx="8665077" cy="3552681"/>
          </a:xfrm>
          <a:custGeom>
            <a:avLst/>
            <a:gdLst/>
            <a:ahLst/>
            <a:cxnLst/>
            <a:rect r="r" b="b" t="t" l="l"/>
            <a:pathLst>
              <a:path h="3552681" w="8665077">
                <a:moveTo>
                  <a:pt x="0" y="0"/>
                </a:moveTo>
                <a:lnTo>
                  <a:pt x="8665077" y="0"/>
                </a:lnTo>
                <a:lnTo>
                  <a:pt x="8665077" y="3552681"/>
                </a:lnTo>
                <a:lnTo>
                  <a:pt x="0" y="35526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679948" y="1249759"/>
            <a:ext cx="8665077" cy="453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8"/>
              </a:lnSpc>
            </a:pPr>
            <a:r>
              <a:rPr lang="en-US" sz="28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Interpolación CubicSpline (not a knot)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2815" y="2776671"/>
            <a:ext cx="6894885" cy="1637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Se llego a esta conclusión a partir del análisis de error absoluto para los grupos de entrenamiento y de prueba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581052" y="9552940"/>
            <a:ext cx="4231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31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2430" y="1202515"/>
            <a:ext cx="6864347" cy="54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4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¿Qué método es mejor?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31043" y="-392062"/>
            <a:ext cx="0" cy="10679062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975435" y="1913103"/>
            <a:ext cx="10718760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Gracias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53991" y="7755343"/>
            <a:ext cx="1698708" cy="1115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4"/>
              </a:lnSpc>
            </a:pPr>
            <a:r>
              <a:rPr lang="en-US" sz="752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72852" y="3848182"/>
            <a:ext cx="11772296" cy="387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4"/>
              </a:lnSpc>
            </a:pPr>
            <a:r>
              <a:rPr lang="en-US" sz="4424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"Sharith Pinzón": "2210709",</a:t>
            </a:r>
          </a:p>
          <a:p>
            <a:pPr algn="l">
              <a:lnSpc>
                <a:spcPts val="6194"/>
              </a:lnSpc>
            </a:pPr>
            <a:r>
              <a:rPr lang="en-US" sz="4424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"Angie Sandoval": "2210728",</a:t>
            </a:r>
          </a:p>
          <a:p>
            <a:pPr algn="l">
              <a:lnSpc>
                <a:spcPts val="6194"/>
              </a:lnSpc>
            </a:pPr>
            <a:r>
              <a:rPr lang="en-US" sz="4424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"Jorge Silva": "2160411",</a:t>
            </a:r>
          </a:p>
          <a:p>
            <a:pPr algn="l">
              <a:lnSpc>
                <a:spcPts val="6194"/>
              </a:lnSpc>
            </a:pPr>
            <a:r>
              <a:rPr lang="en-US" sz="4424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    "Vanesa Díaz": "2181334"</a:t>
            </a:r>
          </a:p>
          <a:p>
            <a:pPr algn="l">
              <a:lnSpc>
                <a:spcPts val="619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2699933"/>
            <a:ext cx="22589391" cy="5431065"/>
            <a:chOff x="0" y="0"/>
            <a:chExt cx="8240671" cy="1981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240671" cy="1981267"/>
            </a:xfrm>
            <a:custGeom>
              <a:avLst/>
              <a:gdLst/>
              <a:ahLst/>
              <a:cxnLst/>
              <a:rect r="r" b="b" t="t" l="l"/>
              <a:pathLst>
                <a:path h="1981267" w="8240671">
                  <a:moveTo>
                    <a:pt x="0" y="0"/>
                  </a:moveTo>
                  <a:lnTo>
                    <a:pt x="8240671" y="0"/>
                  </a:lnTo>
                  <a:lnTo>
                    <a:pt x="8240671" y="1981267"/>
                  </a:lnTo>
                  <a:lnTo>
                    <a:pt x="0" y="1981267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923383" y="1446276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02. Objetivo {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57135" y="918591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1856" y="3598095"/>
            <a:ext cx="16444288" cy="358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2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Analizar la señal gravitacional de la simulación SXS:NSNS:0001, enfocándonos en la fase del modo dominante (2,2). Para ello, se selecciona el tramo estrictamente creciente y se aplican distintos métodos de interpolación (Lagrange, splines cúbicos y PCHIP). Posteriormente, se construyen grupos de entrenamiento y prueba para evaluar los errores (MSE y MAE) y comparar cuál técnica describe con mayor precisión la dinámica orbital y el chirp de la señal.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73650" y="9514840"/>
            <a:ext cx="2383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12718" y="-102870"/>
            <a:ext cx="8445860" cy="10389870"/>
            <a:chOff x="0" y="0"/>
            <a:chExt cx="308107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8107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081073">
                  <a:moveTo>
                    <a:pt x="0" y="0"/>
                  </a:moveTo>
                  <a:lnTo>
                    <a:pt x="3081073" y="0"/>
                  </a:lnTo>
                  <a:lnTo>
                    <a:pt x="308107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370877" y="2093147"/>
            <a:ext cx="7577142" cy="5997837"/>
          </a:xfrm>
          <a:custGeom>
            <a:avLst/>
            <a:gdLst/>
            <a:ahLst/>
            <a:cxnLst/>
            <a:rect r="r" b="b" t="t" l="l"/>
            <a:pathLst>
              <a:path h="5997837" w="7577142">
                <a:moveTo>
                  <a:pt x="0" y="0"/>
                </a:moveTo>
                <a:lnTo>
                  <a:pt x="7577142" y="0"/>
                </a:lnTo>
                <a:lnTo>
                  <a:pt x="7577142" y="5997836"/>
                </a:lnTo>
                <a:lnTo>
                  <a:pt x="0" y="5997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511" t="-89048" r="-351293" b="-15261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1760" y="1199787"/>
            <a:ext cx="7031406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03. Descripción del sistema físico {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1760" y="3115818"/>
            <a:ext cx="8760240" cy="6552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simulación analizada es SXS:NSNS:0001, que corresponde a la coalescencia de un sistema binario de estrellas de neutrones. Estos objetos ultracompactos, con masas comparables y espín despreciable, se modelan como fuentes de ondas gravitacionales dominadas por su dinámica orbital.</a:t>
            </a:r>
          </a:p>
          <a:p>
            <a:pPr algn="just">
              <a:lnSpc>
                <a:spcPts val="3264"/>
              </a:lnSpc>
            </a:pPr>
          </a:p>
          <a:p>
            <a:pPr algn="just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En el código se carga la función de onda completa h y, a partir de ella, se extrae el modo multipolar dominante (ℓ,m)=(2,2). Sobre este modo se calcula y desenrolla la fase, la cual muestra el chirp, un aumento progresivo de la frecuencia y la amplitud de la señal hasta la fusión.</a:t>
            </a:r>
          </a:p>
          <a:p>
            <a:pPr algn="just">
              <a:lnSpc>
                <a:spcPts val="326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9043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773650" y="9505315"/>
            <a:ext cx="2383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2530" y="2574968"/>
            <a:ext cx="9159293" cy="6927637"/>
            <a:chOff x="0" y="0"/>
            <a:chExt cx="3899903" cy="29496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9903" cy="2949694"/>
            </a:xfrm>
            <a:custGeom>
              <a:avLst/>
              <a:gdLst/>
              <a:ahLst/>
              <a:cxnLst/>
              <a:rect r="r" b="b" t="t" l="l"/>
              <a:pathLst>
                <a:path h="2949694" w="3899903">
                  <a:moveTo>
                    <a:pt x="0" y="0"/>
                  </a:moveTo>
                  <a:lnTo>
                    <a:pt x="3899903" y="0"/>
                  </a:lnTo>
                  <a:lnTo>
                    <a:pt x="3899903" y="2949694"/>
                  </a:lnTo>
                  <a:lnTo>
                    <a:pt x="0" y="2949694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901955" y="3509013"/>
            <a:ext cx="7944677" cy="5059548"/>
            <a:chOff x="0" y="0"/>
            <a:chExt cx="3382736" cy="21542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82736" cy="2154287"/>
            </a:xfrm>
            <a:custGeom>
              <a:avLst/>
              <a:gdLst/>
              <a:ahLst/>
              <a:cxnLst/>
              <a:rect r="r" b="b" t="t" l="l"/>
              <a:pathLst>
                <a:path h="2154287" w="3382736">
                  <a:moveTo>
                    <a:pt x="0" y="0"/>
                  </a:moveTo>
                  <a:lnTo>
                    <a:pt x="3382736" y="0"/>
                  </a:lnTo>
                  <a:lnTo>
                    <a:pt x="3382736" y="2154287"/>
                  </a:lnTo>
                  <a:lnTo>
                    <a:pt x="0" y="2154287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63767" y="2959305"/>
            <a:ext cx="8427858" cy="6099662"/>
          </a:xfrm>
          <a:custGeom>
            <a:avLst/>
            <a:gdLst/>
            <a:ahLst/>
            <a:cxnLst/>
            <a:rect r="r" b="b" t="t" l="l"/>
            <a:pathLst>
              <a:path h="6099662" w="8427858">
                <a:moveTo>
                  <a:pt x="0" y="0"/>
                </a:moveTo>
                <a:lnTo>
                  <a:pt x="8427858" y="0"/>
                </a:lnTo>
                <a:lnTo>
                  <a:pt x="8427858" y="6099663"/>
                </a:lnTo>
                <a:lnTo>
                  <a:pt x="0" y="60996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8517" y="1047750"/>
            <a:ext cx="7678206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03. Descripción del sistema físico {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08218" y="927735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17974" y="3967671"/>
            <a:ext cx="7312638" cy="4094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La gráfica muestra el modo dominante h_{22} de la onda gravitacional en la simulación SXS:NSNS:0001. Las componentes real (azul) e imaginaria (naranja) crecen en amplitud durante la inspiral, alcanzan un máximo en la fusión de las estrellas de neutrones y luego decaen en la etapa de post-fusión, reflejando la pérdida de energía gravitacional.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894257" y="9581515"/>
            <a:ext cx="2383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2530" y="2574968"/>
            <a:ext cx="9159293" cy="6927637"/>
            <a:chOff x="0" y="0"/>
            <a:chExt cx="3899903" cy="29496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99903" cy="2949694"/>
            </a:xfrm>
            <a:custGeom>
              <a:avLst/>
              <a:gdLst/>
              <a:ahLst/>
              <a:cxnLst/>
              <a:rect r="r" b="b" t="t" l="l"/>
              <a:pathLst>
                <a:path h="2949694" w="3899903">
                  <a:moveTo>
                    <a:pt x="0" y="0"/>
                  </a:moveTo>
                  <a:lnTo>
                    <a:pt x="3899903" y="0"/>
                  </a:lnTo>
                  <a:lnTo>
                    <a:pt x="3899903" y="2949694"/>
                  </a:lnTo>
                  <a:lnTo>
                    <a:pt x="0" y="2949694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911480" y="3894013"/>
            <a:ext cx="7944677" cy="4289547"/>
            <a:chOff x="0" y="0"/>
            <a:chExt cx="3382736" cy="18264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82736" cy="1826431"/>
            </a:xfrm>
            <a:custGeom>
              <a:avLst/>
              <a:gdLst/>
              <a:ahLst/>
              <a:cxnLst/>
              <a:rect r="r" b="b" t="t" l="l"/>
              <a:pathLst>
                <a:path h="1826431" w="3382736">
                  <a:moveTo>
                    <a:pt x="0" y="0"/>
                  </a:moveTo>
                  <a:lnTo>
                    <a:pt x="3382736" y="0"/>
                  </a:lnTo>
                  <a:lnTo>
                    <a:pt x="3382736" y="1826431"/>
                  </a:lnTo>
                  <a:lnTo>
                    <a:pt x="0" y="1826431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98248" y="2909945"/>
            <a:ext cx="8427858" cy="6257685"/>
          </a:xfrm>
          <a:custGeom>
            <a:avLst/>
            <a:gdLst/>
            <a:ahLst/>
            <a:cxnLst/>
            <a:rect r="r" b="b" t="t" l="l"/>
            <a:pathLst>
              <a:path h="6257685" w="8427858">
                <a:moveTo>
                  <a:pt x="0" y="0"/>
                </a:moveTo>
                <a:lnTo>
                  <a:pt x="8427858" y="0"/>
                </a:lnTo>
                <a:lnTo>
                  <a:pt x="8427858" y="6257684"/>
                </a:lnTo>
                <a:lnTo>
                  <a:pt x="0" y="6257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8517" y="1047750"/>
            <a:ext cx="7678206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03. Descripción del sistema físico {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08218" y="927735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27499" y="4377246"/>
            <a:ext cx="7312638" cy="3275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4"/>
              </a:lnSpc>
            </a:pPr>
            <a:r>
              <a:rPr lang="en-US" sz="24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 partir del modo dominante h_{22}​ se obtiene la fase φ, que refleja la evolución temporal de la señal. Durante la inspiral aumenta de forma continua, alcanza un pico abrupto en la fusión y luego se estabiliza en la post-fusión, mostrando la transición del sistema hacia su relajación.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894257" y="9581515"/>
            <a:ext cx="2383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450835" y="1980469"/>
            <a:ext cx="8491358" cy="6326062"/>
          </a:xfrm>
          <a:custGeom>
            <a:avLst/>
            <a:gdLst/>
            <a:ahLst/>
            <a:cxnLst/>
            <a:rect r="r" b="b" t="t" l="l"/>
            <a:pathLst>
              <a:path h="6326062" w="8491358">
                <a:moveTo>
                  <a:pt x="0" y="0"/>
                </a:moveTo>
                <a:lnTo>
                  <a:pt x="8491358" y="0"/>
                </a:lnTo>
                <a:lnTo>
                  <a:pt x="8491358" y="6326062"/>
                </a:lnTo>
                <a:lnTo>
                  <a:pt x="0" y="6326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7275" y="2373968"/>
            <a:ext cx="7054315" cy="7449507"/>
          </a:xfrm>
          <a:custGeom>
            <a:avLst/>
            <a:gdLst/>
            <a:ahLst/>
            <a:cxnLst/>
            <a:rect r="r" b="b" t="t" l="l"/>
            <a:pathLst>
              <a:path h="7449507" w="7054315">
                <a:moveTo>
                  <a:pt x="0" y="0"/>
                </a:moveTo>
                <a:lnTo>
                  <a:pt x="7054315" y="0"/>
                </a:lnTo>
                <a:lnTo>
                  <a:pt x="7054315" y="7449507"/>
                </a:lnTo>
                <a:lnTo>
                  <a:pt x="0" y="74495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041" t="-45790" r="-174663" b="-1225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1760" y="759062"/>
            <a:ext cx="8452240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03. Descripción de cómo se seleccionan los datos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9043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765852" y="9552940"/>
            <a:ext cx="2383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680466" y="2402543"/>
            <a:ext cx="7992427" cy="5964348"/>
          </a:xfrm>
          <a:custGeom>
            <a:avLst/>
            <a:gdLst/>
            <a:ahLst/>
            <a:cxnLst/>
            <a:rect r="r" b="b" t="t" l="l"/>
            <a:pathLst>
              <a:path h="5964348" w="7992427">
                <a:moveTo>
                  <a:pt x="0" y="0"/>
                </a:moveTo>
                <a:lnTo>
                  <a:pt x="7992427" y="0"/>
                </a:lnTo>
                <a:lnTo>
                  <a:pt x="7992427" y="5964348"/>
                </a:lnTo>
                <a:lnTo>
                  <a:pt x="0" y="596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9360" y="3571458"/>
            <a:ext cx="7708629" cy="3740819"/>
          </a:xfrm>
          <a:custGeom>
            <a:avLst/>
            <a:gdLst/>
            <a:ahLst/>
            <a:cxnLst/>
            <a:rect r="r" b="b" t="t" l="l"/>
            <a:pathLst>
              <a:path h="3740819" w="7708629">
                <a:moveTo>
                  <a:pt x="0" y="0"/>
                </a:moveTo>
                <a:lnTo>
                  <a:pt x="7708630" y="0"/>
                </a:lnTo>
                <a:lnTo>
                  <a:pt x="7708630" y="3740819"/>
                </a:lnTo>
                <a:lnTo>
                  <a:pt x="0" y="37408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565" t="-233868" r="-275384" b="-14363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1760" y="1529062"/>
            <a:ext cx="8452240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03. Descripción de cómo se seleccionan los datos {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57135" y="9043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765852" y="9552940"/>
            <a:ext cx="238382" cy="5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DAGzNnOBKzQ</dc:identifier>
  <dcterms:modified xsi:type="dcterms:W3CDTF">2011-08-01T06:04:30Z</dcterms:modified>
  <cp:revision>1</cp:revision>
  <dc:title>Presentación Técnica Código Programación Minimalista Gris</dc:title>
</cp:coreProperties>
</file>