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Open Sans" charset="1" panose="020B0606030504020204"/>
      <p:regular r:id="rId14"/>
    </p:embeddedFont>
    <p:embeddedFont>
      <p:font typeface="Be Vietnam Ultra-Bold" charset="1" panose="000009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52267"/>
            <a:ext cx="16230600" cy="8382465"/>
            <a:chOff x="0" y="0"/>
            <a:chExt cx="6045684" cy="312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122357"/>
            </a:xfrm>
            <a:custGeom>
              <a:avLst/>
              <a:gdLst/>
              <a:ahLst/>
              <a:cxnLst/>
              <a:rect r="r" b="b" t="t" l="l"/>
              <a:pathLst>
                <a:path h="3122357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122357"/>
                  </a:lnTo>
                  <a:lnTo>
                    <a:pt x="0" y="312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12235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84676" y="3226149"/>
            <a:ext cx="12026379" cy="232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MECANICA CLASICA </a:t>
            </a:r>
          </a:p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PRIMERA ASIGNACION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4676" y="5649295"/>
            <a:ext cx="4756684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Presentado por: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2184676" y="6955540"/>
            <a:ext cx="475668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JORGE ANDRÉS SILVA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84676" y="7636896"/>
            <a:ext cx="475668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JEYSSON GONZALEZ RONDON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357705"/>
            <a:ext cx="18568031" cy="1792235"/>
          </a:xfrm>
          <a:custGeom>
            <a:avLst/>
            <a:gdLst/>
            <a:ahLst/>
            <a:cxnLst/>
            <a:rect r="r" b="b" t="t" l="l"/>
            <a:pathLst>
              <a:path h="1792235" w="18568031">
                <a:moveTo>
                  <a:pt x="0" y="0"/>
                </a:moveTo>
                <a:lnTo>
                  <a:pt x="18568031" y="0"/>
                </a:lnTo>
                <a:lnTo>
                  <a:pt x="18568031" y="1792235"/>
                </a:lnTo>
                <a:lnTo>
                  <a:pt x="0" y="1792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41" r="0" b="-228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37560" y="4149940"/>
            <a:ext cx="10550440" cy="1987120"/>
          </a:xfrm>
          <a:custGeom>
            <a:avLst/>
            <a:gdLst/>
            <a:ahLst/>
            <a:cxnLst/>
            <a:rect r="r" b="b" t="t" l="l"/>
            <a:pathLst>
              <a:path h="1987120" w="10550440">
                <a:moveTo>
                  <a:pt x="0" y="0"/>
                </a:moveTo>
                <a:lnTo>
                  <a:pt x="10550440" y="0"/>
                </a:lnTo>
                <a:lnTo>
                  <a:pt x="10550440" y="1987120"/>
                </a:lnTo>
                <a:lnTo>
                  <a:pt x="0" y="1987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92" r="0" b="-189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37560" y="6111410"/>
            <a:ext cx="10550440" cy="4451815"/>
          </a:xfrm>
          <a:custGeom>
            <a:avLst/>
            <a:gdLst/>
            <a:ahLst/>
            <a:cxnLst/>
            <a:rect r="r" b="b" t="t" l="l"/>
            <a:pathLst>
              <a:path h="4451815" w="10550440">
                <a:moveTo>
                  <a:pt x="0" y="0"/>
                </a:moveTo>
                <a:lnTo>
                  <a:pt x="10550440" y="0"/>
                </a:lnTo>
                <a:lnTo>
                  <a:pt x="10550440" y="4451815"/>
                </a:lnTo>
                <a:lnTo>
                  <a:pt x="0" y="4451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010423"/>
            <a:ext cx="7921341" cy="6276577"/>
          </a:xfrm>
          <a:custGeom>
            <a:avLst/>
            <a:gdLst/>
            <a:ahLst/>
            <a:cxnLst/>
            <a:rect r="r" b="b" t="t" l="l"/>
            <a:pathLst>
              <a:path h="6276577" w="7921341">
                <a:moveTo>
                  <a:pt x="0" y="0"/>
                </a:moveTo>
                <a:lnTo>
                  <a:pt x="7921341" y="0"/>
                </a:lnTo>
                <a:lnTo>
                  <a:pt x="7921341" y="6276577"/>
                </a:lnTo>
                <a:lnTo>
                  <a:pt x="0" y="62765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269" t="0" r="-62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09722" y="1244361"/>
            <a:ext cx="13668556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6"/>
              </a:lnSpc>
            </a:pPr>
            <a:r>
              <a:rPr lang="en-US" sz="544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ECUACIONES DE MOVIMIENTO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5613154" y="-13254452"/>
            <a:ext cx="7061692" cy="20947169"/>
            <a:chOff x="0" y="0"/>
            <a:chExt cx="1859870" cy="55169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59870" cy="5516950"/>
            </a:xfrm>
            <a:custGeom>
              <a:avLst/>
              <a:gdLst/>
              <a:ahLst/>
              <a:cxnLst/>
              <a:rect r="r" b="b" t="t" l="l"/>
              <a:pathLst>
                <a:path h="5516950" w="1859870">
                  <a:moveTo>
                    <a:pt x="0" y="0"/>
                  </a:moveTo>
                  <a:lnTo>
                    <a:pt x="1859870" y="0"/>
                  </a:lnTo>
                  <a:lnTo>
                    <a:pt x="1859870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59870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92726"/>
            <a:ext cx="11415947" cy="8894274"/>
          </a:xfrm>
          <a:custGeom>
            <a:avLst/>
            <a:gdLst/>
            <a:ahLst/>
            <a:cxnLst/>
            <a:rect r="r" b="b" t="t" l="l"/>
            <a:pathLst>
              <a:path h="8894274" w="11415947">
                <a:moveTo>
                  <a:pt x="0" y="0"/>
                </a:moveTo>
                <a:lnTo>
                  <a:pt x="11415947" y="0"/>
                </a:lnTo>
                <a:lnTo>
                  <a:pt x="11415947" y="8894274"/>
                </a:lnTo>
                <a:lnTo>
                  <a:pt x="0" y="889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15947" y="1392726"/>
            <a:ext cx="6872053" cy="4563067"/>
          </a:xfrm>
          <a:custGeom>
            <a:avLst/>
            <a:gdLst/>
            <a:ahLst/>
            <a:cxnLst/>
            <a:rect r="r" b="b" t="t" l="l"/>
            <a:pathLst>
              <a:path h="4563067" w="6872053">
                <a:moveTo>
                  <a:pt x="0" y="0"/>
                </a:moveTo>
                <a:lnTo>
                  <a:pt x="6872053" y="0"/>
                </a:lnTo>
                <a:lnTo>
                  <a:pt x="6872053" y="4563068"/>
                </a:lnTo>
                <a:lnTo>
                  <a:pt x="0" y="4563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41" t="0" r="-390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486" y="100965"/>
            <a:ext cx="17833027" cy="92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5"/>
              </a:lnSpc>
            </a:pPr>
            <a:r>
              <a:rPr lang="en-US" sz="51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INTEGRACION NUMERICA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92218"/>
            <a:ext cx="18288000" cy="9028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</a:pPr>
            <a:r>
              <a:rPr lang="en-US" sz="3232" spc="16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¿Hace diferencia si el resorte conecta a las masas o si se encuentra </a:t>
            </a:r>
            <a:r>
              <a:rPr lang="en-US" sz="3232" spc="16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atado a media altura de las varillas? </a:t>
            </a:r>
          </a:p>
          <a:p>
            <a:pPr algn="l">
              <a:lnSpc>
                <a:spcPts val="3471"/>
              </a:lnSpc>
            </a:pPr>
          </a:p>
          <a:p>
            <a:pPr algn="l" marL="611644" indent="-305822" lvl="1">
              <a:lnSpc>
                <a:spcPts val="2634"/>
              </a:lnSpc>
              <a:buFont typeface="Arial"/>
              <a:buChar char="•"/>
            </a:pPr>
            <a:r>
              <a:rPr lang="en-US" sz="2832" spc="14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El resorte influye en el movimiento de los péndulos de una manera diferente, está creando una conexión más indirecta entre las masas</a:t>
            </a:r>
          </a:p>
          <a:p>
            <a:pPr algn="l">
              <a:lnSpc>
                <a:spcPts val="3750"/>
              </a:lnSpc>
            </a:pPr>
          </a:p>
          <a:p>
            <a:pPr algn="l">
              <a:lnSpc>
                <a:spcPts val="3006"/>
              </a:lnSpc>
            </a:pPr>
            <a:r>
              <a:rPr lang="en-US" sz="3232" spc="16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¿cómo influye la relación m1/m2 si consideramos que las masas son diferentes? </a:t>
            </a:r>
          </a:p>
          <a:p>
            <a:pPr algn="l">
              <a:lnSpc>
                <a:spcPts val="3006"/>
              </a:lnSpc>
            </a:pPr>
          </a:p>
          <a:p>
            <a:pPr algn="l" marL="611644" indent="-305822" lvl="1">
              <a:lnSpc>
                <a:spcPts val="2634"/>
              </a:lnSpc>
              <a:buFont typeface="Arial"/>
              <a:buChar char="•"/>
            </a:pPr>
            <a:r>
              <a:rPr lang="en-US" sz="2832" spc="14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 las masas son diferentes, la diferencia en masa provoca que las frecuencias naturales de oscilación de lospéndulos sean diferentes</a:t>
            </a:r>
          </a:p>
          <a:p>
            <a:pPr algn="l">
              <a:lnSpc>
                <a:spcPts val="3750"/>
              </a:lnSpc>
            </a:pPr>
          </a:p>
          <a:p>
            <a:pPr algn="l">
              <a:lnSpc>
                <a:spcPts val="3006"/>
              </a:lnSpc>
            </a:pPr>
            <a:r>
              <a:rPr lang="en-US" sz="3232" spc="16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 cómo influye la relación l1/l2 si consideramos que el largo de las varillas es diferente?</a:t>
            </a:r>
            <a:r>
              <a:rPr lang="en-US" sz="3232" spc="16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  <a:p>
            <a:pPr algn="l">
              <a:lnSpc>
                <a:spcPts val="3006"/>
              </a:lnSpc>
            </a:pPr>
          </a:p>
          <a:p>
            <a:pPr algn="l" marL="611644" indent="-305822" lvl="1">
              <a:lnSpc>
                <a:spcPts val="2634"/>
              </a:lnSpc>
              <a:buFont typeface="Arial"/>
              <a:buChar char="•"/>
            </a:pPr>
            <a:r>
              <a:rPr lang="en-US" sz="2832" spc="14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Cada péndulo tendrá una frecuencia de oscilación propia que depende de su longitud</a:t>
            </a:r>
          </a:p>
          <a:p>
            <a:pPr algn="l">
              <a:lnSpc>
                <a:spcPts val="3006"/>
              </a:lnSpc>
            </a:pPr>
          </a:p>
          <a:p>
            <a:pPr algn="l">
              <a:lnSpc>
                <a:spcPts val="3006"/>
              </a:lnSpc>
            </a:pPr>
            <a:r>
              <a:rPr lang="en-US" sz="3232" spc="16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¿Cuándo y por qué el sistema muestra el comportamiento caótico?Discuta el espacio de condiciones iniciales para el cual el sistema presenta ese comportamiento caótico.</a:t>
            </a:r>
          </a:p>
          <a:p>
            <a:pPr algn="l">
              <a:lnSpc>
                <a:spcPts val="3006"/>
              </a:lnSpc>
            </a:pPr>
          </a:p>
          <a:p>
            <a:pPr algn="l" marL="611644" indent="-305822" lvl="1">
              <a:lnSpc>
                <a:spcPts val="2634"/>
              </a:lnSpc>
              <a:buFont typeface="Arial"/>
              <a:buChar char="•"/>
            </a:pPr>
            <a:r>
              <a:rPr lang="en-US" sz="2832" spc="14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 comportamiento caótico en sistemas físicos ocurre cuando el sistema exhibe una alta sensibilidad a las condiciones iniciales</a:t>
            </a:r>
          </a:p>
          <a:p>
            <a:pPr algn="l" marL="611644" indent="-305822" lvl="1">
              <a:lnSpc>
                <a:spcPts val="2634"/>
              </a:lnSpc>
              <a:buFont typeface="Arial"/>
              <a:buChar char="•"/>
            </a:pPr>
            <a:r>
              <a:rPr lang="en-US" sz="2832" spc="14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 caos a menudo se relaciona con la no linealidad en las ecuaciones del movimiento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5734896" y="-13376195"/>
            <a:ext cx="6818207" cy="20947169"/>
            <a:chOff x="0" y="0"/>
            <a:chExt cx="1795742" cy="5516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186162" y="2632939"/>
            <a:ext cx="6818207" cy="20947169"/>
            <a:chOff x="0" y="0"/>
            <a:chExt cx="1795742" cy="5516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517006">
            <a:off x="-3612269" y="688856"/>
            <a:ext cx="9281939" cy="2794075"/>
            <a:chOff x="0" y="0"/>
            <a:chExt cx="2444626" cy="7358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4626" cy="735888"/>
            </a:xfrm>
            <a:custGeom>
              <a:avLst/>
              <a:gdLst/>
              <a:ahLst/>
              <a:cxnLst/>
              <a:rect r="r" b="b" t="t" l="l"/>
              <a:pathLst>
                <a:path h="735888" w="2444626">
                  <a:moveTo>
                    <a:pt x="0" y="0"/>
                  </a:moveTo>
                  <a:lnTo>
                    <a:pt x="2444626" y="0"/>
                  </a:lnTo>
                  <a:lnTo>
                    <a:pt x="2444626" y="735888"/>
                  </a:lnTo>
                  <a:lnTo>
                    <a:pt x="0" y="735888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44626" cy="783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84634" y="3384624"/>
            <a:ext cx="13318731" cy="6617797"/>
          </a:xfrm>
          <a:custGeom>
            <a:avLst/>
            <a:gdLst/>
            <a:ahLst/>
            <a:cxnLst/>
            <a:rect r="r" b="b" t="t" l="l"/>
            <a:pathLst>
              <a:path h="6617797" w="13318731">
                <a:moveTo>
                  <a:pt x="0" y="0"/>
                </a:moveTo>
                <a:lnTo>
                  <a:pt x="13318732" y="0"/>
                </a:lnTo>
                <a:lnTo>
                  <a:pt x="13318732" y="6617797"/>
                </a:lnTo>
                <a:lnTo>
                  <a:pt x="0" y="6617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65736" y="2529908"/>
            <a:ext cx="6937629" cy="854716"/>
          </a:xfrm>
          <a:custGeom>
            <a:avLst/>
            <a:gdLst/>
            <a:ahLst/>
            <a:cxnLst/>
            <a:rect r="r" b="b" t="t" l="l"/>
            <a:pathLst>
              <a:path h="854716" w="6937629">
                <a:moveTo>
                  <a:pt x="0" y="0"/>
                </a:moveTo>
                <a:lnTo>
                  <a:pt x="6937630" y="0"/>
                </a:lnTo>
                <a:lnTo>
                  <a:pt x="6937630" y="854716"/>
                </a:lnTo>
                <a:lnTo>
                  <a:pt x="0" y="854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84634" y="2652367"/>
            <a:ext cx="6381102" cy="732258"/>
          </a:xfrm>
          <a:custGeom>
            <a:avLst/>
            <a:gdLst/>
            <a:ahLst/>
            <a:cxnLst/>
            <a:rect r="r" b="b" t="t" l="l"/>
            <a:pathLst>
              <a:path h="732258" w="6381102">
                <a:moveTo>
                  <a:pt x="0" y="0"/>
                </a:moveTo>
                <a:lnTo>
                  <a:pt x="6381102" y="0"/>
                </a:lnTo>
                <a:lnTo>
                  <a:pt x="6381102" y="732257"/>
                </a:lnTo>
                <a:lnTo>
                  <a:pt x="0" y="732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30761" y="93943"/>
            <a:ext cx="7113621" cy="93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4"/>
              </a:lnSpc>
            </a:pPr>
            <a:r>
              <a:rPr lang="en-US" b="true" sz="4489" spc="143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POTENCIAS DE FOURIER </a:t>
            </a:r>
          </a:p>
          <a:p>
            <a:pPr algn="l">
              <a:lnSpc>
                <a:spcPts val="277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517006">
            <a:off x="-3612269" y="688856"/>
            <a:ext cx="9281939" cy="2794075"/>
            <a:chOff x="0" y="0"/>
            <a:chExt cx="2444626" cy="7358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4626" cy="735888"/>
            </a:xfrm>
            <a:custGeom>
              <a:avLst/>
              <a:gdLst/>
              <a:ahLst/>
              <a:cxnLst/>
              <a:rect r="r" b="b" t="t" l="l"/>
              <a:pathLst>
                <a:path h="735888" w="2444626">
                  <a:moveTo>
                    <a:pt x="0" y="0"/>
                  </a:moveTo>
                  <a:lnTo>
                    <a:pt x="2444626" y="0"/>
                  </a:lnTo>
                  <a:lnTo>
                    <a:pt x="2444626" y="735888"/>
                  </a:lnTo>
                  <a:lnTo>
                    <a:pt x="0" y="735888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44626" cy="783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836040"/>
            <a:ext cx="16927438" cy="8577953"/>
          </a:xfrm>
          <a:custGeom>
            <a:avLst/>
            <a:gdLst/>
            <a:ahLst/>
            <a:cxnLst/>
            <a:rect r="r" b="b" t="t" l="l"/>
            <a:pathLst>
              <a:path h="8577953" w="16927438">
                <a:moveTo>
                  <a:pt x="0" y="0"/>
                </a:moveTo>
                <a:lnTo>
                  <a:pt x="16927438" y="0"/>
                </a:lnTo>
                <a:lnTo>
                  <a:pt x="16927438" y="8577953"/>
                </a:lnTo>
                <a:lnTo>
                  <a:pt x="0" y="8577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15352" y="93943"/>
            <a:ext cx="9700648" cy="93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4"/>
              </a:lnSpc>
            </a:pPr>
            <a:r>
              <a:rPr lang="en-US" sz="4489" spc="143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huella en un espectrograma</a:t>
            </a:r>
          </a:p>
          <a:p>
            <a:pPr algn="l">
              <a:lnSpc>
                <a:spcPts val="277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115119"/>
            <a:chOff x="0" y="0"/>
            <a:chExt cx="6045684" cy="302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022775"/>
            </a:xfrm>
            <a:custGeom>
              <a:avLst/>
              <a:gdLst/>
              <a:ahLst/>
              <a:cxnLst/>
              <a:rect r="r" b="b" t="t" l="l"/>
              <a:pathLst>
                <a:path h="3022775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022775"/>
                  </a:lnTo>
                  <a:lnTo>
                    <a:pt x="0" y="30227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02277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18001" y="4941630"/>
            <a:ext cx="11119114" cy="182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8"/>
              </a:lnSpc>
            </a:pPr>
            <a:r>
              <a:rPr lang="en-US" sz="120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4676" y="3712404"/>
            <a:ext cx="11052439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DAGPF904BIQ</dc:identifier>
  <dcterms:modified xsi:type="dcterms:W3CDTF">2011-08-01T06:04:30Z</dcterms:modified>
  <cp:revision>1</cp:revision>
  <dc:title>DEDUCCION DE LA GRAVEDAD</dc:title>
</cp:coreProperties>
</file>