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79052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6680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4409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2894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10810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Editar los estilos de texto del patrón
Segundo nivel
Tercer nivel
Cuarto nivel
Quinto nivel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7/1/19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15415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Editar los estilos de texto del patrón
Segundo nivel
Tercer nivel
Cuarto nivel
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413706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065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2367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9" name="Date Placeholder 8"/>
          <p:cNvSpPr>
            <a:spLocks noGrp="1"/>
          </p:cNvSpPr>
          <p:nvPr>
            <p:ph type="dt" sz="half" idx="10"/>
          </p:nvPr>
        </p:nvSpPr>
        <p:spPr/>
        <p:txBody>
          <a:bodyPr/>
          <a:lstStyle/>
          <a:p>
            <a:fld id="{48A87A34-81AB-432B-8DAE-1953F412C126}" type="datetimeFigureOut">
              <a:rPr lang="en-US" smtClean="0"/>
              <a:t>7/1/19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5485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t>7/1/19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8965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7/1/19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2057329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EEEEC-F635-DB4C-8260-588A36E295C7}"/>
              </a:ext>
            </a:extLst>
          </p:cNvPr>
          <p:cNvSpPr>
            <a:spLocks noGrp="1"/>
          </p:cNvSpPr>
          <p:nvPr>
            <p:ph type="ctrTitle"/>
          </p:nvPr>
        </p:nvSpPr>
        <p:spPr/>
        <p:txBody>
          <a:bodyPr>
            <a:normAutofit/>
          </a:bodyPr>
          <a:lstStyle/>
          <a:p>
            <a:r>
              <a:rPr lang="en-US" dirty="0"/>
              <a:t>Best neighborhood to locate an office in Bratislava</a:t>
            </a:r>
          </a:p>
        </p:txBody>
      </p:sp>
      <p:sp>
        <p:nvSpPr>
          <p:cNvPr id="3" name="Subtítulo 2">
            <a:extLst>
              <a:ext uri="{FF2B5EF4-FFF2-40B4-BE49-F238E27FC236}">
                <a16:creationId xmlns:a16="http://schemas.microsoft.com/office/drawing/2014/main" id="{3330C6B8-6F07-5345-B074-9B371090DAD1}"/>
              </a:ext>
            </a:extLst>
          </p:cNvPr>
          <p:cNvSpPr>
            <a:spLocks noGrp="1"/>
          </p:cNvSpPr>
          <p:nvPr>
            <p:ph type="subTitle" idx="1"/>
          </p:nvPr>
        </p:nvSpPr>
        <p:spPr/>
        <p:txBody>
          <a:bodyPr/>
          <a:lstStyle/>
          <a:p>
            <a:r>
              <a:rPr lang="en-US" dirty="0"/>
              <a:t>Based on Foursquare data</a:t>
            </a:r>
          </a:p>
        </p:txBody>
      </p:sp>
    </p:spTree>
    <p:extLst>
      <p:ext uri="{BB962C8B-B14F-4D97-AF65-F5344CB8AC3E}">
        <p14:creationId xmlns:p14="http://schemas.microsoft.com/office/powerpoint/2010/main" val="1719391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3EE6D-7726-5245-B360-E99C3A5D33AF}"/>
              </a:ext>
            </a:extLst>
          </p:cNvPr>
          <p:cNvSpPr>
            <a:spLocks noGrp="1"/>
          </p:cNvSpPr>
          <p:nvPr>
            <p:ph type="title"/>
          </p:nvPr>
        </p:nvSpPr>
        <p:spPr/>
        <p:txBody>
          <a:bodyPr>
            <a:normAutofit fontScale="90000"/>
          </a:bodyPr>
          <a:lstStyle/>
          <a:p>
            <a:r>
              <a:rPr lang="en-US" dirty="0"/>
              <a:t>Examining clusters:</a:t>
            </a:r>
            <a:br>
              <a:rPr lang="en-US" dirty="0"/>
            </a:br>
            <a:r>
              <a:rPr lang="en-US" dirty="0" err="1"/>
              <a:t>Vajnory</a:t>
            </a:r>
            <a:r>
              <a:rPr lang="en-US" dirty="0"/>
              <a:t>, countryside neighborhood</a:t>
            </a:r>
          </a:p>
        </p:txBody>
      </p:sp>
      <p:sp>
        <p:nvSpPr>
          <p:cNvPr id="3" name="Marcador de contenido 2">
            <a:extLst>
              <a:ext uri="{FF2B5EF4-FFF2-40B4-BE49-F238E27FC236}">
                <a16:creationId xmlns:a16="http://schemas.microsoft.com/office/drawing/2014/main" id="{23AB4068-ADD5-024F-9728-250F092D5D18}"/>
              </a:ext>
            </a:extLst>
          </p:cNvPr>
          <p:cNvSpPr>
            <a:spLocks noGrp="1"/>
          </p:cNvSpPr>
          <p:nvPr>
            <p:ph sz="half" idx="1"/>
          </p:nvPr>
        </p:nvSpPr>
        <p:spPr>
          <a:xfrm>
            <a:off x="613843" y="2548705"/>
            <a:ext cx="10964313" cy="814605"/>
          </a:xfrm>
        </p:spPr>
        <p:txBody>
          <a:bodyPr>
            <a:normAutofit/>
          </a:bodyPr>
          <a:lstStyle/>
          <a:p>
            <a:pPr marL="0" indent="0">
              <a:buNone/>
            </a:pPr>
            <a:r>
              <a:rPr lang="en-US" sz="1700" dirty="0"/>
              <a:t>The lack of variety of venues and their nature explain why </a:t>
            </a:r>
            <a:r>
              <a:rPr lang="en-US" sz="1700" dirty="0" err="1"/>
              <a:t>Vajnory</a:t>
            </a:r>
            <a:r>
              <a:rPr lang="en-US" sz="1700" dirty="0"/>
              <a:t> was included in a separate cluster.</a:t>
            </a:r>
          </a:p>
          <a:p>
            <a:r>
              <a:rPr lang="en-US" sz="1700" dirty="0"/>
              <a:t>A clear example of this is that it is the only location which contains farmers markets among its most common venues.</a:t>
            </a:r>
            <a:endParaRPr lang="es-ES" sz="1700" dirty="0"/>
          </a:p>
        </p:txBody>
      </p:sp>
      <p:pic>
        <p:nvPicPr>
          <p:cNvPr id="5" name="Imagen14">
            <a:extLst>
              <a:ext uri="{FF2B5EF4-FFF2-40B4-BE49-F238E27FC236}">
                <a16:creationId xmlns:a16="http://schemas.microsoft.com/office/drawing/2014/main" id="{62C133AF-802E-C141-91BB-DB856FCFE920}"/>
              </a:ext>
            </a:extLst>
          </p:cNvPr>
          <p:cNvPicPr>
            <a:picLocks noGrp="1"/>
          </p:cNvPicPr>
          <p:nvPr>
            <p:ph sz="half" idx="2"/>
          </p:nvPr>
        </p:nvPicPr>
        <p:blipFill>
          <a:blip r:embed="rId2"/>
          <a:stretch>
            <a:fillRect/>
          </a:stretch>
        </p:blipFill>
        <p:spPr>
          <a:xfrm>
            <a:off x="613843" y="4320908"/>
            <a:ext cx="10964313" cy="1081410"/>
          </a:xfrm>
          <a:prstGeom prst="rect">
            <a:avLst/>
          </a:prstGeom>
          <a:noFill/>
          <a:ln w="12700">
            <a:noFill/>
          </a:ln>
        </p:spPr>
      </p:pic>
    </p:spTree>
    <p:extLst>
      <p:ext uri="{BB962C8B-B14F-4D97-AF65-F5344CB8AC3E}">
        <p14:creationId xmlns:p14="http://schemas.microsoft.com/office/powerpoint/2010/main" val="16697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3EE6D-7726-5245-B360-E99C3A5D33AF}"/>
              </a:ext>
            </a:extLst>
          </p:cNvPr>
          <p:cNvSpPr>
            <a:spLocks noGrp="1"/>
          </p:cNvSpPr>
          <p:nvPr>
            <p:ph type="title"/>
          </p:nvPr>
        </p:nvSpPr>
        <p:spPr/>
        <p:txBody>
          <a:bodyPr>
            <a:normAutofit/>
          </a:bodyPr>
          <a:lstStyle/>
          <a:p>
            <a:r>
              <a:rPr lang="en-US" dirty="0"/>
              <a:t>Examining clusters:</a:t>
            </a:r>
            <a:br>
              <a:rPr lang="en-US" dirty="0"/>
            </a:br>
            <a:r>
              <a:rPr lang="en-US" dirty="0"/>
              <a:t>City center neighborhoods</a:t>
            </a:r>
          </a:p>
        </p:txBody>
      </p:sp>
      <p:sp>
        <p:nvSpPr>
          <p:cNvPr id="3" name="Marcador de contenido 2">
            <a:extLst>
              <a:ext uri="{FF2B5EF4-FFF2-40B4-BE49-F238E27FC236}">
                <a16:creationId xmlns:a16="http://schemas.microsoft.com/office/drawing/2014/main" id="{23AB4068-ADD5-024F-9728-250F092D5D18}"/>
              </a:ext>
            </a:extLst>
          </p:cNvPr>
          <p:cNvSpPr>
            <a:spLocks noGrp="1"/>
          </p:cNvSpPr>
          <p:nvPr>
            <p:ph sz="half" idx="1"/>
          </p:nvPr>
        </p:nvSpPr>
        <p:spPr>
          <a:xfrm>
            <a:off x="613842" y="2548416"/>
            <a:ext cx="10964313" cy="1540108"/>
          </a:xfrm>
        </p:spPr>
        <p:txBody>
          <a:bodyPr>
            <a:normAutofit fontScale="92500" lnSpcReduction="10000"/>
          </a:bodyPr>
          <a:lstStyle/>
          <a:p>
            <a:pPr marL="0" indent="0">
              <a:buNone/>
            </a:pPr>
            <a:r>
              <a:rPr lang="en-US" dirty="0"/>
              <a:t>Stare </a:t>
            </a:r>
            <a:r>
              <a:rPr lang="en-US" dirty="0" err="1"/>
              <a:t>Mesto</a:t>
            </a:r>
            <a:r>
              <a:rPr lang="en-US" dirty="0"/>
              <a:t> and </a:t>
            </a:r>
            <a:r>
              <a:rPr lang="en-US" dirty="0" err="1"/>
              <a:t>Nove</a:t>
            </a:r>
            <a:r>
              <a:rPr lang="en-US" dirty="0"/>
              <a:t> </a:t>
            </a:r>
            <a:r>
              <a:rPr lang="en-US" dirty="0" err="1"/>
              <a:t>Mesto</a:t>
            </a:r>
            <a:r>
              <a:rPr lang="en-US" dirty="0"/>
              <a:t> have in common that bus and tram stops are their most common venues. Cafés and plazas are also between their most common venues. </a:t>
            </a:r>
          </a:p>
          <a:p>
            <a:r>
              <a:rPr lang="en-US" dirty="0"/>
              <a:t>Stare </a:t>
            </a:r>
            <a:r>
              <a:rPr lang="en-US" dirty="0" err="1"/>
              <a:t>Mesto</a:t>
            </a:r>
            <a:r>
              <a:rPr lang="en-US" dirty="0"/>
              <a:t> shows scenic lookout venues among its top 10 venues, demonstrating that it is the tourist part of the city.  This also means more people on the streets, more noise and higher prices in all shops and restaurants</a:t>
            </a:r>
            <a:r>
              <a:rPr lang="es-ES" dirty="0"/>
              <a:t>.</a:t>
            </a:r>
          </a:p>
          <a:p>
            <a:r>
              <a:rPr lang="en-US" dirty="0"/>
              <a:t>Both show a broad offer of gyms and other stores that could be visited by workers in their spare time.</a:t>
            </a:r>
            <a:endParaRPr lang="es-ES" dirty="0"/>
          </a:p>
          <a:p>
            <a:endParaRPr lang="en-US" dirty="0"/>
          </a:p>
        </p:txBody>
      </p:sp>
      <p:pic>
        <p:nvPicPr>
          <p:cNvPr id="6" name="Imagen15">
            <a:extLst>
              <a:ext uri="{FF2B5EF4-FFF2-40B4-BE49-F238E27FC236}">
                <a16:creationId xmlns:a16="http://schemas.microsoft.com/office/drawing/2014/main" id="{DA145DE9-B3AA-474F-B524-5D6CBFEF265A}"/>
              </a:ext>
            </a:extLst>
          </p:cNvPr>
          <p:cNvPicPr/>
          <p:nvPr/>
        </p:nvPicPr>
        <p:blipFill>
          <a:blip r:embed="rId2"/>
          <a:stretch>
            <a:fillRect/>
          </a:stretch>
        </p:blipFill>
        <p:spPr>
          <a:xfrm>
            <a:off x="639095" y="4315363"/>
            <a:ext cx="10913806" cy="1365189"/>
          </a:xfrm>
          <a:prstGeom prst="rect">
            <a:avLst/>
          </a:prstGeom>
          <a:noFill/>
          <a:ln w="12700">
            <a:noFill/>
          </a:ln>
        </p:spPr>
      </p:pic>
    </p:spTree>
    <p:extLst>
      <p:ext uri="{BB962C8B-B14F-4D97-AF65-F5344CB8AC3E}">
        <p14:creationId xmlns:p14="http://schemas.microsoft.com/office/powerpoint/2010/main" val="4178521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3EE6D-7726-5245-B360-E99C3A5D33AF}"/>
              </a:ext>
            </a:extLst>
          </p:cNvPr>
          <p:cNvSpPr>
            <a:spLocks noGrp="1"/>
          </p:cNvSpPr>
          <p:nvPr>
            <p:ph type="title"/>
          </p:nvPr>
        </p:nvSpPr>
        <p:spPr/>
        <p:txBody>
          <a:bodyPr>
            <a:normAutofit/>
          </a:bodyPr>
          <a:lstStyle/>
          <a:p>
            <a:r>
              <a:rPr lang="en-US" dirty="0"/>
              <a:t>Examining clusters:</a:t>
            </a:r>
            <a:br>
              <a:rPr lang="en-US" dirty="0"/>
            </a:br>
            <a:r>
              <a:rPr lang="en-US" dirty="0"/>
              <a:t>dormitory suburbs</a:t>
            </a:r>
          </a:p>
        </p:txBody>
      </p:sp>
      <p:sp>
        <p:nvSpPr>
          <p:cNvPr id="3" name="Marcador de contenido 2">
            <a:extLst>
              <a:ext uri="{FF2B5EF4-FFF2-40B4-BE49-F238E27FC236}">
                <a16:creationId xmlns:a16="http://schemas.microsoft.com/office/drawing/2014/main" id="{23AB4068-ADD5-024F-9728-250F092D5D18}"/>
              </a:ext>
            </a:extLst>
          </p:cNvPr>
          <p:cNvSpPr>
            <a:spLocks noGrp="1"/>
          </p:cNvSpPr>
          <p:nvPr>
            <p:ph sz="half" idx="1"/>
          </p:nvPr>
        </p:nvSpPr>
        <p:spPr>
          <a:xfrm>
            <a:off x="614959" y="2511972"/>
            <a:ext cx="10964313" cy="1755228"/>
          </a:xfrm>
        </p:spPr>
        <p:txBody>
          <a:bodyPr>
            <a:noAutofit/>
          </a:bodyPr>
          <a:lstStyle/>
          <a:p>
            <a:pPr marL="0" indent="0">
              <a:buNone/>
            </a:pPr>
            <a:r>
              <a:rPr lang="en-US" sz="1700" dirty="0"/>
              <a:t>All of them share the same kind of venues in their surroundings. That could explain why they are together in one cluster.</a:t>
            </a:r>
          </a:p>
          <a:p>
            <a:r>
              <a:rPr lang="en-US" sz="1700" dirty="0"/>
              <a:t>Their first most common venue is bus stops, but </a:t>
            </a:r>
            <a:r>
              <a:rPr lang="en-US" sz="1700" dirty="0" err="1"/>
              <a:t>Vrakuna</a:t>
            </a:r>
            <a:r>
              <a:rPr lang="en-US" sz="1700" dirty="0"/>
              <a:t> and </a:t>
            </a:r>
            <a:r>
              <a:rPr lang="en-US" sz="1700" dirty="0" err="1"/>
              <a:t>Petrzalka</a:t>
            </a:r>
            <a:r>
              <a:rPr lang="en-US" sz="1700" dirty="0"/>
              <a:t> do not have tram stops around their territory.</a:t>
            </a:r>
            <a:endParaRPr lang="es-ES" sz="1700" dirty="0"/>
          </a:p>
          <a:p>
            <a:pPr lvl="0"/>
            <a:r>
              <a:rPr lang="en-US" sz="1700" dirty="0"/>
              <a:t>Fast-food pizza places are the second most common venue in </a:t>
            </a:r>
            <a:r>
              <a:rPr lang="en-US" sz="1700" dirty="0" err="1"/>
              <a:t>Vrakuna</a:t>
            </a:r>
            <a:r>
              <a:rPr lang="en-US" sz="1700" dirty="0"/>
              <a:t> and </a:t>
            </a:r>
            <a:r>
              <a:rPr lang="en-US" sz="1700" dirty="0" err="1"/>
              <a:t>Petrzalka</a:t>
            </a:r>
            <a:r>
              <a:rPr lang="en-US" sz="1700" dirty="0"/>
              <a:t>.</a:t>
            </a:r>
            <a:endParaRPr lang="es-ES" sz="1700" dirty="0"/>
          </a:p>
          <a:p>
            <a:pPr lvl="0"/>
            <a:r>
              <a:rPr lang="en-US" sz="1700" dirty="0"/>
              <a:t>They all have supermarkets and grocery stores in their top 6 venues.</a:t>
            </a:r>
            <a:endParaRPr lang="es-ES" sz="1700" dirty="0"/>
          </a:p>
        </p:txBody>
      </p:sp>
      <p:pic>
        <p:nvPicPr>
          <p:cNvPr id="7" name="Imagen16">
            <a:extLst>
              <a:ext uri="{FF2B5EF4-FFF2-40B4-BE49-F238E27FC236}">
                <a16:creationId xmlns:a16="http://schemas.microsoft.com/office/drawing/2014/main" id="{7BDBA2D1-D100-DB4D-91F0-0280258894F6}"/>
              </a:ext>
            </a:extLst>
          </p:cNvPr>
          <p:cNvPicPr>
            <a:picLocks noGrp="1"/>
          </p:cNvPicPr>
          <p:nvPr>
            <p:ph sz="half" idx="2"/>
          </p:nvPr>
        </p:nvPicPr>
        <p:blipFill>
          <a:blip r:embed="rId2"/>
          <a:stretch>
            <a:fillRect/>
          </a:stretch>
        </p:blipFill>
        <p:spPr>
          <a:xfrm>
            <a:off x="404820" y="4340772"/>
            <a:ext cx="11382360" cy="1891862"/>
          </a:xfrm>
          <a:prstGeom prst="rect">
            <a:avLst/>
          </a:prstGeom>
          <a:noFill/>
          <a:ln w="12700">
            <a:noFill/>
          </a:ln>
        </p:spPr>
      </p:pic>
    </p:spTree>
    <p:extLst>
      <p:ext uri="{BB962C8B-B14F-4D97-AF65-F5344CB8AC3E}">
        <p14:creationId xmlns:p14="http://schemas.microsoft.com/office/powerpoint/2010/main" val="12578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7EB5C-5B32-3E4E-B8D1-FC12E8131849}"/>
              </a:ext>
            </a:extLst>
          </p:cNvPr>
          <p:cNvSpPr>
            <a:spLocks noGrp="1"/>
          </p:cNvSpPr>
          <p:nvPr>
            <p:ph type="title"/>
          </p:nvPr>
        </p:nvSpPr>
        <p:spPr/>
        <p:txBody>
          <a:bodyPr/>
          <a:lstStyle/>
          <a:p>
            <a:r>
              <a:rPr lang="en-US" dirty="0"/>
              <a:t>Results and discussion</a:t>
            </a:r>
          </a:p>
        </p:txBody>
      </p:sp>
      <p:sp>
        <p:nvSpPr>
          <p:cNvPr id="5" name="Marcador de contenido 4">
            <a:extLst>
              <a:ext uri="{FF2B5EF4-FFF2-40B4-BE49-F238E27FC236}">
                <a16:creationId xmlns:a16="http://schemas.microsoft.com/office/drawing/2014/main" id="{AA965E04-ADD7-0447-9CD6-C70ECA924ACA}"/>
              </a:ext>
            </a:extLst>
          </p:cNvPr>
          <p:cNvSpPr>
            <a:spLocks noGrp="1"/>
          </p:cNvSpPr>
          <p:nvPr>
            <p:ph idx="1"/>
          </p:nvPr>
        </p:nvSpPr>
        <p:spPr>
          <a:xfrm>
            <a:off x="1161393" y="2627534"/>
            <a:ext cx="9869214" cy="3268770"/>
          </a:xfrm>
        </p:spPr>
        <p:txBody>
          <a:bodyPr>
            <a:normAutofit lnSpcReduction="10000"/>
          </a:bodyPr>
          <a:lstStyle/>
          <a:p>
            <a:r>
              <a:rPr lang="en-US" b="1" dirty="0" err="1"/>
              <a:t>Vajnory</a:t>
            </a:r>
            <a:r>
              <a:rPr lang="en-US" dirty="0"/>
              <a:t> is discarded as suitable location, as a countryside location is not the most appropriate for an office. It does not have a proper variety of restaurants and other venues, and it is far from the city center by any mean of transportation.</a:t>
            </a:r>
            <a:endParaRPr lang="es-ES" dirty="0"/>
          </a:p>
          <a:p>
            <a:r>
              <a:rPr lang="en-US" dirty="0"/>
              <a:t>The second neighborhood being excluded is </a:t>
            </a:r>
            <a:r>
              <a:rPr lang="en-US" b="1" dirty="0" err="1"/>
              <a:t>Vrakuna</a:t>
            </a:r>
            <a:r>
              <a:rPr lang="en-US" dirty="0"/>
              <a:t>. It would be complicated to find a block of offices where it is more frequent to see single family homes than blocks of flats. </a:t>
            </a:r>
          </a:p>
          <a:p>
            <a:r>
              <a:rPr lang="en-US" dirty="0"/>
              <a:t>Due to the lack of tram, meaning worse communication with the city center, </a:t>
            </a:r>
            <a:r>
              <a:rPr lang="en-US" b="1" dirty="0" err="1"/>
              <a:t>Petrzalka</a:t>
            </a:r>
            <a:r>
              <a:rPr lang="en-US" dirty="0"/>
              <a:t> would also be excluded. There are long term projects to build tram lines in this location, but it is not ready for new business centers (excluding the territory located on the Danube riverside, in front of Stare </a:t>
            </a:r>
            <a:r>
              <a:rPr lang="en-US" dirty="0" err="1"/>
              <a:t>Mesto</a:t>
            </a:r>
            <a:r>
              <a:rPr lang="en-US" dirty="0"/>
              <a:t>).</a:t>
            </a:r>
            <a:endParaRPr lang="es-ES" dirty="0"/>
          </a:p>
          <a:p>
            <a:r>
              <a:rPr lang="en-US" dirty="0"/>
              <a:t>Therefore, from the analysis provided by this report, the top 3 neighborhoods to locate an office would be </a:t>
            </a:r>
            <a:r>
              <a:rPr lang="en-US" dirty="0" err="1"/>
              <a:t>Ruzinov</a:t>
            </a:r>
            <a:r>
              <a:rPr lang="en-US" dirty="0"/>
              <a:t>, Stare </a:t>
            </a:r>
            <a:r>
              <a:rPr lang="en-US" dirty="0" err="1"/>
              <a:t>Mesto</a:t>
            </a:r>
            <a:r>
              <a:rPr lang="en-US" dirty="0"/>
              <a:t> and </a:t>
            </a:r>
            <a:r>
              <a:rPr lang="en-US" dirty="0" err="1"/>
              <a:t>Nove</a:t>
            </a:r>
            <a:r>
              <a:rPr lang="en-US" dirty="0"/>
              <a:t> </a:t>
            </a:r>
            <a:r>
              <a:rPr lang="en-US" dirty="0" err="1"/>
              <a:t>Mesto</a:t>
            </a:r>
            <a:r>
              <a:rPr lang="en-US" dirty="0"/>
              <a:t>.</a:t>
            </a:r>
            <a:endParaRPr lang="es-ES" dirty="0"/>
          </a:p>
        </p:txBody>
      </p:sp>
    </p:spTree>
    <p:extLst>
      <p:ext uri="{BB962C8B-B14F-4D97-AF65-F5344CB8AC3E}">
        <p14:creationId xmlns:p14="http://schemas.microsoft.com/office/powerpoint/2010/main" val="1456427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5E237-0BAC-4A41-92F6-BA5C055B1B02}"/>
              </a:ext>
            </a:extLst>
          </p:cNvPr>
          <p:cNvSpPr>
            <a:spLocks noGrp="1"/>
          </p:cNvSpPr>
          <p:nvPr>
            <p:ph type="title"/>
          </p:nvPr>
        </p:nvSpPr>
        <p:spPr/>
        <p:txBody>
          <a:bodyPr/>
          <a:lstStyle/>
          <a:p>
            <a:r>
              <a:rPr lang="en-US" dirty="0"/>
              <a:t>Results and discussion</a:t>
            </a:r>
          </a:p>
        </p:txBody>
      </p:sp>
      <p:sp>
        <p:nvSpPr>
          <p:cNvPr id="3" name="Marcador de contenido 2">
            <a:extLst>
              <a:ext uri="{FF2B5EF4-FFF2-40B4-BE49-F238E27FC236}">
                <a16:creationId xmlns:a16="http://schemas.microsoft.com/office/drawing/2014/main" id="{A122504E-0CBB-BC41-9616-53B57FA5C151}"/>
              </a:ext>
            </a:extLst>
          </p:cNvPr>
          <p:cNvSpPr>
            <a:spLocks noGrp="1"/>
          </p:cNvSpPr>
          <p:nvPr>
            <p:ph idx="1"/>
          </p:nvPr>
        </p:nvSpPr>
        <p:spPr>
          <a:xfrm>
            <a:off x="1639614" y="2638044"/>
            <a:ext cx="9217572" cy="3783777"/>
          </a:xfrm>
        </p:spPr>
        <p:txBody>
          <a:bodyPr>
            <a:normAutofit fontScale="85000" lnSpcReduction="10000"/>
          </a:bodyPr>
          <a:lstStyle/>
          <a:p>
            <a:r>
              <a:rPr lang="en-US" dirty="0"/>
              <a:t>Stare </a:t>
            </a:r>
            <a:r>
              <a:rPr lang="en-US" dirty="0" err="1"/>
              <a:t>Mesto</a:t>
            </a:r>
            <a:r>
              <a:rPr lang="en-US" dirty="0"/>
              <a:t> is the tourist zone of the city, with several restaurants and varied cafés. It is the neighborhood with the biggest amount of venues. However, in tourist periods, it is always crowded. This fact makes it to lose points. I would not recommend this neighborhood for an office, but of course its surroundings.</a:t>
            </a:r>
          </a:p>
          <a:p>
            <a:pPr lvl="0"/>
            <a:r>
              <a:rPr lang="en-US" dirty="0" err="1"/>
              <a:t>Ruzinov</a:t>
            </a:r>
            <a:r>
              <a:rPr lang="en-US" dirty="0"/>
              <a:t> is the only dormitory suburb that could be a good location due to its good connections to the city center, and the fact that it is close to residential zones. This could be a good point for workers.</a:t>
            </a:r>
          </a:p>
          <a:p>
            <a:r>
              <a:rPr lang="en-US" dirty="0"/>
              <a:t>Therefore, from the results of this report, </a:t>
            </a:r>
            <a:r>
              <a:rPr lang="en-US" dirty="0" err="1"/>
              <a:t>Nove</a:t>
            </a:r>
            <a:r>
              <a:rPr lang="en-US" dirty="0"/>
              <a:t> </a:t>
            </a:r>
            <a:r>
              <a:rPr lang="en-US" dirty="0" err="1"/>
              <a:t>Mesto</a:t>
            </a:r>
            <a:r>
              <a:rPr lang="en-US" dirty="0"/>
              <a:t> would be the best location for the office:</a:t>
            </a:r>
            <a:endParaRPr lang="es-ES" dirty="0"/>
          </a:p>
          <a:p>
            <a:pPr lvl="1"/>
            <a:r>
              <a:rPr lang="en-US" dirty="0"/>
              <a:t>It has the same variety of venues than Stare </a:t>
            </a:r>
            <a:r>
              <a:rPr lang="en-US" dirty="0" err="1"/>
              <a:t>Mesto</a:t>
            </a:r>
            <a:r>
              <a:rPr lang="en-US" dirty="0"/>
              <a:t>, but at lower prices.</a:t>
            </a:r>
            <a:endParaRPr lang="es-ES" dirty="0"/>
          </a:p>
          <a:p>
            <a:pPr lvl="1"/>
            <a:r>
              <a:rPr lang="en-US" dirty="0"/>
              <a:t>Together with Stare </a:t>
            </a:r>
            <a:r>
              <a:rPr lang="en-US" dirty="0" err="1"/>
              <a:t>Mesto</a:t>
            </a:r>
            <a:r>
              <a:rPr lang="en-US" dirty="0"/>
              <a:t>, it is the best communicated with bus and tram with all other neighborhoods, which would reduce the commuting time for workers.</a:t>
            </a:r>
            <a:endParaRPr lang="es-ES" dirty="0"/>
          </a:p>
          <a:p>
            <a:pPr lvl="1"/>
            <a:r>
              <a:rPr lang="en-US" dirty="0"/>
              <a:t>Close to the old town and with good communications with it, which makes it easier workers to visit its shops and cafés.</a:t>
            </a:r>
            <a:endParaRPr lang="es-ES" dirty="0"/>
          </a:p>
          <a:p>
            <a:pPr lvl="1"/>
            <a:r>
              <a:rPr lang="en-US" dirty="0"/>
              <a:t>Other venues like gyms and supermarkets in the surroundings of the office, highly valued by the average worker.</a:t>
            </a:r>
            <a:endParaRPr lang="es-ES" dirty="0"/>
          </a:p>
          <a:p>
            <a:pPr lvl="1"/>
            <a:r>
              <a:rPr lang="en-US" dirty="0"/>
              <a:t>Plazas among their most common venues, with outdoor and some green spaces for the spare time.</a:t>
            </a:r>
            <a:endParaRPr lang="es-ES" dirty="0"/>
          </a:p>
        </p:txBody>
      </p:sp>
    </p:spTree>
    <p:extLst>
      <p:ext uri="{BB962C8B-B14F-4D97-AF65-F5344CB8AC3E}">
        <p14:creationId xmlns:p14="http://schemas.microsoft.com/office/powerpoint/2010/main" val="87788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ADF61-9991-B944-A40A-6184484B50E6}"/>
              </a:ext>
            </a:extLst>
          </p:cNvPr>
          <p:cNvSpPr>
            <a:spLocks noGrp="1"/>
          </p:cNvSpPr>
          <p:nvPr>
            <p:ph type="title"/>
          </p:nvPr>
        </p:nvSpPr>
        <p:spPr/>
        <p:txBody>
          <a:bodyPr/>
          <a:lstStyle/>
          <a:p>
            <a:r>
              <a:rPr lang="en-US" dirty="0"/>
              <a:t>Conclusions</a:t>
            </a:r>
          </a:p>
        </p:txBody>
      </p:sp>
      <p:sp>
        <p:nvSpPr>
          <p:cNvPr id="3" name="Marcador de contenido 2">
            <a:extLst>
              <a:ext uri="{FF2B5EF4-FFF2-40B4-BE49-F238E27FC236}">
                <a16:creationId xmlns:a16="http://schemas.microsoft.com/office/drawing/2014/main" id="{342F125F-DAD9-0740-BBBC-28E6C6DA35DF}"/>
              </a:ext>
            </a:extLst>
          </p:cNvPr>
          <p:cNvSpPr>
            <a:spLocks noGrp="1"/>
          </p:cNvSpPr>
          <p:nvPr>
            <p:ph idx="1"/>
          </p:nvPr>
        </p:nvSpPr>
        <p:spPr/>
        <p:txBody>
          <a:bodyPr>
            <a:normAutofit/>
          </a:bodyPr>
          <a:lstStyle/>
          <a:p>
            <a:r>
              <a:rPr lang="en-US" dirty="0"/>
              <a:t>Purpose of this project was to identify the best locations to open an office in Bratislava, based on the variety of food, shop and service and outdoor venues and the frequency of bus/tram stops existing in the surroundings of those locations.</a:t>
            </a:r>
            <a:endParaRPr lang="es-ES" dirty="0"/>
          </a:p>
          <a:p>
            <a:r>
              <a:rPr lang="en-US" dirty="0"/>
              <a:t>Recommended zones should therefore be considered only as a starting point for more detailed analysis which could eventually result in a location which fulfills the requirements in terms of variety of venues but also in terms of all other relevant conditions for the stakeholder.</a:t>
            </a:r>
          </a:p>
        </p:txBody>
      </p:sp>
    </p:spTree>
    <p:extLst>
      <p:ext uri="{BB962C8B-B14F-4D97-AF65-F5344CB8AC3E}">
        <p14:creationId xmlns:p14="http://schemas.microsoft.com/office/powerpoint/2010/main" val="69691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5A3B-ABAB-1E47-875F-080D9EEA77A6}"/>
              </a:ext>
            </a:extLst>
          </p:cNvPr>
          <p:cNvSpPr>
            <a:spLocks noGrp="1"/>
          </p:cNvSpPr>
          <p:nvPr>
            <p:ph type="title"/>
          </p:nvPr>
        </p:nvSpPr>
        <p:spPr/>
        <p:txBody>
          <a:bodyPr/>
          <a:lstStyle/>
          <a:p>
            <a:r>
              <a:rPr lang="en-US" dirty="0"/>
              <a:t>Index</a:t>
            </a:r>
          </a:p>
        </p:txBody>
      </p:sp>
      <p:sp>
        <p:nvSpPr>
          <p:cNvPr id="3" name="Marcador de contenido 2">
            <a:extLst>
              <a:ext uri="{FF2B5EF4-FFF2-40B4-BE49-F238E27FC236}">
                <a16:creationId xmlns:a16="http://schemas.microsoft.com/office/drawing/2014/main" id="{351A8D09-65AC-9B4F-BCFE-38F9DE6CD4BD}"/>
              </a:ext>
            </a:extLst>
          </p:cNvPr>
          <p:cNvSpPr>
            <a:spLocks noGrp="1"/>
          </p:cNvSpPr>
          <p:nvPr>
            <p:ph idx="1"/>
          </p:nvPr>
        </p:nvSpPr>
        <p:spPr/>
        <p:txBody>
          <a:bodyPr>
            <a:normAutofit fontScale="92500" lnSpcReduction="20000"/>
          </a:bodyPr>
          <a:lstStyle/>
          <a:p>
            <a:r>
              <a:rPr lang="en-US" dirty="0"/>
              <a:t>Introduction</a:t>
            </a:r>
          </a:p>
          <a:p>
            <a:r>
              <a:rPr lang="en-US" dirty="0"/>
              <a:t>Data Cleaning</a:t>
            </a:r>
          </a:p>
          <a:p>
            <a:r>
              <a:rPr lang="en-US" dirty="0"/>
              <a:t>10 most common venue categories per neighborhood</a:t>
            </a:r>
          </a:p>
          <a:p>
            <a:r>
              <a:rPr lang="en-US" dirty="0"/>
              <a:t>Methodology</a:t>
            </a:r>
          </a:p>
          <a:p>
            <a:r>
              <a:rPr lang="en-US" dirty="0"/>
              <a:t>Hierarchical Clustering method</a:t>
            </a:r>
          </a:p>
          <a:p>
            <a:r>
              <a:rPr lang="en-US" dirty="0"/>
              <a:t>K-Means Clustering method</a:t>
            </a:r>
          </a:p>
          <a:p>
            <a:r>
              <a:rPr lang="en-US" dirty="0"/>
              <a:t>Examining Clusters</a:t>
            </a:r>
          </a:p>
          <a:p>
            <a:r>
              <a:rPr lang="en-US" dirty="0"/>
              <a:t>Results and discussion</a:t>
            </a:r>
          </a:p>
          <a:p>
            <a:r>
              <a:rPr lang="en-US" dirty="0"/>
              <a:t>Conclusion</a:t>
            </a:r>
          </a:p>
        </p:txBody>
      </p:sp>
    </p:spTree>
    <p:extLst>
      <p:ext uri="{BB962C8B-B14F-4D97-AF65-F5344CB8AC3E}">
        <p14:creationId xmlns:p14="http://schemas.microsoft.com/office/powerpoint/2010/main" val="397316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09854-70EB-9948-83C8-93D2130DB717}"/>
              </a:ext>
            </a:extLst>
          </p:cNvPr>
          <p:cNvSpPr>
            <a:spLocks noGrp="1"/>
          </p:cNvSpPr>
          <p:nvPr>
            <p:ph type="title"/>
          </p:nvPr>
        </p:nvSpPr>
        <p:spPr/>
        <p:txBody>
          <a:bodyPr/>
          <a:lstStyle/>
          <a:p>
            <a:r>
              <a:rPr lang="en-US" dirty="0"/>
              <a:t>Introduction</a:t>
            </a:r>
          </a:p>
        </p:txBody>
      </p:sp>
      <p:sp>
        <p:nvSpPr>
          <p:cNvPr id="3" name="Marcador de contenido 2">
            <a:extLst>
              <a:ext uri="{FF2B5EF4-FFF2-40B4-BE49-F238E27FC236}">
                <a16:creationId xmlns:a16="http://schemas.microsoft.com/office/drawing/2014/main" id="{F73A23D1-63C4-8D47-BC8F-4CA1C3822870}"/>
              </a:ext>
            </a:extLst>
          </p:cNvPr>
          <p:cNvSpPr>
            <a:spLocks noGrp="1"/>
          </p:cNvSpPr>
          <p:nvPr>
            <p:ph idx="1"/>
          </p:nvPr>
        </p:nvSpPr>
        <p:spPr/>
        <p:txBody>
          <a:bodyPr>
            <a:normAutofit/>
          </a:bodyPr>
          <a:lstStyle/>
          <a:p>
            <a:r>
              <a:rPr lang="en-US" dirty="0"/>
              <a:t>Bratislava is currently the house of the back office of some of the biggest IT and professional service companies in the world. </a:t>
            </a:r>
          </a:p>
          <a:p>
            <a:r>
              <a:rPr lang="en-US" dirty="0"/>
              <a:t>These companies would find added value if they create a good working environment for their employees.</a:t>
            </a:r>
            <a:endParaRPr lang="es-ES" dirty="0"/>
          </a:p>
          <a:p>
            <a:r>
              <a:rPr lang="en-US" dirty="0"/>
              <a:t>The goal of the study is to make a ranking of the neighborhoods in Bratislava based on the frequency of bus and tram stops, outdoor, food and shop &amp; service venues included in the Foursquare database.</a:t>
            </a:r>
          </a:p>
        </p:txBody>
      </p:sp>
    </p:spTree>
    <p:extLst>
      <p:ext uri="{BB962C8B-B14F-4D97-AF65-F5344CB8AC3E}">
        <p14:creationId xmlns:p14="http://schemas.microsoft.com/office/powerpoint/2010/main" val="341946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F84E3-8D88-3E44-BA7B-E1AC6746E04E}"/>
              </a:ext>
            </a:extLst>
          </p:cNvPr>
          <p:cNvSpPr>
            <a:spLocks noGrp="1"/>
          </p:cNvSpPr>
          <p:nvPr>
            <p:ph type="title"/>
          </p:nvPr>
        </p:nvSpPr>
        <p:spPr/>
        <p:txBody>
          <a:bodyPr/>
          <a:lstStyle/>
          <a:p>
            <a:r>
              <a:rPr lang="en-US" dirty="0"/>
              <a:t>Data cleaning</a:t>
            </a:r>
          </a:p>
        </p:txBody>
      </p:sp>
      <p:sp>
        <p:nvSpPr>
          <p:cNvPr id="3" name="Marcador de contenido 2">
            <a:extLst>
              <a:ext uri="{FF2B5EF4-FFF2-40B4-BE49-F238E27FC236}">
                <a16:creationId xmlns:a16="http://schemas.microsoft.com/office/drawing/2014/main" id="{0DD30437-44B8-634C-A39F-3C95C45744B3}"/>
              </a:ext>
            </a:extLst>
          </p:cNvPr>
          <p:cNvSpPr>
            <a:spLocks noGrp="1"/>
          </p:cNvSpPr>
          <p:nvPr>
            <p:ph sz="half" idx="1"/>
          </p:nvPr>
        </p:nvSpPr>
        <p:spPr>
          <a:xfrm>
            <a:off x="1581912" y="2638044"/>
            <a:ext cx="6269316" cy="3101982"/>
          </a:xfrm>
        </p:spPr>
        <p:txBody>
          <a:bodyPr>
            <a:normAutofit/>
          </a:bodyPr>
          <a:lstStyle/>
          <a:p>
            <a:r>
              <a:rPr lang="en-US" dirty="0"/>
              <a:t>We need:</a:t>
            </a:r>
          </a:p>
          <a:p>
            <a:pPr lvl="1"/>
            <a:r>
              <a:rPr lang="en-US" dirty="0"/>
              <a:t>the coordinates from each neighborhood, taken manually from Wikipedia and transformed to decimal format, and</a:t>
            </a:r>
          </a:p>
          <a:p>
            <a:pPr lvl="1"/>
            <a:r>
              <a:rPr lang="en-US" dirty="0"/>
              <a:t>location and further information on venues, taken from the Foursquare API.</a:t>
            </a:r>
          </a:p>
          <a:p>
            <a:r>
              <a:rPr lang="en-US" dirty="0"/>
              <a:t>Once we have the neighborhoods with business centers, we retrieve all the venues under the categories mentioned before and created a table of venue category frequencies.</a:t>
            </a:r>
          </a:p>
          <a:p>
            <a:endParaRPr lang="es-ES" dirty="0"/>
          </a:p>
          <a:p>
            <a:endParaRPr lang="en-US" dirty="0"/>
          </a:p>
        </p:txBody>
      </p:sp>
      <p:pic>
        <p:nvPicPr>
          <p:cNvPr id="4" name="Imagen17">
            <a:extLst>
              <a:ext uri="{FF2B5EF4-FFF2-40B4-BE49-F238E27FC236}">
                <a16:creationId xmlns:a16="http://schemas.microsoft.com/office/drawing/2014/main" id="{2A084FBE-4539-C748-B7C6-88949F968CB0}"/>
              </a:ext>
            </a:extLst>
          </p:cNvPr>
          <p:cNvPicPr/>
          <p:nvPr/>
        </p:nvPicPr>
        <p:blipFill>
          <a:blip r:embed="rId2"/>
          <a:stretch>
            <a:fillRect/>
          </a:stretch>
        </p:blipFill>
        <p:spPr>
          <a:xfrm>
            <a:off x="8783835" y="2999362"/>
            <a:ext cx="1628417" cy="2379345"/>
          </a:xfrm>
          <a:prstGeom prst="rect">
            <a:avLst/>
          </a:prstGeom>
          <a:noFill/>
          <a:ln w="12700">
            <a:noFill/>
          </a:ln>
        </p:spPr>
      </p:pic>
    </p:spTree>
    <p:extLst>
      <p:ext uri="{BB962C8B-B14F-4D97-AF65-F5344CB8AC3E}">
        <p14:creationId xmlns:p14="http://schemas.microsoft.com/office/powerpoint/2010/main" val="222113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AB81F-2093-314B-903D-6327CBB6176B}"/>
              </a:ext>
            </a:extLst>
          </p:cNvPr>
          <p:cNvSpPr>
            <a:spLocks noGrp="1"/>
          </p:cNvSpPr>
          <p:nvPr>
            <p:ph type="title"/>
          </p:nvPr>
        </p:nvSpPr>
        <p:spPr/>
        <p:txBody>
          <a:bodyPr/>
          <a:lstStyle/>
          <a:p>
            <a:r>
              <a:rPr lang="en-US" dirty="0"/>
              <a:t>10 most common venue categories per neighborhood</a:t>
            </a:r>
          </a:p>
        </p:txBody>
      </p:sp>
      <p:pic>
        <p:nvPicPr>
          <p:cNvPr id="8" name="Imagen13">
            <a:extLst>
              <a:ext uri="{FF2B5EF4-FFF2-40B4-BE49-F238E27FC236}">
                <a16:creationId xmlns:a16="http://schemas.microsoft.com/office/drawing/2014/main" id="{1A502F57-5314-4244-9597-091EA9AF2981}"/>
              </a:ext>
            </a:extLst>
          </p:cNvPr>
          <p:cNvPicPr>
            <a:picLocks noGrp="1"/>
          </p:cNvPicPr>
          <p:nvPr>
            <p:ph idx="1"/>
          </p:nvPr>
        </p:nvPicPr>
        <p:blipFill>
          <a:blip r:embed="rId2"/>
          <a:stretch>
            <a:fillRect/>
          </a:stretch>
        </p:blipFill>
        <p:spPr>
          <a:xfrm>
            <a:off x="1484976" y="2530702"/>
            <a:ext cx="9222048" cy="2703449"/>
          </a:xfrm>
          <a:prstGeom prst="rect">
            <a:avLst/>
          </a:prstGeom>
          <a:noFill/>
          <a:ln w="12700">
            <a:noFill/>
          </a:ln>
        </p:spPr>
      </p:pic>
    </p:spTree>
    <p:extLst>
      <p:ext uri="{BB962C8B-B14F-4D97-AF65-F5344CB8AC3E}">
        <p14:creationId xmlns:p14="http://schemas.microsoft.com/office/powerpoint/2010/main" val="26450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48CDB-4CE8-624A-9812-9F0E91DC4734}"/>
              </a:ext>
            </a:extLst>
          </p:cNvPr>
          <p:cNvSpPr>
            <a:spLocks noGrp="1"/>
          </p:cNvSpPr>
          <p:nvPr>
            <p:ph type="title"/>
          </p:nvPr>
        </p:nvSpPr>
        <p:spPr/>
        <p:txBody>
          <a:bodyPr/>
          <a:lstStyle/>
          <a:p>
            <a:r>
              <a:rPr lang="en-US" dirty="0"/>
              <a:t>10 most common venue categories per neighborhood</a:t>
            </a:r>
          </a:p>
        </p:txBody>
      </p:sp>
      <p:sp>
        <p:nvSpPr>
          <p:cNvPr id="3" name="Marcador de contenido 2">
            <a:extLst>
              <a:ext uri="{FF2B5EF4-FFF2-40B4-BE49-F238E27FC236}">
                <a16:creationId xmlns:a16="http://schemas.microsoft.com/office/drawing/2014/main" id="{B4C363C7-6BD9-E946-8823-B7CCCD64A831}"/>
              </a:ext>
            </a:extLst>
          </p:cNvPr>
          <p:cNvSpPr>
            <a:spLocks noGrp="1"/>
          </p:cNvSpPr>
          <p:nvPr>
            <p:ph idx="1"/>
          </p:nvPr>
        </p:nvSpPr>
        <p:spPr/>
        <p:txBody>
          <a:bodyPr/>
          <a:lstStyle/>
          <a:p>
            <a:r>
              <a:rPr lang="en-US" dirty="0"/>
              <a:t>Although the nature of the venues inside each category differs, the split of the top 10 venues is more or less the same in the first 4 neighborhoods.</a:t>
            </a:r>
          </a:p>
          <a:p>
            <a:r>
              <a:rPr lang="en-US" dirty="0" err="1"/>
              <a:t>Vajnory</a:t>
            </a:r>
            <a:r>
              <a:rPr lang="en-US" dirty="0"/>
              <a:t> and </a:t>
            </a:r>
            <a:r>
              <a:rPr lang="en-US" dirty="0" err="1"/>
              <a:t>Vrakuna</a:t>
            </a:r>
            <a:r>
              <a:rPr lang="en-US" dirty="0"/>
              <a:t> show a different trend. </a:t>
            </a:r>
          </a:p>
          <a:p>
            <a:r>
              <a:rPr lang="en-US" dirty="0"/>
              <a:t>Nonetheless, the variety inside each category has to be higher in </a:t>
            </a:r>
            <a:r>
              <a:rPr lang="en-US" dirty="0" err="1"/>
              <a:t>Nove</a:t>
            </a:r>
            <a:r>
              <a:rPr lang="en-US" dirty="0"/>
              <a:t> </a:t>
            </a:r>
            <a:r>
              <a:rPr lang="en-US" dirty="0" err="1"/>
              <a:t>Mesto</a:t>
            </a:r>
            <a:r>
              <a:rPr lang="en-US" dirty="0"/>
              <a:t>, </a:t>
            </a:r>
            <a:r>
              <a:rPr lang="en-US" dirty="0" err="1"/>
              <a:t>Petrzalka</a:t>
            </a:r>
            <a:r>
              <a:rPr lang="en-US" dirty="0"/>
              <a:t>, </a:t>
            </a:r>
            <a:r>
              <a:rPr lang="en-US" dirty="0" err="1"/>
              <a:t>Ruzinov</a:t>
            </a:r>
            <a:r>
              <a:rPr lang="en-US" dirty="0"/>
              <a:t> and Stare </a:t>
            </a:r>
            <a:r>
              <a:rPr lang="en-US" dirty="0" err="1"/>
              <a:t>Mesto</a:t>
            </a:r>
            <a:r>
              <a:rPr lang="en-US" dirty="0"/>
              <a:t>, which more than double the amount of total venues of the other two locations.</a:t>
            </a:r>
          </a:p>
        </p:txBody>
      </p:sp>
    </p:spTree>
    <p:extLst>
      <p:ext uri="{BB962C8B-B14F-4D97-AF65-F5344CB8AC3E}">
        <p14:creationId xmlns:p14="http://schemas.microsoft.com/office/powerpoint/2010/main" val="27126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0DB426-94A7-F745-941B-02520C96811D}"/>
              </a:ext>
            </a:extLst>
          </p:cNvPr>
          <p:cNvSpPr>
            <a:spLocks noGrp="1"/>
          </p:cNvSpPr>
          <p:nvPr>
            <p:ph type="title"/>
          </p:nvPr>
        </p:nvSpPr>
        <p:spPr/>
        <p:txBody>
          <a:bodyPr/>
          <a:lstStyle/>
          <a:p>
            <a:r>
              <a:rPr lang="en-US" dirty="0"/>
              <a:t>Methodology</a:t>
            </a:r>
          </a:p>
        </p:txBody>
      </p:sp>
      <p:sp>
        <p:nvSpPr>
          <p:cNvPr id="3" name="Marcador de contenido 2">
            <a:extLst>
              <a:ext uri="{FF2B5EF4-FFF2-40B4-BE49-F238E27FC236}">
                <a16:creationId xmlns:a16="http://schemas.microsoft.com/office/drawing/2014/main" id="{23CCEE0B-C3F9-4146-A60D-19B3D68DA89D}"/>
              </a:ext>
            </a:extLst>
          </p:cNvPr>
          <p:cNvSpPr>
            <a:spLocks noGrp="1"/>
          </p:cNvSpPr>
          <p:nvPr>
            <p:ph idx="1"/>
          </p:nvPr>
        </p:nvSpPr>
        <p:spPr/>
        <p:txBody>
          <a:bodyPr>
            <a:normAutofit/>
          </a:bodyPr>
          <a:lstStyle/>
          <a:p>
            <a:r>
              <a:rPr lang="en-US" dirty="0"/>
              <a:t>The table of frequencies was calculated as the amount of venues per category in each neighborhood over the total number of venues in that neighborhood. This means that it is not taking into consideration the differences in total venues between neighborhoods.</a:t>
            </a:r>
          </a:p>
          <a:p>
            <a:r>
              <a:rPr lang="en-US" dirty="0"/>
              <a:t>However, the results consider this fact in their reasoning.</a:t>
            </a:r>
          </a:p>
          <a:p>
            <a:r>
              <a:rPr lang="en-US" dirty="0"/>
              <a:t>The analysis will be focused on splitting our list of neighborhoods into smaller clusters that have similar characteristics</a:t>
            </a:r>
            <a:r>
              <a:rPr lang="es-ES" dirty="0"/>
              <a:t> (</a:t>
            </a:r>
            <a:r>
              <a:rPr lang="es-ES" dirty="0" err="1"/>
              <a:t>or</a:t>
            </a:r>
            <a:r>
              <a:rPr lang="es-ES" dirty="0"/>
              <a:t> similar </a:t>
            </a:r>
            <a:r>
              <a:rPr lang="es-ES" dirty="0" err="1"/>
              <a:t>venue</a:t>
            </a:r>
            <a:r>
              <a:rPr lang="es-ES" dirty="0"/>
              <a:t> </a:t>
            </a:r>
            <a:r>
              <a:rPr lang="es-ES" dirty="0" err="1"/>
              <a:t>categories</a:t>
            </a:r>
            <a:r>
              <a:rPr lang="es-ES" dirty="0"/>
              <a:t> </a:t>
            </a:r>
            <a:r>
              <a:rPr lang="es-ES" dirty="0" err="1"/>
              <a:t>frequencies</a:t>
            </a:r>
            <a:r>
              <a:rPr lang="es-ES" dirty="0"/>
              <a:t>).</a:t>
            </a:r>
          </a:p>
          <a:p>
            <a:r>
              <a:rPr lang="es-ES" dirty="0" err="1"/>
              <a:t>For</a:t>
            </a:r>
            <a:r>
              <a:rPr lang="es-ES" dirty="0"/>
              <a:t> </a:t>
            </a:r>
            <a:r>
              <a:rPr lang="es-ES" dirty="0" err="1"/>
              <a:t>this</a:t>
            </a:r>
            <a:r>
              <a:rPr lang="es-ES" dirty="0"/>
              <a:t> </a:t>
            </a:r>
            <a:r>
              <a:rPr lang="es-ES" dirty="0" err="1"/>
              <a:t>purpose</a:t>
            </a:r>
            <a:r>
              <a:rPr lang="es-ES" dirty="0"/>
              <a:t>, </a:t>
            </a:r>
            <a:r>
              <a:rPr lang="es-ES" dirty="0" err="1"/>
              <a:t>two</a:t>
            </a:r>
            <a:r>
              <a:rPr lang="es-ES" dirty="0"/>
              <a:t> </a:t>
            </a:r>
            <a:r>
              <a:rPr lang="es-ES" dirty="0" err="1"/>
              <a:t>clustering</a:t>
            </a:r>
            <a:r>
              <a:rPr lang="es-ES" dirty="0"/>
              <a:t> </a:t>
            </a:r>
            <a:r>
              <a:rPr lang="es-ES" dirty="0" err="1"/>
              <a:t>methods</a:t>
            </a:r>
            <a:r>
              <a:rPr lang="es-ES" dirty="0"/>
              <a:t> </a:t>
            </a:r>
            <a:r>
              <a:rPr lang="es-ES" dirty="0" err="1"/>
              <a:t>will</a:t>
            </a:r>
            <a:r>
              <a:rPr lang="es-ES" dirty="0"/>
              <a:t> be </a:t>
            </a:r>
            <a:r>
              <a:rPr lang="es-ES" dirty="0" err="1"/>
              <a:t>used</a:t>
            </a:r>
            <a:r>
              <a:rPr lang="es-ES" dirty="0"/>
              <a:t>.</a:t>
            </a:r>
          </a:p>
          <a:p>
            <a:endParaRPr lang="en-US" dirty="0"/>
          </a:p>
        </p:txBody>
      </p:sp>
    </p:spTree>
    <p:extLst>
      <p:ext uri="{BB962C8B-B14F-4D97-AF65-F5344CB8AC3E}">
        <p14:creationId xmlns:p14="http://schemas.microsoft.com/office/powerpoint/2010/main" val="345138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D29DD4-414B-C244-B5C9-E840DD3EC592}"/>
              </a:ext>
            </a:extLst>
          </p:cNvPr>
          <p:cNvSpPr>
            <a:spLocks noGrp="1"/>
          </p:cNvSpPr>
          <p:nvPr>
            <p:ph type="title"/>
          </p:nvPr>
        </p:nvSpPr>
        <p:spPr/>
        <p:txBody>
          <a:bodyPr/>
          <a:lstStyle/>
          <a:p>
            <a:r>
              <a:rPr lang="en-US" dirty="0"/>
              <a:t>Hierarchical clustering method</a:t>
            </a:r>
          </a:p>
        </p:txBody>
      </p:sp>
      <p:sp>
        <p:nvSpPr>
          <p:cNvPr id="4" name="Marcador de contenido 3">
            <a:extLst>
              <a:ext uri="{FF2B5EF4-FFF2-40B4-BE49-F238E27FC236}">
                <a16:creationId xmlns:a16="http://schemas.microsoft.com/office/drawing/2014/main" id="{9E9BCD3D-133E-1241-A0B5-0567F1E11D8F}"/>
              </a:ext>
            </a:extLst>
          </p:cNvPr>
          <p:cNvSpPr>
            <a:spLocks noGrp="1"/>
          </p:cNvSpPr>
          <p:nvPr>
            <p:ph sz="half" idx="1"/>
          </p:nvPr>
        </p:nvSpPr>
        <p:spPr>
          <a:xfrm>
            <a:off x="1581912" y="2638044"/>
            <a:ext cx="4419495" cy="3101982"/>
          </a:xfrm>
        </p:spPr>
        <p:txBody>
          <a:bodyPr>
            <a:normAutofit/>
          </a:bodyPr>
          <a:lstStyle/>
          <a:p>
            <a:pPr lvl="0"/>
            <a:r>
              <a:rPr lang="en-US" sz="2000" dirty="0" err="1"/>
              <a:t>Vajnory</a:t>
            </a:r>
            <a:r>
              <a:rPr lang="en-US" sz="2000" dirty="0"/>
              <a:t>, with the lowest amount of venues (23), is alone in the first cluster. </a:t>
            </a:r>
          </a:p>
          <a:p>
            <a:pPr lvl="0"/>
            <a:r>
              <a:rPr lang="en-US" sz="2000" dirty="0"/>
              <a:t>Stare </a:t>
            </a:r>
            <a:r>
              <a:rPr lang="en-US" sz="2000" dirty="0" err="1"/>
              <a:t>Mesto</a:t>
            </a:r>
            <a:r>
              <a:rPr lang="en-US" sz="2000" dirty="0"/>
              <a:t> and </a:t>
            </a:r>
            <a:r>
              <a:rPr lang="en-US" sz="2000" dirty="0" err="1"/>
              <a:t>Nove</a:t>
            </a:r>
            <a:r>
              <a:rPr lang="en-US" sz="2000" dirty="0"/>
              <a:t> </a:t>
            </a:r>
            <a:r>
              <a:rPr lang="en-US" sz="2000" dirty="0" err="1"/>
              <a:t>Mesto</a:t>
            </a:r>
            <a:r>
              <a:rPr lang="en-US" sz="2000" dirty="0"/>
              <a:t>, which form the city center of Bratislava, are in the second cluster.</a:t>
            </a:r>
            <a:endParaRPr lang="es-ES" sz="2000" dirty="0"/>
          </a:p>
          <a:p>
            <a:pPr lvl="0"/>
            <a:r>
              <a:rPr lang="en-US" sz="2000" dirty="0" err="1"/>
              <a:t>Petrzalka</a:t>
            </a:r>
            <a:r>
              <a:rPr lang="en-US" sz="2000" dirty="0"/>
              <a:t> on southern side of the Danube and </a:t>
            </a:r>
            <a:r>
              <a:rPr lang="en-US" sz="2000" dirty="0" err="1"/>
              <a:t>Ruzinov</a:t>
            </a:r>
            <a:r>
              <a:rPr lang="en-US" sz="2000" dirty="0"/>
              <a:t> and </a:t>
            </a:r>
            <a:r>
              <a:rPr lang="en-US" sz="2000" dirty="0" err="1"/>
              <a:t>Vrakuna</a:t>
            </a:r>
            <a:r>
              <a:rPr lang="en-US" sz="2000" dirty="0"/>
              <a:t> on the Eastern part of the city, are in the third cluster.</a:t>
            </a:r>
            <a:endParaRPr lang="es-ES" sz="2000" dirty="0"/>
          </a:p>
          <a:p>
            <a:endParaRPr lang="en-US" dirty="0"/>
          </a:p>
        </p:txBody>
      </p:sp>
      <p:pic>
        <p:nvPicPr>
          <p:cNvPr id="6" name="Marcador de contenido 5">
            <a:extLst>
              <a:ext uri="{FF2B5EF4-FFF2-40B4-BE49-F238E27FC236}">
                <a16:creationId xmlns:a16="http://schemas.microsoft.com/office/drawing/2014/main" id="{7335AC6F-557E-F141-9565-DE7A69B42CDD}"/>
              </a:ext>
            </a:extLst>
          </p:cNvPr>
          <p:cNvPicPr>
            <a:picLocks noGrp="1"/>
          </p:cNvPicPr>
          <p:nvPr>
            <p:ph sz="half" idx="2"/>
          </p:nvPr>
        </p:nvPicPr>
        <p:blipFill>
          <a:blip r:embed="rId2"/>
          <a:stretch>
            <a:fillRect/>
          </a:stretch>
        </p:blipFill>
        <p:spPr>
          <a:xfrm>
            <a:off x="6433481" y="3184582"/>
            <a:ext cx="4842159" cy="2007528"/>
          </a:xfrm>
          <a:prstGeom prst="rect">
            <a:avLst/>
          </a:prstGeom>
          <a:noFill/>
          <a:ln w="9525">
            <a:noFill/>
          </a:ln>
        </p:spPr>
      </p:pic>
    </p:spTree>
    <p:extLst>
      <p:ext uri="{BB962C8B-B14F-4D97-AF65-F5344CB8AC3E}">
        <p14:creationId xmlns:p14="http://schemas.microsoft.com/office/powerpoint/2010/main" val="264989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726B9-A9D6-1648-8FFE-46EDBDEC2686}"/>
              </a:ext>
            </a:extLst>
          </p:cNvPr>
          <p:cNvSpPr>
            <a:spLocks noGrp="1"/>
          </p:cNvSpPr>
          <p:nvPr>
            <p:ph type="title"/>
          </p:nvPr>
        </p:nvSpPr>
        <p:spPr/>
        <p:txBody>
          <a:bodyPr/>
          <a:lstStyle/>
          <a:p>
            <a:r>
              <a:rPr lang="en-US" dirty="0"/>
              <a:t>K-Means clustering method</a:t>
            </a:r>
          </a:p>
        </p:txBody>
      </p:sp>
      <p:sp>
        <p:nvSpPr>
          <p:cNvPr id="3" name="Marcador de contenido 2">
            <a:extLst>
              <a:ext uri="{FF2B5EF4-FFF2-40B4-BE49-F238E27FC236}">
                <a16:creationId xmlns:a16="http://schemas.microsoft.com/office/drawing/2014/main" id="{555AA995-D5E6-F14B-A5CA-E080581E84EB}"/>
              </a:ext>
            </a:extLst>
          </p:cNvPr>
          <p:cNvSpPr>
            <a:spLocks noGrp="1"/>
          </p:cNvSpPr>
          <p:nvPr>
            <p:ph sz="half" idx="1"/>
          </p:nvPr>
        </p:nvSpPr>
        <p:spPr>
          <a:xfrm>
            <a:off x="1193030" y="2759237"/>
            <a:ext cx="2674778" cy="3101982"/>
          </a:xfrm>
        </p:spPr>
        <p:txBody>
          <a:bodyPr>
            <a:normAutofit fontScale="92500" lnSpcReduction="10000"/>
          </a:bodyPr>
          <a:lstStyle/>
          <a:p>
            <a:r>
              <a:rPr lang="en-US" sz="2000" dirty="0"/>
              <a:t>Providing as input the same number of clusters used by the Hierarchical clustering method, the clusters created by this method are exactly the same.</a:t>
            </a:r>
          </a:p>
          <a:p>
            <a:r>
              <a:rPr lang="en-US" sz="2000" dirty="0"/>
              <a:t>They are split by colors in the map on the right side.</a:t>
            </a:r>
          </a:p>
        </p:txBody>
      </p:sp>
      <p:pic>
        <p:nvPicPr>
          <p:cNvPr id="5" name="Marcador de contenido 4">
            <a:extLst>
              <a:ext uri="{FF2B5EF4-FFF2-40B4-BE49-F238E27FC236}">
                <a16:creationId xmlns:a16="http://schemas.microsoft.com/office/drawing/2014/main" id="{C6547989-A234-004B-9002-997B5AB3C0AC}"/>
              </a:ext>
            </a:extLst>
          </p:cNvPr>
          <p:cNvPicPr>
            <a:picLocks noGrp="1"/>
          </p:cNvPicPr>
          <p:nvPr>
            <p:ph sz="half" idx="2"/>
          </p:nvPr>
        </p:nvPicPr>
        <p:blipFill>
          <a:blip r:embed="rId2"/>
          <a:stretch>
            <a:fillRect/>
          </a:stretch>
        </p:blipFill>
        <p:spPr>
          <a:xfrm>
            <a:off x="4131715" y="2322733"/>
            <a:ext cx="6620368" cy="3974990"/>
          </a:xfrm>
          <a:prstGeom prst="rect">
            <a:avLst/>
          </a:prstGeom>
          <a:noFill/>
          <a:ln w="9525">
            <a:noFill/>
          </a:ln>
        </p:spPr>
      </p:pic>
    </p:spTree>
    <p:extLst>
      <p:ext uri="{BB962C8B-B14F-4D97-AF65-F5344CB8AC3E}">
        <p14:creationId xmlns:p14="http://schemas.microsoft.com/office/powerpoint/2010/main" val="402537786"/>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{9991DE61-825E-4A44-B461-C430AA95221F}tf10001120</Template>
  <TotalTime>65</TotalTime>
  <Words>1180</Words>
  <Application>Microsoft Macintosh PowerPoint</Application>
  <PresentationFormat>Panorámica</PresentationFormat>
  <Paragraphs>67</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Gill Sans MT</vt:lpstr>
      <vt:lpstr>Paquete</vt:lpstr>
      <vt:lpstr>Best neighborhood to locate an office in Bratislava</vt:lpstr>
      <vt:lpstr>Index</vt:lpstr>
      <vt:lpstr>Introduction</vt:lpstr>
      <vt:lpstr>Data cleaning</vt:lpstr>
      <vt:lpstr>10 most common venue categories per neighborhood</vt:lpstr>
      <vt:lpstr>10 most common venue categories per neighborhood</vt:lpstr>
      <vt:lpstr>Methodology</vt:lpstr>
      <vt:lpstr>Hierarchical clustering method</vt:lpstr>
      <vt:lpstr>K-Means clustering method</vt:lpstr>
      <vt:lpstr>Examining clusters: Vajnory, countryside neighborhood</vt:lpstr>
      <vt:lpstr>Examining clusters: City center neighborhoods</vt:lpstr>
      <vt:lpstr>Examining clusters: dormitory suburbs</vt:lpstr>
      <vt:lpstr>Results and discussion</vt:lpstr>
      <vt:lpstr>Results and discussion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neighborhood to locate an office in Bratislava</dc:title>
  <dc:creator>jorgetoucedo@gmail.com</dc:creator>
  <cp:lastModifiedBy>jorgetoucedo@gmail.com</cp:lastModifiedBy>
  <cp:revision>10</cp:revision>
  <dcterms:created xsi:type="dcterms:W3CDTF">2019-07-01T16:57:15Z</dcterms:created>
  <dcterms:modified xsi:type="dcterms:W3CDTF">2019-07-01T18:02:37Z</dcterms:modified>
</cp:coreProperties>
</file>