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1" r:id="rId2"/>
    <p:sldId id="262" r:id="rId3"/>
    <p:sldId id="263" r:id="rId4"/>
    <p:sldId id="264" r:id="rId5"/>
    <p:sldId id="265" r:id="rId6"/>
    <p:sldId id="266" r:id="rId7"/>
    <p:sldId id="267" r:id="rId8"/>
    <p:sldId id="268" r:id="rId9"/>
    <p:sldId id="269" r:id="rId10"/>
    <p:sldId id="270"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E7E07-8CFB-49B3-8440-A7763081130C}" type="datetimeFigureOut">
              <a:rPr lang="pt-BR" smtClean="0"/>
              <a:t>05/09/2018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55B36-23B0-45AC-87D5-11B73EA9C8D3}" type="slidenum">
              <a:rPr lang="pt-BR" smtClean="0"/>
              <a:t>‹nº›</a:t>
            </a:fld>
            <a:endParaRPr lang="pt-BR"/>
          </a:p>
        </p:txBody>
      </p:sp>
    </p:spTree>
    <p:extLst>
      <p:ext uri="{BB962C8B-B14F-4D97-AF65-F5344CB8AC3E}">
        <p14:creationId xmlns:p14="http://schemas.microsoft.com/office/powerpoint/2010/main" val="2781735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1</a:t>
            </a:fld>
            <a:endParaRPr lang="pt-BR"/>
          </a:p>
        </p:txBody>
      </p:sp>
    </p:spTree>
    <p:extLst>
      <p:ext uri="{BB962C8B-B14F-4D97-AF65-F5344CB8AC3E}">
        <p14:creationId xmlns:p14="http://schemas.microsoft.com/office/powerpoint/2010/main" val="3385457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10</a:t>
            </a:fld>
            <a:endParaRPr lang="pt-BR"/>
          </a:p>
        </p:txBody>
      </p:sp>
    </p:spTree>
    <p:extLst>
      <p:ext uri="{BB962C8B-B14F-4D97-AF65-F5344CB8AC3E}">
        <p14:creationId xmlns:p14="http://schemas.microsoft.com/office/powerpoint/2010/main" val="384083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2</a:t>
            </a:fld>
            <a:endParaRPr lang="pt-BR"/>
          </a:p>
        </p:txBody>
      </p:sp>
    </p:spTree>
    <p:extLst>
      <p:ext uri="{BB962C8B-B14F-4D97-AF65-F5344CB8AC3E}">
        <p14:creationId xmlns:p14="http://schemas.microsoft.com/office/powerpoint/2010/main" val="271887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3</a:t>
            </a:fld>
            <a:endParaRPr lang="pt-BR"/>
          </a:p>
        </p:txBody>
      </p:sp>
    </p:spTree>
    <p:extLst>
      <p:ext uri="{BB962C8B-B14F-4D97-AF65-F5344CB8AC3E}">
        <p14:creationId xmlns:p14="http://schemas.microsoft.com/office/powerpoint/2010/main" val="2221689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4</a:t>
            </a:fld>
            <a:endParaRPr lang="pt-BR"/>
          </a:p>
        </p:txBody>
      </p:sp>
    </p:spTree>
    <p:extLst>
      <p:ext uri="{BB962C8B-B14F-4D97-AF65-F5344CB8AC3E}">
        <p14:creationId xmlns:p14="http://schemas.microsoft.com/office/powerpoint/2010/main" val="41796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5</a:t>
            </a:fld>
            <a:endParaRPr lang="pt-BR"/>
          </a:p>
        </p:txBody>
      </p:sp>
    </p:spTree>
    <p:extLst>
      <p:ext uri="{BB962C8B-B14F-4D97-AF65-F5344CB8AC3E}">
        <p14:creationId xmlns:p14="http://schemas.microsoft.com/office/powerpoint/2010/main" val="3319440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6</a:t>
            </a:fld>
            <a:endParaRPr lang="pt-BR"/>
          </a:p>
        </p:txBody>
      </p:sp>
    </p:spTree>
    <p:extLst>
      <p:ext uri="{BB962C8B-B14F-4D97-AF65-F5344CB8AC3E}">
        <p14:creationId xmlns:p14="http://schemas.microsoft.com/office/powerpoint/2010/main" val="265815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7</a:t>
            </a:fld>
            <a:endParaRPr lang="pt-BR"/>
          </a:p>
        </p:txBody>
      </p:sp>
    </p:spTree>
    <p:extLst>
      <p:ext uri="{BB962C8B-B14F-4D97-AF65-F5344CB8AC3E}">
        <p14:creationId xmlns:p14="http://schemas.microsoft.com/office/powerpoint/2010/main" val="85185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8</a:t>
            </a:fld>
            <a:endParaRPr lang="pt-BR"/>
          </a:p>
        </p:txBody>
      </p:sp>
    </p:spTree>
    <p:extLst>
      <p:ext uri="{BB962C8B-B14F-4D97-AF65-F5344CB8AC3E}">
        <p14:creationId xmlns:p14="http://schemas.microsoft.com/office/powerpoint/2010/main" val="335621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0355B36-23B0-45AC-87D5-11B73EA9C8D3}" type="slidenum">
              <a:rPr lang="pt-BR" smtClean="0"/>
              <a:t>9</a:t>
            </a:fld>
            <a:endParaRPr lang="pt-BR"/>
          </a:p>
        </p:txBody>
      </p:sp>
    </p:spTree>
    <p:extLst>
      <p:ext uri="{BB962C8B-B14F-4D97-AF65-F5344CB8AC3E}">
        <p14:creationId xmlns:p14="http://schemas.microsoft.com/office/powerpoint/2010/main" val="200709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00A7CF0-C59F-41E2-8A89-EE92254A4234}" type="datetimeFigureOut">
              <a:rPr lang="pt-BR" smtClean="0"/>
              <a:t>05/09/2018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332576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00A7CF0-C59F-41E2-8A89-EE92254A4234}" type="datetimeFigureOut">
              <a:rPr lang="pt-BR" smtClean="0"/>
              <a:t>05/09/2018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73997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00A7CF0-C59F-41E2-8A89-EE92254A4234}" type="datetimeFigureOut">
              <a:rPr lang="pt-BR" smtClean="0"/>
              <a:t>05/09/2018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105980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00A7CF0-C59F-41E2-8A89-EE92254A4234}" type="datetimeFigureOut">
              <a:rPr lang="pt-BR" smtClean="0"/>
              <a:t>05/09/2018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157191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000A7CF0-C59F-41E2-8A89-EE92254A4234}" type="datetimeFigureOut">
              <a:rPr lang="pt-BR" smtClean="0"/>
              <a:t>05/09/2018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32697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00A7CF0-C59F-41E2-8A89-EE92254A4234}" type="datetimeFigureOut">
              <a:rPr lang="pt-BR" smtClean="0"/>
              <a:t>05/09/2018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70207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00A7CF0-C59F-41E2-8A89-EE92254A4234}" type="datetimeFigureOut">
              <a:rPr lang="pt-BR" smtClean="0"/>
              <a:t>05/09/2018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342238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00A7CF0-C59F-41E2-8A89-EE92254A4234}" type="datetimeFigureOut">
              <a:rPr lang="pt-BR" smtClean="0"/>
              <a:t>05/09/2018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252232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00A7CF0-C59F-41E2-8A89-EE92254A4234}" type="datetimeFigureOut">
              <a:rPr lang="pt-BR" smtClean="0"/>
              <a:t>05/09/2018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188555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000A7CF0-C59F-41E2-8A89-EE92254A4234}" type="datetimeFigureOut">
              <a:rPr lang="pt-BR" smtClean="0"/>
              <a:t>05/09/2018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385590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000A7CF0-C59F-41E2-8A89-EE92254A4234}" type="datetimeFigureOut">
              <a:rPr lang="pt-BR" smtClean="0"/>
              <a:t>05/09/2018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52B529D-8186-48FA-BA45-3BB1F4812435}" type="slidenum">
              <a:rPr lang="pt-BR" smtClean="0"/>
              <a:t>‹nº›</a:t>
            </a:fld>
            <a:endParaRPr lang="pt-BR"/>
          </a:p>
        </p:txBody>
      </p:sp>
    </p:spTree>
    <p:extLst>
      <p:ext uri="{BB962C8B-B14F-4D97-AF65-F5344CB8AC3E}">
        <p14:creationId xmlns:p14="http://schemas.microsoft.com/office/powerpoint/2010/main" val="145770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A7CF0-C59F-41E2-8A89-EE92254A4234}" type="datetimeFigureOut">
              <a:rPr lang="pt-BR" smtClean="0"/>
              <a:t>05/09/2018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B529D-8186-48FA-BA45-3BB1F4812435}" type="slidenum">
              <a:rPr lang="pt-BR" smtClean="0"/>
              <a:t>‹nº›</a:t>
            </a:fld>
            <a:endParaRPr lang="pt-BR"/>
          </a:p>
        </p:txBody>
      </p:sp>
    </p:spTree>
    <p:extLst>
      <p:ext uri="{BB962C8B-B14F-4D97-AF65-F5344CB8AC3E}">
        <p14:creationId xmlns:p14="http://schemas.microsoft.com/office/powerpoint/2010/main" val="220141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eveloper.mozilla.org/en-US/docs/Glossary/X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developer.mozilla.org/en-US/docs/Glossary/SVG" TargetMode="External"/><Relationship Id="rId5" Type="http://schemas.openxmlformats.org/officeDocument/2006/relationships/hyperlink" Target="https://developer.mozilla.org/en-US/docs/Glossary/HTML"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developer.mozilla.org/en-US/docs/Glossary/Microsoft_Internet_Explorer" TargetMode="External"/><Relationship Id="rId3" Type="http://schemas.openxmlformats.org/officeDocument/2006/relationships/image" Target="../media/image1.png"/><Relationship Id="rId7" Type="http://schemas.openxmlformats.org/officeDocument/2006/relationships/hyperlink" Target="https://developer.mozilla.org/en-US/docs/Glossary/Google_Chrom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eveloper.mozilla.org/en-US/docs/Glossary/Mozilla_Firefox" TargetMode="External"/><Relationship Id="rId5" Type="http://schemas.openxmlformats.org/officeDocument/2006/relationships/hyperlink" Target="https://developer.mozilla.org/en-US/docs/Glossary/browser"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eveloper.mozilla.org/en-US/docs/Glossary/CSS_Selector" TargetMode="External"/><Relationship Id="rId5" Type="http://schemas.openxmlformats.org/officeDocument/2006/relationships/hyperlink" Target="https://developer.mozilla.org/en-US/docs/Glossary/property/CSS"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11" name="Imagem 10"/>
          <p:cNvPicPr>
            <a:picLocks noChangeAspect="1"/>
          </p:cNvPicPr>
          <p:nvPr/>
        </p:nvPicPr>
        <p:blipFill>
          <a:blip r:embed="rId4"/>
          <a:stretch>
            <a:fillRect/>
          </a:stretch>
        </p:blipFill>
        <p:spPr>
          <a:xfrm>
            <a:off x="1135996" y="1427462"/>
            <a:ext cx="2657475" cy="504825"/>
          </a:xfrm>
          <a:prstGeom prst="rect">
            <a:avLst/>
          </a:prstGeom>
        </p:spPr>
      </p:pic>
      <p:sp>
        <p:nvSpPr>
          <p:cNvPr id="12" name="Retângulo 11"/>
          <p:cNvSpPr/>
          <p:nvPr/>
        </p:nvSpPr>
        <p:spPr>
          <a:xfrm>
            <a:off x="1201783" y="2135208"/>
            <a:ext cx="6096000" cy="923330"/>
          </a:xfrm>
          <a:prstGeom prst="rect">
            <a:avLst/>
          </a:prstGeom>
        </p:spPr>
        <p:txBody>
          <a:bodyPr>
            <a:spAutoFit/>
          </a:bodyPr>
          <a:lstStyle/>
          <a:p>
            <a:pPr algn="just"/>
            <a:r>
              <a:rPr lang="pt-BR" dirty="0">
                <a:solidFill>
                  <a:srgbClr val="333333"/>
                </a:solidFill>
                <a:latin typeface="Open Sans"/>
              </a:rPr>
              <a:t>CSS é uma linguagem para especificar como os documentos são apresentados aos usuários - como eles são estilizados, dispostos, etc.</a:t>
            </a:r>
            <a:endParaRPr lang="pt-BR" dirty="0"/>
          </a:p>
        </p:txBody>
      </p:sp>
    </p:spTree>
    <p:extLst>
      <p:ext uri="{BB962C8B-B14F-4D97-AF65-F5344CB8AC3E}">
        <p14:creationId xmlns:p14="http://schemas.microsoft.com/office/powerpoint/2010/main" val="387534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3" name="Imagem 2"/>
          <p:cNvPicPr>
            <a:picLocks noChangeAspect="1"/>
          </p:cNvPicPr>
          <p:nvPr/>
        </p:nvPicPr>
        <p:blipFill>
          <a:blip r:embed="rId4"/>
          <a:stretch>
            <a:fillRect/>
          </a:stretch>
        </p:blipFill>
        <p:spPr>
          <a:xfrm>
            <a:off x="1135996" y="1337023"/>
            <a:ext cx="4613640" cy="789110"/>
          </a:xfrm>
          <a:prstGeom prst="rect">
            <a:avLst/>
          </a:prstGeom>
        </p:spPr>
      </p:pic>
      <p:pic>
        <p:nvPicPr>
          <p:cNvPr id="5" name="Imagem 4"/>
          <p:cNvPicPr>
            <a:picLocks noChangeAspect="1"/>
          </p:cNvPicPr>
          <p:nvPr/>
        </p:nvPicPr>
        <p:blipFill>
          <a:blip r:embed="rId5"/>
          <a:stretch>
            <a:fillRect/>
          </a:stretch>
        </p:blipFill>
        <p:spPr>
          <a:xfrm>
            <a:off x="1362464" y="2126133"/>
            <a:ext cx="9985231" cy="1260764"/>
          </a:xfrm>
          <a:prstGeom prst="rect">
            <a:avLst/>
          </a:prstGeom>
        </p:spPr>
      </p:pic>
      <p:pic>
        <p:nvPicPr>
          <p:cNvPr id="9" name="Imagem 8"/>
          <p:cNvPicPr>
            <a:picLocks noChangeAspect="1"/>
          </p:cNvPicPr>
          <p:nvPr/>
        </p:nvPicPr>
        <p:blipFill>
          <a:blip r:embed="rId6"/>
          <a:stretch>
            <a:fillRect/>
          </a:stretch>
        </p:blipFill>
        <p:spPr>
          <a:xfrm>
            <a:off x="1459229" y="3571009"/>
            <a:ext cx="4895850" cy="3009900"/>
          </a:xfrm>
          <a:prstGeom prst="rect">
            <a:avLst/>
          </a:prstGeom>
        </p:spPr>
      </p:pic>
    </p:spTree>
    <p:extLst>
      <p:ext uri="{BB962C8B-B14F-4D97-AF65-F5344CB8AC3E}">
        <p14:creationId xmlns:p14="http://schemas.microsoft.com/office/powerpoint/2010/main" val="4237183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11" name="Imagem 10"/>
          <p:cNvPicPr>
            <a:picLocks noChangeAspect="1"/>
          </p:cNvPicPr>
          <p:nvPr/>
        </p:nvPicPr>
        <p:blipFill>
          <a:blip r:embed="rId4"/>
          <a:stretch>
            <a:fillRect/>
          </a:stretch>
        </p:blipFill>
        <p:spPr>
          <a:xfrm>
            <a:off x="1135996" y="1427462"/>
            <a:ext cx="2657475" cy="504825"/>
          </a:xfrm>
          <a:prstGeom prst="rect">
            <a:avLst/>
          </a:prstGeom>
        </p:spPr>
      </p:pic>
      <p:sp>
        <p:nvSpPr>
          <p:cNvPr id="2" name="Retângulo 1"/>
          <p:cNvSpPr/>
          <p:nvPr/>
        </p:nvSpPr>
        <p:spPr>
          <a:xfrm>
            <a:off x="1201783" y="2135208"/>
            <a:ext cx="6096000" cy="1477328"/>
          </a:xfrm>
          <a:prstGeom prst="rect">
            <a:avLst/>
          </a:prstGeom>
        </p:spPr>
        <p:txBody>
          <a:bodyPr>
            <a:spAutoFit/>
          </a:bodyPr>
          <a:lstStyle/>
          <a:p>
            <a:pPr algn="just"/>
            <a:r>
              <a:rPr lang="pt-BR" dirty="0">
                <a:solidFill>
                  <a:srgbClr val="333333"/>
                </a:solidFill>
                <a:latin typeface="Open Sans"/>
              </a:rPr>
              <a:t>Um </a:t>
            </a:r>
            <a:r>
              <a:rPr lang="pt-BR" b="1" dirty="0">
                <a:solidFill>
                  <a:srgbClr val="333333"/>
                </a:solidFill>
                <a:latin typeface="Open Sans"/>
              </a:rPr>
              <a:t>documento</a:t>
            </a:r>
            <a:r>
              <a:rPr lang="pt-BR" dirty="0">
                <a:solidFill>
                  <a:srgbClr val="333333"/>
                </a:solidFill>
                <a:latin typeface="Open Sans"/>
              </a:rPr>
              <a:t> geralmente é um arquivo de texto estruturado usando uma </a:t>
            </a:r>
            <a:r>
              <a:rPr lang="pt-BR" i="1" dirty="0">
                <a:solidFill>
                  <a:srgbClr val="333333"/>
                </a:solidFill>
                <a:latin typeface="Open Sans"/>
              </a:rPr>
              <a:t>linguagem de marcação</a:t>
            </a:r>
            <a:r>
              <a:rPr lang="pt-BR" dirty="0">
                <a:solidFill>
                  <a:srgbClr val="333333"/>
                </a:solidFill>
                <a:latin typeface="Open Sans"/>
              </a:rPr>
              <a:t> </a:t>
            </a:r>
            <a:r>
              <a:rPr lang="pt-BR" dirty="0" smtClean="0">
                <a:solidFill>
                  <a:srgbClr val="333333"/>
                </a:solidFill>
                <a:latin typeface="Open Sans"/>
              </a:rPr>
              <a:t>-</a:t>
            </a:r>
            <a:r>
              <a:rPr lang="pt-BR" dirty="0" smtClean="0">
                <a:latin typeface="Open Sans"/>
                <a:hlinkClick r:id="rId5" tooltip="HTML: HTML (HyperText Markup Language) é uma linguagem descritiva que especifica a estrutura da página da web."/>
              </a:rPr>
              <a:t>HTML</a:t>
            </a:r>
            <a:r>
              <a:rPr lang="pt-BR" dirty="0">
                <a:solidFill>
                  <a:srgbClr val="333333"/>
                </a:solidFill>
                <a:latin typeface="Open Sans"/>
              </a:rPr>
              <a:t> é a linguagem de marcação mais comum, mas você também encontrará outras linguagens de marcação, como </a:t>
            </a:r>
            <a:r>
              <a:rPr lang="pt-BR" dirty="0">
                <a:latin typeface="Open Sans"/>
                <a:hlinkClick r:id="rId6" tooltip="SVG: Scalable Vector Graphics (SVG) é um formato de imagem vetorial 2D baseado em uma sintaxe XML."/>
              </a:rPr>
              <a:t>SVG</a:t>
            </a:r>
            <a:r>
              <a:rPr lang="pt-BR" dirty="0">
                <a:solidFill>
                  <a:srgbClr val="333333"/>
                </a:solidFill>
                <a:latin typeface="Open Sans"/>
              </a:rPr>
              <a:t> ou </a:t>
            </a:r>
            <a:r>
              <a:rPr lang="pt-BR" dirty="0">
                <a:latin typeface="Open Sans"/>
                <a:hlinkClick r:id="rId7" tooltip="XML: eXtensible Markup Language (XML) é uma linguagem de marcação genérica especificada pelo W3C.  A indústria de tecnologia da informação (TI) usa muitas linguagens baseadas em XML como linguagens de descrição de dados."/>
              </a:rPr>
              <a:t>XML</a:t>
            </a:r>
            <a:r>
              <a:rPr lang="pt-BR" dirty="0">
                <a:solidFill>
                  <a:srgbClr val="333333"/>
                </a:solidFill>
                <a:latin typeface="Open Sans"/>
              </a:rPr>
              <a:t> .</a:t>
            </a:r>
            <a:endParaRPr lang="pt-BR" dirty="0"/>
          </a:p>
        </p:txBody>
      </p:sp>
      <p:sp>
        <p:nvSpPr>
          <p:cNvPr id="4" name="CaixaDeTexto 3"/>
          <p:cNvSpPr txBox="1"/>
          <p:nvPr/>
        </p:nvSpPr>
        <p:spPr>
          <a:xfrm>
            <a:off x="1201783" y="3815457"/>
            <a:ext cx="3680431" cy="369332"/>
          </a:xfrm>
          <a:prstGeom prst="rect">
            <a:avLst/>
          </a:prstGeom>
          <a:noFill/>
        </p:spPr>
        <p:txBody>
          <a:bodyPr wrap="none" rtlCol="0">
            <a:spAutoFit/>
          </a:bodyPr>
          <a:lstStyle/>
          <a:p>
            <a:r>
              <a:rPr lang="pt-BR" dirty="0" smtClean="0"/>
              <a:t>Pesquise os conceitos de SVG e XML?</a:t>
            </a:r>
            <a:endParaRPr lang="pt-BR" dirty="0"/>
          </a:p>
        </p:txBody>
      </p:sp>
    </p:spTree>
    <p:extLst>
      <p:ext uri="{BB962C8B-B14F-4D97-AF65-F5344CB8AC3E}">
        <p14:creationId xmlns:p14="http://schemas.microsoft.com/office/powerpoint/2010/main" val="385968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11" name="Imagem 10"/>
          <p:cNvPicPr>
            <a:picLocks noChangeAspect="1"/>
          </p:cNvPicPr>
          <p:nvPr/>
        </p:nvPicPr>
        <p:blipFill>
          <a:blip r:embed="rId4"/>
          <a:stretch>
            <a:fillRect/>
          </a:stretch>
        </p:blipFill>
        <p:spPr>
          <a:xfrm>
            <a:off x="1135996" y="1427462"/>
            <a:ext cx="2657475" cy="504825"/>
          </a:xfrm>
          <a:prstGeom prst="rect">
            <a:avLst/>
          </a:prstGeom>
        </p:spPr>
      </p:pic>
      <p:sp>
        <p:nvSpPr>
          <p:cNvPr id="3" name="Retângulo 2"/>
          <p:cNvSpPr/>
          <p:nvPr/>
        </p:nvSpPr>
        <p:spPr>
          <a:xfrm>
            <a:off x="1135996" y="2135208"/>
            <a:ext cx="6096000" cy="1754326"/>
          </a:xfrm>
          <a:prstGeom prst="rect">
            <a:avLst/>
          </a:prstGeom>
        </p:spPr>
        <p:txBody>
          <a:bodyPr>
            <a:spAutoFit/>
          </a:bodyPr>
          <a:lstStyle/>
          <a:p>
            <a:pPr algn="just"/>
            <a:r>
              <a:rPr lang="pt-BR" b="1" dirty="0">
                <a:solidFill>
                  <a:srgbClr val="333333"/>
                </a:solidFill>
                <a:latin typeface="Open Sans"/>
              </a:rPr>
              <a:t>Apresentar</a:t>
            </a:r>
            <a:r>
              <a:rPr lang="pt-BR" dirty="0">
                <a:solidFill>
                  <a:srgbClr val="333333"/>
                </a:solidFill>
                <a:latin typeface="Open Sans"/>
              </a:rPr>
              <a:t> um documento a um usuário significa convertê-lo em um formato utilizável para seu público. </a:t>
            </a:r>
            <a:r>
              <a:rPr lang="pt-BR" dirty="0">
                <a:latin typeface="Open Sans"/>
                <a:hlinkClick r:id="rId5" tooltip="Navegadores: Um navegador da Web é um programa que recupera e exibe páginas da Web e permite que os usuários acessem outras páginas por meio de hiperlinks."/>
              </a:rPr>
              <a:t>Os navegadores</a:t>
            </a:r>
            <a:r>
              <a:rPr lang="pt-BR" dirty="0">
                <a:solidFill>
                  <a:srgbClr val="333333"/>
                </a:solidFill>
                <a:latin typeface="Open Sans"/>
              </a:rPr>
              <a:t> , como o </a:t>
            </a:r>
            <a:r>
              <a:rPr lang="pt-BR" dirty="0">
                <a:latin typeface="Open Sans"/>
                <a:hlinkClick r:id="rId6" tooltip="Firefox: o Mozilla Firefox é um navegador de código aberto gratuito cujo desenvolvimento é supervisionado pela Mozilla Corporation.  O Firefox é executado no Windows, OS X, Linux e Android."/>
              </a:rPr>
              <a:t>Firefox</a:t>
            </a:r>
            <a:r>
              <a:rPr lang="pt-BR" dirty="0">
                <a:solidFill>
                  <a:srgbClr val="333333"/>
                </a:solidFill>
                <a:latin typeface="Open Sans"/>
              </a:rPr>
              <a:t> , o </a:t>
            </a:r>
            <a:r>
              <a:rPr lang="pt-BR" dirty="0">
                <a:latin typeface="Open Sans"/>
                <a:hlinkClick r:id="rId7" tooltip="Chrome: o Google Chrome é um navegador da Web gratuito desenvolvido pelo Google.  É baseado no projeto de código aberto Chromium.  Algumas diferenças importantes são descritas no wiki do Chromium.  Para um mecanismo de layout, ambos os navegadores usam um fork do WebKit chamado Blink.  Tenha em atenção que a versão iOS do Chrome utiliza o mecanismo de processamento dessa plataforma, não o Blink."/>
              </a:rPr>
              <a:t>Chrome</a:t>
            </a:r>
            <a:r>
              <a:rPr lang="pt-BR" dirty="0">
                <a:solidFill>
                  <a:srgbClr val="333333"/>
                </a:solidFill>
                <a:latin typeface="Open Sans"/>
              </a:rPr>
              <a:t> ou o </a:t>
            </a:r>
            <a:r>
              <a:rPr lang="pt-BR" dirty="0">
                <a:latin typeface="Open Sans"/>
                <a:hlinkClick r:id="rId8" tooltip="Internet Explorer: O Internet Explorer (ou IE) é um navegador gráfico gratuito mantido pela Microsoft para uso corporativo legado.  O Microsoft Edge é atualmente o navegador padrão do Windows."/>
              </a:rPr>
              <a:t>Internet Explorer</a:t>
            </a:r>
            <a:r>
              <a:rPr lang="pt-BR" dirty="0">
                <a:solidFill>
                  <a:srgbClr val="333333"/>
                </a:solidFill>
                <a:latin typeface="Open Sans"/>
              </a:rPr>
              <a:t> , são projetados para apresentar documentos visualmente, por exemplo, em uma tela de computador, projetor ou impressora.</a:t>
            </a:r>
            <a:endParaRPr lang="pt-BR" dirty="0"/>
          </a:p>
        </p:txBody>
      </p:sp>
    </p:spTree>
    <p:extLst>
      <p:ext uri="{BB962C8B-B14F-4D97-AF65-F5344CB8AC3E}">
        <p14:creationId xmlns:p14="http://schemas.microsoft.com/office/powerpoint/2010/main" val="346045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2" name="Imagem 1"/>
          <p:cNvPicPr>
            <a:picLocks noChangeAspect="1"/>
          </p:cNvPicPr>
          <p:nvPr/>
        </p:nvPicPr>
        <p:blipFill>
          <a:blip r:embed="rId4"/>
          <a:stretch>
            <a:fillRect/>
          </a:stretch>
        </p:blipFill>
        <p:spPr>
          <a:xfrm>
            <a:off x="1135996" y="1422699"/>
            <a:ext cx="5057775" cy="514350"/>
          </a:xfrm>
          <a:prstGeom prst="rect">
            <a:avLst/>
          </a:prstGeom>
        </p:spPr>
      </p:pic>
      <p:sp>
        <p:nvSpPr>
          <p:cNvPr id="4" name="Retângulo 3"/>
          <p:cNvSpPr/>
          <p:nvPr/>
        </p:nvSpPr>
        <p:spPr>
          <a:xfrm>
            <a:off x="1201783" y="1944022"/>
            <a:ext cx="8011490" cy="646331"/>
          </a:xfrm>
          <a:prstGeom prst="rect">
            <a:avLst/>
          </a:prstGeom>
        </p:spPr>
        <p:txBody>
          <a:bodyPr wrap="square">
            <a:spAutoFit/>
          </a:bodyPr>
          <a:lstStyle/>
          <a:p>
            <a:pPr algn="just"/>
            <a:r>
              <a:rPr lang="pt-BR" dirty="0">
                <a:solidFill>
                  <a:srgbClr val="333333"/>
                </a:solidFill>
                <a:latin typeface="Open Sans"/>
              </a:rPr>
              <a:t>Os navegadores da Web aplicam </a:t>
            </a:r>
            <a:r>
              <a:rPr lang="pt-BR" b="1" dirty="0">
                <a:solidFill>
                  <a:srgbClr val="333333"/>
                </a:solidFill>
                <a:latin typeface="Open Sans"/>
              </a:rPr>
              <a:t>regras CSS</a:t>
            </a:r>
            <a:r>
              <a:rPr lang="pt-BR" dirty="0">
                <a:solidFill>
                  <a:srgbClr val="333333"/>
                </a:solidFill>
                <a:latin typeface="Open Sans"/>
              </a:rPr>
              <a:t> a um documento para afetar a forma como são exibidos. Uma regra de CSS é formada por:</a:t>
            </a:r>
            <a:endParaRPr lang="pt-BR" dirty="0"/>
          </a:p>
        </p:txBody>
      </p:sp>
      <p:sp>
        <p:nvSpPr>
          <p:cNvPr id="5" name="Retângulo 4"/>
          <p:cNvSpPr/>
          <p:nvPr/>
        </p:nvSpPr>
        <p:spPr>
          <a:xfrm>
            <a:off x="1368038" y="2656530"/>
            <a:ext cx="7845235" cy="3416320"/>
          </a:xfrm>
          <a:prstGeom prst="rect">
            <a:avLst/>
          </a:prstGeom>
        </p:spPr>
        <p:txBody>
          <a:bodyPr wrap="square">
            <a:spAutoFit/>
          </a:bodyPr>
          <a:lstStyle/>
          <a:p>
            <a:pPr algn="just">
              <a:buFont typeface="Arial" panose="020B0604020202020204" pitchFamily="34" charset="0"/>
              <a:buChar char="•"/>
            </a:pPr>
            <a:r>
              <a:rPr lang="pt-BR" dirty="0" smtClean="0">
                <a:solidFill>
                  <a:srgbClr val="333333"/>
                </a:solidFill>
                <a:latin typeface="Open Sans"/>
              </a:rPr>
              <a:t> Um </a:t>
            </a:r>
            <a:r>
              <a:rPr lang="pt-BR" dirty="0">
                <a:solidFill>
                  <a:srgbClr val="333333"/>
                </a:solidFill>
                <a:latin typeface="Open Sans"/>
              </a:rPr>
              <a:t>conjunto de </a:t>
            </a:r>
            <a:r>
              <a:rPr lang="pt-BR" dirty="0">
                <a:solidFill>
                  <a:srgbClr val="333333"/>
                </a:solidFill>
                <a:latin typeface="Open Sans"/>
                <a:hlinkClick r:id="rId5" tooltip="Propriedades: Uma propriedade CSS é uma característica (como a cor) cujo valor associado define um aspecto de como o navegador deve exibir o elemento."/>
              </a:rPr>
              <a:t>propriedades</a:t>
            </a:r>
            <a:r>
              <a:rPr lang="pt-BR" dirty="0">
                <a:solidFill>
                  <a:srgbClr val="333333"/>
                </a:solidFill>
                <a:latin typeface="Open Sans"/>
              </a:rPr>
              <a:t> , que possuem valores definidos para atualizar como o conteúdo HTML é exibido, por exemplo, </a:t>
            </a:r>
            <a:r>
              <a:rPr lang="pt-BR" i="1" dirty="0">
                <a:solidFill>
                  <a:srgbClr val="333333"/>
                </a:solidFill>
                <a:latin typeface="Open Sans"/>
              </a:rPr>
              <a:t>eu quero que a largura do meu elemento seja 50% de seu elemento pai e que seu plano de fundo seja </a:t>
            </a:r>
            <a:r>
              <a:rPr lang="pt-BR" i="1" dirty="0" smtClean="0">
                <a:solidFill>
                  <a:srgbClr val="333333"/>
                </a:solidFill>
                <a:latin typeface="Open Sans"/>
              </a:rPr>
              <a:t>vermelho</a:t>
            </a:r>
            <a:r>
              <a:rPr lang="pt-BR" dirty="0" smtClean="0">
                <a:solidFill>
                  <a:srgbClr val="333333"/>
                </a:solidFill>
                <a:latin typeface="Open Sans"/>
              </a:rPr>
              <a:t>.</a:t>
            </a:r>
          </a:p>
          <a:p>
            <a:pPr algn="just">
              <a:buFont typeface="Arial" panose="020B0604020202020204" pitchFamily="34" charset="0"/>
              <a:buChar char="•"/>
            </a:pPr>
            <a:endParaRPr lang="pt-BR" dirty="0" smtClean="0">
              <a:solidFill>
                <a:srgbClr val="333333"/>
              </a:solidFill>
              <a:latin typeface="Open Sans"/>
            </a:endParaRPr>
          </a:p>
          <a:p>
            <a:pPr algn="just">
              <a:buFont typeface="Arial" panose="020B0604020202020204" pitchFamily="34" charset="0"/>
              <a:buChar char="•"/>
            </a:pPr>
            <a:r>
              <a:rPr lang="pt-BR" dirty="0" smtClean="0"/>
              <a:t> Um</a:t>
            </a:r>
            <a:r>
              <a:rPr lang="pt-BR" dirty="0"/>
              <a:t> </a:t>
            </a:r>
            <a:r>
              <a:rPr lang="pt-BR" dirty="0">
                <a:hlinkClick r:id="rId6" tooltip="seletor: um seletor de CSS é a parte de uma regra de CSS que descreve quais elementos em um documento a regra corresponderá.  Os elementos correspondentes terão o estilo especificado da regra aplicado a eles."/>
              </a:rPr>
              <a:t>seletor</a:t>
            </a:r>
            <a:r>
              <a:rPr lang="pt-BR" dirty="0"/>
              <a:t> , que </a:t>
            </a:r>
            <a:r>
              <a:rPr lang="pt-BR" i="1" dirty="0"/>
              <a:t>seleciona</a:t>
            </a:r>
            <a:r>
              <a:rPr lang="pt-BR" dirty="0"/>
              <a:t> o (s) elemento (s) para o qual deseja aplicar os valores de propriedade atualizados. Por exemplo, </a:t>
            </a:r>
            <a:r>
              <a:rPr lang="pt-BR" i="1" dirty="0"/>
              <a:t>quero aplicar minha regra de CSS a todos os parágrafos do meu documento </a:t>
            </a:r>
            <a:r>
              <a:rPr lang="pt-BR" i="1" dirty="0" smtClean="0"/>
              <a:t>HTML</a:t>
            </a:r>
            <a:r>
              <a:rPr lang="pt-BR" dirty="0" smtClean="0"/>
              <a:t>.</a:t>
            </a:r>
          </a:p>
          <a:p>
            <a:pPr algn="just">
              <a:buFont typeface="Arial" panose="020B0604020202020204" pitchFamily="34" charset="0"/>
              <a:buChar char="•"/>
            </a:pPr>
            <a:endParaRPr lang="pt-BR" dirty="0" smtClean="0"/>
          </a:p>
          <a:p>
            <a:pPr algn="just">
              <a:buFont typeface="Arial" panose="020B0604020202020204" pitchFamily="34" charset="0"/>
              <a:buChar char="•"/>
            </a:pPr>
            <a:r>
              <a:rPr lang="pt-BR" dirty="0" smtClean="0"/>
              <a:t> Um </a:t>
            </a:r>
            <a:r>
              <a:rPr lang="pt-BR" dirty="0"/>
              <a:t>conjunto de regras CSS contidas em uma </a:t>
            </a:r>
            <a:r>
              <a:rPr lang="pt-BR" b="1" dirty="0"/>
              <a:t>folha de estilos</a:t>
            </a:r>
            <a:r>
              <a:rPr lang="pt-BR" dirty="0"/>
              <a:t> determina como uma página da Web deve ser exibida.</a:t>
            </a:r>
          </a:p>
          <a:p>
            <a:pPr algn="just">
              <a:buFont typeface="Arial" panose="020B0604020202020204" pitchFamily="34" charset="0"/>
              <a:buChar char="•"/>
            </a:pPr>
            <a:endParaRPr lang="pt-BR" b="0" i="0" dirty="0">
              <a:solidFill>
                <a:srgbClr val="333333"/>
              </a:solidFill>
              <a:effectLst/>
              <a:latin typeface="Open Sans"/>
            </a:endParaRPr>
          </a:p>
        </p:txBody>
      </p:sp>
    </p:spTree>
    <p:extLst>
      <p:ext uri="{BB962C8B-B14F-4D97-AF65-F5344CB8AC3E}">
        <p14:creationId xmlns:p14="http://schemas.microsoft.com/office/powerpoint/2010/main" val="2808092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3" name="Imagem 2"/>
          <p:cNvPicPr>
            <a:picLocks noChangeAspect="1"/>
          </p:cNvPicPr>
          <p:nvPr/>
        </p:nvPicPr>
        <p:blipFill>
          <a:blip r:embed="rId4"/>
          <a:stretch>
            <a:fillRect/>
          </a:stretch>
        </p:blipFill>
        <p:spPr>
          <a:xfrm>
            <a:off x="1135996" y="1563164"/>
            <a:ext cx="4613640" cy="789110"/>
          </a:xfrm>
          <a:prstGeom prst="rect">
            <a:avLst/>
          </a:prstGeom>
        </p:spPr>
      </p:pic>
      <p:pic>
        <p:nvPicPr>
          <p:cNvPr id="13" name="Imagem 12"/>
          <p:cNvPicPr>
            <a:picLocks noChangeAspect="1"/>
          </p:cNvPicPr>
          <p:nvPr/>
        </p:nvPicPr>
        <p:blipFill>
          <a:blip r:embed="rId5"/>
          <a:stretch>
            <a:fillRect/>
          </a:stretch>
        </p:blipFill>
        <p:spPr>
          <a:xfrm>
            <a:off x="1201782" y="2352274"/>
            <a:ext cx="10020399" cy="2587685"/>
          </a:xfrm>
          <a:prstGeom prst="rect">
            <a:avLst/>
          </a:prstGeom>
        </p:spPr>
      </p:pic>
    </p:spTree>
    <p:extLst>
      <p:ext uri="{BB962C8B-B14F-4D97-AF65-F5344CB8AC3E}">
        <p14:creationId xmlns:p14="http://schemas.microsoft.com/office/powerpoint/2010/main" val="2909958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3" name="Imagem 2"/>
          <p:cNvPicPr>
            <a:picLocks noChangeAspect="1"/>
          </p:cNvPicPr>
          <p:nvPr/>
        </p:nvPicPr>
        <p:blipFill>
          <a:blip r:embed="rId4"/>
          <a:stretch>
            <a:fillRect/>
          </a:stretch>
        </p:blipFill>
        <p:spPr>
          <a:xfrm>
            <a:off x="1135996" y="1563164"/>
            <a:ext cx="4613640" cy="789110"/>
          </a:xfrm>
          <a:prstGeom prst="rect">
            <a:avLst/>
          </a:prstGeom>
        </p:spPr>
      </p:pic>
      <p:pic>
        <p:nvPicPr>
          <p:cNvPr id="2" name="Imagem 1"/>
          <p:cNvPicPr>
            <a:picLocks noChangeAspect="1"/>
          </p:cNvPicPr>
          <p:nvPr/>
        </p:nvPicPr>
        <p:blipFill>
          <a:blip r:embed="rId5"/>
          <a:stretch>
            <a:fillRect/>
          </a:stretch>
        </p:blipFill>
        <p:spPr>
          <a:xfrm>
            <a:off x="1201783" y="2352274"/>
            <a:ext cx="8676508" cy="3669723"/>
          </a:xfrm>
          <a:prstGeom prst="rect">
            <a:avLst/>
          </a:prstGeom>
        </p:spPr>
      </p:pic>
    </p:spTree>
    <p:extLst>
      <p:ext uri="{BB962C8B-B14F-4D97-AF65-F5344CB8AC3E}">
        <p14:creationId xmlns:p14="http://schemas.microsoft.com/office/powerpoint/2010/main" val="2763054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3" name="Imagem 2"/>
          <p:cNvPicPr>
            <a:picLocks noChangeAspect="1"/>
          </p:cNvPicPr>
          <p:nvPr/>
        </p:nvPicPr>
        <p:blipFill>
          <a:blip r:embed="rId4"/>
          <a:stretch>
            <a:fillRect/>
          </a:stretch>
        </p:blipFill>
        <p:spPr>
          <a:xfrm>
            <a:off x="1135996" y="1563164"/>
            <a:ext cx="4613640" cy="789110"/>
          </a:xfrm>
          <a:prstGeom prst="rect">
            <a:avLst/>
          </a:prstGeom>
        </p:spPr>
      </p:pic>
      <p:sp>
        <p:nvSpPr>
          <p:cNvPr id="4" name="Retângulo 3"/>
          <p:cNvSpPr/>
          <p:nvPr/>
        </p:nvSpPr>
        <p:spPr>
          <a:xfrm>
            <a:off x="1510069" y="2352274"/>
            <a:ext cx="9355381" cy="369332"/>
          </a:xfrm>
          <a:prstGeom prst="rect">
            <a:avLst/>
          </a:prstGeom>
        </p:spPr>
        <p:txBody>
          <a:bodyPr wrap="square">
            <a:spAutoFit/>
          </a:bodyPr>
          <a:lstStyle/>
          <a:p>
            <a:pPr algn="just"/>
            <a:r>
              <a:rPr lang="pt-BR" dirty="0">
                <a:solidFill>
                  <a:srgbClr val="333333"/>
                </a:solidFill>
                <a:latin typeface="Open Sans"/>
              </a:rPr>
              <a:t>Agora vamos dar uma olhada em um exemplo CSS muito simples contendo duas regras:</a:t>
            </a:r>
            <a:endParaRPr lang="pt-BR" dirty="0"/>
          </a:p>
        </p:txBody>
      </p:sp>
      <p:pic>
        <p:nvPicPr>
          <p:cNvPr id="5" name="Imagem 4"/>
          <p:cNvPicPr>
            <a:picLocks noChangeAspect="1"/>
          </p:cNvPicPr>
          <p:nvPr/>
        </p:nvPicPr>
        <p:blipFill>
          <a:blip r:embed="rId5"/>
          <a:stretch>
            <a:fillRect/>
          </a:stretch>
        </p:blipFill>
        <p:spPr>
          <a:xfrm>
            <a:off x="1539933" y="2721606"/>
            <a:ext cx="8482544" cy="3537535"/>
          </a:xfrm>
          <a:prstGeom prst="rect">
            <a:avLst/>
          </a:prstGeom>
        </p:spPr>
      </p:pic>
    </p:spTree>
    <p:extLst>
      <p:ext uri="{BB962C8B-B14F-4D97-AF65-F5344CB8AC3E}">
        <p14:creationId xmlns:p14="http://schemas.microsoft.com/office/powerpoint/2010/main" val="20254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3" name="Imagem 2"/>
          <p:cNvPicPr>
            <a:picLocks noChangeAspect="1"/>
          </p:cNvPicPr>
          <p:nvPr/>
        </p:nvPicPr>
        <p:blipFill>
          <a:blip r:embed="rId4"/>
          <a:stretch>
            <a:fillRect/>
          </a:stretch>
        </p:blipFill>
        <p:spPr>
          <a:xfrm>
            <a:off x="1135996" y="1563164"/>
            <a:ext cx="4613640" cy="789110"/>
          </a:xfrm>
          <a:prstGeom prst="rect">
            <a:avLst/>
          </a:prstGeom>
        </p:spPr>
      </p:pic>
      <p:pic>
        <p:nvPicPr>
          <p:cNvPr id="10" name="Imagem 9"/>
          <p:cNvPicPr>
            <a:picLocks noChangeAspect="1"/>
          </p:cNvPicPr>
          <p:nvPr/>
        </p:nvPicPr>
        <p:blipFill>
          <a:blip r:embed="rId5"/>
          <a:stretch>
            <a:fillRect/>
          </a:stretch>
        </p:blipFill>
        <p:spPr>
          <a:xfrm>
            <a:off x="1149849" y="2512002"/>
            <a:ext cx="7661641" cy="1893743"/>
          </a:xfrm>
          <a:prstGeom prst="rect">
            <a:avLst/>
          </a:prstGeom>
        </p:spPr>
      </p:pic>
    </p:spTree>
    <p:extLst>
      <p:ext uri="{BB962C8B-B14F-4D97-AF65-F5344CB8AC3E}">
        <p14:creationId xmlns:p14="http://schemas.microsoft.com/office/powerpoint/2010/main" val="1853046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to 6"/>
          <p:cNvCxnSpPr/>
          <p:nvPr/>
        </p:nvCxnSpPr>
        <p:spPr>
          <a:xfrm>
            <a:off x="1201783" y="1224540"/>
            <a:ext cx="103065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135996" y="885917"/>
            <a:ext cx="1657890" cy="369332"/>
          </a:xfrm>
          <a:prstGeom prst="rect">
            <a:avLst/>
          </a:prstGeom>
          <a:noFill/>
        </p:spPr>
        <p:txBody>
          <a:bodyPr wrap="none" rtlCol="0">
            <a:spAutoFit/>
          </a:bodyPr>
          <a:lstStyle/>
          <a:p>
            <a:r>
              <a:rPr lang="pt-BR" dirty="0" smtClean="0"/>
              <a:t>Prof. Paulo Cruz</a:t>
            </a:r>
            <a:endParaRPr lang="pt-BR" dirty="0"/>
          </a:p>
        </p:txBody>
      </p:sp>
      <p:pic>
        <p:nvPicPr>
          <p:cNvPr id="6" name="Imagem 5"/>
          <p:cNvPicPr>
            <a:picLocks noChangeAspect="1"/>
          </p:cNvPicPr>
          <p:nvPr/>
        </p:nvPicPr>
        <p:blipFill>
          <a:blip r:embed="rId3"/>
          <a:stretch>
            <a:fillRect/>
          </a:stretch>
        </p:blipFill>
        <p:spPr>
          <a:xfrm>
            <a:off x="8536577" y="749707"/>
            <a:ext cx="2971800" cy="428625"/>
          </a:xfrm>
          <a:prstGeom prst="rect">
            <a:avLst/>
          </a:prstGeom>
        </p:spPr>
      </p:pic>
      <p:pic>
        <p:nvPicPr>
          <p:cNvPr id="3" name="Imagem 2"/>
          <p:cNvPicPr>
            <a:picLocks noChangeAspect="1"/>
          </p:cNvPicPr>
          <p:nvPr/>
        </p:nvPicPr>
        <p:blipFill>
          <a:blip r:embed="rId4"/>
          <a:stretch>
            <a:fillRect/>
          </a:stretch>
        </p:blipFill>
        <p:spPr>
          <a:xfrm>
            <a:off x="1135996" y="1563164"/>
            <a:ext cx="4613640" cy="789110"/>
          </a:xfrm>
          <a:prstGeom prst="rect">
            <a:avLst/>
          </a:prstGeom>
        </p:spPr>
      </p:pic>
      <p:sp>
        <p:nvSpPr>
          <p:cNvPr id="2" name="Retângulo 1"/>
          <p:cNvSpPr/>
          <p:nvPr/>
        </p:nvSpPr>
        <p:spPr>
          <a:xfrm>
            <a:off x="1201783" y="2690897"/>
            <a:ext cx="8995162" cy="1754326"/>
          </a:xfrm>
          <a:prstGeom prst="rect">
            <a:avLst/>
          </a:prstGeom>
        </p:spPr>
        <p:txBody>
          <a:bodyPr wrap="square">
            <a:spAutoFit/>
          </a:bodyPr>
          <a:lstStyle/>
          <a:p>
            <a:pPr algn="just">
              <a:buFont typeface="+mj-lt"/>
              <a:buAutoNum type="arabicPeriod"/>
            </a:pPr>
            <a:r>
              <a:rPr lang="pt-BR" dirty="0" smtClean="0">
                <a:solidFill>
                  <a:srgbClr val="333333"/>
                </a:solidFill>
                <a:latin typeface="Open Sans"/>
              </a:rPr>
              <a:t> O </a:t>
            </a:r>
            <a:r>
              <a:rPr lang="pt-BR" dirty="0">
                <a:solidFill>
                  <a:srgbClr val="333333"/>
                </a:solidFill>
                <a:latin typeface="Open Sans"/>
              </a:rPr>
              <a:t>primeiro define a cor do texto para azul</a:t>
            </a:r>
            <a:r>
              <a:rPr lang="pt-BR" dirty="0" smtClean="0">
                <a:solidFill>
                  <a:srgbClr val="333333"/>
                </a:solidFill>
                <a:latin typeface="Open Sans"/>
              </a:rPr>
              <a:t>.</a:t>
            </a:r>
          </a:p>
          <a:p>
            <a:pPr algn="just">
              <a:buFont typeface="+mj-lt"/>
              <a:buAutoNum type="arabicPeriod"/>
            </a:pPr>
            <a:endParaRPr lang="pt-BR" dirty="0">
              <a:solidFill>
                <a:srgbClr val="333333"/>
              </a:solidFill>
              <a:latin typeface="Open Sans"/>
            </a:endParaRPr>
          </a:p>
          <a:p>
            <a:pPr algn="just">
              <a:buFont typeface="+mj-lt"/>
              <a:buAutoNum type="arabicPeriod"/>
            </a:pPr>
            <a:r>
              <a:rPr lang="pt-BR" dirty="0" smtClean="0">
                <a:solidFill>
                  <a:srgbClr val="333333"/>
                </a:solidFill>
                <a:latin typeface="Open Sans"/>
              </a:rPr>
              <a:t> O </a:t>
            </a:r>
            <a:r>
              <a:rPr lang="pt-BR" dirty="0">
                <a:solidFill>
                  <a:srgbClr val="333333"/>
                </a:solidFill>
                <a:latin typeface="Open Sans"/>
              </a:rPr>
              <a:t>segundo define a cor de fundo para amarelo</a:t>
            </a:r>
            <a:r>
              <a:rPr lang="pt-BR" dirty="0" smtClean="0">
                <a:solidFill>
                  <a:srgbClr val="333333"/>
                </a:solidFill>
                <a:latin typeface="Open Sans"/>
              </a:rPr>
              <a:t>.</a:t>
            </a:r>
          </a:p>
          <a:p>
            <a:pPr algn="just">
              <a:buFont typeface="+mj-lt"/>
              <a:buAutoNum type="arabicPeriod"/>
            </a:pPr>
            <a:endParaRPr lang="pt-BR" dirty="0">
              <a:solidFill>
                <a:srgbClr val="333333"/>
              </a:solidFill>
              <a:latin typeface="Open Sans"/>
            </a:endParaRPr>
          </a:p>
          <a:p>
            <a:pPr algn="just">
              <a:buFont typeface="+mj-lt"/>
              <a:buAutoNum type="arabicPeriod"/>
            </a:pPr>
            <a:r>
              <a:rPr lang="pt-BR" dirty="0" smtClean="0">
                <a:solidFill>
                  <a:srgbClr val="333333"/>
                </a:solidFill>
                <a:latin typeface="Open Sans"/>
              </a:rPr>
              <a:t> O </a:t>
            </a:r>
            <a:r>
              <a:rPr lang="pt-BR" dirty="0">
                <a:solidFill>
                  <a:srgbClr val="333333"/>
                </a:solidFill>
                <a:latin typeface="Open Sans"/>
              </a:rPr>
              <a:t>terceiro coloca uma borda ao redor do cabeçalho com 1 pixel de largura, sólido (não pontilhado ou tracejado etc.) e colorido de preto.</a:t>
            </a:r>
            <a:endParaRPr lang="pt-BR" b="0" i="0" dirty="0">
              <a:solidFill>
                <a:srgbClr val="333333"/>
              </a:solidFill>
              <a:effectLst/>
              <a:latin typeface="Open Sans"/>
            </a:endParaRPr>
          </a:p>
        </p:txBody>
      </p:sp>
    </p:spTree>
    <p:extLst>
      <p:ext uri="{BB962C8B-B14F-4D97-AF65-F5344CB8AC3E}">
        <p14:creationId xmlns:p14="http://schemas.microsoft.com/office/powerpoint/2010/main" val="3865288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158</Words>
  <Application>Microsoft Office PowerPoint</Application>
  <PresentationFormat>Widescreen</PresentationFormat>
  <Paragraphs>36</Paragraphs>
  <Slides>10</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Calibri Light</vt:lpstr>
      <vt:lpstr>Open Sans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Paulo</dc:creator>
  <cp:lastModifiedBy>Paulo</cp:lastModifiedBy>
  <cp:revision>109</cp:revision>
  <dcterms:created xsi:type="dcterms:W3CDTF">2018-02-14T16:49:44Z</dcterms:created>
  <dcterms:modified xsi:type="dcterms:W3CDTF">2018-09-05T19:40:02Z</dcterms:modified>
</cp:coreProperties>
</file>