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0"/>
  </p:notesMasterIdLst>
  <p:sldIdLst>
    <p:sldId id="295" r:id="rId5"/>
    <p:sldId id="409" r:id="rId6"/>
    <p:sldId id="414" r:id="rId7"/>
    <p:sldId id="415" r:id="rId8"/>
    <p:sldId id="416" r:id="rId9"/>
    <p:sldId id="406" r:id="rId10"/>
    <p:sldId id="407" r:id="rId11"/>
    <p:sldId id="408" r:id="rId12"/>
    <p:sldId id="411" r:id="rId13"/>
    <p:sldId id="410" r:id="rId14"/>
    <p:sldId id="412" r:id="rId15"/>
    <p:sldId id="398" r:id="rId16"/>
    <p:sldId id="413" r:id="rId17"/>
    <p:sldId id="405" r:id="rId18"/>
    <p:sldId id="387" r:id="rId19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4719" autoAdjust="0"/>
  </p:normalViewPr>
  <p:slideViewPr>
    <p:cSldViewPr>
      <p:cViewPr varScale="1">
        <p:scale>
          <a:sx n="120" d="100"/>
          <a:sy n="120" d="100"/>
        </p:scale>
        <p:origin x="1160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5.4676559660811627E-2"/>
          <c:y val="0.12142798898940117"/>
          <c:w val="0.91455420956995759"/>
          <c:h val="0.72762078076765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Folha1!$A$2:$A$6</c:f>
              <c:strCache>
                <c:ptCount val="5"/>
                <c:pt idx="0">
                  <c:v>Romeu</c:v>
                </c:pt>
                <c:pt idx="1">
                  <c:v>Francisco</c:v>
                </c:pt>
                <c:pt idx="2">
                  <c:v>Emanuel</c:v>
                </c:pt>
                <c:pt idx="3">
                  <c:v>Jorge</c:v>
                </c:pt>
                <c:pt idx="4">
                  <c:v>Paulo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10</c:v>
                </c:pt>
                <c:pt idx="1">
                  <c:v>41</c:v>
                </c:pt>
                <c:pt idx="2">
                  <c:v>30</c:v>
                </c:pt>
                <c:pt idx="3">
                  <c:v>50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Epic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UC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F2-415B-956A-4E7118961740}"/>
              </c:ext>
            </c:extLst>
          </c:dPt>
          <c:cat>
            <c:strRef>
              <c:f>Folha1!$A$2:$A$4</c:f>
              <c:strCache>
                <c:ptCount val="3"/>
                <c:pt idx="0">
                  <c:v>ESINF</c:v>
                </c:pt>
                <c:pt idx="1">
                  <c:v>LAPR3</c:v>
                </c:pt>
                <c:pt idx="2">
                  <c:v>BDDAD</c:v>
                </c:pt>
              </c:strCache>
            </c:strRef>
          </c:cat>
          <c:val>
            <c:numRef>
              <c:f>Folha1!$B$2:$B$4</c:f>
              <c:numCache>
                <c:formatCode>General</c:formatCode>
                <c:ptCount val="3"/>
                <c:pt idx="0">
                  <c:v>8</c:v>
                </c:pt>
                <c:pt idx="1">
                  <c:v>3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10/25/24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3986928-2F1A-05D5-49A7-ECF44F7E6983}"/>
              </a:ext>
            </a:extLst>
          </p:cNvPr>
          <p:cNvSpPr/>
          <p:nvPr userDrawn="1"/>
        </p:nvSpPr>
        <p:spPr>
          <a:xfrm>
            <a:off x="1" y="1093304"/>
            <a:ext cx="9906000" cy="5764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14000" y="4000503"/>
            <a:ext cx="8182338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rgbClr val="A5AB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06049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65020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25/10/24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15170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25/10/24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9420808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926486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25/10/24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25/10/24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 branc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534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Calibri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1714488"/>
            <a:ext cx="8534399" cy="4305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•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–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Font typeface="Arial"/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–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»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1D1FC4-6243-41CD-9D5B-A6553C84873C}"/>
              </a:ext>
            </a:extLst>
          </p:cNvPr>
          <p:cNvSpPr/>
          <p:nvPr userDrawn="1"/>
        </p:nvSpPr>
        <p:spPr>
          <a:xfrm>
            <a:off x="579188" y="6525785"/>
            <a:ext cx="1451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i="1" err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Internal</a:t>
            </a:r>
            <a:r>
              <a:rPr lang="pt-PT" sz="1200" b="1" i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 Use </a:t>
            </a:r>
            <a:r>
              <a:rPr lang="pt-PT" sz="1200" b="1" i="1" err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Only</a:t>
            </a:r>
            <a:endParaRPr lang="pt-PT" sz="1200" i="1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5312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0967" y="4000503"/>
            <a:ext cx="8215370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●"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○"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○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●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○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2406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98384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4000" y="1000108"/>
            <a:ext cx="9043200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4000" y="1714486"/>
            <a:ext cx="90432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91936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Dup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771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14000" y="1696519"/>
            <a:ext cx="45000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968000" y="1696519"/>
            <a:ext cx="45000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082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414000" y="1004400"/>
            <a:ext cx="9043200" cy="530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23843" y="5505467"/>
            <a:ext cx="5943599" cy="352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23843" y="5929330"/>
            <a:ext cx="8858312" cy="2762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●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○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●"/>
              <a:defRPr sz="9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○"/>
              <a:defRPr sz="9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61556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6105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1714488"/>
            <a:ext cx="8610599" cy="45720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87231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a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/>
          <p:nvPr/>
        </p:nvSpPr>
        <p:spPr>
          <a:xfrm flipH="1">
            <a:off x="6764158" y="4953000"/>
            <a:ext cx="182741" cy="374710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00CA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51278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59852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0DF30C-F77B-4F2F-9EB1-3B93EBB0DB99}"/>
              </a:ext>
            </a:extLst>
          </p:cNvPr>
          <p:cNvSpPr/>
          <p:nvPr userDrawn="1"/>
        </p:nvSpPr>
        <p:spPr>
          <a:xfrm>
            <a:off x="324908" y="6390861"/>
            <a:ext cx="9214886" cy="467139"/>
          </a:xfrm>
          <a:prstGeom prst="roundRect">
            <a:avLst>
              <a:gd name="adj" fmla="val 6170"/>
            </a:avLst>
          </a:prstGeom>
          <a:solidFill>
            <a:srgbClr val="9A1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9A1A24"/>
              </a:solidFill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68311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1" u="none" strike="noStrike" cap="none">
                <a:solidFill>
                  <a:srgbClr val="888888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PT"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632453" y="6492875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771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3441222-7DC4-AAA3-4880-5CB78D81CC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-10536"/>
            <a:ext cx="9906000" cy="9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64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2" r:id="rId14"/>
    <p:sldLayoutId id="2147483655" r:id="rId15"/>
    <p:sldLayoutId id="2147483661" r:id="rId1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244593" y="4014065"/>
            <a:ext cx="89134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/>
              <a:t>Group</a:t>
            </a:r>
            <a:r>
              <a:rPr lang="pt-PT" sz="1400" dirty="0"/>
              <a:t> </a:t>
            </a:r>
            <a:r>
              <a:rPr lang="pt-PT" sz="1400" dirty="0" err="1"/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9" y="2924670"/>
            <a:ext cx="8505945" cy="571503"/>
          </a:xfrm>
        </p:spPr>
        <p:txBody>
          <a:bodyPr/>
          <a:lstStyle/>
          <a:p>
            <a:pPr algn="ctr"/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x2DM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SPRINT 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DB1D8FD1-20D5-4B6F-506E-F430DA26CEBA}"/>
              </a:ext>
            </a:extLst>
          </p:cNvPr>
          <p:cNvSpPr txBox="1">
            <a:spLocks/>
          </p:cNvSpPr>
          <p:nvPr/>
        </p:nvSpPr>
        <p:spPr>
          <a:xfrm>
            <a:off x="414000" y="2123855"/>
            <a:ext cx="8182338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rgbClr val="A5AB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32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LAPR3 2024_2025</a:t>
            </a:r>
            <a:endParaRPr lang="en-US" sz="3200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7A502EE-944E-4A2F-52C8-1234A7F95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29809"/>
              </p:ext>
            </p:extLst>
          </p:nvPr>
        </p:nvGraphicFramePr>
        <p:xfrm>
          <a:off x="317484" y="4554125"/>
          <a:ext cx="9228475" cy="1980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5695">
                  <a:extLst>
                    <a:ext uri="{9D8B030D-6E8A-4147-A177-3AD203B41FA5}">
                      <a16:colId xmlns:a16="http://schemas.microsoft.com/office/drawing/2014/main" val="1786404924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3388003712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3217887647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2465101990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1554615450"/>
                    </a:ext>
                  </a:extLst>
                </a:gridCol>
              </a:tblGrid>
              <a:tr h="65289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Romeu </a:t>
                      </a:r>
                      <a:r>
                        <a:rPr lang="pt-PT" dirty="0" err="1"/>
                        <a:t>Xu</a:t>
                      </a:r>
                      <a:endParaRPr lang="pt-PT" dirty="0"/>
                    </a:p>
                    <a:p>
                      <a:pPr algn="ctr" fontAlgn="base"/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1230444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Francisco Santos</a:t>
                      </a:r>
                    </a:p>
                    <a:p>
                      <a:pPr algn="ctr"/>
                      <a:r>
                        <a:rPr lang="pt-PT" dirty="0"/>
                        <a:t>(1230564)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Emanuel Almeida</a:t>
                      </a:r>
                    </a:p>
                    <a:p>
                      <a:pPr algn="ctr"/>
                      <a:r>
                        <a:rPr lang="pt-PT" dirty="0"/>
                        <a:t>(1230839)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Jorge Rodriguez</a:t>
                      </a:r>
                    </a:p>
                    <a:p>
                      <a:pPr algn="ctr"/>
                      <a:r>
                        <a:rPr lang="pt-PT" dirty="0"/>
                        <a:t>(1231274)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Paulo Mendes</a:t>
                      </a:r>
                    </a:p>
                    <a:p>
                      <a:pPr algn="ctr"/>
                      <a:r>
                        <a:rPr lang="pt-PT" dirty="0"/>
                        <a:t>(1231498)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33584"/>
                  </a:ext>
                </a:extLst>
              </a:tr>
              <a:tr h="1327323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7383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5FB73FD0-200E-0FC8-EA76-31D44EAE52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87" y="5274205"/>
            <a:ext cx="1181225" cy="1181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167A3DE-E7F0-ED45-29CA-CE0C2B7E2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30" y="5274205"/>
            <a:ext cx="1181225" cy="1181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484ED9C-E180-FDB8-1A69-8B05FBC90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0" b="50470"/>
          <a:stretch/>
        </p:blipFill>
        <p:spPr>
          <a:xfrm>
            <a:off x="6078923" y="5369762"/>
            <a:ext cx="1465862" cy="9901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50DEFD3-82EC-0004-3381-728990FA8A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4"/>
          <a:stretch/>
        </p:blipFill>
        <p:spPr>
          <a:xfrm>
            <a:off x="710824" y="5278211"/>
            <a:ext cx="996575" cy="11812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2816D95-062E-2AAB-4374-8A859C2393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r="7435" b="30946"/>
          <a:stretch/>
        </p:blipFill>
        <p:spPr>
          <a:xfrm>
            <a:off x="7876258" y="5292819"/>
            <a:ext cx="1440160" cy="1181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B12B-83CD-A79C-40AB-A4F8FFB7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2D3FC9-4165-9BE5-544E-277A081A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LLM</a:t>
            </a:r>
            <a:r>
              <a:rPr lang="en-US" sz="3200" cap="none" dirty="0">
                <a:solidFill>
                  <a:schemeClr val="tx1"/>
                </a:solidFill>
              </a:rPr>
              <a:t> performance assessment (</a:t>
            </a:r>
            <a:r>
              <a:rPr lang="en-US" sz="3200" cap="none" dirty="0" err="1">
                <a:solidFill>
                  <a:schemeClr val="tx1"/>
                </a:solidFill>
              </a:rPr>
              <a:t>chatGPT</a:t>
            </a:r>
            <a:r>
              <a:rPr lang="en-US" sz="3200" cap="none" dirty="0">
                <a:solidFill>
                  <a:schemeClr val="tx1"/>
                </a:solidFill>
              </a:rPr>
              <a:t> or Copilot)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7856DF50-9E5E-4610-FEB2-C4A38022FCFD}"/>
              </a:ext>
            </a:extLst>
          </p:cNvPr>
          <p:cNvSpPr txBox="1">
            <a:spLocks/>
          </p:cNvSpPr>
          <p:nvPr/>
        </p:nvSpPr>
        <p:spPr>
          <a:xfrm>
            <a:off x="448800" y="15903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2000" b="0" kern="0" dirty="0">
                <a:solidFill>
                  <a:schemeClr val="tx1"/>
                </a:solidFill>
              </a:rPr>
              <a:t>Source file (include file as attachment):</a:t>
            </a: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r>
              <a:rPr lang="en-US" sz="2000" b="0" kern="0" dirty="0">
                <a:solidFill>
                  <a:schemeClr val="tx1"/>
                </a:solidFill>
              </a:rPr>
              <a:t>Input (prompt) :</a:t>
            </a:r>
            <a:r>
              <a:rPr lang="en-US" sz="1050" dirty="0"/>
              <a:t> make a performance assessment based on these 2 images</a:t>
            </a:r>
          </a:p>
          <a:p>
            <a:r>
              <a:rPr lang="en-US" sz="1050" dirty="0"/>
              <a:t>make a performance assessment based on these 2 images</a:t>
            </a:r>
          </a:p>
          <a:p>
            <a:r>
              <a:rPr lang="en-US" sz="2000" b="0" kern="0" dirty="0">
                <a:solidFill>
                  <a:schemeClr val="tx1"/>
                </a:solidFill>
              </a:rPr>
              <a:t>Make a performance assessment based on these 2 images.</a:t>
            </a:r>
            <a:r>
              <a:rPr lang="en-US" sz="1050" dirty="0"/>
              <a:t> make a performance assessment based on these 2 images</a:t>
            </a: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</p:txBody>
      </p:sp>
      <p:pic>
        <p:nvPicPr>
          <p:cNvPr id="1028" name="Picture 4" descr="Uploaded image">
            <a:extLst>
              <a:ext uri="{FF2B5EF4-FFF2-40B4-BE49-F238E27FC236}">
                <a16:creationId xmlns:a16="http://schemas.microsoft.com/office/drawing/2014/main" id="{2069893D-8224-1DB9-6854-093D45139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00" y="2287256"/>
            <a:ext cx="3009667" cy="228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7B0AF192-C6CC-B65E-6E9C-18BFFCEA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4" y="2452785"/>
            <a:ext cx="3944525" cy="2133067"/>
          </a:xfrm>
          <a:prstGeom prst="rect">
            <a:avLst/>
          </a:prstGeom>
        </p:spPr>
      </p:pic>
      <p:pic>
        <p:nvPicPr>
          <p:cNvPr id="7" name="Imagem 6" descr="Uma imagem com Tipo de letra, texto, tipografia, Gráficos&#10;&#10;Descrição gerada automaticamente">
            <a:extLst>
              <a:ext uri="{FF2B5EF4-FFF2-40B4-BE49-F238E27FC236}">
                <a16:creationId xmlns:a16="http://schemas.microsoft.com/office/drawing/2014/main" id="{D48B3EB7-5911-02ED-8A63-E42510D45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5" y="2256146"/>
            <a:ext cx="1833768" cy="1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418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4E430-2642-81CC-FC5F-10469D768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C477A9-425C-670A-9E07-3A102D29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LLM performance assessment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5B8695FE-2C17-FCC1-CCC4-8717D8F253C2}"/>
              </a:ext>
            </a:extLst>
          </p:cNvPr>
          <p:cNvSpPr txBox="1">
            <a:spLocks/>
          </p:cNvSpPr>
          <p:nvPr/>
        </p:nvSpPr>
        <p:spPr>
          <a:xfrm>
            <a:off x="448800" y="15903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41914A20-7452-6770-365F-62A72A9E05A5}"/>
              </a:ext>
            </a:extLst>
          </p:cNvPr>
          <p:cNvSpPr txBox="1">
            <a:spLocks/>
          </p:cNvSpPr>
          <p:nvPr/>
        </p:nvSpPr>
        <p:spPr>
          <a:xfrm>
            <a:off x="542510" y="1763815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2000" b="0" kern="0" dirty="0">
                <a:solidFill>
                  <a:schemeClr val="tx1"/>
                </a:solidFill>
              </a:rPr>
              <a:t>Output file (include file as attachment):</a:t>
            </a:r>
          </a:p>
          <a:p>
            <a:endParaRPr lang="en-US" sz="1200" b="0" kern="0" dirty="0">
              <a:solidFill>
                <a:schemeClr val="tx1"/>
              </a:solidFill>
            </a:endParaRPr>
          </a:p>
          <a:p>
            <a:r>
              <a:rPr lang="en-US" sz="2000" b="0" kern="0" dirty="0">
                <a:solidFill>
                  <a:schemeClr val="tx1"/>
                </a:solidFill>
              </a:rPr>
              <a:t>Output (one line per team member):</a:t>
            </a:r>
          </a:p>
          <a:p>
            <a:pPr algn="just"/>
            <a:endParaRPr lang="en-US" sz="1400" b="0" dirty="0">
              <a:solidFill>
                <a:schemeClr val="tx1"/>
              </a:solidFill>
            </a:endParaRPr>
          </a:p>
          <a:p>
            <a:pPr algn="just"/>
            <a:r>
              <a:rPr lang="en-US" sz="1400" b="0" dirty="0">
                <a:solidFill>
                  <a:schemeClr val="tx1"/>
                </a:solidFill>
              </a:rPr>
              <a:t>“Jorge has the highest contribution, with about 50 hours completed. This indicates that Jorge is currently leading in productivity, possibly carrying a larger workload. </a:t>
            </a:r>
          </a:p>
          <a:p>
            <a:pPr algn="just"/>
            <a:r>
              <a:rPr lang="en-US" sz="1400" b="0" dirty="0">
                <a:solidFill>
                  <a:schemeClr val="tx1"/>
                </a:solidFill>
              </a:rPr>
              <a:t>Francisco is the second most productive, contributing around 41 hours.</a:t>
            </a:r>
          </a:p>
          <a:p>
            <a:pPr lvl="0" algn="just" fontAlgn="base">
              <a:buSzTx/>
              <a:tabLst/>
            </a:pPr>
            <a:r>
              <a:rPr lang="pt-PT" altLang="pt-PT" sz="1400" b="0" dirty="0">
                <a:solidFill>
                  <a:schemeClr val="tx1"/>
                </a:solidFill>
              </a:rPr>
              <a:t>Emanuel comes </a:t>
            </a:r>
            <a:r>
              <a:rPr lang="pt-PT" altLang="pt-PT" sz="1400" b="0" dirty="0" err="1">
                <a:solidFill>
                  <a:schemeClr val="tx1"/>
                </a:solidFill>
              </a:rPr>
              <a:t>close</a:t>
            </a:r>
            <a:r>
              <a:rPr lang="pt-PT" altLang="pt-PT" sz="1400" b="0" dirty="0">
                <a:solidFill>
                  <a:schemeClr val="tx1"/>
                </a:solidFill>
              </a:rPr>
              <a:t> to Francisco </a:t>
            </a:r>
            <a:r>
              <a:rPr lang="pt-PT" altLang="pt-PT" sz="1400" b="0" dirty="0" err="1">
                <a:solidFill>
                  <a:schemeClr val="tx1"/>
                </a:solidFill>
              </a:rPr>
              <a:t>with</a:t>
            </a:r>
            <a:r>
              <a:rPr lang="pt-PT" altLang="pt-PT" sz="1400" b="0" dirty="0">
                <a:solidFill>
                  <a:schemeClr val="tx1"/>
                </a:solidFill>
              </a:rPr>
              <a:t> a </a:t>
            </a:r>
            <a:r>
              <a:rPr lang="pt-PT" altLang="pt-PT" sz="1400" b="0" dirty="0" err="1">
                <a:solidFill>
                  <a:schemeClr val="tx1"/>
                </a:solidFill>
              </a:rPr>
              <a:t>lower</a:t>
            </a:r>
            <a:r>
              <a:rPr lang="pt-PT" altLang="pt-PT" sz="1400" b="0" dirty="0">
                <a:solidFill>
                  <a:schemeClr val="tx1"/>
                </a:solidFill>
              </a:rPr>
              <a:t> </a:t>
            </a:r>
            <a:r>
              <a:rPr lang="pt-PT" altLang="pt-PT" sz="1400" b="0" dirty="0" err="1">
                <a:solidFill>
                  <a:schemeClr val="tx1"/>
                </a:solidFill>
              </a:rPr>
              <a:t>contribution</a:t>
            </a:r>
            <a:r>
              <a:rPr lang="pt-PT" altLang="pt-PT" sz="1400" b="0" dirty="0">
                <a:solidFill>
                  <a:schemeClr val="tx1"/>
                </a:solidFill>
              </a:rPr>
              <a:t>, </a:t>
            </a:r>
            <a:r>
              <a:rPr lang="pt-PT" altLang="pt-PT" sz="1400" b="0" dirty="0" err="1">
                <a:solidFill>
                  <a:schemeClr val="tx1"/>
                </a:solidFill>
              </a:rPr>
              <a:t>likely</a:t>
            </a:r>
            <a:r>
              <a:rPr lang="pt-PT" altLang="pt-PT" sz="1400" b="0" dirty="0">
                <a:solidFill>
                  <a:schemeClr val="tx1"/>
                </a:solidFill>
              </a:rPr>
              <a:t> </a:t>
            </a:r>
            <a:r>
              <a:rPr lang="pt-PT" altLang="pt-PT" sz="1400" b="0" dirty="0" err="1">
                <a:solidFill>
                  <a:schemeClr val="tx1"/>
                </a:solidFill>
              </a:rPr>
              <a:t>around</a:t>
            </a:r>
            <a:r>
              <a:rPr lang="pt-PT" altLang="pt-PT" sz="1400" b="0" dirty="0">
                <a:solidFill>
                  <a:schemeClr val="tx1"/>
                </a:solidFill>
              </a:rPr>
              <a:t> 30 </a:t>
            </a:r>
            <a:r>
              <a:rPr lang="pt-PT" altLang="pt-PT" sz="1400" b="0" dirty="0" err="1">
                <a:solidFill>
                  <a:schemeClr val="tx1"/>
                </a:solidFill>
              </a:rPr>
              <a:t>hours</a:t>
            </a:r>
            <a:r>
              <a:rPr lang="pt-PT" altLang="pt-PT" sz="1400" b="0" dirty="0">
                <a:solidFill>
                  <a:schemeClr val="tx1"/>
                </a:solidFill>
              </a:rPr>
              <a:t>.</a:t>
            </a:r>
          </a:p>
          <a:p>
            <a:pPr lvl="0" algn="just" fontAlgn="base">
              <a:buSzTx/>
              <a:tabLst/>
            </a:pPr>
            <a:r>
              <a:rPr lang="pt-PT" altLang="pt-PT" sz="1400" b="0" dirty="0">
                <a:solidFill>
                  <a:schemeClr val="tx1"/>
                </a:solidFill>
              </a:rPr>
              <a:t>Romeu </a:t>
            </a:r>
            <a:r>
              <a:rPr lang="pt-PT" altLang="pt-PT" sz="1400" b="0" dirty="0" err="1">
                <a:solidFill>
                  <a:schemeClr val="tx1"/>
                </a:solidFill>
              </a:rPr>
              <a:t>and</a:t>
            </a:r>
            <a:r>
              <a:rPr lang="pt-PT" altLang="pt-PT" sz="1400" b="0" dirty="0">
                <a:solidFill>
                  <a:schemeClr val="tx1"/>
                </a:solidFill>
              </a:rPr>
              <a:t> Paulo </a:t>
            </a:r>
            <a:r>
              <a:rPr lang="pt-PT" altLang="pt-PT" sz="1400" b="0" dirty="0" err="1">
                <a:solidFill>
                  <a:schemeClr val="tx1"/>
                </a:solidFill>
              </a:rPr>
              <a:t>have</a:t>
            </a:r>
            <a:r>
              <a:rPr lang="pt-PT" altLang="pt-PT" sz="1400" b="0" dirty="0">
                <a:solidFill>
                  <a:schemeClr val="tx1"/>
                </a:solidFill>
              </a:rPr>
              <a:t> </a:t>
            </a:r>
            <a:r>
              <a:rPr lang="pt-PT" altLang="pt-PT" sz="1400" b="0" dirty="0" err="1">
                <a:solidFill>
                  <a:schemeClr val="tx1"/>
                </a:solidFill>
              </a:rPr>
              <a:t>the</a:t>
            </a:r>
            <a:r>
              <a:rPr lang="pt-PT" altLang="pt-PT" sz="1400" b="0" dirty="0">
                <a:solidFill>
                  <a:schemeClr val="tx1"/>
                </a:solidFill>
              </a:rPr>
              <a:t> </a:t>
            </a:r>
            <a:r>
              <a:rPr lang="pt-PT" altLang="pt-PT" sz="1400" b="0" dirty="0" err="1">
                <a:solidFill>
                  <a:schemeClr val="tx1"/>
                </a:solidFill>
              </a:rPr>
              <a:t>lowest</a:t>
            </a:r>
            <a:r>
              <a:rPr lang="pt-PT" altLang="pt-PT" sz="1400" b="0" dirty="0">
                <a:solidFill>
                  <a:schemeClr val="tx1"/>
                </a:solidFill>
              </a:rPr>
              <a:t> </a:t>
            </a:r>
            <a:r>
              <a:rPr lang="pt-PT" altLang="pt-PT" sz="1400" b="0" dirty="0" err="1">
                <a:solidFill>
                  <a:schemeClr val="tx1"/>
                </a:solidFill>
              </a:rPr>
              <a:t>contributions</a:t>
            </a:r>
            <a:r>
              <a:rPr lang="pt-PT" altLang="pt-PT" sz="1400" b="0" dirty="0">
                <a:solidFill>
                  <a:schemeClr val="tx1"/>
                </a:solidFill>
              </a:rPr>
              <a:t>, </a:t>
            </a:r>
            <a:r>
              <a:rPr lang="pt-PT" altLang="pt-PT" sz="1400" b="0" dirty="0" err="1">
                <a:solidFill>
                  <a:schemeClr val="tx1"/>
                </a:solidFill>
              </a:rPr>
              <a:t>with</a:t>
            </a:r>
            <a:r>
              <a:rPr lang="pt-PT" altLang="pt-PT" sz="1400" b="0" dirty="0">
                <a:solidFill>
                  <a:schemeClr val="tx1"/>
                </a:solidFill>
              </a:rPr>
              <a:t> Romeu </a:t>
            </a:r>
            <a:r>
              <a:rPr lang="pt-PT" altLang="pt-PT" sz="1400" b="0" dirty="0" err="1">
                <a:solidFill>
                  <a:schemeClr val="tx1"/>
                </a:solidFill>
              </a:rPr>
              <a:t>with</a:t>
            </a:r>
            <a:r>
              <a:rPr lang="pt-PT" altLang="pt-PT" sz="1400" b="0" dirty="0">
                <a:solidFill>
                  <a:schemeClr val="tx1"/>
                </a:solidFill>
              </a:rPr>
              <a:t> 10 </a:t>
            </a:r>
            <a:r>
              <a:rPr lang="pt-PT" altLang="pt-PT" sz="1400" b="0" dirty="0" err="1">
                <a:solidFill>
                  <a:schemeClr val="tx1"/>
                </a:solidFill>
              </a:rPr>
              <a:t>and</a:t>
            </a:r>
            <a:r>
              <a:rPr lang="pt-PT" altLang="pt-PT" sz="1400" b="0" dirty="0">
                <a:solidFill>
                  <a:schemeClr val="tx1"/>
                </a:solidFill>
              </a:rPr>
              <a:t> Paulo </a:t>
            </a:r>
            <a:r>
              <a:rPr lang="pt-PT" altLang="pt-PT" sz="1400" b="0" dirty="0" err="1">
                <a:solidFill>
                  <a:schemeClr val="tx1"/>
                </a:solidFill>
              </a:rPr>
              <a:t>below</a:t>
            </a:r>
            <a:r>
              <a:rPr lang="pt-PT" altLang="pt-PT" sz="1400" b="0" dirty="0">
                <a:solidFill>
                  <a:schemeClr val="tx1"/>
                </a:solidFill>
              </a:rPr>
              <a:t> 10. “</a:t>
            </a:r>
          </a:p>
          <a:p>
            <a:pPr lvl="0" fontAlgn="base">
              <a:buSzTx/>
              <a:tabLst/>
            </a:pPr>
            <a:endParaRPr lang="en-US" sz="1200" b="0" kern="0" dirty="0">
              <a:solidFill>
                <a:schemeClr val="tx1"/>
              </a:solidFill>
            </a:endParaRPr>
          </a:p>
          <a:p>
            <a:r>
              <a:rPr lang="en-US" sz="2000" b="0" kern="0" dirty="0">
                <a:solidFill>
                  <a:schemeClr val="tx1"/>
                </a:solidFill>
              </a:rPr>
              <a:t>Opinion about the output:</a:t>
            </a:r>
          </a:p>
          <a:p>
            <a:endParaRPr lang="en-US" sz="1200" b="0" kern="0" dirty="0">
              <a:solidFill>
                <a:schemeClr val="tx1"/>
              </a:solidFill>
            </a:endParaRPr>
          </a:p>
          <a:p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The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data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reflects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a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diverse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range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of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contributions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among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the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team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members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highlighting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both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strengths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and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areas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for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potential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growth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. Jorge leads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with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an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impressive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contribution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of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around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50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hours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showcasing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his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strong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commitment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and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productivity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This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level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of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engagement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is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commendable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and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it’s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important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for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the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team to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ensure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that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his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workload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remains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manageable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to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maintain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his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well-being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Francisco’s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contribution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of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about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41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hours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demonstrates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a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solid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work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ethic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positioning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him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as a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key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contributor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alongside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Jorge.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Emanuel’s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input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of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around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30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hours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is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also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noteworthy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and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indicates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that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is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actively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engaged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in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supporting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team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objectives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While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Romeu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and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Paulo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have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lower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contributions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with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Romeu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around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10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hours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and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Paulo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below</a:t>
            </a:r>
            <a:r>
              <a:rPr lang="pt-PT" sz="1400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PT" sz="1400" b="0" dirty="0" err="1">
                <a:solidFill>
                  <a:srgbClr val="0E0E0E"/>
                </a:solidFill>
                <a:effectLst/>
                <a:latin typeface=".SF NS"/>
              </a:rPr>
              <a:t>that</a:t>
            </a:r>
            <a:r>
              <a:rPr lang="pt-PT" sz="1400" b="0" dirty="0">
                <a:solidFill>
                  <a:srgbClr val="0E0E0E"/>
                </a:solidFill>
                <a:latin typeface=".SF NS"/>
              </a:rPr>
              <a:t>.</a:t>
            </a:r>
            <a:endParaRPr lang="pt-PT" sz="1400" b="0" dirty="0">
              <a:solidFill>
                <a:srgbClr val="0E0E0E"/>
              </a:solidFill>
              <a:effectLst/>
              <a:latin typeface=".SF NS"/>
            </a:endParaRPr>
          </a:p>
          <a:p>
            <a:endParaRPr lang="pt-PT" sz="1400" b="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59F4A9C-91A5-4D54-35FC-D7497BA1F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21802"/>
              </p:ext>
            </p:extLst>
          </p:nvPr>
        </p:nvGraphicFramePr>
        <p:xfrm>
          <a:off x="5673080" y="1763815"/>
          <a:ext cx="24241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a Shell do Packager" showAsIcon="1" r:id="rId2" imgW="2423373" imgH="518081" progId="Package">
                  <p:embed/>
                </p:oleObj>
              </mc:Choice>
              <mc:Fallback>
                <p:oleObj name="Objeto da Shell do Packager" showAsIcon="1" r:id="rId2" imgW="2423373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3080" y="1763815"/>
                        <a:ext cx="2424113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41004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 27/10/2024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Overall the team was very helpful to each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team was never 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Participated in a lot of meeting.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 introduction of the data base needed for the project.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Leaned a lot about new information structures like map and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 applied DDL and DML.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Learned new concepts about Production Management and Product Engineering</a:t>
            </a: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60AF2-FD58-E72D-83EF-8D677D3A4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B14FF8A-C42A-CC9A-74C2-35EE9425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5E1F438-0539-98F5-D50A-436650EA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27/10/2024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16E1C-4950-D71D-123A-F724531983DC}"/>
              </a:ext>
            </a:extLst>
          </p:cNvPr>
          <p:cNvSpPr/>
          <p:nvPr/>
        </p:nvSpPr>
        <p:spPr>
          <a:xfrm>
            <a:off x="448801" y="2393886"/>
            <a:ext cx="9008400" cy="3825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Balance Workload Across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tx1"/>
                </a:solidFill>
              </a:rPr>
              <a:t>Provide</a:t>
            </a:r>
            <a:r>
              <a:rPr lang="pt-PT" sz="1400" b="1" dirty="0">
                <a:solidFill>
                  <a:schemeClr val="tx1"/>
                </a:solidFill>
              </a:rPr>
              <a:t> </a:t>
            </a:r>
            <a:r>
              <a:rPr lang="pt-PT" sz="1400" b="1" dirty="0" err="1">
                <a:solidFill>
                  <a:schemeClr val="tx1"/>
                </a:solidFill>
              </a:rPr>
              <a:t>Support</a:t>
            </a:r>
            <a:r>
              <a:rPr lang="pt-PT" sz="1400" b="1" dirty="0">
                <a:solidFill>
                  <a:schemeClr val="tx1"/>
                </a:solidFill>
              </a:rPr>
              <a:t> for </a:t>
            </a:r>
            <a:r>
              <a:rPr lang="pt-PT" sz="1400" b="1" dirty="0" err="1">
                <a:solidFill>
                  <a:schemeClr val="tx1"/>
                </a:solidFill>
              </a:rPr>
              <a:t>Underperforming</a:t>
            </a:r>
            <a:r>
              <a:rPr lang="pt-PT" sz="1400" b="1" dirty="0">
                <a:solidFill>
                  <a:schemeClr val="tx1"/>
                </a:solidFill>
              </a:rPr>
              <a:t> Team </a:t>
            </a:r>
            <a:r>
              <a:rPr lang="pt-PT" sz="1400" b="1" dirty="0" err="1">
                <a:solidFill>
                  <a:schemeClr val="tx1"/>
                </a:solidFill>
              </a:rPr>
              <a:t>Members</a:t>
            </a:r>
            <a:endParaRPr lang="pt-PT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Focus on High-Priority Projects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Improve Time Management and 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7918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Overall Project </a:t>
            </a:r>
            <a:r>
              <a:rPr lang="en-US" sz="3200" cap="none" dirty="0" err="1">
                <a:solidFill>
                  <a:schemeClr val="tx1"/>
                </a:solidFill>
              </a:rPr>
              <a:t>perfomance</a:t>
            </a:r>
            <a:r>
              <a:rPr lang="en-US" sz="3200" cap="none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EEE97808-B786-5C10-6A83-416F88B5C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Comments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dirty="0" err="1">
                <a:solidFill>
                  <a:schemeClr val="tx1"/>
                </a:solidFill>
              </a:rPr>
              <a:t>Overall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team </a:t>
            </a:r>
            <a:r>
              <a:rPr lang="pt-PT" dirty="0" err="1">
                <a:solidFill>
                  <a:schemeClr val="tx1"/>
                </a:solidFill>
              </a:rPr>
              <a:t>performed</a:t>
            </a:r>
            <a:r>
              <a:rPr lang="pt-PT" dirty="0">
                <a:solidFill>
                  <a:schemeClr val="tx1"/>
                </a:solidFill>
              </a:rPr>
              <a:t> as </a:t>
            </a:r>
            <a:r>
              <a:rPr lang="pt-PT" dirty="0" err="1">
                <a:solidFill>
                  <a:schemeClr val="tx1"/>
                </a:solidFill>
              </a:rPr>
              <a:t>expected</a:t>
            </a:r>
            <a:r>
              <a:rPr lang="pt-PT" dirty="0">
                <a:solidFill>
                  <a:schemeClr val="tx1"/>
                </a:solidFill>
              </a:rPr>
              <a:t>, </a:t>
            </a:r>
            <a:r>
              <a:rPr lang="pt-PT" dirty="0" err="1">
                <a:solidFill>
                  <a:schemeClr val="tx1"/>
                </a:solidFill>
              </a:rPr>
              <a:t>all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issues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were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quickly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resolved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and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everyone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contributed</a:t>
            </a:r>
            <a:r>
              <a:rPr lang="pt-PT" dirty="0">
                <a:solidFill>
                  <a:schemeClr val="tx1"/>
                </a:solidFill>
              </a:rPr>
              <a:t> for </a:t>
            </a:r>
            <a:r>
              <a:rPr lang="pt-PT" dirty="0" err="1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completion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of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project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LLM evaluation</a:t>
            </a:r>
            <a:r>
              <a:rPr lang="pt-PT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17797C-1297-547E-D29B-35BF35D9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85" y="3429000"/>
            <a:ext cx="7200800" cy="293437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2BB26DD-3058-0009-CE8A-4A38C192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750" y="2673071"/>
            <a:ext cx="671606" cy="6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am work">
            <a:extLst>
              <a:ext uri="{FF2B5EF4-FFF2-40B4-BE49-F238E27FC236}">
                <a16:creationId xmlns:a16="http://schemas.microsoft.com/office/drawing/2014/main" id="{63305713-9999-B782-17EA-DC85021DE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"/>
          <a:stretch/>
        </p:blipFill>
        <p:spPr bwMode="auto">
          <a:xfrm>
            <a:off x="0" y="947824"/>
            <a:ext cx="9906000" cy="591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1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67198"/>
              </p:ext>
            </p:extLst>
          </p:nvPr>
        </p:nvGraphicFramePr>
        <p:xfrm>
          <a:off x="1020165" y="2618910"/>
          <a:ext cx="7830870" cy="274319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 (Scrum)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  5            Actual:  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122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 30/09/2024                              Real Start Date:  3/10/2024 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 23/10/2024                       Real Finish Date: 26/10/2024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BDDAD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12578"/>
              </p:ext>
            </p:extLst>
          </p:nvPr>
        </p:nvGraphicFramePr>
        <p:xfrm>
          <a:off x="414000" y="1673805"/>
          <a:ext cx="9008401" cy="419098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USEI 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USEI 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 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 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 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 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 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 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 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454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ESINF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65758"/>
              </p:ext>
            </p:extLst>
          </p:nvPr>
        </p:nvGraphicFramePr>
        <p:xfrm>
          <a:off x="414000" y="1673805"/>
          <a:ext cx="9008401" cy="344931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USEI 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USEI 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 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 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 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 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 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85609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LAPR3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44069"/>
              </p:ext>
            </p:extLst>
          </p:nvPr>
        </p:nvGraphicFramePr>
        <p:xfrm>
          <a:off x="414000" y="1673805"/>
          <a:ext cx="9008401" cy="196595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USEI 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USEI 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 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6252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by team member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204556"/>
              </p:ext>
            </p:extLst>
          </p:nvPr>
        </p:nvGraphicFramePr>
        <p:xfrm>
          <a:off x="1217585" y="1718810"/>
          <a:ext cx="747083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by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068188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Issues / Assumptions / unanswered questions</a:t>
            </a:r>
            <a:endParaRPr lang="en-US" sz="3200" cap="none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65780B-B941-BB03-F491-AFEFC482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20564"/>
              </p:ext>
            </p:extLst>
          </p:nvPr>
        </p:nvGraphicFramePr>
        <p:xfrm>
          <a:off x="414000" y="1673805"/>
          <a:ext cx="9129510" cy="48257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3395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Responsible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Date / sprint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Related issue / </a:t>
                      </a:r>
                    </a:p>
                    <a:p>
                      <a:pPr algn="ctr"/>
                      <a:r>
                        <a:rPr lang="en-US" noProof="0" dirty="0"/>
                        <a:t>item in 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934305">
                <a:tc>
                  <a:txBody>
                    <a:bodyPr/>
                    <a:lstStyle/>
                    <a:p>
                      <a:r>
                        <a:rPr lang="pt-PT" dirty="0" err="1"/>
                        <a:t>There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was</a:t>
                      </a:r>
                      <a:r>
                        <a:rPr lang="pt-PT" dirty="0"/>
                        <a:t> a </a:t>
                      </a:r>
                      <a:r>
                        <a:rPr lang="pt-PT" dirty="0" err="1"/>
                        <a:t>problem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with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dataset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it</a:t>
                      </a:r>
                      <a:r>
                        <a:rPr lang="pt-PT" dirty="0"/>
                        <a:t> came </a:t>
                      </a:r>
                      <a:r>
                        <a:rPr lang="pt-PT" dirty="0" err="1"/>
                        <a:t>way</a:t>
                      </a:r>
                      <a:r>
                        <a:rPr lang="pt-PT" dirty="0"/>
                        <a:t> later </a:t>
                      </a:r>
                      <a:r>
                        <a:rPr lang="pt-PT" dirty="0" err="1"/>
                        <a:t>than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it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created</a:t>
                      </a:r>
                      <a:r>
                        <a:rPr lang="pt-PT" dirty="0"/>
                        <a:t> some </a:t>
                      </a:r>
                      <a:r>
                        <a:rPr lang="pt-PT" dirty="0" err="1"/>
                        <a:t>organization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issues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it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was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altered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twice</a:t>
                      </a:r>
                      <a:r>
                        <a:rPr lang="pt-PT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BD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Sprint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It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was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assumed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that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each</a:t>
                      </a:r>
                      <a:r>
                        <a:rPr lang="pt-PT" dirty="0"/>
                        <a:t> time </a:t>
                      </a:r>
                      <a:r>
                        <a:rPr lang="pt-PT" dirty="0" err="1"/>
                        <a:t>unit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was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considered</a:t>
                      </a:r>
                      <a:r>
                        <a:rPr lang="pt-PT" dirty="0"/>
                        <a:t> a </a:t>
                      </a:r>
                      <a:r>
                        <a:rPr lang="pt-PT" dirty="0" err="1"/>
                        <a:t>while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loop</a:t>
                      </a:r>
                      <a:r>
                        <a:rPr lang="pt-PT" dirty="0"/>
                        <a:t>.</a:t>
                      </a:r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1231274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Sprint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lack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starting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information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template</a:t>
                      </a:r>
                      <a:r>
                        <a:rPr lang="pt-PT" dirty="0"/>
                        <a:t> for </a:t>
                      </a:r>
                      <a:r>
                        <a:rPr lang="pt-PT" dirty="0" err="1"/>
                        <a:t>this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project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was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based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on</a:t>
                      </a:r>
                      <a:r>
                        <a:rPr lang="pt-PT" dirty="0"/>
                        <a:t> a </a:t>
                      </a:r>
                      <a:r>
                        <a:rPr lang="pt-PT" dirty="0" err="1"/>
                        <a:t>previous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one</a:t>
                      </a:r>
                      <a:r>
                        <a:rPr lang="pt-PT" dirty="0"/>
                        <a:t>.</a:t>
                      </a:r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ESINF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Sprint1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329E7-3FFD-D203-2288-6373118F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485DCF-CD7D-9487-0175-274A08E0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6298545B-B353-4200-A812-3BB5E336033D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A760796-9F6B-C0FD-165B-0762CD07E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08737"/>
              </p:ext>
            </p:extLst>
          </p:nvPr>
        </p:nvGraphicFramePr>
        <p:xfrm>
          <a:off x="414000" y="1571611"/>
          <a:ext cx="9129510" cy="471068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6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2224">
                <a:tc>
                  <a:txBody>
                    <a:bodyPr/>
                    <a:lstStyle/>
                    <a:p>
                      <a:r>
                        <a:rPr lang="pt-PT" dirty="0"/>
                        <a:t>30/09/2024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02/10/2024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04/10/2024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06/10/2024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08/10/2024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10/10/2024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983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12/10/2024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3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14/10/2024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934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16/10/2024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13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18/10/2024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073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20/10/2024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Class</a:t>
                      </a:r>
                      <a:r>
                        <a:rPr lang="pt-PT" dirty="0"/>
                        <a:t> / 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85137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ISEP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920</Words>
  <Application>Microsoft Macintosh PowerPoint</Application>
  <PresentationFormat>Papel A4 (210x297 mm)</PresentationFormat>
  <Paragraphs>300</Paragraphs>
  <Slides>15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.SF NS</vt:lpstr>
      <vt:lpstr>Arial</vt:lpstr>
      <vt:lpstr>Calibri</vt:lpstr>
      <vt:lpstr>Kozuka Gothic Pro M</vt:lpstr>
      <vt:lpstr>1_ISEP</vt:lpstr>
      <vt:lpstr>Objeto da Shell do Packager</vt:lpstr>
      <vt:lpstr>Class 2Dx2DM Group 131 SPRINT 1</vt:lpstr>
      <vt:lpstr>Sprint planning – Sprint 1</vt:lpstr>
      <vt:lpstr>Sprint planning BDDAD</vt:lpstr>
      <vt:lpstr>Sprint planning ESINF</vt:lpstr>
      <vt:lpstr>Sprint planning LAPR3</vt:lpstr>
      <vt:lpstr>Work by team member</vt:lpstr>
      <vt:lpstr>Work by type</vt:lpstr>
      <vt:lpstr>Issues / Assumptions / unanswered questions</vt:lpstr>
      <vt:lpstr>Daily Meetings</vt:lpstr>
      <vt:lpstr>LLM performance assessment (chatGPT or Copilot)</vt:lpstr>
      <vt:lpstr>LLM performance assessment</vt:lpstr>
      <vt:lpstr>Sprint Retrospective</vt:lpstr>
      <vt:lpstr>Sprint Retrospective</vt:lpstr>
      <vt:lpstr>Overall Project perfomance: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Francisco Santos</cp:lastModifiedBy>
  <cp:revision>479</cp:revision>
  <dcterms:created xsi:type="dcterms:W3CDTF">2010-10-20T15:48:12Z</dcterms:created>
  <dcterms:modified xsi:type="dcterms:W3CDTF">2024-10-25T21:12:18Z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