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4"/>
  </p:notesMasterIdLst>
  <p:sldIdLst>
    <p:sldId id="295" r:id="rId5"/>
    <p:sldId id="409" r:id="rId6"/>
    <p:sldId id="404" r:id="rId7"/>
    <p:sldId id="415" r:id="rId8"/>
    <p:sldId id="416" r:id="rId9"/>
    <p:sldId id="417" r:id="rId10"/>
    <p:sldId id="406" r:id="rId11"/>
    <p:sldId id="407" r:id="rId12"/>
    <p:sldId id="408" r:id="rId13"/>
    <p:sldId id="411" r:id="rId14"/>
    <p:sldId id="418" r:id="rId15"/>
    <p:sldId id="419" r:id="rId16"/>
    <p:sldId id="410" r:id="rId17"/>
    <p:sldId id="412" r:id="rId18"/>
    <p:sldId id="414" r:id="rId19"/>
    <p:sldId id="405" r:id="rId20"/>
    <p:sldId id="398" r:id="rId21"/>
    <p:sldId id="413" r:id="rId22"/>
    <p:sldId id="387" r:id="rId23"/>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32"/>
    <a:srgbClr val="404040"/>
    <a:srgbClr val="7F7F7F"/>
    <a:srgbClr val="FF8600"/>
    <a:srgbClr val="FF6600"/>
    <a:srgbClr val="5B5B5B"/>
    <a:srgbClr val="7F7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Destaqu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Estilo com Tema 2 - Destaqu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Estilo Claro 2 - Destaqu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71" autoAdjust="0"/>
    <p:restoredTop sz="93557" autoAdjust="0"/>
  </p:normalViewPr>
  <p:slideViewPr>
    <p:cSldViewPr>
      <p:cViewPr varScale="1">
        <p:scale>
          <a:sx n="64" d="100"/>
          <a:sy n="64" d="100"/>
        </p:scale>
        <p:origin x="1276"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Pereira" userId="025b4ed9-2f4b-4a2d-9e8c-c2c2ba3dff92" providerId="ADAL" clId="{315E826A-5AB6-427F-ACCF-F28D35A9210B}"/>
    <pc:docChg chg="custSel modSld">
      <pc:chgData name="Alberto Pereira" userId="025b4ed9-2f4b-4a2d-9e8c-c2c2ba3dff92" providerId="ADAL" clId="{315E826A-5AB6-427F-ACCF-F28D35A9210B}" dt="2024-11-22T15:07:26.961" v="510" actId="20577"/>
      <pc:docMkLst>
        <pc:docMk/>
      </pc:docMkLst>
      <pc:sldChg chg="modNotesTx">
        <pc:chgData name="Alberto Pereira" userId="025b4ed9-2f4b-4a2d-9e8c-c2c2ba3dff92" providerId="ADAL" clId="{315E826A-5AB6-427F-ACCF-F28D35A9210B}" dt="2024-11-22T15:04:57.064" v="112" actId="20577"/>
        <pc:sldMkLst>
          <pc:docMk/>
          <pc:sldMk cId="4173375763" sldId="404"/>
        </pc:sldMkLst>
      </pc:sldChg>
      <pc:sldChg chg="modSp mod">
        <pc:chgData name="Alberto Pereira" userId="025b4ed9-2f4b-4a2d-9e8c-c2c2ba3dff92" providerId="ADAL" clId="{315E826A-5AB6-427F-ACCF-F28D35A9210B}" dt="2024-11-22T15:07:26.961" v="510" actId="20577"/>
        <pc:sldMkLst>
          <pc:docMk/>
          <pc:sldMk cId="81955380" sldId="405"/>
        </pc:sldMkLst>
        <pc:spChg chg="mod">
          <ac:chgData name="Alberto Pereira" userId="025b4ed9-2f4b-4a2d-9e8c-c2c2ba3dff92" providerId="ADAL" clId="{315E826A-5AB6-427F-ACCF-F28D35A9210B}" dt="2024-11-22T15:07:26.961" v="510" actId="20577"/>
          <ac:spMkLst>
            <pc:docMk/>
            <pc:sldMk cId="81955380" sldId="405"/>
            <ac:spMk id="2" creationId="{EEE97808-B786-5C10-6A83-416F88B5C6D2}"/>
          </ac:spMkLst>
        </pc:spChg>
      </pc:sldChg>
      <pc:sldChg chg="modNotesTx">
        <pc:chgData name="Alberto Pereira" userId="025b4ed9-2f4b-4a2d-9e8c-c2c2ba3dff92" providerId="ADAL" clId="{315E826A-5AB6-427F-ACCF-F28D35A9210B}" dt="2024-11-22T15:05:30.258" v="270" actId="20577"/>
        <pc:sldMkLst>
          <pc:docMk/>
          <pc:sldMk cId="1942576471" sldId="406"/>
        </pc:sldMkLst>
      </pc:sldChg>
      <pc:sldChg chg="modNotesTx">
        <pc:chgData name="Alberto Pereira" userId="025b4ed9-2f4b-4a2d-9e8c-c2c2ba3dff92" providerId="ADAL" clId="{315E826A-5AB6-427F-ACCF-F28D35A9210B}" dt="2024-11-22T15:05:51.036" v="331" actId="20577"/>
        <pc:sldMkLst>
          <pc:docMk/>
          <pc:sldMk cId="1272851376" sldId="411"/>
        </pc:sldMkLst>
      </pc:sldChg>
      <pc:sldChg chg="modNotesTx">
        <pc:chgData name="Alberto Pereira" userId="025b4ed9-2f4b-4a2d-9e8c-c2c2ba3dff92" providerId="ADAL" clId="{315E826A-5AB6-427F-ACCF-F28D35A9210B}" dt="2024-11-22T15:06:36.228" v="420" actId="313"/>
        <pc:sldMkLst>
          <pc:docMk/>
          <pc:sldMk cId="3049798719" sldId="41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err="1"/>
              <a:t>Hours</a:t>
            </a:r>
            <a:r>
              <a:rPr lang="pt-PT" dirty="0"/>
              <a:t> </a:t>
            </a:r>
            <a:r>
              <a:rPr lang="pt-PT" dirty="0" err="1"/>
              <a:t>or</a:t>
            </a:r>
            <a:r>
              <a:rPr lang="pt-PT" dirty="0"/>
              <a:t> n. </a:t>
            </a:r>
            <a:r>
              <a:rPr lang="pt-PT" dirty="0" err="1"/>
              <a:t>tasks</a:t>
            </a:r>
            <a:endParaRPr lang="pt-P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Horas / tarefas</c:v>
                </c:pt>
              </c:strCache>
            </c:strRef>
          </c:tx>
          <c:spPr>
            <a:solidFill>
              <a:schemeClr val="accent6"/>
            </a:solidFill>
            <a:ln>
              <a:noFill/>
            </a:ln>
            <a:effectLst/>
          </c:spPr>
          <c:invertIfNegative val="0"/>
          <c:cat>
            <c:strRef>
              <c:f>Folha1!$A$2:$A$6</c:f>
              <c:strCache>
                <c:ptCount val="5"/>
                <c:pt idx="0">
                  <c:v>Jorge</c:v>
                </c:pt>
                <c:pt idx="1">
                  <c:v>Francisco</c:v>
                </c:pt>
                <c:pt idx="2">
                  <c:v>Emanuel</c:v>
                </c:pt>
                <c:pt idx="3">
                  <c:v>Paulo</c:v>
                </c:pt>
                <c:pt idx="4">
                  <c:v>Romeu</c:v>
                </c:pt>
              </c:strCache>
            </c:strRef>
          </c:cat>
          <c:val>
            <c:numRef>
              <c:f>Folha1!$B$2:$B$6</c:f>
              <c:numCache>
                <c:formatCode>General</c:formatCode>
                <c:ptCount val="5"/>
                <c:pt idx="0">
                  <c:v>105</c:v>
                </c:pt>
                <c:pt idx="1">
                  <c:v>85</c:v>
                </c:pt>
                <c:pt idx="2">
                  <c:v>74</c:v>
                </c:pt>
                <c:pt idx="3">
                  <c:v>53</c:v>
                </c:pt>
                <c:pt idx="4">
                  <c:v>70</c:v>
                </c:pt>
              </c:numCache>
            </c:numRef>
          </c:val>
          <c:extLst>
            <c:ext xmlns:c16="http://schemas.microsoft.com/office/drawing/2014/chart" uri="{C3380CC4-5D6E-409C-BE32-E72D297353CC}">
              <c16:uniqueId val="{00000000-0486-4A64-B307-80E9A3590427}"/>
            </c:ext>
          </c:extLst>
        </c:ser>
        <c:dLbls>
          <c:showLegendKey val="0"/>
          <c:showVal val="0"/>
          <c:showCatName val="0"/>
          <c:showSerName val="0"/>
          <c:showPercent val="0"/>
          <c:showBubbleSize val="0"/>
        </c:dLbls>
        <c:gapWidth val="219"/>
        <c:overlap val="-27"/>
        <c:axId val="691907944"/>
        <c:axId val="691902368"/>
      </c:barChart>
      <c:catAx>
        <c:axId val="691907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2368"/>
        <c:crosses val="autoZero"/>
        <c:auto val="1"/>
        <c:lblAlgn val="ctr"/>
        <c:lblOffset val="100"/>
        <c:noMultiLvlLbl val="0"/>
      </c:catAx>
      <c:valAx>
        <c:axId val="69190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7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err="1"/>
              <a:t>Epic</a:t>
            </a:r>
            <a:r>
              <a:rPr lang="pt-PT" dirty="0"/>
              <a:t> </a:t>
            </a:r>
            <a:r>
              <a:rPr lang="pt-PT" dirty="0" err="1"/>
              <a:t>or</a:t>
            </a:r>
            <a:r>
              <a:rPr lang="pt-PT" dirty="0"/>
              <a:t> </a:t>
            </a:r>
            <a:r>
              <a:rPr lang="pt-PT" dirty="0" err="1"/>
              <a:t>Component</a:t>
            </a:r>
            <a:r>
              <a:rPr lang="pt-PT" dirty="0"/>
              <a:t> </a:t>
            </a:r>
            <a:r>
              <a:rPr lang="pt-PT" dirty="0" err="1"/>
              <a:t>or</a:t>
            </a:r>
            <a:r>
              <a:rPr lang="pt-PT" dirty="0"/>
              <a:t> 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pieChart>
        <c:varyColors val="1"/>
        <c:ser>
          <c:idx val="0"/>
          <c:order val="0"/>
          <c:tx>
            <c:strRef>
              <c:f>Folha1!$B$1</c:f>
              <c:strCache>
                <c:ptCount val="1"/>
                <c:pt idx="0">
                  <c:v>Componente</c:v>
                </c:pt>
              </c:strCache>
            </c:strRef>
          </c:tx>
          <c:dPt>
            <c:idx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1-0D5E-44D3-AE05-D0CC3596364F}"/>
              </c:ext>
            </c:extLst>
          </c:dPt>
          <c:dPt>
            <c:idx val="1"/>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3-0D5E-44D3-AE05-D0CC3596364F}"/>
              </c:ext>
            </c:extLst>
          </c:dPt>
          <c:dPt>
            <c:idx val="2"/>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5-0D5E-44D3-AE05-D0CC3596364F}"/>
              </c:ext>
            </c:extLst>
          </c:dPt>
          <c:dPt>
            <c:idx val="3"/>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7-0D5E-44D3-AE05-D0CC3596364F}"/>
              </c:ext>
            </c:extLst>
          </c:dPt>
          <c:dPt>
            <c:idx val="4"/>
            <c:bubble3D val="0"/>
            <c:spPr>
              <a:solidFill>
                <a:schemeClr val="accent6">
                  <a:shade val="53000"/>
                </a:schemeClr>
              </a:solidFill>
              <a:ln w="19050">
                <a:solidFill>
                  <a:schemeClr val="lt1"/>
                </a:solidFill>
              </a:ln>
              <a:effectLst/>
            </c:spPr>
            <c:extLst>
              <c:ext xmlns:c16="http://schemas.microsoft.com/office/drawing/2014/chart" uri="{C3380CC4-5D6E-409C-BE32-E72D297353CC}">
                <c16:uniqueId val="{00000009-7BBC-4FFC-919F-8A089DDF1416}"/>
              </c:ext>
            </c:extLst>
          </c:dPt>
          <c:cat>
            <c:strRef>
              <c:f>Folha1!$A$2:$A$6</c:f>
              <c:strCache>
                <c:ptCount val="5"/>
                <c:pt idx="0">
                  <c:v>ESINF</c:v>
                </c:pt>
                <c:pt idx="1">
                  <c:v>ARQC</c:v>
                </c:pt>
                <c:pt idx="2">
                  <c:v>FSIAP</c:v>
                </c:pt>
                <c:pt idx="3">
                  <c:v>BDDAD  </c:v>
                </c:pt>
                <c:pt idx="4">
                  <c:v>LAPR</c:v>
                </c:pt>
              </c:strCache>
            </c:strRef>
          </c:cat>
          <c:val>
            <c:numRef>
              <c:f>Folha1!$B$2:$B$6</c:f>
              <c:numCache>
                <c:formatCode>General</c:formatCode>
                <c:ptCount val="5"/>
                <c:pt idx="0">
                  <c:v>8</c:v>
                </c:pt>
                <c:pt idx="1">
                  <c:v>10</c:v>
                </c:pt>
                <c:pt idx="2">
                  <c:v>2</c:v>
                </c:pt>
                <c:pt idx="3">
                  <c:v>10</c:v>
                </c:pt>
                <c:pt idx="4">
                  <c:v>3</c:v>
                </c:pt>
              </c:numCache>
            </c:numRef>
          </c:val>
          <c:extLst>
            <c:ext xmlns:c16="http://schemas.microsoft.com/office/drawing/2014/chart" uri="{C3380CC4-5D6E-409C-BE32-E72D297353CC}">
              <c16:uniqueId val="{00000000-A2C6-47B5-9769-0633602DAAC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AA918-AAAF-A948-AD9D-7282A6CA6554}" type="datetimeFigureOut">
              <a:rPr lang="en-US" smtClean="0"/>
              <a:pPr/>
              <a:t>11/24/2024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B708B-99F0-4F4A-8995-6044E0FFF0C7}" type="slidenum">
              <a:rPr lang="pt-PT" smtClean="0"/>
              <a:pPr/>
              <a:t>‹nº›</a:t>
            </a:fld>
            <a:endParaRPr lang="pt-PT"/>
          </a:p>
        </p:txBody>
      </p:sp>
    </p:spTree>
    <p:extLst>
      <p:ext uri="{BB962C8B-B14F-4D97-AF65-F5344CB8AC3E}">
        <p14:creationId xmlns:p14="http://schemas.microsoft.com/office/powerpoint/2010/main" val="2564209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Não colocar screenshots! Preencher manualmente os valores.</a:t>
            </a:r>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3</a:t>
            </a:fld>
            <a:endParaRPr lang="pt-PT"/>
          </a:p>
        </p:txBody>
      </p:sp>
    </p:spTree>
    <p:extLst>
      <p:ext uri="{BB962C8B-B14F-4D97-AF65-F5344CB8AC3E}">
        <p14:creationId xmlns:p14="http://schemas.microsoft.com/office/powerpoint/2010/main" val="61497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No comentário de cada team </a:t>
            </a:r>
            <a:r>
              <a:rPr lang="pt-PT" dirty="0" err="1"/>
              <a:t>member</a:t>
            </a:r>
            <a:r>
              <a:rPr lang="pt-PT" dirty="0"/>
              <a:t>, indicar uma percentagem de acerto do LLM de 0-100%</a:t>
            </a:r>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15</a:t>
            </a:fld>
            <a:endParaRPr lang="pt-PT"/>
          </a:p>
        </p:txBody>
      </p:sp>
    </p:spTree>
    <p:extLst>
      <p:ext uri="{BB962C8B-B14F-4D97-AF65-F5344CB8AC3E}">
        <p14:creationId xmlns:p14="http://schemas.microsoft.com/office/powerpoint/2010/main" val="2809822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B0D3B-E509-D605-C780-8D81C085E7FA}"/>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CE6B24FE-11F2-60F5-4DAC-ABB6D886BF5F}"/>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D2F08893-E0B8-1034-16F6-B631D64870AF}"/>
              </a:ext>
            </a:extLst>
          </p:cNvPr>
          <p:cNvSpPr>
            <a:spLocks noGrp="1"/>
          </p:cNvSpPr>
          <p:nvPr>
            <p:ph type="body" idx="1"/>
          </p:nvPr>
        </p:nvSpPr>
        <p:spPr/>
        <p:txBody>
          <a:bodyPr/>
          <a:lstStyle/>
          <a:p>
            <a:r>
              <a:rPr lang="pt-PT" dirty="0"/>
              <a:t>Não colocar screenshots! Preencher manualmente os valores.</a:t>
            </a:r>
          </a:p>
        </p:txBody>
      </p:sp>
      <p:sp>
        <p:nvSpPr>
          <p:cNvPr id="4" name="Marcador de Posição do Número do Diapositivo 3">
            <a:extLst>
              <a:ext uri="{FF2B5EF4-FFF2-40B4-BE49-F238E27FC236}">
                <a16:creationId xmlns:a16="http://schemas.microsoft.com/office/drawing/2014/main" id="{5EEF5D5A-CCAD-3DB8-E2D3-68C34788B027}"/>
              </a:ext>
            </a:extLst>
          </p:cNvPr>
          <p:cNvSpPr>
            <a:spLocks noGrp="1"/>
          </p:cNvSpPr>
          <p:nvPr>
            <p:ph type="sldNum" sz="quarter" idx="5"/>
          </p:nvPr>
        </p:nvSpPr>
        <p:spPr/>
        <p:txBody>
          <a:bodyPr/>
          <a:lstStyle/>
          <a:p>
            <a:fld id="{FC1B708B-99F0-4F4A-8995-6044E0FFF0C7}" type="slidenum">
              <a:rPr lang="pt-PT" smtClean="0"/>
              <a:pPr/>
              <a:t>4</a:t>
            </a:fld>
            <a:endParaRPr lang="pt-PT"/>
          </a:p>
        </p:txBody>
      </p:sp>
    </p:spTree>
    <p:extLst>
      <p:ext uri="{BB962C8B-B14F-4D97-AF65-F5344CB8AC3E}">
        <p14:creationId xmlns:p14="http://schemas.microsoft.com/office/powerpoint/2010/main" val="389715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C2D3E-BBA8-1700-D211-347AE674B0B0}"/>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F1036651-DE8C-B184-15CB-D7F8BE1B8FD6}"/>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F261E73F-799C-0834-3BC2-0662EB67D809}"/>
              </a:ext>
            </a:extLst>
          </p:cNvPr>
          <p:cNvSpPr>
            <a:spLocks noGrp="1"/>
          </p:cNvSpPr>
          <p:nvPr>
            <p:ph type="body" idx="1"/>
          </p:nvPr>
        </p:nvSpPr>
        <p:spPr/>
        <p:txBody>
          <a:bodyPr/>
          <a:lstStyle/>
          <a:p>
            <a:r>
              <a:rPr lang="pt-PT" dirty="0"/>
              <a:t>Não colocar screenshots! Preencher manualmente os valores.</a:t>
            </a:r>
          </a:p>
        </p:txBody>
      </p:sp>
      <p:sp>
        <p:nvSpPr>
          <p:cNvPr id="4" name="Marcador de Posição do Número do Diapositivo 3">
            <a:extLst>
              <a:ext uri="{FF2B5EF4-FFF2-40B4-BE49-F238E27FC236}">
                <a16:creationId xmlns:a16="http://schemas.microsoft.com/office/drawing/2014/main" id="{28B6373D-3449-132F-23DA-C80E28AA024D}"/>
              </a:ext>
            </a:extLst>
          </p:cNvPr>
          <p:cNvSpPr>
            <a:spLocks noGrp="1"/>
          </p:cNvSpPr>
          <p:nvPr>
            <p:ph type="sldNum" sz="quarter" idx="5"/>
          </p:nvPr>
        </p:nvSpPr>
        <p:spPr/>
        <p:txBody>
          <a:bodyPr/>
          <a:lstStyle/>
          <a:p>
            <a:fld id="{FC1B708B-99F0-4F4A-8995-6044E0FFF0C7}" type="slidenum">
              <a:rPr lang="pt-PT" smtClean="0"/>
              <a:pPr/>
              <a:t>5</a:t>
            </a:fld>
            <a:endParaRPr lang="pt-PT"/>
          </a:p>
        </p:txBody>
      </p:sp>
    </p:spTree>
    <p:extLst>
      <p:ext uri="{BB962C8B-B14F-4D97-AF65-F5344CB8AC3E}">
        <p14:creationId xmlns:p14="http://schemas.microsoft.com/office/powerpoint/2010/main" val="204076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EF92D-DE4F-309B-6205-8B86B23BDECE}"/>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31D09EF4-3A9E-C5A1-4A91-4C4CC95B042A}"/>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02B2BA43-9CFE-F3A7-F421-11219463DECC}"/>
              </a:ext>
            </a:extLst>
          </p:cNvPr>
          <p:cNvSpPr>
            <a:spLocks noGrp="1"/>
          </p:cNvSpPr>
          <p:nvPr>
            <p:ph type="body" idx="1"/>
          </p:nvPr>
        </p:nvSpPr>
        <p:spPr/>
        <p:txBody>
          <a:bodyPr/>
          <a:lstStyle/>
          <a:p>
            <a:r>
              <a:rPr lang="pt-PT" dirty="0"/>
              <a:t>Não colocar screenshots! Preencher manualmente os valores.</a:t>
            </a:r>
          </a:p>
        </p:txBody>
      </p:sp>
      <p:sp>
        <p:nvSpPr>
          <p:cNvPr id="4" name="Marcador de Posição do Número do Diapositivo 3">
            <a:extLst>
              <a:ext uri="{FF2B5EF4-FFF2-40B4-BE49-F238E27FC236}">
                <a16:creationId xmlns:a16="http://schemas.microsoft.com/office/drawing/2014/main" id="{36A401DF-6CC3-73EB-D4CF-B9C6D35D2E2B}"/>
              </a:ext>
            </a:extLst>
          </p:cNvPr>
          <p:cNvSpPr>
            <a:spLocks noGrp="1"/>
          </p:cNvSpPr>
          <p:nvPr>
            <p:ph type="sldNum" sz="quarter" idx="5"/>
          </p:nvPr>
        </p:nvSpPr>
        <p:spPr/>
        <p:txBody>
          <a:bodyPr/>
          <a:lstStyle/>
          <a:p>
            <a:fld id="{FC1B708B-99F0-4F4A-8995-6044E0FFF0C7}" type="slidenum">
              <a:rPr lang="pt-PT" smtClean="0"/>
              <a:pPr/>
              <a:t>6</a:t>
            </a:fld>
            <a:endParaRPr lang="pt-PT"/>
          </a:p>
        </p:txBody>
      </p:sp>
    </p:spTree>
    <p:extLst>
      <p:ext uri="{BB962C8B-B14F-4D97-AF65-F5344CB8AC3E}">
        <p14:creationId xmlns:p14="http://schemas.microsoft.com/office/powerpoint/2010/main" val="38013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Se compilaram o registo de horas colocar as horas de trabalho, caso contrario utilizar o numero de tarefas ou algo que reflita a distribuição de trabalho.</a:t>
            </a:r>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7</a:t>
            </a:fld>
            <a:endParaRPr lang="pt-PT"/>
          </a:p>
        </p:txBody>
      </p:sp>
    </p:spTree>
    <p:extLst>
      <p:ext uri="{BB962C8B-B14F-4D97-AF65-F5344CB8AC3E}">
        <p14:creationId xmlns:p14="http://schemas.microsoft.com/office/powerpoint/2010/main" val="274027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Podem criar mais páginas se estas não forem suficientes</a:t>
            </a:r>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10</a:t>
            </a:fld>
            <a:endParaRPr lang="pt-PT"/>
          </a:p>
        </p:txBody>
      </p:sp>
    </p:spTree>
    <p:extLst>
      <p:ext uri="{BB962C8B-B14F-4D97-AF65-F5344CB8AC3E}">
        <p14:creationId xmlns:p14="http://schemas.microsoft.com/office/powerpoint/2010/main" val="2933238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044B1-5272-AA25-3B21-1B893FF20729}"/>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2C12CB27-46A7-79CD-7519-3652DF99E09E}"/>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E3C9B902-9BFE-810F-056B-5CA32751CB3A}"/>
              </a:ext>
            </a:extLst>
          </p:cNvPr>
          <p:cNvSpPr>
            <a:spLocks noGrp="1"/>
          </p:cNvSpPr>
          <p:nvPr>
            <p:ph type="body" idx="1"/>
          </p:nvPr>
        </p:nvSpPr>
        <p:spPr/>
        <p:txBody>
          <a:bodyPr/>
          <a:lstStyle/>
          <a:p>
            <a:r>
              <a:rPr lang="pt-PT" dirty="0"/>
              <a:t>Podem criar mais páginas se estas não forem suficientes</a:t>
            </a:r>
          </a:p>
        </p:txBody>
      </p:sp>
      <p:sp>
        <p:nvSpPr>
          <p:cNvPr id="4" name="Marcador de Posição do Número do Diapositivo 3">
            <a:extLst>
              <a:ext uri="{FF2B5EF4-FFF2-40B4-BE49-F238E27FC236}">
                <a16:creationId xmlns:a16="http://schemas.microsoft.com/office/drawing/2014/main" id="{9E9B5230-5A02-9DBA-7EE5-FD3DDDB41F46}"/>
              </a:ext>
            </a:extLst>
          </p:cNvPr>
          <p:cNvSpPr>
            <a:spLocks noGrp="1"/>
          </p:cNvSpPr>
          <p:nvPr>
            <p:ph type="sldNum" sz="quarter" idx="5"/>
          </p:nvPr>
        </p:nvSpPr>
        <p:spPr/>
        <p:txBody>
          <a:bodyPr/>
          <a:lstStyle/>
          <a:p>
            <a:fld id="{FC1B708B-99F0-4F4A-8995-6044E0FFF0C7}" type="slidenum">
              <a:rPr lang="pt-PT" smtClean="0"/>
              <a:pPr/>
              <a:t>11</a:t>
            </a:fld>
            <a:endParaRPr lang="pt-PT"/>
          </a:p>
        </p:txBody>
      </p:sp>
    </p:spTree>
    <p:extLst>
      <p:ext uri="{BB962C8B-B14F-4D97-AF65-F5344CB8AC3E}">
        <p14:creationId xmlns:p14="http://schemas.microsoft.com/office/powerpoint/2010/main" val="198121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1147-9FA8-E885-E8DA-1206DF88D808}"/>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02EF85CA-6C6A-08BA-576C-A8B619502F7D}"/>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9A135A70-650F-6530-D6F1-4A387A50220E}"/>
              </a:ext>
            </a:extLst>
          </p:cNvPr>
          <p:cNvSpPr>
            <a:spLocks noGrp="1"/>
          </p:cNvSpPr>
          <p:nvPr>
            <p:ph type="body" idx="1"/>
          </p:nvPr>
        </p:nvSpPr>
        <p:spPr/>
        <p:txBody>
          <a:bodyPr/>
          <a:lstStyle/>
          <a:p>
            <a:r>
              <a:rPr lang="pt-PT" dirty="0"/>
              <a:t>Podem criar mais páginas se estas não forem suficientes</a:t>
            </a:r>
          </a:p>
        </p:txBody>
      </p:sp>
      <p:sp>
        <p:nvSpPr>
          <p:cNvPr id="4" name="Marcador de Posição do Número do Diapositivo 3">
            <a:extLst>
              <a:ext uri="{FF2B5EF4-FFF2-40B4-BE49-F238E27FC236}">
                <a16:creationId xmlns:a16="http://schemas.microsoft.com/office/drawing/2014/main" id="{57803729-40FB-F1CB-97A1-D3BF99AFD01A}"/>
              </a:ext>
            </a:extLst>
          </p:cNvPr>
          <p:cNvSpPr>
            <a:spLocks noGrp="1"/>
          </p:cNvSpPr>
          <p:nvPr>
            <p:ph type="sldNum" sz="quarter" idx="5"/>
          </p:nvPr>
        </p:nvSpPr>
        <p:spPr/>
        <p:txBody>
          <a:bodyPr/>
          <a:lstStyle/>
          <a:p>
            <a:fld id="{FC1B708B-99F0-4F4A-8995-6044E0FFF0C7}" type="slidenum">
              <a:rPr lang="pt-PT" smtClean="0"/>
              <a:pPr/>
              <a:t>12</a:t>
            </a:fld>
            <a:endParaRPr lang="pt-PT"/>
          </a:p>
        </p:txBody>
      </p:sp>
    </p:spTree>
    <p:extLst>
      <p:ext uri="{BB962C8B-B14F-4D97-AF65-F5344CB8AC3E}">
        <p14:creationId xmlns:p14="http://schemas.microsoft.com/office/powerpoint/2010/main" val="231773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14</a:t>
            </a:fld>
            <a:endParaRPr lang="pt-PT"/>
          </a:p>
        </p:txBody>
      </p:sp>
    </p:spTree>
    <p:extLst>
      <p:ext uri="{BB962C8B-B14F-4D97-AF65-F5344CB8AC3E}">
        <p14:creationId xmlns:p14="http://schemas.microsoft.com/office/powerpoint/2010/main" val="224900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Shape 14"/>
        <p:cNvGrpSpPr/>
        <p:nvPr/>
      </p:nvGrpSpPr>
      <p:grpSpPr>
        <a:xfrm>
          <a:off x="0" y="0"/>
          <a:ext cx="0" cy="0"/>
          <a:chOff x="0" y="0"/>
          <a:chExt cx="0" cy="0"/>
        </a:xfrm>
      </p:grpSpPr>
      <p:sp>
        <p:nvSpPr>
          <p:cNvPr id="2" name="Retângulo 1">
            <a:extLst>
              <a:ext uri="{FF2B5EF4-FFF2-40B4-BE49-F238E27FC236}">
                <a16:creationId xmlns:a16="http://schemas.microsoft.com/office/drawing/2014/main" id="{E3986928-2F1A-05D5-49A7-ECF44F7E6983}"/>
              </a:ext>
            </a:extLst>
          </p:cNvPr>
          <p:cNvSpPr/>
          <p:nvPr userDrawn="1"/>
        </p:nvSpPr>
        <p:spPr>
          <a:xfrm>
            <a:off x="1" y="1093304"/>
            <a:ext cx="9906000" cy="57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5" name="Shape 15"/>
          <p:cNvSpPr txBox="1">
            <a:spLocks noGrp="1"/>
          </p:cNvSpPr>
          <p:nvPr>
            <p:ph type="title"/>
          </p:nvPr>
        </p:nvSpPr>
        <p:spPr>
          <a:xfrm>
            <a:off x="414000" y="4000503"/>
            <a:ext cx="8182338"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Shape 1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8710604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65020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dirty="0"/>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24/11/2024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7215170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24/11/2024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269420808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79264868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dirty="0"/>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24/11/2024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24/11/2024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Em branco">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85800" y="1066800"/>
            <a:ext cx="8534399" cy="571503"/>
          </a:xfrm>
          <a:prstGeom prst="rect">
            <a:avLst/>
          </a:prstGeom>
          <a:noFill/>
          <a:ln>
            <a:noFill/>
          </a:ln>
        </p:spPr>
        <p:txBody>
          <a:bodyPr wrap="square" lIns="91425" tIns="91425" rIns="91425" bIns="91425" anchor="t" anchorCtr="0"/>
          <a:lstStyle>
            <a:lvl1pPr marL="0" marR="0" lvl="0" indent="0" algn="l" rtl="0">
              <a:spcBef>
                <a:spcPts val="0"/>
              </a:spcBef>
              <a:buClr>
                <a:srgbClr val="000000"/>
              </a:buClr>
              <a:buFont typeface="Calibri"/>
              <a:buNone/>
              <a:defRPr sz="3200" b="1" i="0" u="none" strike="noStrike" cap="none">
                <a:solidFill>
                  <a:srgbClr val="00000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685800" y="1714488"/>
            <a:ext cx="8534399" cy="4305312"/>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SzPct val="100000"/>
              <a:buFont typeface="Arial"/>
              <a:buChar char="•"/>
              <a:defRPr sz="1800" b="0" i="0" u="none" strike="noStrike" cap="none">
                <a:latin typeface="Calibri"/>
                <a:ea typeface="Calibri"/>
                <a:cs typeface="Calibri"/>
                <a:sym typeface="Calibri"/>
              </a:defRPr>
            </a:lvl1pPr>
            <a:lvl2pPr marL="742950" marR="0" lvl="1" indent="-171450" algn="l" rtl="0">
              <a:spcBef>
                <a:spcPts val="0"/>
              </a:spcBef>
              <a:spcAft>
                <a:spcPts val="400"/>
              </a:spcAft>
              <a:buSzPct val="100000"/>
              <a:buFont typeface="Arial"/>
              <a:buChar char="–"/>
              <a:defRPr sz="1800" b="0" i="0" u="none" strike="noStrike" cap="none">
                <a:latin typeface="Calibri"/>
                <a:ea typeface="Calibri"/>
                <a:cs typeface="Calibri"/>
                <a:sym typeface="Calibri"/>
              </a:defRPr>
            </a:lvl2pPr>
            <a:lvl3pPr marL="1143000" marR="0" lvl="2" indent="-228600" algn="l" rtl="0">
              <a:spcBef>
                <a:spcPts val="0"/>
              </a:spcBef>
              <a:spcAft>
                <a:spcPts val="400"/>
              </a:spcAft>
              <a:buFont typeface="Arial"/>
              <a:buChar char="■"/>
              <a:defRPr sz="1800" b="0" i="0" u="none" strike="noStrike" cap="none">
                <a:latin typeface="Calibri"/>
                <a:ea typeface="Calibri"/>
                <a:cs typeface="Calibri"/>
                <a:sym typeface="Calibri"/>
              </a:defRPr>
            </a:lvl3pPr>
            <a:lvl4pPr marL="1600200" marR="0" lvl="3"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4pPr>
            <a:lvl5pPr marL="2057400" marR="0" lvl="4"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 name="Retângulo 1">
            <a:extLst>
              <a:ext uri="{FF2B5EF4-FFF2-40B4-BE49-F238E27FC236}">
                <a16:creationId xmlns:a16="http://schemas.microsoft.com/office/drawing/2014/main" id="{761D1FC4-6243-41CD-9D5B-A6553C84873C}"/>
              </a:ext>
            </a:extLst>
          </p:cNvPr>
          <p:cNvSpPr/>
          <p:nvPr userDrawn="1"/>
        </p:nvSpPr>
        <p:spPr>
          <a:xfrm>
            <a:off x="579188" y="6525785"/>
            <a:ext cx="1451038" cy="276999"/>
          </a:xfrm>
          <a:prstGeom prst="rect">
            <a:avLst/>
          </a:prstGeom>
        </p:spPr>
        <p:txBody>
          <a:bodyPr wrap="none">
            <a:spAutoFit/>
          </a:bodyPr>
          <a:lstStyle/>
          <a:p>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Internal</a:t>
            </a:r>
            <a:r>
              <a:rPr lang="pt-PT" sz="1200" b="1"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 Use </a:t>
            </a:r>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Only</a:t>
            </a:r>
            <a:endParaRPr lang="pt-PT" sz="1200"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endParaRPr>
          </a:p>
        </p:txBody>
      </p:sp>
    </p:spTree>
    <p:extLst>
      <p:ext uri="{BB962C8B-B14F-4D97-AF65-F5344CB8AC3E}">
        <p14:creationId xmlns:p14="http://schemas.microsoft.com/office/powerpoint/2010/main" val="273965312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80967" y="4000503"/>
            <a:ext cx="821537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90552" y="4808553"/>
            <a:ext cx="6848464" cy="406396"/>
          </a:xfrm>
          <a:prstGeom prst="rect">
            <a:avLst/>
          </a:prstGeom>
          <a:noFill/>
          <a:ln>
            <a:noFill/>
          </a:ln>
        </p:spPr>
        <p:txBody>
          <a:bodyPr wrap="square" lIns="91425" tIns="91425" rIns="91425" bIns="91425" anchor="b" anchorCtr="0"/>
          <a:lstStyle>
            <a:lvl1pPr marL="0" marR="0" lvl="0" indent="0" algn="l" rtl="0">
              <a:spcBef>
                <a:spcPts val="0"/>
              </a:spcBef>
              <a:spcAft>
                <a:spcPts val="400"/>
              </a:spcAft>
              <a:buClr>
                <a:srgbClr val="888888"/>
              </a:buClr>
              <a:buFont typeface="Arial"/>
              <a:buChar char="●"/>
              <a:defRPr sz="2000" b="0" i="0" u="none" strike="noStrike" cap="none">
                <a:solidFill>
                  <a:srgbClr val="888888"/>
                </a:solidFill>
                <a:latin typeface="Calibri"/>
                <a:ea typeface="Calibri"/>
                <a:cs typeface="Calibri"/>
                <a:sym typeface="Calibri"/>
              </a:defRPr>
            </a:lvl1pPr>
            <a:lvl2pPr marL="457200" marR="0" lvl="1" indent="0" algn="l" rtl="0">
              <a:spcBef>
                <a:spcPts val="0"/>
              </a:spcBef>
              <a:spcAft>
                <a:spcPts val="400"/>
              </a:spcAft>
              <a:buClr>
                <a:srgbClr val="888888"/>
              </a:buClr>
              <a:buFont typeface="Arial"/>
              <a:buChar char="○"/>
              <a:defRPr sz="1800" b="0" i="0" u="none" strike="noStrike" cap="none">
                <a:solidFill>
                  <a:srgbClr val="888888"/>
                </a:solidFill>
                <a:latin typeface="Calibri"/>
                <a:ea typeface="Calibri"/>
                <a:cs typeface="Calibri"/>
                <a:sym typeface="Calibri"/>
              </a:defRPr>
            </a:lvl2pPr>
            <a:lvl3pPr marL="914400" marR="0" lvl="2" indent="0" algn="l" rtl="0">
              <a:spcBef>
                <a:spcPts val="0"/>
              </a:spcBef>
              <a:spcAft>
                <a:spcPts val="400"/>
              </a:spcAft>
              <a:buClr>
                <a:srgbClr val="888888"/>
              </a:buClr>
              <a:buFont typeface="Arial"/>
              <a:buChar char="■"/>
              <a:defRPr sz="1600" b="0" i="0" u="none" strike="noStrike" cap="none">
                <a:solidFill>
                  <a:srgbClr val="888888"/>
                </a:solidFill>
                <a:latin typeface="Calibri"/>
                <a:ea typeface="Calibri"/>
                <a:cs typeface="Calibri"/>
                <a:sym typeface="Calibri"/>
              </a:defRPr>
            </a:lvl3pPr>
            <a:lvl4pPr marL="1371600" marR="0" lvl="3"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4pPr>
            <a:lvl5pPr marL="1828800" marR="0" lvl="4"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6pPr>
            <a:lvl7pPr marL="2743200" marR="0" lvl="6"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7pPr>
            <a:lvl8pPr marL="3200400" marR="0" lvl="7"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8pPr>
            <a:lvl9pPr marL="3657600" marR="0" lvl="8"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9pPr>
          </a:lstStyle>
          <a:p>
            <a:endParaRPr dirty="0"/>
          </a:p>
        </p:txBody>
      </p:sp>
      <p:sp>
        <p:nvSpPr>
          <p:cNvPr id="24" name="Shape 24"/>
          <p:cNvSpPr txBox="1">
            <a:spLocks noGrp="1"/>
          </p:cNvSpPr>
          <p:nvPr>
            <p:ph type="dt" idx="10"/>
          </p:nvPr>
        </p:nvSpPr>
        <p:spPr>
          <a:xfrm>
            <a:off x="452406"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189838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4000" y="1000108"/>
            <a:ext cx="904320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14000" y="1714486"/>
            <a:ext cx="90432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379991936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údo Duplo">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14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37" name="Shape 37"/>
          <p:cNvSpPr txBox="1">
            <a:spLocks noGrp="1"/>
          </p:cNvSpPr>
          <p:nvPr>
            <p:ph type="body" idx="2"/>
          </p:nvPr>
        </p:nvSpPr>
        <p:spPr>
          <a:xfrm>
            <a:off x="4968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49082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Shape 38"/>
        <p:cNvGrpSpPr/>
        <p:nvPr/>
      </p:nvGrpSpPr>
      <p:grpSpPr>
        <a:xfrm>
          <a:off x="0" y="0"/>
          <a:ext cx="0" cy="0"/>
          <a:chOff x="0" y="0"/>
          <a:chExt cx="0" cy="0"/>
        </a:xfrm>
      </p:grpSpPr>
      <p:sp>
        <p:nvSpPr>
          <p:cNvPr id="39" name="Shape 39"/>
          <p:cNvSpPr>
            <a:spLocks noGrp="1"/>
          </p:cNvSpPr>
          <p:nvPr>
            <p:ph type="pic" idx="2"/>
          </p:nvPr>
        </p:nvSpPr>
        <p:spPr>
          <a:xfrm>
            <a:off x="414000" y="1004400"/>
            <a:ext cx="9043200" cy="5309999"/>
          </a:xfrm>
          <a:prstGeom prst="rect">
            <a:avLst/>
          </a:prstGeom>
          <a:no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None/>
              <a:defRPr sz="32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None/>
              <a:defRPr sz="28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None/>
              <a:defRPr sz="24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title"/>
          </p:nvPr>
        </p:nvSpPr>
        <p:spPr>
          <a:xfrm>
            <a:off x="523843" y="5505467"/>
            <a:ext cx="5943599" cy="352424"/>
          </a:xfrm>
          <a:prstGeom prst="rect">
            <a:avLst/>
          </a:prstGeom>
          <a:solidFill>
            <a:schemeClr val="lt1"/>
          </a:solidFill>
          <a:ln>
            <a:noFill/>
          </a:ln>
        </p:spPr>
        <p:txBody>
          <a:bodyPr wrap="square" lIns="91425" tIns="91425" rIns="91425" bIns="91425" anchor="b" anchorCtr="0"/>
          <a:lstStyle>
            <a:lvl1pPr marL="0" marR="0" lvl="0" indent="0" algn="l" rtl="0">
              <a:spcBef>
                <a:spcPts val="0"/>
              </a:spcBef>
              <a:buClr>
                <a:schemeClr val="lt1"/>
              </a:buClr>
              <a:buFont typeface="Calibri"/>
              <a:buNone/>
              <a:defRPr sz="2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523843" y="5929330"/>
            <a:ext cx="8858312" cy="276239"/>
          </a:xfrm>
          <a:prstGeom prst="rect">
            <a:avLst/>
          </a:prstGeom>
          <a:solidFill>
            <a:schemeClr val="lt1"/>
          </a:solid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Char char="●"/>
              <a:defRPr sz="14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Char char="○"/>
              <a:defRPr sz="12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Char char="■"/>
              <a:defRPr sz="10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5pPr>
            <a:lvl6pPr marL="2286000" marR="0" lvl="5"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104761556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 branco">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49" name="Shape 49"/>
          <p:cNvSpPr txBox="1">
            <a:spLocks noGrp="1"/>
          </p:cNvSpPr>
          <p:nvPr>
            <p:ph type="title"/>
          </p:nvPr>
        </p:nvSpPr>
        <p:spPr>
          <a:xfrm>
            <a:off x="685800" y="1066800"/>
            <a:ext cx="86105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685800" y="1714488"/>
            <a:ext cx="8610599" cy="4572031"/>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800" b="0" i="0" u="none" strike="noStrike" cap="none">
                <a:solidFill>
                  <a:srgbClr val="D8D8D8"/>
                </a:solidFill>
                <a:latin typeface="Calibri"/>
                <a:ea typeface="Calibri"/>
                <a:cs typeface="Calibri"/>
                <a:sym typeface="Calibri"/>
              </a:defRPr>
            </a:lvl3pPr>
            <a:lvl4pPr marL="1600200" marR="0" lvl="3"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4pPr>
            <a:lvl5pPr marL="2057400" marR="0" lvl="4"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9187231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trada">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p:nvPr/>
        </p:nvSpPr>
        <p:spPr>
          <a:xfrm flipH="1">
            <a:off x="6764158" y="4953000"/>
            <a:ext cx="182741" cy="374710"/>
          </a:xfrm>
          <a:prstGeom prst="rect">
            <a:avLst/>
          </a:prstGeom>
          <a:solidFill>
            <a:schemeClr val="lt1">
              <a:alpha val="69803"/>
            </a:schemeClr>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2000" b="0" i="0" u="none" strike="noStrike" cap="none">
              <a:solidFill>
                <a:srgbClr val="00CAEF"/>
              </a:solidFill>
              <a:latin typeface="Arial"/>
              <a:ea typeface="Arial"/>
              <a:cs typeface="Arial"/>
              <a:sym typeface="Arial"/>
            </a:endParaRPr>
          </a:p>
        </p:txBody>
      </p:sp>
    </p:spTree>
    <p:extLst>
      <p:ext uri="{BB962C8B-B14F-4D97-AF65-F5344CB8AC3E}">
        <p14:creationId xmlns:p14="http://schemas.microsoft.com/office/powerpoint/2010/main" val="267651278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entrada">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9159852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Shape 9"/>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CD0DF30C-F77B-4F2F-9EB1-3B93EBB0DB99}"/>
              </a:ext>
            </a:extLst>
          </p:cNvPr>
          <p:cNvSpPr/>
          <p:nvPr userDrawn="1"/>
        </p:nvSpPr>
        <p:spPr>
          <a:xfrm>
            <a:off x="324908" y="6390861"/>
            <a:ext cx="9214886" cy="467139"/>
          </a:xfrm>
          <a:prstGeom prst="roundRect">
            <a:avLst>
              <a:gd name="adj" fmla="val 6170"/>
            </a:avLst>
          </a:prstGeom>
          <a:solidFill>
            <a:srgbClr val="9A1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9A1A24"/>
              </a:solidFill>
            </a:endParaRPr>
          </a:p>
        </p:txBody>
      </p:sp>
      <p:sp>
        <p:nvSpPr>
          <p:cNvPr id="10" name="Shape 10"/>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1" name="Shape 11"/>
          <p:cNvSpPr txBox="1">
            <a:spLocks noGrp="1"/>
          </p:cNvSpPr>
          <p:nvPr>
            <p:ph type="ftr" idx="11"/>
          </p:nvPr>
        </p:nvSpPr>
        <p:spPr>
          <a:xfrm>
            <a:off x="1666851" y="6492898"/>
            <a:ext cx="6831106"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1" u="none" strike="noStrike" cap="none">
                <a:solidFill>
                  <a:srgbClr val="888888"/>
                </a:solidFill>
                <a:latin typeface="Kozuka Gothic Pro M" panose="020B0700000000000000" pitchFamily="34" charset="-128"/>
                <a:ea typeface="Kozuka Gothic Pro M" panose="020B0700000000000000" pitchFamily="34" charset="-128"/>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pt-PT" dirty="0"/>
          </a:p>
        </p:txBody>
      </p:sp>
      <p:sp>
        <p:nvSpPr>
          <p:cNvPr id="12" name="Shape 12"/>
          <p:cNvSpPr txBox="1">
            <a:spLocks noGrp="1"/>
          </p:cNvSpPr>
          <p:nvPr>
            <p:ph type="sldNum" idx="12"/>
          </p:nvPr>
        </p:nvSpPr>
        <p:spPr>
          <a:xfrm>
            <a:off x="8632453" y="6492875"/>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dirty="0">
              <a:solidFill>
                <a:srgbClr val="888888"/>
              </a:solidFill>
              <a:latin typeface="Arial"/>
              <a:ea typeface="Arial"/>
              <a:cs typeface="Arial"/>
              <a:sym typeface="Arial"/>
            </a:endParaRPr>
          </a:p>
        </p:txBody>
      </p:sp>
      <p:sp>
        <p:nvSpPr>
          <p:cNvPr id="13" name="Shape 13"/>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15" name="Imagem 14">
            <a:extLst>
              <a:ext uri="{FF2B5EF4-FFF2-40B4-BE49-F238E27FC236}">
                <a16:creationId xmlns:a16="http://schemas.microsoft.com/office/drawing/2014/main" id="{D3441222-7DC4-AAA3-4880-5CB78D81CC04}"/>
              </a:ext>
            </a:extLst>
          </p:cNvPr>
          <p:cNvPicPr>
            <a:picLocks noChangeAspect="1"/>
          </p:cNvPicPr>
          <p:nvPr userDrawn="1"/>
        </p:nvPicPr>
        <p:blipFill>
          <a:blip r:embed="rId18"/>
          <a:stretch>
            <a:fillRect/>
          </a:stretch>
        </p:blipFill>
        <p:spPr>
          <a:xfrm>
            <a:off x="0" y="-10536"/>
            <a:ext cx="9906000" cy="996500"/>
          </a:xfrm>
          <a:prstGeom prst="rect">
            <a:avLst/>
          </a:prstGeom>
        </p:spPr>
      </p:pic>
    </p:spTree>
    <p:extLst>
      <p:ext uri="{BB962C8B-B14F-4D97-AF65-F5344CB8AC3E}">
        <p14:creationId xmlns:p14="http://schemas.microsoft.com/office/powerpoint/2010/main" val="2703164409"/>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52" r:id="rId14"/>
    <p:sldLayoutId id="2147483655" r:id="rId15"/>
    <p:sldLayoutId id="2147483661" r:id="rId16"/>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36CE6F5-8CA7-4383-A151-C2832D6337AE}"/>
              </a:ext>
            </a:extLst>
          </p:cNvPr>
          <p:cNvSpPr txBox="1"/>
          <p:nvPr/>
        </p:nvSpPr>
        <p:spPr>
          <a:xfrm>
            <a:off x="244593" y="4014065"/>
            <a:ext cx="8913440" cy="307777"/>
          </a:xfrm>
          <a:prstGeom prst="rect">
            <a:avLst/>
          </a:prstGeom>
          <a:noFill/>
        </p:spPr>
        <p:txBody>
          <a:bodyPr wrap="square" lIns="91440" tIns="45720" rIns="91440" bIns="45720" rtlCol="0" anchor="t">
            <a:spAutoFit/>
          </a:bodyPr>
          <a:lstStyle/>
          <a:p>
            <a:pPr>
              <a:spcBef>
                <a:spcPct val="20000"/>
              </a:spcBef>
            </a:pPr>
            <a:r>
              <a:rPr lang="pt-PT" sz="1400" dirty="0" err="1"/>
              <a:t>Group</a:t>
            </a:r>
            <a:r>
              <a:rPr lang="pt-PT" sz="1400" dirty="0"/>
              <a:t> </a:t>
            </a:r>
            <a:r>
              <a:rPr lang="pt-PT" sz="1400" dirty="0" err="1"/>
              <a:t>members</a:t>
            </a:r>
            <a:r>
              <a:rPr kumimoji="0" lang="pt-PT" sz="1400" b="0" i="0" u="none" strike="noStrike" kern="1200" cap="none" spc="0" normalizeH="0" baseline="0" noProof="0" dirty="0">
                <a:ln>
                  <a:noFill/>
                </a:ln>
                <a:effectLst/>
                <a:uLnTx/>
                <a:uFillTx/>
                <a:latin typeface="+mn-lt"/>
                <a:ea typeface="+mn-ea"/>
                <a:cs typeface="+mn-cs"/>
              </a:rPr>
              <a:t>:</a:t>
            </a:r>
          </a:p>
        </p:txBody>
      </p:sp>
      <p:sp>
        <p:nvSpPr>
          <p:cNvPr id="3" name="Título 2">
            <a:extLst>
              <a:ext uri="{FF2B5EF4-FFF2-40B4-BE49-F238E27FC236}">
                <a16:creationId xmlns:a16="http://schemas.microsoft.com/office/drawing/2014/main" id="{A20BB2CE-AD20-4EB4-9198-1AB0990B2FB7}"/>
              </a:ext>
            </a:extLst>
          </p:cNvPr>
          <p:cNvSpPr>
            <a:spLocks noGrp="1"/>
          </p:cNvSpPr>
          <p:nvPr>
            <p:ph type="title"/>
          </p:nvPr>
        </p:nvSpPr>
        <p:spPr>
          <a:xfrm>
            <a:off x="632519" y="2924670"/>
            <a:ext cx="8505945" cy="571503"/>
          </a:xfrm>
        </p:spPr>
        <p:txBody>
          <a:bodyPr/>
          <a:lstStyle/>
          <a:p>
            <a:pPr algn="ctr"/>
            <a:r>
              <a:rPr lang="en-US" sz="3200" cap="none" dirty="0">
                <a:solidFill>
                  <a:schemeClr val="tx1"/>
                </a:solidFill>
                <a:latin typeface="+mn-lt"/>
                <a:ea typeface="+mn-ea"/>
                <a:cs typeface="+mn-cs"/>
              </a:rPr>
              <a:t>Class 2DM Group</a:t>
            </a:r>
            <a:r>
              <a:rPr kumimoji="0" lang="en-US" sz="3200" b="0" i="0" u="none" strike="noStrike" kern="1200" cap="none" spc="0" normalizeH="0" baseline="0" noProof="0" dirty="0">
                <a:ln>
                  <a:noFill/>
                </a:ln>
                <a:solidFill>
                  <a:schemeClr val="tx1"/>
                </a:solidFill>
                <a:effectLst/>
                <a:uLnTx/>
                <a:uFillTx/>
                <a:latin typeface="+mn-lt"/>
                <a:ea typeface="+mn-ea"/>
                <a:cs typeface="+mn-cs"/>
              </a:rPr>
              <a:t> 131 </a:t>
            </a:r>
            <a:r>
              <a:rPr kumimoji="0" lang="en-US" sz="3200" b="1" i="0" u="none" strike="noStrike" kern="1200" cap="none" spc="0" normalizeH="0" baseline="0" noProof="0" dirty="0">
                <a:ln>
                  <a:noFill/>
                </a:ln>
                <a:solidFill>
                  <a:schemeClr val="tx1"/>
                </a:solidFill>
                <a:effectLst/>
                <a:uLnTx/>
                <a:uFillTx/>
                <a:latin typeface="+mn-lt"/>
                <a:ea typeface="+mn-ea"/>
                <a:cs typeface="+mn-cs"/>
              </a:rPr>
              <a:t>SPRINT 2</a:t>
            </a:r>
            <a:endParaRPr lang="en-US" sz="3200" b="1" dirty="0">
              <a:solidFill>
                <a:schemeClr val="tx1"/>
              </a:solidFill>
            </a:endParaRPr>
          </a:p>
        </p:txBody>
      </p:sp>
      <p:sp>
        <p:nvSpPr>
          <p:cNvPr id="4" name="Título 2">
            <a:extLst>
              <a:ext uri="{FF2B5EF4-FFF2-40B4-BE49-F238E27FC236}">
                <a16:creationId xmlns:a16="http://schemas.microsoft.com/office/drawing/2014/main" id="{DB1D8FD1-20D5-4B6F-506E-F430DA26CEBA}"/>
              </a:ext>
            </a:extLst>
          </p:cNvPr>
          <p:cNvSpPr txBox="1">
            <a:spLocks/>
          </p:cNvSpPr>
          <p:nvPr/>
        </p:nvSpPr>
        <p:spPr>
          <a:xfrm>
            <a:off x="414000" y="2123855"/>
            <a:ext cx="8182338" cy="57150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3200" kern="0" dirty="0">
                <a:solidFill>
                  <a:schemeClr val="tx1"/>
                </a:solidFill>
                <a:latin typeface="+mn-lt"/>
                <a:ea typeface="+mn-ea"/>
                <a:cs typeface="+mn-cs"/>
              </a:rPr>
              <a:t>LAPR3 2024_2025</a:t>
            </a:r>
            <a:endParaRPr lang="en-US" sz="3200" kern="0" dirty="0">
              <a:solidFill>
                <a:schemeClr val="tx1"/>
              </a:solidFill>
            </a:endParaRPr>
          </a:p>
        </p:txBody>
      </p:sp>
      <p:graphicFrame>
        <p:nvGraphicFramePr>
          <p:cNvPr id="5" name="Tabela 4">
            <a:extLst>
              <a:ext uri="{FF2B5EF4-FFF2-40B4-BE49-F238E27FC236}">
                <a16:creationId xmlns:a16="http://schemas.microsoft.com/office/drawing/2014/main" id="{A7A502EE-944E-4A2F-52C8-1234A7F9536C}"/>
              </a:ext>
            </a:extLst>
          </p:cNvPr>
          <p:cNvGraphicFramePr>
            <a:graphicFrameLocks noGrp="1"/>
          </p:cNvGraphicFramePr>
          <p:nvPr>
            <p:extLst>
              <p:ext uri="{D42A27DB-BD31-4B8C-83A1-F6EECF244321}">
                <p14:modId xmlns:p14="http://schemas.microsoft.com/office/powerpoint/2010/main" val="1631200035"/>
              </p:ext>
            </p:extLst>
          </p:nvPr>
        </p:nvGraphicFramePr>
        <p:xfrm>
          <a:off x="317484" y="4554125"/>
          <a:ext cx="9228475" cy="1980220"/>
        </p:xfrm>
        <a:graphic>
          <a:graphicData uri="http://schemas.openxmlformats.org/drawingml/2006/table">
            <a:tbl>
              <a:tblPr firstRow="1" bandRow="1">
                <a:tableStyleId>{93296810-A885-4BE3-A3E7-6D5BEEA58F35}</a:tableStyleId>
              </a:tblPr>
              <a:tblGrid>
                <a:gridCol w="1845695">
                  <a:extLst>
                    <a:ext uri="{9D8B030D-6E8A-4147-A177-3AD203B41FA5}">
                      <a16:colId xmlns:a16="http://schemas.microsoft.com/office/drawing/2014/main" val="1786404924"/>
                    </a:ext>
                  </a:extLst>
                </a:gridCol>
                <a:gridCol w="1845695">
                  <a:extLst>
                    <a:ext uri="{9D8B030D-6E8A-4147-A177-3AD203B41FA5}">
                      <a16:colId xmlns:a16="http://schemas.microsoft.com/office/drawing/2014/main" val="3388003712"/>
                    </a:ext>
                  </a:extLst>
                </a:gridCol>
                <a:gridCol w="1845695">
                  <a:extLst>
                    <a:ext uri="{9D8B030D-6E8A-4147-A177-3AD203B41FA5}">
                      <a16:colId xmlns:a16="http://schemas.microsoft.com/office/drawing/2014/main" val="3217887647"/>
                    </a:ext>
                  </a:extLst>
                </a:gridCol>
                <a:gridCol w="1845695">
                  <a:extLst>
                    <a:ext uri="{9D8B030D-6E8A-4147-A177-3AD203B41FA5}">
                      <a16:colId xmlns:a16="http://schemas.microsoft.com/office/drawing/2014/main" val="2465101990"/>
                    </a:ext>
                  </a:extLst>
                </a:gridCol>
                <a:gridCol w="1845695">
                  <a:extLst>
                    <a:ext uri="{9D8B030D-6E8A-4147-A177-3AD203B41FA5}">
                      <a16:colId xmlns:a16="http://schemas.microsoft.com/office/drawing/2014/main" val="1554615450"/>
                    </a:ext>
                  </a:extLst>
                </a:gridCol>
              </a:tblGrid>
              <a:tr h="652897">
                <a:tc>
                  <a:txBody>
                    <a:bodyPr/>
                    <a:lstStyle/>
                    <a:p>
                      <a:pPr algn="ctr"/>
                      <a:r>
                        <a:rPr lang="pt-PT" sz="1400" b="1" i="0" u="none" strike="noStrike" cap="none" dirty="0">
                          <a:solidFill>
                            <a:schemeClr val="lt1"/>
                          </a:solidFill>
                          <a:effectLst/>
                          <a:latin typeface="+mn-lt"/>
                          <a:ea typeface="+mn-ea"/>
                          <a:cs typeface="+mn-cs"/>
                          <a:sym typeface="Arial"/>
                        </a:rPr>
                        <a:t>Jorge Ferreira</a:t>
                      </a:r>
                      <a:endParaRPr lang="pt-PT" dirty="0"/>
                    </a:p>
                    <a:p>
                      <a:pPr algn="ctr"/>
                      <a:r>
                        <a:rPr lang="pt-PT" dirty="0"/>
                        <a:t>(</a:t>
                      </a:r>
                      <a:r>
                        <a:rPr lang="pt-PT" sz="1400" b="0" i="0" u="none" strike="noStrike" cap="none" dirty="0">
                          <a:solidFill>
                            <a:schemeClr val="lt1"/>
                          </a:solidFill>
                          <a:effectLst/>
                          <a:latin typeface="+mn-lt"/>
                          <a:ea typeface="+mn-ea"/>
                          <a:cs typeface="+mn-cs"/>
                          <a:sym typeface="Arial"/>
                        </a:rPr>
                        <a:t>1231274</a:t>
                      </a:r>
                      <a:r>
                        <a:rPr lang="pt-PT" dirty="0"/>
                        <a:t>)</a:t>
                      </a:r>
                    </a:p>
                  </a:txBody>
                  <a:tcPr/>
                </a:tc>
                <a:tc>
                  <a:txBody>
                    <a:bodyPr/>
                    <a:lstStyle/>
                    <a:p>
                      <a:pPr algn="ctr"/>
                      <a:r>
                        <a:rPr lang="pt-PT" sz="1400" b="1" i="0" u="none" strike="noStrike" cap="none" dirty="0">
                          <a:solidFill>
                            <a:schemeClr val="lt1"/>
                          </a:solidFill>
                          <a:effectLst/>
                          <a:latin typeface="+mn-lt"/>
                          <a:ea typeface="+mn-ea"/>
                          <a:cs typeface="+mn-cs"/>
                          <a:sym typeface="Arial"/>
                        </a:rPr>
                        <a:t>Francisco Santos</a:t>
                      </a:r>
                    </a:p>
                    <a:p>
                      <a:pPr algn="ctr"/>
                      <a:r>
                        <a:rPr lang="pt-PT" dirty="0"/>
                        <a:t>(</a:t>
                      </a:r>
                      <a:r>
                        <a:rPr lang="pt-PT" sz="1400" b="0" i="0" u="none" strike="noStrike" cap="none" dirty="0">
                          <a:solidFill>
                            <a:schemeClr val="lt1"/>
                          </a:solidFill>
                          <a:effectLst/>
                          <a:latin typeface="+mn-lt"/>
                          <a:ea typeface="+mn-ea"/>
                          <a:cs typeface="+mn-cs"/>
                          <a:sym typeface="Arial"/>
                        </a:rPr>
                        <a:t>1230564</a:t>
                      </a:r>
                      <a:r>
                        <a:rPr lang="pt-PT" dirty="0"/>
                        <a:t>)</a:t>
                      </a:r>
                    </a:p>
                  </a:txBody>
                  <a:tcPr/>
                </a:tc>
                <a:tc>
                  <a:txBody>
                    <a:bodyPr/>
                    <a:lstStyle/>
                    <a:p>
                      <a:pPr algn="ctr"/>
                      <a:r>
                        <a:rPr lang="pt-PT" sz="1400" b="1" i="0" u="none" strike="noStrike" cap="none" dirty="0">
                          <a:solidFill>
                            <a:schemeClr val="lt1"/>
                          </a:solidFill>
                          <a:effectLst/>
                          <a:latin typeface="+mn-lt"/>
                          <a:ea typeface="+mn-ea"/>
                          <a:cs typeface="+mn-cs"/>
                          <a:sym typeface="Arial"/>
                        </a:rPr>
                        <a:t>Emanuel Almeida</a:t>
                      </a:r>
                    </a:p>
                    <a:p>
                      <a:pPr algn="ctr"/>
                      <a:r>
                        <a:rPr lang="pt-PT" sz="1400" b="1" i="0" u="none" strike="noStrike" cap="none" dirty="0">
                          <a:solidFill>
                            <a:schemeClr val="lt1"/>
                          </a:solidFill>
                          <a:effectLst/>
                          <a:latin typeface="+mn-lt"/>
                          <a:ea typeface="+mn-ea"/>
                          <a:cs typeface="+mn-cs"/>
                          <a:sym typeface="Arial"/>
                        </a:rPr>
                        <a:t> (</a:t>
                      </a:r>
                      <a:r>
                        <a:rPr lang="pt-PT" sz="1400" b="0" i="0" u="none" strike="noStrike" cap="none" dirty="0">
                          <a:solidFill>
                            <a:schemeClr val="lt1"/>
                          </a:solidFill>
                          <a:effectLst/>
                          <a:latin typeface="+mn-lt"/>
                          <a:ea typeface="+mn-ea"/>
                          <a:cs typeface="+mn-cs"/>
                          <a:sym typeface="Arial"/>
                        </a:rPr>
                        <a:t>1230839</a:t>
                      </a:r>
                      <a:r>
                        <a:rPr lang="pt-PT" sz="1400" b="1" i="0" u="none" strike="noStrike" cap="none" dirty="0">
                          <a:solidFill>
                            <a:schemeClr val="lt1"/>
                          </a:solidFill>
                          <a:effectLst/>
                          <a:latin typeface="+mn-lt"/>
                          <a:ea typeface="+mn-ea"/>
                          <a:cs typeface="+mn-cs"/>
                          <a:sym typeface="Arial"/>
                        </a:rPr>
                        <a:t>)</a:t>
                      </a:r>
                      <a:endParaRPr lang="pt-PT" dirty="0"/>
                    </a:p>
                  </a:txBody>
                  <a:tcPr/>
                </a:tc>
                <a:tc>
                  <a:txBody>
                    <a:bodyPr/>
                    <a:lstStyle/>
                    <a:p>
                      <a:pPr algn="ctr"/>
                      <a:r>
                        <a:rPr lang="pt-PT" sz="1400" b="1" i="0" u="none" strike="noStrike" cap="none" dirty="0">
                          <a:solidFill>
                            <a:schemeClr val="lt1"/>
                          </a:solidFill>
                          <a:effectLst/>
                          <a:latin typeface="+mn-lt"/>
                          <a:ea typeface="+mn-ea"/>
                          <a:cs typeface="+mn-cs"/>
                          <a:sym typeface="Arial"/>
                        </a:rPr>
                        <a:t>Paulo Mendes</a:t>
                      </a:r>
                    </a:p>
                    <a:p>
                      <a:pPr algn="ctr"/>
                      <a:r>
                        <a:rPr lang="pt-PT" sz="1400" b="1" i="0" u="none" strike="noStrike" cap="none" dirty="0">
                          <a:solidFill>
                            <a:schemeClr val="lt1"/>
                          </a:solidFill>
                          <a:effectLst/>
                          <a:latin typeface="+mn-lt"/>
                          <a:ea typeface="+mn-ea"/>
                          <a:cs typeface="+mn-cs"/>
                          <a:sym typeface="Arial"/>
                        </a:rPr>
                        <a:t>(</a:t>
                      </a:r>
                      <a:r>
                        <a:rPr lang="pt-PT" sz="1400" b="0" i="0" u="none" strike="noStrike" cap="none" dirty="0">
                          <a:solidFill>
                            <a:schemeClr val="lt1"/>
                          </a:solidFill>
                          <a:effectLst/>
                          <a:latin typeface="+mn-lt"/>
                          <a:ea typeface="+mn-ea"/>
                          <a:cs typeface="+mn-cs"/>
                          <a:sym typeface="Arial"/>
                        </a:rPr>
                        <a:t>1231498</a:t>
                      </a:r>
                      <a:r>
                        <a:rPr lang="pt-PT" sz="1400" b="1" i="0" u="none" strike="noStrike" cap="none" dirty="0">
                          <a:solidFill>
                            <a:schemeClr val="lt1"/>
                          </a:solidFill>
                          <a:effectLst/>
                          <a:latin typeface="+mn-lt"/>
                          <a:ea typeface="+mn-ea"/>
                          <a:cs typeface="+mn-cs"/>
                          <a:sym typeface="Arial"/>
                        </a:rPr>
                        <a:t>)</a:t>
                      </a:r>
                      <a:endParaRPr lang="pt-PT" dirty="0"/>
                    </a:p>
                  </a:txBody>
                  <a:tcPr/>
                </a:tc>
                <a:tc>
                  <a:txBody>
                    <a:bodyPr/>
                    <a:lstStyle/>
                    <a:p>
                      <a:pPr algn="ctr"/>
                      <a:r>
                        <a:rPr lang="pt-PT" sz="1400" b="1" i="0" u="none" strike="noStrike" cap="none" dirty="0">
                          <a:solidFill>
                            <a:schemeClr val="lt1"/>
                          </a:solidFill>
                          <a:effectLst/>
                          <a:latin typeface="+mn-lt"/>
                          <a:ea typeface="+mn-ea"/>
                          <a:cs typeface="+mn-cs"/>
                          <a:sym typeface="Arial"/>
                        </a:rPr>
                        <a:t>Romeu Xu</a:t>
                      </a:r>
                    </a:p>
                    <a:p>
                      <a:pPr algn="ctr"/>
                      <a:r>
                        <a:rPr lang="pt-PT" sz="1400" b="1" i="0" u="none" strike="noStrike" cap="none" dirty="0">
                          <a:solidFill>
                            <a:schemeClr val="lt1"/>
                          </a:solidFill>
                          <a:effectLst/>
                          <a:latin typeface="+mn-lt"/>
                          <a:ea typeface="+mn-ea"/>
                          <a:cs typeface="+mn-cs"/>
                          <a:sym typeface="Arial"/>
                        </a:rPr>
                        <a:t>(</a:t>
                      </a:r>
                      <a:r>
                        <a:rPr lang="pt-PT" sz="1400" b="0" i="0" u="none" strike="noStrike" cap="none" dirty="0">
                          <a:solidFill>
                            <a:schemeClr val="lt1"/>
                          </a:solidFill>
                          <a:effectLst/>
                          <a:latin typeface="+mn-lt"/>
                          <a:ea typeface="+mn-ea"/>
                          <a:cs typeface="+mn-cs"/>
                          <a:sym typeface="Arial"/>
                        </a:rPr>
                        <a:t>1230444</a:t>
                      </a:r>
                      <a:r>
                        <a:rPr lang="pt-PT" sz="1400" b="1" i="0" u="none" strike="noStrike" cap="none" dirty="0">
                          <a:solidFill>
                            <a:schemeClr val="lt1"/>
                          </a:solidFill>
                          <a:effectLst/>
                          <a:latin typeface="+mn-lt"/>
                          <a:ea typeface="+mn-ea"/>
                          <a:cs typeface="+mn-cs"/>
                          <a:sym typeface="Arial"/>
                        </a:rPr>
                        <a:t>)</a:t>
                      </a:r>
                      <a:endParaRPr lang="pt-PT" dirty="0"/>
                    </a:p>
                  </a:txBody>
                  <a:tcPr/>
                </a:tc>
                <a:extLst>
                  <a:ext uri="{0D108BD9-81ED-4DB2-BD59-A6C34878D82A}">
                    <a16:rowId xmlns:a16="http://schemas.microsoft.com/office/drawing/2014/main" val="2471333584"/>
                  </a:ext>
                </a:extLst>
              </a:tr>
              <a:tr h="1327323">
                <a:tc>
                  <a:txBody>
                    <a:bodyPr/>
                    <a:lstStyle/>
                    <a:p>
                      <a:pPr algn="ctr"/>
                      <a:endParaRPr lang="pt-PT" dirty="0"/>
                    </a:p>
                    <a:p>
                      <a:pPr algn="ctr"/>
                      <a:endParaRPr lang="pt-PT" dirty="0"/>
                    </a:p>
                    <a:p>
                      <a:pPr algn="ctr"/>
                      <a:r>
                        <a:rPr lang="pt-PT" dirty="0"/>
                        <a:t>Foto 1</a:t>
                      </a:r>
                    </a:p>
                  </a:txBody>
                  <a:tcPr>
                    <a:solidFill>
                      <a:schemeClr val="bg1">
                        <a:lumMod val="95000"/>
                      </a:schemeClr>
                    </a:solidFill>
                  </a:tcPr>
                </a:tc>
                <a:tc>
                  <a:txBody>
                    <a:bodyPr/>
                    <a:lstStyle/>
                    <a:p>
                      <a:endParaRPr lang="pt-PT" dirty="0"/>
                    </a:p>
                    <a:p>
                      <a:endParaRPr lang="pt-PT" dirty="0"/>
                    </a:p>
                    <a:p>
                      <a:pPr algn="ctr"/>
                      <a:r>
                        <a:rPr lang="pt-PT" dirty="0"/>
                        <a:t>Foto 2</a:t>
                      </a:r>
                    </a:p>
                  </a:txBody>
                  <a:tcPr>
                    <a:solidFill>
                      <a:schemeClr val="bg1">
                        <a:lumMod val="95000"/>
                      </a:schemeClr>
                    </a:solidFill>
                  </a:tcPr>
                </a:tc>
                <a:tc>
                  <a:txBody>
                    <a:bodyPr/>
                    <a:lstStyle/>
                    <a:p>
                      <a:endParaRPr lang="pt-PT" dirty="0"/>
                    </a:p>
                  </a:txBody>
                  <a:tcPr>
                    <a:solidFill>
                      <a:schemeClr val="bg1">
                        <a:lumMod val="95000"/>
                      </a:schemeClr>
                    </a:solidFill>
                  </a:tcPr>
                </a:tc>
                <a:tc>
                  <a:txBody>
                    <a:bodyPr/>
                    <a:lstStyle/>
                    <a:p>
                      <a:endParaRPr lang="pt-PT" dirty="0"/>
                    </a:p>
                  </a:txBody>
                  <a:tcPr>
                    <a:solidFill>
                      <a:schemeClr val="bg1">
                        <a:lumMod val="95000"/>
                      </a:schemeClr>
                    </a:solidFill>
                  </a:tcPr>
                </a:tc>
                <a:tc>
                  <a:txBody>
                    <a:bodyPr/>
                    <a:lstStyle/>
                    <a:p>
                      <a:endParaRPr lang="pt-PT" dirty="0"/>
                    </a:p>
                  </a:txBody>
                  <a:tcPr>
                    <a:solidFill>
                      <a:schemeClr val="bg1">
                        <a:lumMod val="95000"/>
                      </a:schemeClr>
                    </a:solidFill>
                  </a:tcPr>
                </a:tc>
                <a:extLst>
                  <a:ext uri="{0D108BD9-81ED-4DB2-BD59-A6C34878D82A}">
                    <a16:rowId xmlns:a16="http://schemas.microsoft.com/office/drawing/2014/main" val="4095273831"/>
                  </a:ext>
                </a:extLst>
              </a:tr>
            </a:tbl>
          </a:graphicData>
        </a:graphic>
      </p:graphicFrame>
      <p:pic>
        <p:nvPicPr>
          <p:cNvPr id="7" name="Imagem 6" descr="Uma imagem com pessoa, vestuário, interior, parede&#10;&#10;Descrição gerada automaticamente">
            <a:extLst>
              <a:ext uri="{FF2B5EF4-FFF2-40B4-BE49-F238E27FC236}">
                <a16:creationId xmlns:a16="http://schemas.microsoft.com/office/drawing/2014/main" id="{C29429B1-97AE-FD68-C19F-D340346DB55F}"/>
              </a:ext>
            </a:extLst>
          </p:cNvPr>
          <p:cNvPicPr>
            <a:picLocks noChangeAspect="1"/>
          </p:cNvPicPr>
          <p:nvPr/>
        </p:nvPicPr>
        <p:blipFill>
          <a:blip r:embed="rId2"/>
          <a:stretch>
            <a:fillRect/>
          </a:stretch>
        </p:blipFill>
        <p:spPr>
          <a:xfrm>
            <a:off x="613519" y="5190700"/>
            <a:ext cx="1343645" cy="1343645"/>
          </a:xfrm>
          <a:prstGeom prst="rect">
            <a:avLst/>
          </a:prstGeom>
        </p:spPr>
      </p:pic>
      <p:pic>
        <p:nvPicPr>
          <p:cNvPr id="1026" name="Picture 2" descr="View FranciscoMofreitaSantos's full-sized avatar">
            <a:extLst>
              <a:ext uri="{FF2B5EF4-FFF2-40B4-BE49-F238E27FC236}">
                <a16:creationId xmlns:a16="http://schemas.microsoft.com/office/drawing/2014/main" id="{93EFB35F-5F66-FAA5-E2E7-DD6A8958D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715" y="5190699"/>
            <a:ext cx="1343646" cy="13436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ew SAEmanuel's full-sized avatar">
            <a:extLst>
              <a:ext uri="{FF2B5EF4-FFF2-40B4-BE49-F238E27FC236}">
                <a16:creationId xmlns:a16="http://schemas.microsoft.com/office/drawing/2014/main" id="{237E581B-0E60-A336-E2E9-3C3A31612B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1177" y="5190699"/>
            <a:ext cx="1343646" cy="13436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ew 1231498's full-sized avatar">
            <a:extLst>
              <a:ext uri="{FF2B5EF4-FFF2-40B4-BE49-F238E27FC236}">
                <a16:creationId xmlns:a16="http://schemas.microsoft.com/office/drawing/2014/main" id="{7F45F579-5091-1A03-1775-1CC4E393AD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7181" y="5190699"/>
            <a:ext cx="1343646" cy="13436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1BD98DA-3C15-B68F-E39A-4DD9A4685F4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5887" y="5181680"/>
            <a:ext cx="1022578" cy="1363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29E7-3FFD-D203-2288-6373118FC011}"/>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94485DCF-CD7D-9487-0175-274A08E056DE}"/>
              </a:ext>
            </a:extLst>
          </p:cNvPr>
          <p:cNvSpPr>
            <a:spLocks noGrp="1"/>
          </p:cNvSpPr>
          <p:nvPr>
            <p:ph type="title"/>
          </p:nvPr>
        </p:nvSpPr>
        <p:spPr/>
        <p:txBody>
          <a:bodyPr/>
          <a:lstStyle/>
          <a:p>
            <a:r>
              <a:rPr lang="en-US" sz="3200" cap="none" dirty="0">
                <a:solidFill>
                  <a:schemeClr val="tx1"/>
                </a:solidFill>
              </a:rPr>
              <a:t>Daily Meetings</a:t>
            </a:r>
            <a:endParaRPr lang="en-US" sz="3200" cap="none" dirty="0"/>
          </a:p>
        </p:txBody>
      </p:sp>
      <p:sp>
        <p:nvSpPr>
          <p:cNvPr id="2" name="Título 4">
            <a:extLst>
              <a:ext uri="{FF2B5EF4-FFF2-40B4-BE49-F238E27FC236}">
                <a16:creationId xmlns:a16="http://schemas.microsoft.com/office/drawing/2014/main" id="{6298545B-B353-4200-A812-3BB5E336033D}"/>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graphicFrame>
        <p:nvGraphicFramePr>
          <p:cNvPr id="3" name="Tabela 2">
            <a:extLst>
              <a:ext uri="{FF2B5EF4-FFF2-40B4-BE49-F238E27FC236}">
                <a16:creationId xmlns:a16="http://schemas.microsoft.com/office/drawing/2014/main" id="{9A760796-9F6B-C0FD-165B-0762CD07EBDE}"/>
              </a:ext>
            </a:extLst>
          </p:cNvPr>
          <p:cNvGraphicFramePr>
            <a:graphicFrameLocks noGrp="1"/>
          </p:cNvGraphicFramePr>
          <p:nvPr>
            <p:extLst>
              <p:ext uri="{D42A27DB-BD31-4B8C-83A1-F6EECF244321}">
                <p14:modId xmlns:p14="http://schemas.microsoft.com/office/powerpoint/2010/main" val="2678541094"/>
              </p:ext>
            </p:extLst>
          </p:nvPr>
        </p:nvGraphicFramePr>
        <p:xfrm>
          <a:off x="414000" y="1673805"/>
          <a:ext cx="9129510" cy="478851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gridCol w="1170130">
                  <a:extLst>
                    <a:ext uri="{9D8B030D-6E8A-4147-A177-3AD203B41FA5}">
                      <a16:colId xmlns:a16="http://schemas.microsoft.com/office/drawing/2014/main" val="1328943202"/>
                    </a:ext>
                  </a:extLst>
                </a:gridCol>
              </a:tblGrid>
              <a:tr h="630070">
                <a:tc>
                  <a:txBody>
                    <a:bodyPr/>
                    <a:lstStyle/>
                    <a:p>
                      <a:r>
                        <a:rPr lang="en-US" sz="1200" noProof="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Place /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450050">
                <a:tc>
                  <a:txBody>
                    <a:bodyPr/>
                    <a:lstStyle/>
                    <a:p>
                      <a:r>
                        <a:rPr lang="pt-PT" dirty="0"/>
                        <a:t>28/10/2024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29/10/2024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30/10/2024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pPr lvl="0">
                        <a:buNone/>
                      </a:pPr>
                      <a:r>
                        <a:rPr lang="pt-PT" dirty="0"/>
                        <a:t>31/10/2024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pPr lvl="0">
                        <a:buNone/>
                      </a:pPr>
                      <a:r>
                        <a:rPr lang="pt-PT" dirty="0"/>
                        <a:t>01/11/2024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02/11/2024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lvl="0">
                        <a:buNone/>
                      </a:pPr>
                      <a:r>
                        <a:rPr lang="pt-PT" dirty="0"/>
                        <a:t>03/11/2024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370839">
                <a:tc>
                  <a:txBody>
                    <a:bodyPr/>
                    <a:lstStyle/>
                    <a:p>
                      <a:pPr lvl="0">
                        <a:buNone/>
                      </a:pPr>
                      <a:r>
                        <a:rPr lang="pt-PT" dirty="0"/>
                        <a:t>04/11/2024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93408"/>
                  </a:ext>
                </a:extLst>
              </a:tr>
              <a:tr h="370839">
                <a:tc>
                  <a:txBody>
                    <a:bodyPr/>
                    <a:lstStyle/>
                    <a:p>
                      <a:pPr lvl="0">
                        <a:buNone/>
                      </a:pPr>
                      <a:r>
                        <a:rPr lang="pt-PT" dirty="0"/>
                        <a:t>05/11/2024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11371"/>
                  </a:ext>
                </a:extLst>
              </a:tr>
              <a:tr h="370839">
                <a:tc>
                  <a:txBody>
                    <a:bodyPr/>
                    <a:lstStyle/>
                    <a:p>
                      <a:pPr lvl="0">
                        <a:buNone/>
                      </a:pPr>
                      <a:r>
                        <a:rPr lang="pt-PT" dirty="0"/>
                        <a:t>06/11/2024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302"/>
                  </a:ext>
                </a:extLst>
              </a:tr>
              <a:tr h="370839">
                <a:tc>
                  <a:txBody>
                    <a:bodyPr/>
                    <a:lstStyle/>
                    <a:p>
                      <a:pPr lvl="0">
                        <a:buNone/>
                      </a:pPr>
                      <a:r>
                        <a:rPr lang="pt-PT" dirty="0"/>
                        <a:t>07/11/2024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51432"/>
                  </a:ext>
                </a:extLst>
              </a:tr>
            </a:tbl>
          </a:graphicData>
        </a:graphic>
      </p:graphicFrame>
    </p:spTree>
    <p:extLst>
      <p:ext uri="{BB962C8B-B14F-4D97-AF65-F5344CB8AC3E}">
        <p14:creationId xmlns:p14="http://schemas.microsoft.com/office/powerpoint/2010/main" val="127285137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50D94-50C3-4277-C01C-DCD204BCD6D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FFE88A4C-175D-9747-568A-9A0ABCDB510B}"/>
              </a:ext>
            </a:extLst>
          </p:cNvPr>
          <p:cNvSpPr>
            <a:spLocks noGrp="1"/>
          </p:cNvSpPr>
          <p:nvPr>
            <p:ph type="title"/>
          </p:nvPr>
        </p:nvSpPr>
        <p:spPr/>
        <p:txBody>
          <a:bodyPr/>
          <a:lstStyle/>
          <a:p>
            <a:r>
              <a:rPr lang="en-US" sz="3200" cap="none" dirty="0">
                <a:solidFill>
                  <a:schemeClr val="tx1"/>
                </a:solidFill>
              </a:rPr>
              <a:t>Daily Meetings</a:t>
            </a:r>
            <a:endParaRPr lang="en-US" sz="3200" cap="none" dirty="0"/>
          </a:p>
        </p:txBody>
      </p:sp>
      <p:sp>
        <p:nvSpPr>
          <p:cNvPr id="2" name="Título 4">
            <a:extLst>
              <a:ext uri="{FF2B5EF4-FFF2-40B4-BE49-F238E27FC236}">
                <a16:creationId xmlns:a16="http://schemas.microsoft.com/office/drawing/2014/main" id="{4A8B8A8A-73FB-B7BE-A8DD-C934F26CF73C}"/>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graphicFrame>
        <p:nvGraphicFramePr>
          <p:cNvPr id="3" name="Tabela 2">
            <a:extLst>
              <a:ext uri="{FF2B5EF4-FFF2-40B4-BE49-F238E27FC236}">
                <a16:creationId xmlns:a16="http://schemas.microsoft.com/office/drawing/2014/main" id="{98F7FD7C-9AC2-53DF-B13F-A044494BC861}"/>
              </a:ext>
            </a:extLst>
          </p:cNvPr>
          <p:cNvGraphicFramePr>
            <a:graphicFrameLocks noGrp="1"/>
          </p:cNvGraphicFramePr>
          <p:nvPr>
            <p:extLst>
              <p:ext uri="{D42A27DB-BD31-4B8C-83A1-F6EECF244321}">
                <p14:modId xmlns:p14="http://schemas.microsoft.com/office/powerpoint/2010/main" val="2436519531"/>
              </p:ext>
            </p:extLst>
          </p:nvPr>
        </p:nvGraphicFramePr>
        <p:xfrm>
          <a:off x="414000" y="1673805"/>
          <a:ext cx="9129510" cy="478851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gridCol w="1170130">
                  <a:extLst>
                    <a:ext uri="{9D8B030D-6E8A-4147-A177-3AD203B41FA5}">
                      <a16:colId xmlns:a16="http://schemas.microsoft.com/office/drawing/2014/main" val="1328943202"/>
                    </a:ext>
                  </a:extLst>
                </a:gridCol>
              </a:tblGrid>
              <a:tr h="630070">
                <a:tc>
                  <a:txBody>
                    <a:bodyPr/>
                    <a:lstStyle/>
                    <a:p>
                      <a:r>
                        <a:rPr lang="en-US" sz="1200" noProof="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Place /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450050">
                <a:tc>
                  <a:txBody>
                    <a:bodyPr/>
                    <a:lstStyle/>
                    <a:p>
                      <a:r>
                        <a:rPr lang="pt-PT" dirty="0"/>
                        <a:t>08/11/2024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09/11/2024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10/11/2024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pPr lvl="0">
                        <a:buNone/>
                      </a:pPr>
                      <a:r>
                        <a:rPr lang="pt-PT" dirty="0"/>
                        <a:t>11/11/2024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pPr lvl="0">
                        <a:buNone/>
                      </a:pPr>
                      <a:r>
                        <a:rPr lang="pt-PT" dirty="0"/>
                        <a:t>12/11/2024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13/11/2024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lvl="0">
                        <a:buNone/>
                      </a:pPr>
                      <a:r>
                        <a:rPr lang="pt-PT" dirty="0"/>
                        <a:t>14/11/2024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370839">
                <a:tc>
                  <a:txBody>
                    <a:bodyPr/>
                    <a:lstStyle/>
                    <a:p>
                      <a:pPr lvl="0">
                        <a:buNone/>
                      </a:pPr>
                      <a:r>
                        <a:rPr lang="pt-PT" dirty="0"/>
                        <a:t>15/11/2024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93408"/>
                  </a:ext>
                </a:extLst>
              </a:tr>
              <a:tr h="370839">
                <a:tc>
                  <a:txBody>
                    <a:bodyPr/>
                    <a:lstStyle/>
                    <a:p>
                      <a:pPr lvl="0">
                        <a:buNone/>
                      </a:pPr>
                      <a:r>
                        <a:rPr lang="pt-PT" dirty="0"/>
                        <a:t>16/11/2024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11371"/>
                  </a:ext>
                </a:extLst>
              </a:tr>
              <a:tr h="370839">
                <a:tc>
                  <a:txBody>
                    <a:bodyPr/>
                    <a:lstStyle/>
                    <a:p>
                      <a:pPr lvl="0">
                        <a:buNone/>
                      </a:pPr>
                      <a:r>
                        <a:rPr lang="pt-PT" dirty="0"/>
                        <a:t>17/11/2024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302"/>
                  </a:ext>
                </a:extLst>
              </a:tr>
              <a:tr h="370839">
                <a:tc>
                  <a:txBody>
                    <a:bodyPr/>
                    <a:lstStyle/>
                    <a:p>
                      <a:pPr lvl="0">
                        <a:buNone/>
                      </a:pPr>
                      <a:r>
                        <a:rPr lang="pt-PT" dirty="0"/>
                        <a:t>18/11/2024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51432"/>
                  </a:ext>
                </a:extLst>
              </a:tr>
            </a:tbl>
          </a:graphicData>
        </a:graphic>
      </p:graphicFrame>
    </p:spTree>
    <p:extLst>
      <p:ext uri="{BB962C8B-B14F-4D97-AF65-F5344CB8AC3E}">
        <p14:creationId xmlns:p14="http://schemas.microsoft.com/office/powerpoint/2010/main" val="274812792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50762-1B7E-562B-3EF6-0A3231A16EB2}"/>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871BE53-C879-20ED-4A8D-27E1FBE94690}"/>
              </a:ext>
            </a:extLst>
          </p:cNvPr>
          <p:cNvSpPr>
            <a:spLocks noGrp="1"/>
          </p:cNvSpPr>
          <p:nvPr>
            <p:ph type="title"/>
          </p:nvPr>
        </p:nvSpPr>
        <p:spPr/>
        <p:txBody>
          <a:bodyPr/>
          <a:lstStyle/>
          <a:p>
            <a:r>
              <a:rPr lang="en-US" sz="3200" cap="none" dirty="0">
                <a:solidFill>
                  <a:schemeClr val="tx1"/>
                </a:solidFill>
              </a:rPr>
              <a:t>Daily Meetings</a:t>
            </a:r>
            <a:endParaRPr lang="en-US" sz="3200" cap="none" dirty="0"/>
          </a:p>
        </p:txBody>
      </p:sp>
      <p:sp>
        <p:nvSpPr>
          <p:cNvPr id="2" name="Título 4">
            <a:extLst>
              <a:ext uri="{FF2B5EF4-FFF2-40B4-BE49-F238E27FC236}">
                <a16:creationId xmlns:a16="http://schemas.microsoft.com/office/drawing/2014/main" id="{B67073FB-8891-DFDB-730F-676E3B8D302C}"/>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graphicFrame>
        <p:nvGraphicFramePr>
          <p:cNvPr id="3" name="Tabela 2">
            <a:extLst>
              <a:ext uri="{FF2B5EF4-FFF2-40B4-BE49-F238E27FC236}">
                <a16:creationId xmlns:a16="http://schemas.microsoft.com/office/drawing/2014/main" id="{A6AE3CC3-E440-D764-0386-DCCD46386045}"/>
              </a:ext>
            </a:extLst>
          </p:cNvPr>
          <p:cNvGraphicFramePr>
            <a:graphicFrameLocks noGrp="1"/>
          </p:cNvGraphicFramePr>
          <p:nvPr>
            <p:extLst>
              <p:ext uri="{D42A27DB-BD31-4B8C-83A1-F6EECF244321}">
                <p14:modId xmlns:p14="http://schemas.microsoft.com/office/powerpoint/2010/main" val="1405076454"/>
              </p:ext>
            </p:extLst>
          </p:nvPr>
        </p:nvGraphicFramePr>
        <p:xfrm>
          <a:off x="414000" y="1673805"/>
          <a:ext cx="9129510" cy="478851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gridCol w="1170130">
                  <a:extLst>
                    <a:ext uri="{9D8B030D-6E8A-4147-A177-3AD203B41FA5}">
                      <a16:colId xmlns:a16="http://schemas.microsoft.com/office/drawing/2014/main" val="1328943202"/>
                    </a:ext>
                  </a:extLst>
                </a:gridCol>
              </a:tblGrid>
              <a:tr h="630070">
                <a:tc>
                  <a:txBody>
                    <a:bodyPr/>
                    <a:lstStyle/>
                    <a:p>
                      <a:r>
                        <a:rPr lang="en-US" sz="1200" noProof="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Place /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450050">
                <a:tc>
                  <a:txBody>
                    <a:bodyPr/>
                    <a:lstStyle/>
                    <a:p>
                      <a:r>
                        <a:rPr lang="pt-PT" dirty="0"/>
                        <a:t>19/11/2024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20/11/2024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21/11/2024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pPr lvl="0">
                        <a:buNone/>
                      </a:pPr>
                      <a:r>
                        <a:rPr lang="pt-PT" dirty="0"/>
                        <a:t>22/11/2024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pPr lvl="0">
                        <a:buNone/>
                      </a:pPr>
                      <a:r>
                        <a:rPr lang="pt-PT" dirty="0"/>
                        <a:t>23/11/2024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24/11/2024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370839">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93408"/>
                  </a:ext>
                </a:extLst>
              </a:tr>
              <a:tr h="370839">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11371"/>
                  </a:ext>
                </a:extLst>
              </a:tr>
              <a:tr h="370839">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302"/>
                  </a:ext>
                </a:extLst>
              </a:tr>
              <a:tr h="370839">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51432"/>
                  </a:ext>
                </a:extLst>
              </a:tr>
            </a:tbl>
          </a:graphicData>
        </a:graphic>
      </p:graphicFrame>
    </p:spTree>
    <p:extLst>
      <p:ext uri="{BB962C8B-B14F-4D97-AF65-F5344CB8AC3E}">
        <p14:creationId xmlns:p14="http://schemas.microsoft.com/office/powerpoint/2010/main" val="310991862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B12B-83CD-A79C-40AB-A4F8FFB78E6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2D3FC9-4165-9BE5-544E-277A081AC66F}"/>
              </a:ext>
            </a:extLst>
          </p:cNvPr>
          <p:cNvSpPr>
            <a:spLocks noGrp="1"/>
          </p:cNvSpPr>
          <p:nvPr>
            <p:ph type="title"/>
          </p:nvPr>
        </p:nvSpPr>
        <p:spPr/>
        <p:txBody>
          <a:bodyPr/>
          <a:lstStyle/>
          <a:p>
            <a:r>
              <a:rPr lang="en-US" sz="3200" dirty="0">
                <a:solidFill>
                  <a:schemeClr val="tx1"/>
                </a:solidFill>
              </a:rPr>
              <a:t>LLM</a:t>
            </a:r>
            <a:r>
              <a:rPr lang="en-US" sz="3200" cap="none" dirty="0">
                <a:solidFill>
                  <a:schemeClr val="tx1"/>
                </a:solidFill>
              </a:rPr>
              <a:t> assessment (ChatGPT</a:t>
            </a:r>
            <a:r>
              <a:rPr lang="en-US" sz="3200" dirty="0">
                <a:solidFill>
                  <a:schemeClr val="tx1"/>
                </a:solidFill>
              </a:rPr>
              <a:t>, </a:t>
            </a:r>
            <a:r>
              <a:rPr lang="en-US" sz="3200" cap="none" dirty="0">
                <a:solidFill>
                  <a:schemeClr val="tx1"/>
                </a:solidFill>
              </a:rPr>
              <a:t>Copilot, or other)</a:t>
            </a:r>
            <a:endParaRPr lang="en-US" sz="3200" cap="none" dirty="0"/>
          </a:p>
        </p:txBody>
      </p:sp>
      <p:sp>
        <p:nvSpPr>
          <p:cNvPr id="2" name="Título 4">
            <a:extLst>
              <a:ext uri="{FF2B5EF4-FFF2-40B4-BE49-F238E27FC236}">
                <a16:creationId xmlns:a16="http://schemas.microsoft.com/office/drawing/2014/main" id="{7856DF50-9E5E-4610-FEB2-C4A38022FCFD}"/>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Ask LLM to analyze the daily meetings records and summarize an evaluation for each team member and for the overall group performance.</a:t>
            </a:r>
          </a:p>
          <a:p>
            <a:endParaRPr lang="en-US" sz="2000" b="0" kern="0" dirty="0">
              <a:solidFill>
                <a:schemeClr val="tx1"/>
              </a:solidFill>
            </a:endParaRPr>
          </a:p>
          <a:p>
            <a:r>
              <a:rPr lang="en-US" sz="2000" b="0" kern="0" dirty="0">
                <a:solidFill>
                  <a:schemeClr val="tx1"/>
                </a:solidFill>
              </a:rPr>
              <a:t>Source file (include file as attachment): </a:t>
            </a:r>
          </a:p>
          <a:p>
            <a:endParaRPr lang="en-US" sz="2000" b="0" kern="0" dirty="0">
              <a:solidFill>
                <a:schemeClr val="tx1"/>
              </a:solidFill>
            </a:endParaRPr>
          </a:p>
          <a:p>
            <a:r>
              <a:rPr lang="en-US" sz="1600" b="0" kern="0" dirty="0">
                <a:solidFill>
                  <a:schemeClr val="tx1"/>
                </a:solidFill>
              </a:rPr>
              <a:t>(include the source file for all the prompt as attachment)</a:t>
            </a: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p:txBody>
      </p:sp>
      <p:graphicFrame>
        <p:nvGraphicFramePr>
          <p:cNvPr id="4" name="Objeto 3">
            <a:extLst>
              <a:ext uri="{FF2B5EF4-FFF2-40B4-BE49-F238E27FC236}">
                <a16:creationId xmlns:a16="http://schemas.microsoft.com/office/drawing/2014/main" id="{CBA9230D-1488-4BC6-2DB5-E6FD8C485864}"/>
              </a:ext>
            </a:extLst>
          </p:cNvPr>
          <p:cNvGraphicFramePr>
            <a:graphicFrameLocks noChangeAspect="1"/>
          </p:cNvGraphicFramePr>
          <p:nvPr>
            <p:extLst>
              <p:ext uri="{D42A27DB-BD31-4B8C-83A1-F6EECF244321}">
                <p14:modId xmlns:p14="http://schemas.microsoft.com/office/powerpoint/2010/main" val="864963627"/>
              </p:ext>
            </p:extLst>
          </p:nvPr>
        </p:nvGraphicFramePr>
        <p:xfrm>
          <a:off x="1172580" y="3879050"/>
          <a:ext cx="2489194" cy="1781061"/>
        </p:xfrm>
        <a:graphic>
          <a:graphicData uri="http://schemas.openxmlformats.org/presentationml/2006/ole">
            <mc:AlternateContent xmlns:mc="http://schemas.openxmlformats.org/markup-compatibility/2006">
              <mc:Choice xmlns:v="urn:schemas-microsoft-com:vml" Requires="v">
                <p:oleObj name="Objeto da Shell do Packager" showAsIcon="1" r:id="rId2" imgW="736649" imgH="526962" progId="Package">
                  <p:embed/>
                </p:oleObj>
              </mc:Choice>
              <mc:Fallback>
                <p:oleObj name="Objeto da Shell do Packager" showAsIcon="1" r:id="rId2" imgW="736649" imgH="526962" progId="Package">
                  <p:embed/>
                  <p:pic>
                    <p:nvPicPr>
                      <p:cNvPr id="0" name=""/>
                      <p:cNvPicPr/>
                      <p:nvPr/>
                    </p:nvPicPr>
                    <p:blipFill>
                      <a:blip r:embed="rId3"/>
                      <a:stretch>
                        <a:fillRect/>
                      </a:stretch>
                    </p:blipFill>
                    <p:spPr>
                      <a:xfrm>
                        <a:off x="1172580" y="3879050"/>
                        <a:ext cx="2489194" cy="1781061"/>
                      </a:xfrm>
                      <a:prstGeom prst="rect">
                        <a:avLst/>
                      </a:prstGeom>
                    </p:spPr>
                  </p:pic>
                </p:oleObj>
              </mc:Fallback>
            </mc:AlternateContent>
          </a:graphicData>
        </a:graphic>
      </p:graphicFrame>
    </p:spTree>
    <p:extLst>
      <p:ext uri="{BB962C8B-B14F-4D97-AF65-F5344CB8AC3E}">
        <p14:creationId xmlns:p14="http://schemas.microsoft.com/office/powerpoint/2010/main" val="41363418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4E430-2642-81CC-FC5F-10469D7682E5}"/>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C477A9-425C-670A-9E07-3A102D29181D}"/>
              </a:ext>
            </a:extLst>
          </p:cNvPr>
          <p:cNvSpPr>
            <a:spLocks noGrp="1"/>
          </p:cNvSpPr>
          <p:nvPr>
            <p:ph type="title"/>
          </p:nvPr>
        </p:nvSpPr>
        <p:spPr/>
        <p:txBody>
          <a:bodyPr/>
          <a:lstStyle/>
          <a:p>
            <a:r>
              <a:rPr lang="en-US" sz="3200" cap="none" dirty="0">
                <a:solidFill>
                  <a:schemeClr val="tx1"/>
                </a:solidFill>
              </a:rPr>
              <a:t>LLM performance assessment</a:t>
            </a:r>
            <a:endParaRPr lang="en-US" sz="3200" cap="none" dirty="0"/>
          </a:p>
        </p:txBody>
      </p:sp>
      <p:sp>
        <p:nvSpPr>
          <p:cNvPr id="2" name="Título 4">
            <a:extLst>
              <a:ext uri="{FF2B5EF4-FFF2-40B4-BE49-F238E27FC236}">
                <a16:creationId xmlns:a16="http://schemas.microsoft.com/office/drawing/2014/main" id="{5B8695FE-2C17-FCC1-CCC4-8717D8F253C2}"/>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sp>
        <p:nvSpPr>
          <p:cNvPr id="3" name="Título 4">
            <a:extLst>
              <a:ext uri="{FF2B5EF4-FFF2-40B4-BE49-F238E27FC236}">
                <a16:creationId xmlns:a16="http://schemas.microsoft.com/office/drawing/2014/main" id="{41914A20-7452-6770-365F-62A72A9E05A5}"/>
              </a:ext>
            </a:extLst>
          </p:cNvPr>
          <p:cNvSpPr txBox="1">
            <a:spLocks/>
          </p:cNvSpPr>
          <p:nvPr/>
        </p:nvSpPr>
        <p:spPr>
          <a:xfrm>
            <a:off x="601200" y="17427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Output file:</a:t>
            </a:r>
          </a:p>
          <a:p>
            <a:r>
              <a:rPr lang="en-US" sz="2000" b="0" kern="0" dirty="0">
                <a:solidFill>
                  <a:schemeClr val="bg1">
                    <a:lumMod val="50000"/>
                  </a:schemeClr>
                </a:solidFill>
              </a:rPr>
              <a:t>(include file as attachment)</a:t>
            </a:r>
          </a:p>
          <a:p>
            <a:endParaRPr lang="en-US" sz="2000" b="0" kern="0" dirty="0">
              <a:solidFill>
                <a:schemeClr val="tx1"/>
              </a:solidFill>
            </a:endParaRPr>
          </a:p>
          <a:p>
            <a:r>
              <a:rPr lang="en-US" sz="2000" b="0" kern="0" dirty="0">
                <a:solidFill>
                  <a:schemeClr val="tx1"/>
                </a:solidFill>
              </a:rPr>
              <a:t>Output:</a:t>
            </a:r>
          </a:p>
          <a:p>
            <a:r>
              <a:rPr lang="en-US" sz="1500" dirty="0">
                <a:solidFill>
                  <a:schemeClr val="tx1"/>
                </a:solidFill>
              </a:rPr>
              <a:t>Jorge consistently delivered key outputs and showed leadership in planning and execution. Clear task prioritization would enhance efficiency further.</a:t>
            </a:r>
            <a:endParaRPr lang="en-US" sz="1500" b="0" kern="0" dirty="0">
              <a:solidFill>
                <a:schemeClr val="tx1"/>
              </a:solidFill>
            </a:endParaRPr>
          </a:p>
          <a:p>
            <a:endParaRPr lang="en-US" sz="1500" b="0" kern="0" dirty="0">
              <a:solidFill>
                <a:schemeClr val="tx1"/>
              </a:solidFill>
            </a:endParaRPr>
          </a:p>
          <a:p>
            <a:r>
              <a:rPr lang="en-US" sz="1500" dirty="0">
                <a:solidFill>
                  <a:schemeClr val="tx1"/>
                </a:solidFill>
              </a:rPr>
              <a:t>Francisco: A reliable contributor with strong execution, but more collaboration with teammates would add further value. </a:t>
            </a:r>
            <a:endParaRPr lang="en-US" sz="1500" b="0" kern="0" dirty="0">
              <a:solidFill>
                <a:schemeClr val="tx1"/>
              </a:solidFill>
            </a:endParaRPr>
          </a:p>
          <a:p>
            <a:endParaRPr lang="en-US" sz="1500" b="0" kern="0" dirty="0">
              <a:solidFill>
                <a:schemeClr val="tx1"/>
              </a:solidFill>
            </a:endParaRPr>
          </a:p>
          <a:p>
            <a:r>
              <a:rPr lang="en-US" sz="1500" dirty="0">
                <a:solidFill>
                  <a:schemeClr val="tx1"/>
                </a:solidFill>
              </a:rPr>
              <a:t>While persistent and detail-oriented, Romeu would benefit from earlier clarification of complex tasks and more efficient problem solving strategies. </a:t>
            </a:r>
            <a:endParaRPr lang="en-US" sz="1500" b="0" kern="0" dirty="0">
              <a:solidFill>
                <a:schemeClr val="tx1"/>
              </a:solidFill>
            </a:endParaRPr>
          </a:p>
          <a:p>
            <a:endParaRPr lang="en-US" sz="1500" b="0" kern="0" dirty="0">
              <a:solidFill>
                <a:schemeClr val="tx1"/>
              </a:solidFill>
            </a:endParaRPr>
          </a:p>
          <a:p>
            <a:r>
              <a:rPr lang="en-US" sz="1500" dirty="0">
                <a:solidFill>
                  <a:schemeClr val="tx1"/>
                </a:solidFill>
              </a:rPr>
              <a:t>Paulo showed commitment but needs to focus on faster iteration and cross-team input for complex tasks.</a:t>
            </a:r>
          </a:p>
          <a:p>
            <a:endParaRPr lang="en-US" sz="1500" dirty="0">
              <a:solidFill>
                <a:schemeClr val="tx1"/>
              </a:solidFill>
            </a:endParaRPr>
          </a:p>
          <a:p>
            <a:r>
              <a:rPr lang="en-US" sz="1500" dirty="0">
                <a:solidFill>
                  <a:schemeClr val="tx1"/>
                </a:solidFill>
              </a:rPr>
              <a:t>Emanuel displayed solid technical contributions but would benefit from earlier collaboration for quality assurance. </a:t>
            </a:r>
            <a:endParaRPr lang="en-US" sz="1500" b="0" kern="0" dirty="0">
              <a:solidFill>
                <a:schemeClr val="tx1"/>
              </a:solidFill>
            </a:endParaRPr>
          </a:p>
        </p:txBody>
      </p:sp>
      <p:graphicFrame>
        <p:nvGraphicFramePr>
          <p:cNvPr id="4" name="Objeto 3">
            <a:extLst>
              <a:ext uri="{FF2B5EF4-FFF2-40B4-BE49-F238E27FC236}">
                <a16:creationId xmlns:a16="http://schemas.microsoft.com/office/drawing/2014/main" id="{8C805FA1-74F1-9EAB-C615-39F4E6583111}"/>
              </a:ext>
            </a:extLst>
          </p:cNvPr>
          <p:cNvGraphicFramePr>
            <a:graphicFrameLocks noChangeAspect="1"/>
          </p:cNvGraphicFramePr>
          <p:nvPr>
            <p:extLst>
              <p:ext uri="{D42A27DB-BD31-4B8C-83A1-F6EECF244321}">
                <p14:modId xmlns:p14="http://schemas.microsoft.com/office/powerpoint/2010/main" val="2595407898"/>
              </p:ext>
            </p:extLst>
          </p:nvPr>
        </p:nvGraphicFramePr>
        <p:xfrm>
          <a:off x="4682970" y="1853825"/>
          <a:ext cx="2276819" cy="855095"/>
        </p:xfrm>
        <a:graphic>
          <a:graphicData uri="http://schemas.openxmlformats.org/presentationml/2006/ole">
            <mc:AlternateContent xmlns:mc="http://schemas.openxmlformats.org/markup-compatibility/2006">
              <mc:Choice xmlns:v="urn:schemas-microsoft-com:vml" Requires="v">
                <p:oleObj name="Objeto da Shell do Packager" showAsIcon="1" r:id="rId3" imgW="1403461" imgH="526962" progId="Package">
                  <p:embed/>
                </p:oleObj>
              </mc:Choice>
              <mc:Fallback>
                <p:oleObj name="Objeto da Shell do Packager" showAsIcon="1" r:id="rId3" imgW="1403461" imgH="526962" progId="Package">
                  <p:embed/>
                  <p:pic>
                    <p:nvPicPr>
                      <p:cNvPr id="0" name=""/>
                      <p:cNvPicPr/>
                      <p:nvPr/>
                    </p:nvPicPr>
                    <p:blipFill>
                      <a:blip r:embed="rId4"/>
                      <a:stretch>
                        <a:fillRect/>
                      </a:stretch>
                    </p:blipFill>
                    <p:spPr>
                      <a:xfrm>
                        <a:off x="4682970" y="1853825"/>
                        <a:ext cx="2276819" cy="855095"/>
                      </a:xfrm>
                      <a:prstGeom prst="rect">
                        <a:avLst/>
                      </a:prstGeom>
                    </p:spPr>
                  </p:pic>
                </p:oleObj>
              </mc:Fallback>
            </mc:AlternateContent>
          </a:graphicData>
        </a:graphic>
      </p:graphicFrame>
    </p:spTree>
    <p:extLst>
      <p:ext uri="{BB962C8B-B14F-4D97-AF65-F5344CB8AC3E}">
        <p14:creationId xmlns:p14="http://schemas.microsoft.com/office/powerpoint/2010/main" val="84441004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8FE47-4170-737B-8575-3E520854F68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26CEB03B-D1A2-9948-7498-A600D00CB2F9}"/>
              </a:ext>
            </a:extLst>
          </p:cNvPr>
          <p:cNvSpPr>
            <a:spLocks noGrp="1"/>
          </p:cNvSpPr>
          <p:nvPr>
            <p:ph type="title"/>
          </p:nvPr>
        </p:nvSpPr>
        <p:spPr/>
        <p:txBody>
          <a:bodyPr/>
          <a:lstStyle/>
          <a:p>
            <a:r>
              <a:rPr lang="en-US" sz="3200" cap="none" dirty="0">
                <a:solidFill>
                  <a:schemeClr val="tx1"/>
                </a:solidFill>
              </a:rPr>
              <a:t>LLM performance assessment</a:t>
            </a:r>
            <a:endParaRPr lang="en-US" sz="3200" cap="none" dirty="0"/>
          </a:p>
        </p:txBody>
      </p:sp>
      <p:sp>
        <p:nvSpPr>
          <p:cNvPr id="2" name="Título 4">
            <a:extLst>
              <a:ext uri="{FF2B5EF4-FFF2-40B4-BE49-F238E27FC236}">
                <a16:creationId xmlns:a16="http://schemas.microsoft.com/office/drawing/2014/main" id="{C0F995A6-9670-33B3-E0D5-1D1A63752A26}"/>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sp>
        <p:nvSpPr>
          <p:cNvPr id="3" name="Título 4">
            <a:extLst>
              <a:ext uri="{FF2B5EF4-FFF2-40B4-BE49-F238E27FC236}">
                <a16:creationId xmlns:a16="http://schemas.microsoft.com/office/drawing/2014/main" id="{A22F0679-8785-D734-53FB-DD84F37398A5}"/>
              </a:ext>
            </a:extLst>
          </p:cNvPr>
          <p:cNvSpPr txBox="1">
            <a:spLocks/>
          </p:cNvSpPr>
          <p:nvPr/>
        </p:nvSpPr>
        <p:spPr>
          <a:xfrm>
            <a:off x="601200" y="17427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Comment from the team on the LLM assessment:</a:t>
            </a:r>
          </a:p>
          <a:p>
            <a:endParaRPr lang="en-US" sz="2000" b="0" kern="0" dirty="0">
              <a:solidFill>
                <a:schemeClr val="tx1"/>
              </a:solidFill>
            </a:endParaRPr>
          </a:p>
          <a:p>
            <a:r>
              <a:rPr lang="en-US" sz="2000" b="0" kern="0" dirty="0">
                <a:solidFill>
                  <a:schemeClr val="tx1"/>
                </a:solidFill>
              </a:rPr>
              <a:t>While it did the job to showcase somewhat of that the team was doing, it does not translate well for what actually the team members did, since that comes from the perception of the people that worked together, over all it did summarize the things that were written in the daily meetings, but the work is not defined by those.</a:t>
            </a:r>
          </a:p>
          <a:p>
            <a:endParaRPr lang="en-US" sz="2000" b="0" kern="0" dirty="0">
              <a:solidFill>
                <a:schemeClr val="tx1"/>
              </a:solidFill>
            </a:endParaRPr>
          </a:p>
          <a:p>
            <a:endParaRPr lang="en-US" sz="2000" b="0" kern="0" dirty="0">
              <a:solidFill>
                <a:schemeClr val="tx1"/>
              </a:solidFill>
            </a:endParaRPr>
          </a:p>
          <a:p>
            <a:r>
              <a:rPr lang="en-US" sz="2000" b="0" kern="0" dirty="0">
                <a:solidFill>
                  <a:schemeClr val="tx1"/>
                </a:solidFill>
              </a:rPr>
              <a:t>Suggestion of improvement from LLM:</a:t>
            </a:r>
          </a:p>
          <a:p>
            <a:endParaRPr lang="en-US" sz="2000" b="0" kern="0" dirty="0">
              <a:solidFill>
                <a:schemeClr val="tx1"/>
              </a:solidFill>
            </a:endParaRPr>
          </a:p>
          <a:p>
            <a:r>
              <a:rPr lang="en-US" sz="2000" b="0" kern="0" dirty="0">
                <a:solidFill>
                  <a:schemeClr val="tx1"/>
                </a:solidFill>
              </a:rPr>
              <a:t>Not much can be said, with the prompt that was given, it did the job really well by summarizing what was written in the daily meetings.</a:t>
            </a: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p:txBody>
      </p:sp>
    </p:spTree>
    <p:extLst>
      <p:ext uri="{BB962C8B-B14F-4D97-AF65-F5344CB8AC3E}">
        <p14:creationId xmlns:p14="http://schemas.microsoft.com/office/powerpoint/2010/main" val="304979871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dirty="0">
                <a:solidFill>
                  <a:schemeClr val="tx1"/>
                </a:solidFill>
              </a:rPr>
              <a:t>Overall Project performance:</a:t>
            </a:r>
          </a:p>
        </p:txBody>
      </p:sp>
      <p:sp>
        <p:nvSpPr>
          <p:cNvPr id="2" name="Marcador de Posição do Texto 1">
            <a:extLst>
              <a:ext uri="{FF2B5EF4-FFF2-40B4-BE49-F238E27FC236}">
                <a16:creationId xmlns:a16="http://schemas.microsoft.com/office/drawing/2014/main" id="{EEE97808-B786-5C10-6A83-416F88B5C6D2}"/>
              </a:ext>
            </a:extLst>
          </p:cNvPr>
          <p:cNvSpPr>
            <a:spLocks noGrp="1"/>
          </p:cNvSpPr>
          <p:nvPr>
            <p:ph type="body" idx="1"/>
          </p:nvPr>
        </p:nvSpPr>
        <p:spPr/>
        <p:txBody>
          <a:bodyPr/>
          <a:lstStyle/>
          <a:p>
            <a:r>
              <a:rPr lang="en-US" dirty="0">
                <a:solidFill>
                  <a:schemeClr val="tx1"/>
                </a:solidFill>
              </a:rPr>
              <a:t>- LLM evaluation: </a:t>
            </a:r>
          </a:p>
          <a:p>
            <a:r>
              <a:rPr lang="pt-PT" sz="1800" dirty="0" err="1">
                <a:solidFill>
                  <a:schemeClr val="tx1"/>
                </a:solidFill>
              </a:rPr>
              <a:t>Overall</a:t>
            </a:r>
            <a:r>
              <a:rPr lang="pt-PT" sz="1800" dirty="0">
                <a:solidFill>
                  <a:schemeClr val="tx1"/>
                </a:solidFill>
              </a:rPr>
              <a:t> </a:t>
            </a:r>
            <a:r>
              <a:rPr lang="pt-PT" sz="1800" dirty="0" err="1">
                <a:solidFill>
                  <a:schemeClr val="tx1"/>
                </a:solidFill>
              </a:rPr>
              <a:t>the</a:t>
            </a:r>
            <a:r>
              <a:rPr lang="pt-PT" sz="1800" dirty="0">
                <a:solidFill>
                  <a:schemeClr val="tx1"/>
                </a:solidFill>
              </a:rPr>
              <a:t> team </a:t>
            </a:r>
            <a:r>
              <a:rPr lang="pt-PT" sz="1800" dirty="0" err="1">
                <a:solidFill>
                  <a:schemeClr val="tx1"/>
                </a:solidFill>
              </a:rPr>
              <a:t>performed</a:t>
            </a:r>
            <a:r>
              <a:rPr lang="pt-PT" sz="1800" dirty="0">
                <a:solidFill>
                  <a:schemeClr val="tx1"/>
                </a:solidFill>
              </a:rPr>
              <a:t> as </a:t>
            </a:r>
            <a:r>
              <a:rPr lang="pt-PT" sz="1800" dirty="0" err="1">
                <a:solidFill>
                  <a:schemeClr val="tx1"/>
                </a:solidFill>
              </a:rPr>
              <a:t>expected</a:t>
            </a:r>
            <a:r>
              <a:rPr lang="pt-PT" sz="1800" dirty="0">
                <a:solidFill>
                  <a:schemeClr val="tx1"/>
                </a:solidFill>
              </a:rPr>
              <a:t>, </a:t>
            </a:r>
            <a:r>
              <a:rPr lang="pt-PT" sz="1800" dirty="0" err="1">
                <a:solidFill>
                  <a:schemeClr val="tx1"/>
                </a:solidFill>
              </a:rPr>
              <a:t>all</a:t>
            </a:r>
            <a:r>
              <a:rPr lang="pt-PT" sz="1800" dirty="0">
                <a:solidFill>
                  <a:schemeClr val="tx1"/>
                </a:solidFill>
              </a:rPr>
              <a:t> </a:t>
            </a:r>
            <a:r>
              <a:rPr lang="pt-PT" sz="1800" dirty="0" err="1">
                <a:solidFill>
                  <a:schemeClr val="tx1"/>
                </a:solidFill>
              </a:rPr>
              <a:t>the</a:t>
            </a:r>
            <a:r>
              <a:rPr lang="pt-PT" sz="1800" dirty="0">
                <a:solidFill>
                  <a:schemeClr val="tx1"/>
                </a:solidFill>
              </a:rPr>
              <a:t> </a:t>
            </a:r>
            <a:r>
              <a:rPr lang="pt-PT" sz="1800" dirty="0" err="1">
                <a:solidFill>
                  <a:schemeClr val="tx1"/>
                </a:solidFill>
              </a:rPr>
              <a:t>issues</a:t>
            </a:r>
            <a:r>
              <a:rPr lang="pt-PT" sz="1800" dirty="0">
                <a:solidFill>
                  <a:schemeClr val="tx1"/>
                </a:solidFill>
              </a:rPr>
              <a:t> </a:t>
            </a:r>
            <a:r>
              <a:rPr lang="pt-PT" sz="1800" dirty="0" err="1">
                <a:solidFill>
                  <a:schemeClr val="tx1"/>
                </a:solidFill>
              </a:rPr>
              <a:t>were</a:t>
            </a:r>
            <a:r>
              <a:rPr lang="pt-PT" sz="1800" dirty="0">
                <a:solidFill>
                  <a:schemeClr val="tx1"/>
                </a:solidFill>
              </a:rPr>
              <a:t> </a:t>
            </a:r>
            <a:r>
              <a:rPr lang="pt-PT" sz="1800" dirty="0" err="1">
                <a:solidFill>
                  <a:schemeClr val="tx1"/>
                </a:solidFill>
              </a:rPr>
              <a:t>quickly</a:t>
            </a:r>
            <a:r>
              <a:rPr lang="pt-PT" sz="1800" dirty="0">
                <a:solidFill>
                  <a:schemeClr val="tx1"/>
                </a:solidFill>
              </a:rPr>
              <a:t> </a:t>
            </a:r>
            <a:r>
              <a:rPr lang="pt-PT" sz="1800" dirty="0" err="1">
                <a:solidFill>
                  <a:schemeClr val="tx1"/>
                </a:solidFill>
              </a:rPr>
              <a:t>resolved</a:t>
            </a:r>
            <a:r>
              <a:rPr lang="pt-PT" sz="1800" dirty="0">
                <a:solidFill>
                  <a:schemeClr val="tx1"/>
                </a:solidFill>
              </a:rPr>
              <a:t> </a:t>
            </a:r>
            <a:r>
              <a:rPr lang="pt-PT" sz="1800" dirty="0" err="1">
                <a:solidFill>
                  <a:schemeClr val="tx1"/>
                </a:solidFill>
              </a:rPr>
              <a:t>and</a:t>
            </a:r>
            <a:r>
              <a:rPr lang="pt-PT" sz="1800" dirty="0">
                <a:solidFill>
                  <a:schemeClr val="tx1"/>
                </a:solidFill>
              </a:rPr>
              <a:t> </a:t>
            </a:r>
            <a:r>
              <a:rPr lang="pt-PT" sz="1800" dirty="0" err="1">
                <a:solidFill>
                  <a:schemeClr val="tx1"/>
                </a:solidFill>
              </a:rPr>
              <a:t>everyone</a:t>
            </a:r>
            <a:r>
              <a:rPr lang="pt-PT" sz="1800" dirty="0">
                <a:solidFill>
                  <a:schemeClr val="tx1"/>
                </a:solidFill>
              </a:rPr>
              <a:t> </a:t>
            </a:r>
            <a:r>
              <a:rPr lang="pt-PT" sz="1800" dirty="0" err="1">
                <a:solidFill>
                  <a:schemeClr val="tx1"/>
                </a:solidFill>
              </a:rPr>
              <a:t>contributed</a:t>
            </a:r>
            <a:r>
              <a:rPr lang="pt-PT" sz="1800" dirty="0">
                <a:solidFill>
                  <a:schemeClr val="tx1"/>
                </a:solidFill>
              </a:rPr>
              <a:t> for </a:t>
            </a:r>
            <a:r>
              <a:rPr lang="pt-PT" sz="1800" dirty="0" err="1">
                <a:solidFill>
                  <a:schemeClr val="tx1"/>
                </a:solidFill>
              </a:rPr>
              <a:t>the</a:t>
            </a:r>
            <a:r>
              <a:rPr lang="pt-PT" sz="1800" dirty="0">
                <a:solidFill>
                  <a:schemeClr val="tx1"/>
                </a:solidFill>
              </a:rPr>
              <a:t> </a:t>
            </a:r>
            <a:r>
              <a:rPr lang="pt-PT" sz="1800" dirty="0" err="1">
                <a:solidFill>
                  <a:schemeClr val="tx1"/>
                </a:solidFill>
              </a:rPr>
              <a:t>completion</a:t>
            </a:r>
            <a:r>
              <a:rPr lang="pt-PT" sz="1800" dirty="0">
                <a:solidFill>
                  <a:schemeClr val="tx1"/>
                </a:solidFill>
              </a:rPr>
              <a:t> </a:t>
            </a:r>
            <a:r>
              <a:rPr lang="pt-PT" sz="1800" dirty="0" err="1">
                <a:solidFill>
                  <a:schemeClr val="tx1"/>
                </a:solidFill>
              </a:rPr>
              <a:t>of</a:t>
            </a:r>
            <a:r>
              <a:rPr lang="pt-PT" sz="1800" dirty="0">
                <a:solidFill>
                  <a:schemeClr val="tx1"/>
                </a:solidFill>
              </a:rPr>
              <a:t> </a:t>
            </a:r>
            <a:r>
              <a:rPr lang="pt-PT" sz="1800" dirty="0" err="1">
                <a:solidFill>
                  <a:schemeClr val="tx1"/>
                </a:solidFill>
              </a:rPr>
              <a:t>the</a:t>
            </a:r>
            <a:r>
              <a:rPr lang="pt-PT" sz="1800" dirty="0">
                <a:solidFill>
                  <a:schemeClr val="tx1"/>
                </a:solidFill>
              </a:rPr>
              <a:t> </a:t>
            </a:r>
            <a:r>
              <a:rPr lang="pt-PT" sz="1800" dirty="0" err="1">
                <a:solidFill>
                  <a:schemeClr val="tx1"/>
                </a:solidFill>
              </a:rPr>
              <a:t>project</a:t>
            </a:r>
            <a:r>
              <a:rPr lang="pt-PT" sz="1800" dirty="0">
                <a:solidFill>
                  <a:schemeClr val="tx1"/>
                </a:solidFill>
              </a:rPr>
              <a:t>.</a:t>
            </a:r>
          </a:p>
          <a:p>
            <a:endParaRPr lang="en-US" dirty="0">
              <a:solidFill>
                <a:schemeClr val="tx1"/>
              </a:solidFill>
            </a:endParaRPr>
          </a:p>
          <a:p>
            <a:endParaRPr lang="en-US" dirty="0">
              <a:solidFill>
                <a:schemeClr val="tx1"/>
              </a:solidFill>
            </a:endParaRPr>
          </a:p>
          <a:p>
            <a:r>
              <a:rPr lang="en-US" dirty="0">
                <a:solidFill>
                  <a:schemeClr val="tx1"/>
                </a:solidFill>
              </a:rPr>
              <a:t>Team evaluation: </a:t>
            </a:r>
            <a:r>
              <a:rPr lang="en-US" sz="1800" dirty="0">
                <a:solidFill>
                  <a:schemeClr val="bg1">
                    <a:lumMod val="50000"/>
                  </a:schemeClr>
                </a:solidFill>
              </a:rPr>
              <a:t>4</a:t>
            </a:r>
          </a:p>
          <a:p>
            <a:endParaRPr lang="en-US" sz="1800" dirty="0">
              <a:solidFill>
                <a:schemeClr val="bg1">
                  <a:lumMod val="50000"/>
                </a:schemeClr>
              </a:solidFill>
            </a:endParaRPr>
          </a:p>
          <a:p>
            <a:r>
              <a:rPr lang="en-US" dirty="0">
                <a:solidFill>
                  <a:schemeClr val="tx1"/>
                </a:solidFill>
              </a:rPr>
              <a:t>Team feeling: </a:t>
            </a:r>
          </a:p>
          <a:p>
            <a:endParaRPr lang="en-US" dirty="0">
              <a:solidFill>
                <a:schemeClr val="bg1">
                  <a:lumMod val="50000"/>
                </a:schemeClr>
              </a:solidFill>
            </a:endParaRPr>
          </a:p>
        </p:txBody>
      </p:sp>
      <p:pic>
        <p:nvPicPr>
          <p:cNvPr id="6" name="Imagem 5">
            <a:extLst>
              <a:ext uri="{FF2B5EF4-FFF2-40B4-BE49-F238E27FC236}">
                <a16:creationId xmlns:a16="http://schemas.microsoft.com/office/drawing/2014/main" id="{E32122D1-2DB7-10F4-53DE-D4C3E5C03F51}"/>
              </a:ext>
            </a:extLst>
          </p:cNvPr>
          <p:cNvPicPr>
            <a:picLocks noChangeAspect="1"/>
          </p:cNvPicPr>
          <p:nvPr/>
        </p:nvPicPr>
        <p:blipFill>
          <a:blip r:embed="rId2"/>
          <a:stretch>
            <a:fillRect/>
          </a:stretch>
        </p:blipFill>
        <p:spPr>
          <a:xfrm>
            <a:off x="3512840" y="4193807"/>
            <a:ext cx="5557195" cy="1899413"/>
          </a:xfrm>
          <a:prstGeom prst="rect">
            <a:avLst/>
          </a:prstGeom>
        </p:spPr>
      </p:pic>
      <p:pic>
        <p:nvPicPr>
          <p:cNvPr id="4" name="Imagem 3">
            <a:extLst>
              <a:ext uri="{FF2B5EF4-FFF2-40B4-BE49-F238E27FC236}">
                <a16:creationId xmlns:a16="http://schemas.microsoft.com/office/drawing/2014/main" id="{A210C628-D8B9-6E6C-52B2-E3B8BFC129C9}"/>
              </a:ext>
            </a:extLst>
          </p:cNvPr>
          <p:cNvPicPr>
            <a:picLocks noChangeAspect="1"/>
          </p:cNvPicPr>
          <p:nvPr/>
        </p:nvPicPr>
        <p:blipFill>
          <a:blip r:embed="rId3"/>
          <a:stretch>
            <a:fillRect/>
          </a:stretch>
        </p:blipFill>
        <p:spPr>
          <a:xfrm>
            <a:off x="2342710" y="3834045"/>
            <a:ext cx="981212" cy="1171739"/>
          </a:xfrm>
          <a:prstGeom prst="rect">
            <a:avLst/>
          </a:prstGeom>
        </p:spPr>
      </p:pic>
    </p:spTree>
    <p:extLst>
      <p:ext uri="{BB962C8B-B14F-4D97-AF65-F5344CB8AC3E}">
        <p14:creationId xmlns:p14="http://schemas.microsoft.com/office/powerpoint/2010/main" val="8195538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D06360EC-9833-4654-B8AD-2795D9E72058}"/>
              </a:ext>
            </a:extLst>
          </p:cNvPr>
          <p:cNvSpPr>
            <a:spLocks noGrp="1"/>
          </p:cNvSpPr>
          <p:nvPr>
            <p:ph type="body" idx="1"/>
          </p:nvPr>
        </p:nvSpPr>
        <p:spPr/>
        <p:txBody>
          <a:bodyPr/>
          <a:lstStyle/>
          <a:p>
            <a:pPr marL="0" indent="0">
              <a:buNone/>
            </a:pPr>
            <a:r>
              <a:rPr lang="en-US" dirty="0">
                <a:solidFill>
                  <a:schemeClr val="tx1"/>
                </a:solidFill>
              </a:rPr>
              <a:t>Date: 24/11/2024</a:t>
            </a:r>
          </a:p>
        </p:txBody>
      </p:sp>
      <p:sp>
        <p:nvSpPr>
          <p:cNvPr id="3" name="Rectangle 2">
            <a:extLst>
              <a:ext uri="{FF2B5EF4-FFF2-40B4-BE49-F238E27FC236}">
                <a16:creationId xmlns:a16="http://schemas.microsoft.com/office/drawing/2014/main" id="{0B46F64C-4411-4F59-B546-FCD8654F7B3C}"/>
              </a:ext>
            </a:extLst>
          </p:cNvPr>
          <p:cNvSpPr/>
          <p:nvPr/>
        </p:nvSpPr>
        <p:spPr>
          <a:xfrm>
            <a:off x="250869" y="2528901"/>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well?</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Teamwork was very good, every time someone needed help it would have the attention of the team, and it would do anything it could to help.</a:t>
            </a:r>
          </a:p>
        </p:txBody>
      </p:sp>
      <p:sp>
        <p:nvSpPr>
          <p:cNvPr id="7" name="Rectangle 6">
            <a:extLst>
              <a:ext uri="{FF2B5EF4-FFF2-40B4-BE49-F238E27FC236}">
                <a16:creationId xmlns:a16="http://schemas.microsoft.com/office/drawing/2014/main" id="{73B9FD58-6876-4E87-998E-ACA36985B86E}"/>
              </a:ext>
            </a:extLst>
          </p:cNvPr>
          <p:cNvSpPr/>
          <p:nvPr/>
        </p:nvSpPr>
        <p:spPr>
          <a:xfrm>
            <a:off x="3480763" y="2528901"/>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wrong?</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Time management, the team did try to manage the time the best it could, but the late introduction of the project assignment did create some management problems.</a:t>
            </a:r>
          </a:p>
        </p:txBody>
      </p:sp>
      <p:sp>
        <p:nvSpPr>
          <p:cNvPr id="8" name="Rectangle 7">
            <a:extLst>
              <a:ext uri="{FF2B5EF4-FFF2-40B4-BE49-F238E27FC236}">
                <a16:creationId xmlns:a16="http://schemas.microsoft.com/office/drawing/2014/main" id="{39B8E455-F8DD-4DEF-9E49-A26421870FC1}"/>
              </a:ext>
            </a:extLst>
          </p:cNvPr>
          <p:cNvSpPr/>
          <p:nvPr/>
        </p:nvSpPr>
        <p:spPr>
          <a:xfrm>
            <a:off x="6708195" y="2528900"/>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we’ve learned?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 team learned that teamwork was crucial for the completion of the sprint, everything that did get in the way was solved as a team.</a:t>
            </a:r>
          </a:p>
        </p:txBody>
      </p:sp>
    </p:spTree>
    <p:extLst>
      <p:ext uri="{BB962C8B-B14F-4D97-AF65-F5344CB8AC3E}">
        <p14:creationId xmlns:p14="http://schemas.microsoft.com/office/powerpoint/2010/main" val="325025488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60AF2-FD58-E72D-83EF-8D677D3A41E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B14FF8A-C42A-CC9A-74C2-35EE942562BD}"/>
              </a:ext>
            </a:extLst>
          </p:cNvPr>
          <p:cNvSpPr>
            <a:spLocks noGrp="1"/>
          </p:cNvSpPr>
          <p:nvPr>
            <p:ph type="title"/>
          </p:nvPr>
        </p:nvSpPr>
        <p:spPr/>
        <p:txBody>
          <a:bodyPr/>
          <a:lstStyle/>
          <a:p>
            <a:r>
              <a:rPr lang="en-US" sz="3200" cap="none" dirty="0">
                <a:solidFill>
                  <a:schemeClr val="tx1"/>
                </a:solidFill>
              </a:rPr>
              <a:t>Sprint Retrospective</a:t>
            </a:r>
          </a:p>
        </p:txBody>
      </p:sp>
      <p:sp>
        <p:nvSpPr>
          <p:cNvPr id="6" name="Marcador de Posição de Conteúdo 5">
            <a:extLst>
              <a:ext uri="{FF2B5EF4-FFF2-40B4-BE49-F238E27FC236}">
                <a16:creationId xmlns:a16="http://schemas.microsoft.com/office/drawing/2014/main" id="{45E1F438-0539-98F5-D50A-436650EA90CF}"/>
              </a:ext>
            </a:extLst>
          </p:cNvPr>
          <p:cNvSpPr>
            <a:spLocks noGrp="1"/>
          </p:cNvSpPr>
          <p:nvPr>
            <p:ph type="body" idx="1"/>
          </p:nvPr>
        </p:nvSpPr>
        <p:spPr/>
        <p:txBody>
          <a:bodyPr/>
          <a:lstStyle/>
          <a:p>
            <a:pPr marL="0" indent="0">
              <a:buNone/>
            </a:pPr>
            <a:r>
              <a:rPr lang="en-US" dirty="0">
                <a:solidFill>
                  <a:schemeClr val="tx1"/>
                </a:solidFill>
              </a:rPr>
              <a:t>Date: 24/11/2024</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3" name="Rectangle 2">
            <a:extLst>
              <a:ext uri="{FF2B5EF4-FFF2-40B4-BE49-F238E27FC236}">
                <a16:creationId xmlns:a16="http://schemas.microsoft.com/office/drawing/2014/main" id="{96416E1C-4950-D71D-123A-F724531983DC}"/>
              </a:ext>
            </a:extLst>
          </p:cNvPr>
          <p:cNvSpPr/>
          <p:nvPr/>
        </p:nvSpPr>
        <p:spPr>
          <a:xfrm>
            <a:off x="448801" y="2393886"/>
            <a:ext cx="9008400" cy="38254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Action items: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Manage better the time.</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Ensure that the daily meetings are even more efficient.</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Maybe hold a mid-sprint check to review the progress. </a:t>
            </a:r>
          </a:p>
        </p:txBody>
      </p:sp>
    </p:spTree>
    <p:extLst>
      <p:ext uri="{BB962C8B-B14F-4D97-AF65-F5344CB8AC3E}">
        <p14:creationId xmlns:p14="http://schemas.microsoft.com/office/powerpoint/2010/main" val="378947918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am work">
            <a:extLst>
              <a:ext uri="{FF2B5EF4-FFF2-40B4-BE49-F238E27FC236}">
                <a16:creationId xmlns:a16="http://schemas.microsoft.com/office/drawing/2014/main" id="{63305713-9999-B782-17EA-DC85021DE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19"/>
          <a:stretch/>
        </p:blipFill>
        <p:spPr bwMode="auto">
          <a:xfrm>
            <a:off x="0" y="947824"/>
            <a:ext cx="9906000" cy="5910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dirty="0">
                <a:solidFill>
                  <a:schemeClr val="tx1"/>
                </a:solidFill>
              </a:rPr>
              <a:t>Sprint planning – Sprint 2</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2104099141"/>
              </p:ext>
            </p:extLst>
          </p:nvPr>
        </p:nvGraphicFramePr>
        <p:xfrm>
          <a:off x="1020165" y="2618910"/>
          <a:ext cx="7830870" cy="2743197"/>
        </p:xfrm>
        <a:graphic>
          <a:graphicData uri="http://schemas.openxmlformats.org/drawingml/2006/table">
            <a:tbl>
              <a:tblPr firstRow="1" bandRow="1">
                <a:tableStyleId>{912C8C85-51F0-491E-9774-3900AFEF0FD7}</a:tableStyleId>
              </a:tblPr>
              <a:tblGrid>
                <a:gridCol w="3960440">
                  <a:extLst>
                    <a:ext uri="{9D8B030D-6E8A-4147-A177-3AD203B41FA5}">
                      <a16:colId xmlns:a16="http://schemas.microsoft.com/office/drawing/2014/main" val="3798560086"/>
                    </a:ext>
                  </a:extLst>
                </a:gridCol>
                <a:gridCol w="3870430">
                  <a:extLst>
                    <a:ext uri="{9D8B030D-6E8A-4147-A177-3AD203B41FA5}">
                      <a16:colId xmlns:a16="http://schemas.microsoft.com/office/drawing/2014/main" val="477562216"/>
                    </a:ext>
                  </a:extLst>
                </a:gridCol>
              </a:tblGrid>
              <a:tr h="370840">
                <a:tc>
                  <a:txBody>
                    <a:bodyPr/>
                    <a:lstStyle/>
                    <a:p>
                      <a:r>
                        <a:rPr lang="pt-PT" dirty="0"/>
                        <a:t>SPRINT BACKLOG</a:t>
                      </a:r>
                    </a:p>
                  </a:txBody>
                  <a:tcPr/>
                </a:tc>
                <a:tc>
                  <a:txBody>
                    <a:bodyPr/>
                    <a:lstStyle/>
                    <a:p>
                      <a:endParaRPr lang="pt-PT"/>
                    </a:p>
                  </a:txBody>
                  <a:tcPr/>
                </a:tc>
                <a:extLst>
                  <a:ext uri="{0D108BD9-81ED-4DB2-BD59-A6C34878D82A}">
                    <a16:rowId xmlns:a16="http://schemas.microsoft.com/office/drawing/2014/main" val="3623111211"/>
                  </a:ext>
                </a:extLst>
              </a:tr>
              <a:tr h="370840">
                <a:tc>
                  <a:txBody>
                    <a:bodyPr/>
                    <a:lstStyle/>
                    <a:p>
                      <a:r>
                        <a:rPr lang="en-US" noProof="0" dirty="0"/>
                        <a:t>Number of stories: 33</a:t>
                      </a:r>
                    </a:p>
                  </a:txBody>
                  <a:tcPr/>
                </a:tc>
                <a:tc>
                  <a:txBody>
                    <a:bodyPr/>
                    <a:lstStyle/>
                    <a:p>
                      <a:endParaRPr lang="en-US" noProof="0"/>
                    </a:p>
                  </a:txBody>
                  <a:tcPr/>
                </a:tc>
                <a:extLst>
                  <a:ext uri="{0D108BD9-81ED-4DB2-BD59-A6C34878D82A}">
                    <a16:rowId xmlns:a16="http://schemas.microsoft.com/office/drawing/2014/main" val="883314903"/>
                  </a:ext>
                </a:extLst>
              </a:tr>
              <a:tr h="370840">
                <a:tc>
                  <a:txBody>
                    <a:bodyPr/>
                    <a:lstStyle/>
                    <a:p>
                      <a:r>
                        <a:rPr lang="en-US" noProof="0" dirty="0"/>
                        <a:t>Number of bugs: 0</a:t>
                      </a:r>
                    </a:p>
                  </a:txBody>
                  <a:tcPr/>
                </a:tc>
                <a:tc>
                  <a:txBody>
                    <a:bodyPr/>
                    <a:lstStyle/>
                    <a:p>
                      <a:endParaRPr lang="en-US" noProof="0"/>
                    </a:p>
                  </a:txBody>
                  <a:tcPr/>
                </a:tc>
                <a:extLst>
                  <a:ext uri="{0D108BD9-81ED-4DB2-BD59-A6C34878D82A}">
                    <a16:rowId xmlns:a16="http://schemas.microsoft.com/office/drawing/2014/main" val="428254498"/>
                  </a:ext>
                </a:extLst>
              </a:tr>
              <a:tr h="370839">
                <a:tc>
                  <a:txBody>
                    <a:bodyPr/>
                    <a:lstStyle/>
                    <a:p>
                      <a:pPr lvl="0">
                        <a:buNone/>
                      </a:pPr>
                      <a:r>
                        <a:rPr lang="en-US" noProof="0" dirty="0"/>
                        <a:t>Number of tasks: 62</a:t>
                      </a:r>
                    </a:p>
                  </a:txBody>
                  <a:tcPr/>
                </a:tc>
                <a:tc>
                  <a:txBody>
                    <a:bodyPr/>
                    <a:lstStyle/>
                    <a:p>
                      <a:pPr lvl="0">
                        <a:buNone/>
                      </a:pPr>
                      <a:endParaRPr lang="en-US" noProof="0"/>
                    </a:p>
                  </a:txBody>
                  <a:tcPr/>
                </a:tc>
                <a:extLst>
                  <a:ext uri="{0D108BD9-81ED-4DB2-BD59-A6C34878D82A}">
                    <a16:rowId xmlns:a16="http://schemas.microsoft.com/office/drawing/2014/main" val="4185709446"/>
                  </a:ext>
                </a:extLst>
              </a:tr>
              <a:tr h="370839">
                <a:tc>
                  <a:txBody>
                    <a:bodyPr/>
                    <a:lstStyle/>
                    <a:p>
                      <a:pPr lvl="0">
                        <a:buNone/>
                      </a:pPr>
                      <a:r>
                        <a:rPr lang="en-US" noProof="0" dirty="0"/>
                        <a:t>Number of Management Tasks (Scrum): 28</a:t>
                      </a:r>
                    </a:p>
                  </a:txBody>
                  <a:tcPr/>
                </a:tc>
                <a:tc>
                  <a:txBody>
                    <a:bodyPr/>
                    <a:lstStyle/>
                    <a:p>
                      <a:pPr lvl="0">
                        <a:buNone/>
                      </a:pPr>
                      <a:endParaRPr lang="en-US" noProof="0" dirty="0"/>
                    </a:p>
                  </a:txBody>
                  <a:tcPr/>
                </a:tc>
                <a:extLst>
                  <a:ext uri="{0D108BD9-81ED-4DB2-BD59-A6C34878D82A}">
                    <a16:rowId xmlns:a16="http://schemas.microsoft.com/office/drawing/2014/main" val="563517871"/>
                  </a:ext>
                </a:extLst>
              </a:tr>
              <a:tr h="370839">
                <a:tc>
                  <a:txBody>
                    <a:bodyPr/>
                    <a:lstStyle/>
                    <a:p>
                      <a:pPr lvl="0">
                        <a:buNone/>
                      </a:pPr>
                      <a:r>
                        <a:rPr lang="en-US" noProof="0" dirty="0"/>
                        <a:t>Number of team members: 5</a:t>
                      </a:r>
                    </a:p>
                  </a:txBody>
                  <a:tcPr/>
                </a:tc>
                <a:tc>
                  <a:txBody>
                    <a:bodyPr/>
                    <a:lstStyle/>
                    <a:p>
                      <a:pPr lvl="0" algn="ctr">
                        <a:buNone/>
                      </a:pPr>
                      <a:r>
                        <a:rPr lang="en-US" noProof="0" dirty="0"/>
                        <a:t>Planned: 5              Actual: 5  </a:t>
                      </a:r>
                    </a:p>
                  </a:txBody>
                  <a:tcPr/>
                </a:tc>
                <a:extLst>
                  <a:ext uri="{0D108BD9-81ED-4DB2-BD59-A6C34878D82A}">
                    <a16:rowId xmlns:a16="http://schemas.microsoft.com/office/drawing/2014/main" val="2843102962"/>
                  </a:ext>
                </a:extLst>
              </a:tr>
              <a:tr h="370838">
                <a:tc>
                  <a:txBody>
                    <a:bodyPr/>
                    <a:lstStyle/>
                    <a:p>
                      <a:pPr lvl="0">
                        <a:buNone/>
                      </a:pPr>
                      <a:r>
                        <a:rPr lang="en-US" noProof="0" dirty="0"/>
                        <a:t>Total planned estimation vs execution: </a:t>
                      </a:r>
                    </a:p>
                  </a:txBody>
                  <a:tcPr/>
                </a:tc>
                <a:tc>
                  <a:txBody>
                    <a:bodyPr/>
                    <a:lstStyle/>
                    <a:p>
                      <a:pPr lvl="0" algn="ctr">
                        <a:buNone/>
                      </a:pPr>
                      <a:r>
                        <a:rPr lang="en-US" noProof="0" dirty="0"/>
                        <a:t>Planned hours: 377h</a:t>
                      </a:r>
                    </a:p>
                    <a:p>
                      <a:pPr lvl="0" algn="ctr">
                        <a:buNone/>
                      </a:pPr>
                      <a:r>
                        <a:rPr lang="en-US" noProof="0" dirty="0"/>
                        <a:t>Executed hours: 388h</a:t>
                      </a:r>
                    </a:p>
                  </a:txBody>
                  <a:tcPr/>
                </a:tc>
                <a:extLst>
                  <a:ext uri="{0D108BD9-81ED-4DB2-BD59-A6C34878D82A}">
                    <a16:rowId xmlns:a16="http://schemas.microsoft.com/office/drawing/2014/main" val="4118989459"/>
                  </a:ext>
                </a:extLst>
              </a:tr>
            </a:tbl>
          </a:graphicData>
        </a:graphic>
      </p:graphicFrame>
      <p:sp>
        <p:nvSpPr>
          <p:cNvPr id="7" name="Marcador de Posição de Conteúdo 5">
            <a:extLst>
              <a:ext uri="{FF2B5EF4-FFF2-40B4-BE49-F238E27FC236}">
                <a16:creationId xmlns:a16="http://schemas.microsoft.com/office/drawing/2014/main" id="{6F8BAF59-30E8-4D49-87D9-D5A1CD648639}"/>
              </a:ext>
            </a:extLst>
          </p:cNvPr>
          <p:cNvSpPr txBox="1">
            <a:spLocks/>
          </p:cNvSpPr>
          <p:nvPr/>
        </p:nvSpPr>
        <p:spPr>
          <a:xfrm>
            <a:off x="448800" y="1626520"/>
            <a:ext cx="9043200" cy="710644"/>
          </a:xfrm>
          <a:prstGeom prst="rect">
            <a:avLst/>
          </a:prstGeom>
        </p:spPr>
        <p:txBody>
          <a:bodyPr lIns="91440" tIns="45720" rIns="91440" bIns="45720" anchor="t"/>
          <a:lstStyle>
            <a:lvl1pPr marL="342900" indent="-342900" algn="l" defTabSz="914400" rtl="0" eaLnBrk="1" latinLnBrk="0" hangingPunct="1">
              <a:spcBef>
                <a:spcPts val="0"/>
              </a:spcBef>
              <a:spcAft>
                <a:spcPts val="400"/>
              </a:spcAft>
              <a:buFont typeface="Arial" pitchFamily="34" charset="0"/>
              <a:buChar char="•"/>
              <a:defRPr sz="2000" kern="1200">
                <a:solidFill>
                  <a:schemeClr val="bg1">
                    <a:lumMod val="85000"/>
                  </a:schemeClr>
                </a:solidFill>
                <a:latin typeface="Calibri"/>
                <a:ea typeface="+mn-ea"/>
                <a:cs typeface="Calibri"/>
              </a:defRPr>
            </a:lvl1pPr>
            <a:lvl2pPr marL="742950" indent="-28575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2pPr>
            <a:lvl3pPr marL="1143000" indent="-228600" algn="l" defTabSz="914400" rtl="0" eaLnBrk="1" latinLnBrk="0" hangingPunct="1">
              <a:spcBef>
                <a:spcPts val="0"/>
              </a:spcBef>
              <a:spcAft>
                <a:spcPts val="400"/>
              </a:spcAft>
              <a:buFont typeface="Arial" pitchFamily="34" charset="0"/>
              <a:buNone/>
              <a:defRPr sz="1600" kern="1200">
                <a:solidFill>
                  <a:schemeClr val="bg1">
                    <a:lumMod val="85000"/>
                  </a:schemeClr>
                </a:solidFill>
                <a:latin typeface="Calibri"/>
                <a:ea typeface="+mn-ea"/>
                <a:cs typeface="Calibri"/>
              </a:defRPr>
            </a:lvl3pPr>
            <a:lvl4pPr marL="1600200" indent="-228600" algn="l" defTabSz="914400" rtl="0" eaLnBrk="1" latinLnBrk="0" hangingPunct="1">
              <a:spcBef>
                <a:spcPts val="0"/>
              </a:spcBef>
              <a:spcAft>
                <a:spcPts val="400"/>
              </a:spcAft>
              <a:buFont typeface="Arial" pitchFamily="34" charset="0"/>
              <a:buChar char="–"/>
              <a:defRPr sz="1400" kern="1200">
                <a:solidFill>
                  <a:schemeClr val="bg1">
                    <a:lumMod val="85000"/>
                  </a:schemeClr>
                </a:solidFill>
                <a:latin typeface="Calibri"/>
                <a:ea typeface="+mn-ea"/>
                <a:cs typeface="Calibri"/>
              </a:defRPr>
            </a:lvl4pPr>
            <a:lvl5pPr marL="2057400" indent="-228600" algn="l" defTabSz="914400" rtl="0" eaLnBrk="1" latinLnBrk="0" hangingPunct="1">
              <a:spcBef>
                <a:spcPts val="0"/>
              </a:spcBef>
              <a:spcAft>
                <a:spcPts val="400"/>
              </a:spcAft>
              <a:buFont typeface="Arial" pitchFamily="34" charset="0"/>
              <a:buChar char="»"/>
              <a:defRPr sz="1200" kern="1200">
                <a:solidFill>
                  <a:schemeClr val="bg1">
                    <a:lumMod val="8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rPr>
              <a:t>Planned Start Date: 28 October                                                Real Start Date:  4 of November</a:t>
            </a:r>
          </a:p>
          <a:p>
            <a:pPr marL="0" indent="0">
              <a:buNone/>
            </a:pPr>
            <a:r>
              <a:rPr lang="en-US" sz="1800" dirty="0">
                <a:solidFill>
                  <a:schemeClr val="tx1"/>
                </a:solidFill>
              </a:rPr>
              <a:t>Planned Finished Date: 24 of November                                 Real Finish Date: 24 of November</a:t>
            </a:r>
          </a:p>
          <a:p>
            <a:pPr marL="0" indent="0">
              <a:buFont typeface="Arial" pitchFamily="34" charset="0"/>
              <a:buNone/>
            </a:pPr>
            <a:endParaRPr lang="en-US" dirty="0">
              <a:solidFill>
                <a:schemeClr val="tx1"/>
              </a:solidFill>
            </a:endParaRPr>
          </a:p>
        </p:txBody>
      </p:sp>
    </p:spTree>
    <p:extLst>
      <p:ext uri="{BB962C8B-B14F-4D97-AF65-F5344CB8AC3E}">
        <p14:creationId xmlns:p14="http://schemas.microsoft.com/office/powerpoint/2010/main" val="2441679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2836887420"/>
              </p:ext>
            </p:extLst>
          </p:nvPr>
        </p:nvGraphicFramePr>
        <p:xfrm>
          <a:off x="414000" y="1673805"/>
          <a:ext cx="9008401" cy="456182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552515">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sz="1400" b="0" i="1" u="none" strike="noStrike" cap="none" dirty="0">
                          <a:solidFill>
                            <a:schemeClr val="tx1"/>
                          </a:solidFill>
                          <a:effectLst/>
                          <a:latin typeface="+mn-lt"/>
                          <a:ea typeface="+mn-ea"/>
                          <a:cs typeface="+mn-cs"/>
                          <a:sym typeface="Arial"/>
                        </a:rPr>
                        <a:t>USAC01</a:t>
                      </a:r>
                      <a:r>
                        <a:rPr lang="pt-PT" sz="1400" b="0" i="0" u="none" strike="noStrike" cap="none" dirty="0">
                          <a:solidFill>
                            <a:schemeClr val="tx1"/>
                          </a:solidFill>
                          <a:effectLst/>
                          <a:latin typeface="+mn-lt"/>
                          <a:ea typeface="+mn-ea"/>
                          <a:cs typeface="+mn-cs"/>
                          <a:sym typeface="Arial"/>
                        </a:rPr>
                        <a:t> </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sz="1400" b="0" i="1" u="none" strike="noStrike" cap="none" dirty="0">
                          <a:solidFill>
                            <a:schemeClr val="tx1"/>
                          </a:solidFill>
                          <a:effectLst/>
                          <a:latin typeface="+mn-lt"/>
                          <a:ea typeface="+mn-ea"/>
                          <a:cs typeface="+mn-cs"/>
                          <a:sym typeface="Arial"/>
                        </a:rPr>
                        <a:t>USAC02</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USAC03</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USAC04</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0" i="1" u="none" strike="noStrike" cap="none" dirty="0">
                          <a:solidFill>
                            <a:schemeClr val="tx1"/>
                          </a:solidFill>
                          <a:effectLst/>
                          <a:latin typeface="+mn-lt"/>
                          <a:ea typeface="+mn-ea"/>
                          <a:cs typeface="+mn-cs"/>
                          <a:sym typeface="Arial"/>
                        </a:rPr>
                        <a:t>USAC0</a:t>
                      </a:r>
                      <a:r>
                        <a:rPr lang="pt-PT" sz="1400" b="0" i="0" u="none" strike="noStrike" cap="none" dirty="0">
                          <a:solidFill>
                            <a:schemeClr val="tx1"/>
                          </a:solidFill>
                          <a:effectLst/>
                          <a:latin typeface="+mn-lt"/>
                          <a:ea typeface="+mn-ea"/>
                          <a:cs typeface="+mn-cs"/>
                          <a:sym typeface="Arial"/>
                        </a:rPr>
                        <a:t>5</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USAC06</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USAC07</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USAC08</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USAC09</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USAC10</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417337576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5CE27-A23F-5633-FD2D-3CDC1D4866DF}"/>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516F591D-1BF5-A4FF-B013-F3F410CD4EB5}"/>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DC492DA5-4B41-6739-7BA8-6187418C6357}"/>
              </a:ext>
            </a:extLst>
          </p:cNvPr>
          <p:cNvGraphicFramePr>
            <a:graphicFrameLocks noGrp="1"/>
          </p:cNvGraphicFramePr>
          <p:nvPr>
            <p:extLst>
              <p:ext uri="{D42A27DB-BD31-4B8C-83A1-F6EECF244321}">
                <p14:modId xmlns:p14="http://schemas.microsoft.com/office/powerpoint/2010/main" val="2390910673"/>
              </p:ext>
            </p:extLst>
          </p:nvPr>
        </p:nvGraphicFramePr>
        <p:xfrm>
          <a:off x="414000" y="1673805"/>
          <a:ext cx="9008401" cy="456182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552515">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sz="1400" b="0" i="1" u="none" strike="noStrike" cap="none" dirty="0">
                          <a:solidFill>
                            <a:schemeClr val="tx1"/>
                          </a:solidFill>
                          <a:effectLst/>
                          <a:latin typeface="+mn-lt"/>
                          <a:ea typeface="+mn-ea"/>
                          <a:cs typeface="+mn-cs"/>
                          <a:sym typeface="Arial"/>
                        </a:rPr>
                        <a:t>USBD10</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sz="1400" b="0" i="1" u="none" strike="noStrike" cap="none" dirty="0">
                          <a:solidFill>
                            <a:schemeClr val="tx1"/>
                          </a:solidFill>
                          <a:effectLst/>
                          <a:latin typeface="+mn-lt"/>
                          <a:ea typeface="+mn-ea"/>
                          <a:cs typeface="+mn-cs"/>
                          <a:sym typeface="Arial"/>
                        </a:rPr>
                        <a:t>USBD11</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USBD12</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USBD13</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0" i="1" u="none" strike="noStrike" cap="none" dirty="0">
                          <a:solidFill>
                            <a:schemeClr val="tx1"/>
                          </a:solidFill>
                          <a:effectLst/>
                          <a:latin typeface="+mn-lt"/>
                          <a:ea typeface="+mn-ea"/>
                          <a:cs typeface="+mn-cs"/>
                          <a:sym typeface="Arial"/>
                        </a:rPr>
                        <a:t>USBD14</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USBD15</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USBD16</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USBD17</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USBD18</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USBD19</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420814755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DBAE1-BB9D-CE6B-CE10-0C49029CC5E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EEF4ADC-D4DD-B03F-1C6B-AB23A4401407}"/>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9E0A38FF-916C-5C3B-3649-B86250B3F2F2}"/>
              </a:ext>
            </a:extLst>
          </p:cNvPr>
          <p:cNvGraphicFramePr>
            <a:graphicFrameLocks noGrp="1"/>
          </p:cNvGraphicFramePr>
          <p:nvPr>
            <p:extLst>
              <p:ext uri="{D42A27DB-BD31-4B8C-83A1-F6EECF244321}">
                <p14:modId xmlns:p14="http://schemas.microsoft.com/office/powerpoint/2010/main" val="3005820333"/>
              </p:ext>
            </p:extLst>
          </p:nvPr>
        </p:nvGraphicFramePr>
        <p:xfrm>
          <a:off x="414000" y="1673805"/>
          <a:ext cx="9008401" cy="456182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552515">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sz="1400" b="0" i="1" u="none" strike="noStrike" cap="none" dirty="0">
                          <a:solidFill>
                            <a:schemeClr val="tx1"/>
                          </a:solidFill>
                          <a:effectLst/>
                          <a:latin typeface="+mn-lt"/>
                          <a:ea typeface="+mn-ea"/>
                          <a:cs typeface="+mn-cs"/>
                          <a:sym typeface="Arial"/>
                        </a:rPr>
                        <a:t>USEI08</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sz="1400" b="0" i="1" u="none" strike="noStrike" cap="none" dirty="0">
                          <a:solidFill>
                            <a:schemeClr val="tx1"/>
                          </a:solidFill>
                          <a:effectLst/>
                          <a:latin typeface="+mn-lt"/>
                          <a:ea typeface="+mn-ea"/>
                          <a:cs typeface="+mn-cs"/>
                          <a:sym typeface="Arial"/>
                        </a:rPr>
                        <a:t>USEI09</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USEI10</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USEI11</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0" i="1" u="none" strike="noStrike" cap="none" dirty="0">
                          <a:solidFill>
                            <a:schemeClr val="tx1"/>
                          </a:solidFill>
                          <a:effectLst/>
                          <a:latin typeface="+mn-lt"/>
                          <a:ea typeface="+mn-ea"/>
                          <a:cs typeface="+mn-cs"/>
                          <a:sym typeface="Arial"/>
                        </a:rPr>
                        <a:t>USEI12</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USEI13</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USEI14</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USEI15</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USFA01</a:t>
                      </a:r>
                      <a:r>
                        <a:rPr lang="pt-PT" sz="1400" b="0" i="0" u="none" strike="noStrike" cap="none" dirty="0">
                          <a:solidFill>
                            <a:schemeClr val="tx1"/>
                          </a:solidFill>
                          <a:effectLst/>
                          <a:latin typeface="+mn-lt"/>
                          <a:ea typeface="+mn-ea"/>
                          <a:cs typeface="+mn-cs"/>
                          <a:sym typeface="Arial"/>
                        </a:rPr>
                        <a:t> </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USFA02</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300227816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5F0F1-4126-F621-F703-D70675BBB3B3}"/>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F500AD16-68AA-17CF-52DA-92571595B745}"/>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445B3CDD-68AD-E43E-C279-62031260B7DA}"/>
              </a:ext>
            </a:extLst>
          </p:cNvPr>
          <p:cNvGraphicFramePr>
            <a:graphicFrameLocks noGrp="1"/>
          </p:cNvGraphicFramePr>
          <p:nvPr>
            <p:extLst>
              <p:ext uri="{D42A27DB-BD31-4B8C-83A1-F6EECF244321}">
                <p14:modId xmlns:p14="http://schemas.microsoft.com/office/powerpoint/2010/main" val="1179060167"/>
              </p:ext>
            </p:extLst>
          </p:nvPr>
        </p:nvGraphicFramePr>
        <p:xfrm>
          <a:off x="414000" y="1673805"/>
          <a:ext cx="9008401" cy="456182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552515">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sz="1400" b="0" i="1" u="none" strike="noStrike" cap="none" dirty="0">
                          <a:solidFill>
                            <a:schemeClr val="tx1"/>
                          </a:solidFill>
                          <a:effectLst/>
                          <a:latin typeface="+mn-lt"/>
                          <a:ea typeface="+mn-ea"/>
                          <a:cs typeface="+mn-cs"/>
                          <a:sym typeface="Arial"/>
                        </a:rPr>
                        <a:t>USLP03</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sz="1400" b="0" i="1" u="none" strike="noStrike" cap="none" dirty="0">
                          <a:solidFill>
                            <a:schemeClr val="tx1"/>
                          </a:solidFill>
                          <a:effectLst/>
                          <a:latin typeface="+mn-lt"/>
                          <a:ea typeface="+mn-ea"/>
                          <a:cs typeface="+mn-cs"/>
                          <a:sym typeface="Arial"/>
                        </a:rPr>
                        <a:t>USLP04</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USLP05</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394661195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a:t>
            </a:r>
            <a:r>
              <a:rPr lang="pt-PT" sz="3200" cap="none" dirty="0" err="1">
                <a:solidFill>
                  <a:schemeClr val="tx1"/>
                </a:solidFill>
              </a:rPr>
              <a:t>by</a:t>
            </a:r>
            <a:r>
              <a:rPr lang="pt-PT" sz="3200" cap="none" dirty="0">
                <a:solidFill>
                  <a:schemeClr val="tx1"/>
                </a:solidFill>
              </a:rPr>
              <a:t> team </a:t>
            </a:r>
            <a:r>
              <a:rPr lang="pt-PT" sz="3200" cap="none" dirty="0" err="1">
                <a:solidFill>
                  <a:schemeClr val="tx1"/>
                </a:solidFill>
              </a:rPr>
              <a:t>member</a:t>
            </a:r>
            <a:endParaRPr lang="pt-PT" sz="3200" cap="none" dirty="0">
              <a:solidFill>
                <a:schemeClr val="tx1"/>
              </a:solidFill>
            </a:endParaRPr>
          </a:p>
        </p:txBody>
      </p:sp>
      <p:graphicFrame>
        <p:nvGraphicFramePr>
          <p:cNvPr id="6" name="Gráfico 5">
            <a:extLst>
              <a:ext uri="{FF2B5EF4-FFF2-40B4-BE49-F238E27FC236}">
                <a16:creationId xmlns:a16="http://schemas.microsoft.com/office/drawing/2014/main" id="{CC0ADD5B-A00D-489E-9390-B75485840C80}"/>
              </a:ext>
            </a:extLst>
          </p:cNvPr>
          <p:cNvGraphicFramePr/>
          <p:nvPr>
            <p:extLst>
              <p:ext uri="{D42A27DB-BD31-4B8C-83A1-F6EECF244321}">
                <p14:modId xmlns:p14="http://schemas.microsoft.com/office/powerpoint/2010/main" val="1076624827"/>
              </p:ext>
            </p:extLst>
          </p:nvPr>
        </p:nvGraphicFramePr>
        <p:xfrm>
          <a:off x="1622630" y="1673805"/>
          <a:ext cx="6604000" cy="4402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257647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a:t>
            </a:r>
            <a:r>
              <a:rPr lang="pt-PT" sz="3200" cap="none" dirty="0" err="1">
                <a:solidFill>
                  <a:schemeClr val="tx1"/>
                </a:solidFill>
              </a:rPr>
              <a:t>by</a:t>
            </a:r>
            <a:r>
              <a:rPr lang="pt-PT" sz="3200" cap="none" dirty="0">
                <a:solidFill>
                  <a:schemeClr val="tx1"/>
                </a:solidFill>
              </a:rPr>
              <a:t> </a:t>
            </a:r>
            <a:r>
              <a:rPr lang="pt-PT" sz="3200" cap="none" dirty="0" err="1">
                <a:solidFill>
                  <a:schemeClr val="tx1"/>
                </a:solidFill>
              </a:rPr>
              <a:t>type</a:t>
            </a:r>
            <a:endParaRPr lang="pt-PT" sz="3200" cap="none" dirty="0">
              <a:solidFill>
                <a:schemeClr val="tx1"/>
              </a:solidFill>
            </a:endParaRPr>
          </a:p>
        </p:txBody>
      </p:sp>
      <p:graphicFrame>
        <p:nvGraphicFramePr>
          <p:cNvPr id="5" name="Gráfico 4">
            <a:extLst>
              <a:ext uri="{FF2B5EF4-FFF2-40B4-BE49-F238E27FC236}">
                <a16:creationId xmlns:a16="http://schemas.microsoft.com/office/drawing/2014/main" id="{90ED7699-5188-411A-AA61-860BAD3DF6D1}"/>
              </a:ext>
            </a:extLst>
          </p:cNvPr>
          <p:cNvGraphicFramePr/>
          <p:nvPr>
            <p:extLst>
              <p:ext uri="{D42A27DB-BD31-4B8C-83A1-F6EECF244321}">
                <p14:modId xmlns:p14="http://schemas.microsoft.com/office/powerpoint/2010/main" val="1184389623"/>
              </p:ext>
            </p:extLst>
          </p:nvPr>
        </p:nvGraphicFramePr>
        <p:xfrm>
          <a:off x="1487615" y="1898830"/>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62922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en-US" sz="3200" cap="none" dirty="0">
                <a:solidFill>
                  <a:schemeClr val="tx1"/>
                </a:solidFill>
              </a:rPr>
              <a:t>Issues / Assumptions / unanswered questions</a:t>
            </a:r>
            <a:endParaRPr lang="en-US" sz="3200" cap="none" dirty="0"/>
          </a:p>
        </p:txBody>
      </p:sp>
      <p:graphicFrame>
        <p:nvGraphicFramePr>
          <p:cNvPr id="3" name="Tabela 2">
            <a:extLst>
              <a:ext uri="{FF2B5EF4-FFF2-40B4-BE49-F238E27FC236}">
                <a16:creationId xmlns:a16="http://schemas.microsoft.com/office/drawing/2014/main" id="{2765780B-B941-BB03-F491-AFEFC4822F45}"/>
              </a:ext>
            </a:extLst>
          </p:cNvPr>
          <p:cNvGraphicFramePr>
            <a:graphicFrameLocks noGrp="1"/>
          </p:cNvGraphicFramePr>
          <p:nvPr>
            <p:extLst>
              <p:ext uri="{D42A27DB-BD31-4B8C-83A1-F6EECF244321}">
                <p14:modId xmlns:p14="http://schemas.microsoft.com/office/powerpoint/2010/main" val="1091024596"/>
              </p:ext>
            </p:extLst>
          </p:nvPr>
        </p:nvGraphicFramePr>
        <p:xfrm>
          <a:off x="414000" y="1673805"/>
          <a:ext cx="9129510" cy="4399015"/>
        </p:xfrm>
        <a:graphic>
          <a:graphicData uri="http://schemas.openxmlformats.org/drawingml/2006/table">
            <a:tbl>
              <a:tblPr firstRow="1" bandRow="1">
                <a:tableStyleId>{912C8C85-51F0-491E-9774-3900AFEF0FD7}</a:tableStyleId>
              </a:tblPr>
              <a:tblGrid>
                <a:gridCol w="413395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530170">
                  <a:extLst>
                    <a:ext uri="{9D8B030D-6E8A-4147-A177-3AD203B41FA5}">
                      <a16:colId xmlns:a16="http://schemas.microsoft.com/office/drawing/2014/main" val="1777303491"/>
                    </a:ext>
                  </a:extLst>
                </a:gridCol>
                <a:gridCol w="1890210">
                  <a:extLst>
                    <a:ext uri="{9D8B030D-6E8A-4147-A177-3AD203B41FA5}">
                      <a16:colId xmlns:a16="http://schemas.microsoft.com/office/drawing/2014/main" val="2634392098"/>
                    </a:ext>
                  </a:extLst>
                </a:gridCol>
              </a:tblGrid>
              <a:tr h="630070">
                <a:tc>
                  <a:txBody>
                    <a:bodyPr/>
                    <a:lstStyle/>
                    <a:p>
                      <a:r>
                        <a:rPr lang="en-US" sz="1200" noProof="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Responsible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Date / 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Related issue / </a:t>
                      </a:r>
                    </a:p>
                    <a:p>
                      <a:pPr algn="ctr"/>
                      <a:r>
                        <a:rPr lang="en-US" noProof="0" dirty="0"/>
                        <a:t>item in 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934305">
                <a:tc>
                  <a:txBody>
                    <a:bodyPr/>
                    <a:lstStyle/>
                    <a:p>
                      <a:r>
                        <a:rPr lang="pt-PT" dirty="0"/>
                        <a:t>Late </a:t>
                      </a:r>
                      <a:r>
                        <a:rPr lang="pt-PT" dirty="0" err="1"/>
                        <a:t>publication</a:t>
                      </a:r>
                      <a:r>
                        <a:rPr lang="pt-PT" dirty="0"/>
                        <a:t> </a:t>
                      </a:r>
                      <a:r>
                        <a:rPr lang="pt-PT" dirty="0" err="1"/>
                        <a:t>of</a:t>
                      </a:r>
                      <a:r>
                        <a:rPr lang="pt-PT" dirty="0"/>
                        <a:t> </a:t>
                      </a:r>
                      <a:r>
                        <a:rPr lang="pt-PT" dirty="0" err="1"/>
                        <a:t>the</a:t>
                      </a:r>
                      <a:r>
                        <a:rPr lang="pt-PT" dirty="0"/>
                        <a:t> </a:t>
                      </a:r>
                      <a:r>
                        <a:rPr lang="pt-PT" dirty="0" err="1"/>
                        <a:t>project</a:t>
                      </a:r>
                      <a:r>
                        <a:rPr lang="pt-PT" dirty="0"/>
                        <a:t> </a:t>
                      </a:r>
                      <a:r>
                        <a:rPr lang="pt-PT" dirty="0" err="1"/>
                        <a:t>assignment</a:t>
                      </a:r>
                      <a:r>
                        <a:rPr lang="pt-PT"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Sprint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dirty="0" err="1"/>
                        <a:t>There</a:t>
                      </a:r>
                      <a:r>
                        <a:rPr lang="pt-PT" dirty="0"/>
                        <a:t> </a:t>
                      </a:r>
                      <a:r>
                        <a:rPr lang="pt-PT" dirty="0" err="1"/>
                        <a:t>was</a:t>
                      </a:r>
                      <a:r>
                        <a:rPr lang="pt-PT" dirty="0"/>
                        <a:t> a </a:t>
                      </a:r>
                      <a:r>
                        <a:rPr lang="pt-PT" dirty="0" err="1"/>
                        <a:t>disconnection</a:t>
                      </a:r>
                      <a:r>
                        <a:rPr lang="pt-PT" dirty="0"/>
                        <a:t> </a:t>
                      </a:r>
                      <a:r>
                        <a:rPr lang="pt-PT" dirty="0" err="1"/>
                        <a:t>between</a:t>
                      </a:r>
                      <a:r>
                        <a:rPr lang="pt-PT" dirty="0"/>
                        <a:t> </a:t>
                      </a:r>
                      <a:r>
                        <a:rPr lang="pt-PT" dirty="0" err="1"/>
                        <a:t>lecturers</a:t>
                      </a:r>
                      <a:r>
                        <a:rPr lang="pt-PT" dirty="0"/>
                        <a:t> </a:t>
                      </a:r>
                      <a:r>
                        <a:rPr lang="pt-PT" dirty="0" err="1"/>
                        <a:t>about</a:t>
                      </a:r>
                      <a:r>
                        <a:rPr lang="pt-PT" dirty="0"/>
                        <a:t> </a:t>
                      </a:r>
                      <a:r>
                        <a:rPr lang="pt-PT" dirty="0" err="1"/>
                        <a:t>the</a:t>
                      </a:r>
                      <a:r>
                        <a:rPr lang="pt-PT" dirty="0"/>
                        <a:t> </a:t>
                      </a:r>
                      <a:r>
                        <a:rPr lang="pt-PT" dirty="0" err="1"/>
                        <a:t>project</a:t>
                      </a:r>
                      <a:r>
                        <a:rPr lang="pt-PT" dirty="0"/>
                        <a:t>.</a:t>
                      </a:r>
                    </a:p>
                    <a:p>
                      <a:endParaRPr lang="pt-PT" dirty="0"/>
                    </a:p>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Sprint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endParaRPr lang="pt-PT" dirty="0"/>
                    </a:p>
                    <a:p>
                      <a:pPr lvl="0">
                        <a:buNone/>
                      </a:pPr>
                      <a:endParaRPr lang="pt-PT" dirty="0"/>
                    </a:p>
                    <a:p>
                      <a:pPr lvl="0">
                        <a:buNone/>
                      </a:pPr>
                      <a:endParaRPr lang="pt-PT" dirty="0"/>
                    </a:p>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endParaRPr lang="pt-PT" dirty="0"/>
                    </a:p>
                    <a:p>
                      <a:pPr lvl="0">
                        <a:buNone/>
                      </a:pPr>
                      <a:endParaRPr lang="pt-PT" dirty="0"/>
                    </a:p>
                    <a:p>
                      <a:pPr lvl="0">
                        <a:buNone/>
                      </a:pPr>
                      <a:endParaRPr lang="pt-PT" dirty="0"/>
                    </a:p>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bl>
          </a:graphicData>
        </a:graphic>
      </p:graphicFrame>
    </p:spTree>
    <p:extLst>
      <p:ext uri="{BB962C8B-B14F-4D97-AF65-F5344CB8AC3E}">
        <p14:creationId xmlns:p14="http://schemas.microsoft.com/office/powerpoint/2010/main" val="3745336153"/>
      </p:ext>
    </p:extLst>
  </p:cSld>
  <p:clrMapOvr>
    <a:masterClrMapping/>
  </p:clrMapOvr>
  <p:transition spd="med">
    <p:fade/>
  </p:transition>
</p:sld>
</file>

<file path=ppt/theme/theme1.xml><?xml version="1.0" encoding="utf-8"?>
<a:theme xmlns:a="http://schemas.openxmlformats.org/drawingml/2006/main" name="1_ISEP">
  <a:themeElements>
    <a:clrScheme name="Laranja-avermelhado">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d04904d-c619-4467-a32f-09812827fd8e">
      <Terms xmlns="http://schemas.microsoft.com/office/infopath/2007/PartnerControls"/>
    </lcf76f155ced4ddcb4097134ff3c332f>
    <TaxCatchAll xmlns="b4fdeaeb-cd21-48a0-91d3-a71b662e0a0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BA52B1E44048D8469E872E4EAE2C3404" ma:contentTypeVersion="11" ma:contentTypeDescription="Criar um novo documento." ma:contentTypeScope="" ma:versionID="5d6bea2526e958e85fe4b0fdb202b19b">
  <xsd:schema xmlns:xsd="http://www.w3.org/2001/XMLSchema" xmlns:xs="http://www.w3.org/2001/XMLSchema" xmlns:p="http://schemas.microsoft.com/office/2006/metadata/properties" xmlns:ns2="ed04904d-c619-4467-a32f-09812827fd8e" xmlns:ns3="b4fdeaeb-cd21-48a0-91d3-a71b662e0a05" targetNamespace="http://schemas.microsoft.com/office/2006/metadata/properties" ma:root="true" ma:fieldsID="bffbf4134176b596353c185a581a363d" ns2:_="" ns3:_="">
    <xsd:import namespace="ed04904d-c619-4467-a32f-09812827fd8e"/>
    <xsd:import namespace="b4fdeaeb-cd21-48a0-91d3-a71b662e0a0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4904d-c619-4467-a32f-09812827f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m" ma:readOnly="false" ma:fieldId="{5cf76f15-5ced-4ddc-b409-7134ff3c332f}" ma:taxonomyMulti="true" ma:sspId="abd39c20-4416-4a86-a41d-df69d8f2de9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fdeaeb-cd21-48a0-91d3-a71b662e0a0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915ae7b-29a8-45ec-b859-842c81a716b0}" ma:internalName="TaxCatchAll" ma:showField="CatchAllData" ma:web="b4fdeaeb-cd21-48a0-91d3-a71b662e0a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984168-AABC-4753-B4EC-59CA9D08839F}">
  <ds:schemaRefs>
    <ds:schemaRef ds:uri="http://schemas.microsoft.com/sharepoint/v3/contenttype/forms"/>
  </ds:schemaRefs>
</ds:datastoreItem>
</file>

<file path=customXml/itemProps2.xml><?xml version="1.0" encoding="utf-8"?>
<ds:datastoreItem xmlns:ds="http://schemas.openxmlformats.org/officeDocument/2006/customXml" ds:itemID="{E9B87164-EF5F-43C8-917E-48B38ACAFD1E}">
  <ds:schemaRefs>
    <ds:schemaRef ds:uri="http://schemas.openxmlformats.org/package/2006/metadata/core-properties"/>
    <ds:schemaRef ds:uri="http://purl.org/dc/elements/1.1/"/>
    <ds:schemaRef ds:uri="b4fdeaeb-cd21-48a0-91d3-a71b662e0a05"/>
    <ds:schemaRef ds:uri="http://schemas.microsoft.com/office/2006/metadata/properties"/>
    <ds:schemaRef ds:uri="http://purl.org/dc/terms/"/>
    <ds:schemaRef ds:uri="http://schemas.microsoft.com/office/2006/documentManagement/types"/>
    <ds:schemaRef ds:uri="http://schemas.microsoft.com/office/infopath/2007/PartnerControls"/>
    <ds:schemaRef ds:uri="ed04904d-c619-4467-a32f-09812827fd8e"/>
    <ds:schemaRef ds:uri="http://www.w3.org/XML/1998/namespace"/>
    <ds:schemaRef ds:uri="http://purl.org/dc/dcmitype/"/>
  </ds:schemaRefs>
</ds:datastoreItem>
</file>

<file path=customXml/itemProps3.xml><?xml version="1.0" encoding="utf-8"?>
<ds:datastoreItem xmlns:ds="http://schemas.openxmlformats.org/officeDocument/2006/customXml" ds:itemID="{343706E8-7DEF-45BC-8335-95BA84D3C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4904d-c619-4467-a32f-09812827fd8e"/>
    <ds:schemaRef ds:uri="b4fdeaeb-cd21-48a0-91d3-a71b662e0a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5272</TotalTime>
  <Words>1293</Words>
  <Application>Microsoft Office PowerPoint</Application>
  <PresentationFormat>Papel A4 (210x297 mm)</PresentationFormat>
  <Paragraphs>495</Paragraphs>
  <Slides>19</Slides>
  <Notes>10</Notes>
  <HiddenSlides>0</HiddenSlides>
  <MMClips>0</MMClips>
  <ScaleCrop>false</ScaleCrop>
  <HeadingPairs>
    <vt:vector size="8" baseType="variant">
      <vt:variant>
        <vt:lpstr>Tipos de letra usados</vt:lpstr>
      </vt:variant>
      <vt:variant>
        <vt:i4>3</vt:i4>
      </vt:variant>
      <vt:variant>
        <vt:lpstr>Tema</vt:lpstr>
      </vt:variant>
      <vt:variant>
        <vt:i4>1</vt:i4>
      </vt:variant>
      <vt:variant>
        <vt:lpstr>Servidores OLE incorporados</vt:lpstr>
      </vt:variant>
      <vt:variant>
        <vt:i4>1</vt:i4>
      </vt:variant>
      <vt:variant>
        <vt:lpstr>Títulos dos diapositivos</vt:lpstr>
      </vt:variant>
      <vt:variant>
        <vt:i4>19</vt:i4>
      </vt:variant>
    </vt:vector>
  </HeadingPairs>
  <TitlesOfParts>
    <vt:vector size="24" baseType="lpstr">
      <vt:lpstr>Arial</vt:lpstr>
      <vt:lpstr>Calibri</vt:lpstr>
      <vt:lpstr>Kozuka Gothic Pro M</vt:lpstr>
      <vt:lpstr>1_ISEP</vt:lpstr>
      <vt:lpstr>Pacote</vt:lpstr>
      <vt:lpstr>Class 2DM Group 131 SPRINT 2</vt:lpstr>
      <vt:lpstr>Sprint planning – Sprint 2</vt:lpstr>
      <vt:lpstr>Sprint planning</vt:lpstr>
      <vt:lpstr>Sprint planning</vt:lpstr>
      <vt:lpstr>Sprint planning</vt:lpstr>
      <vt:lpstr>Sprint planning</vt:lpstr>
      <vt:lpstr>Work by team member</vt:lpstr>
      <vt:lpstr>Work by type</vt:lpstr>
      <vt:lpstr>Issues / Assumptions / unanswered questions</vt:lpstr>
      <vt:lpstr>Daily Meetings</vt:lpstr>
      <vt:lpstr>Daily Meetings</vt:lpstr>
      <vt:lpstr>Daily Meetings</vt:lpstr>
      <vt:lpstr>LLM assessment (ChatGPT, Copilot, or other)</vt:lpstr>
      <vt:lpstr>LLM performance assessment</vt:lpstr>
      <vt:lpstr>LLM performance assessment</vt:lpstr>
      <vt:lpstr>Overall Project performance:</vt:lpstr>
      <vt:lpstr>Sprint Retrospective</vt:lpstr>
      <vt:lpstr>Sprint Retrospective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FlavioRamos</dc:creator>
  <cp:lastModifiedBy>Romeu Francisco Zou Xu</cp:lastModifiedBy>
  <cp:revision>474</cp:revision>
  <dcterms:created xsi:type="dcterms:W3CDTF">2010-10-20T15:48:12Z</dcterms:created>
  <dcterms:modified xsi:type="dcterms:W3CDTF">2024-11-24T20:31:09Z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0x010100BA52B1E44048D8469E872E4EAE2C3404</vt:lpwstr>
  </property>
  <property fmtid="{D5CDD505-2E9C-101B-9397-08002B2CF9AE}" pid="3" name="MediaServiceImageTags">
    <vt:lpwstr/>
  </property>
</Properties>
</file>