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0"/>
  </p:notesMasterIdLst>
  <p:sldIdLst>
    <p:sldId id="295" r:id="rId5"/>
    <p:sldId id="409" r:id="rId6"/>
    <p:sldId id="414" r:id="rId7"/>
    <p:sldId id="415" r:id="rId8"/>
    <p:sldId id="416" r:id="rId9"/>
    <p:sldId id="406" r:id="rId10"/>
    <p:sldId id="407" r:id="rId11"/>
    <p:sldId id="408" r:id="rId12"/>
    <p:sldId id="411" r:id="rId13"/>
    <p:sldId id="410" r:id="rId14"/>
    <p:sldId id="412" r:id="rId15"/>
    <p:sldId id="398" r:id="rId16"/>
    <p:sldId id="413" r:id="rId17"/>
    <p:sldId id="405" r:id="rId18"/>
    <p:sldId id="387" r:id="rId19"/>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737" autoAdjust="0"/>
  </p:normalViewPr>
  <p:slideViewPr>
    <p:cSldViewPr>
      <p:cViewPr varScale="1">
        <p:scale>
          <a:sx n="81" d="100"/>
          <a:sy n="81" d="100"/>
        </p:scale>
        <p:origin x="1411" y="5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Hours</a:t>
            </a:r>
            <a:r>
              <a:rPr lang="pt-PT" dirty="0"/>
              <a:t> </a:t>
            </a:r>
            <a:r>
              <a:rPr lang="pt-PT" dirty="0" err="1"/>
              <a:t>or</a:t>
            </a:r>
            <a:r>
              <a:rPr lang="pt-PT" dirty="0"/>
              <a:t> n. </a:t>
            </a:r>
            <a:r>
              <a:rPr lang="pt-PT" dirty="0" err="1"/>
              <a:t>tasks</a:t>
            </a:r>
            <a:endParaRPr lang="pt-P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manualLayout>
          <c:layoutTarget val="inner"/>
          <c:xMode val="edge"/>
          <c:yMode val="edge"/>
          <c:x val="5.4676559660811627E-2"/>
          <c:y val="0.12142798898940117"/>
          <c:w val="0.91455420956995759"/>
          <c:h val="0.72762078076765746"/>
        </c:manualLayout>
      </c:layout>
      <c:barChart>
        <c:barDir val="col"/>
        <c:grouping val="clustered"/>
        <c:varyColors val="0"/>
        <c:ser>
          <c:idx val="0"/>
          <c:order val="0"/>
          <c:tx>
            <c:strRef>
              <c:f>Folha1!$B$1</c:f>
              <c:strCache>
                <c:ptCount val="1"/>
                <c:pt idx="0">
                  <c:v>Horas / tarefas</c:v>
                </c:pt>
              </c:strCache>
            </c:strRef>
          </c:tx>
          <c:spPr>
            <a:solidFill>
              <a:schemeClr val="accent6"/>
            </a:solidFill>
            <a:ln>
              <a:noFill/>
            </a:ln>
            <a:effectLst/>
          </c:spPr>
          <c:invertIfNegative val="0"/>
          <c:cat>
            <c:strRef>
              <c:f>Folha1!$A$2:$A$6</c:f>
              <c:strCache>
                <c:ptCount val="5"/>
                <c:pt idx="0">
                  <c:v>Romeu</c:v>
                </c:pt>
                <c:pt idx="1">
                  <c:v>Francisco</c:v>
                </c:pt>
                <c:pt idx="2">
                  <c:v>Emanuel</c:v>
                </c:pt>
                <c:pt idx="3">
                  <c:v>Jorge</c:v>
                </c:pt>
                <c:pt idx="4">
                  <c:v>Paulo</c:v>
                </c:pt>
              </c:strCache>
            </c:strRef>
          </c:cat>
          <c:val>
            <c:numRef>
              <c:f>Folha1!$B$2:$B$6</c:f>
              <c:numCache>
                <c:formatCode>General</c:formatCode>
                <c:ptCount val="5"/>
                <c:pt idx="0">
                  <c:v>21</c:v>
                </c:pt>
                <c:pt idx="1">
                  <c:v>31</c:v>
                </c:pt>
                <c:pt idx="2">
                  <c:v>27</c:v>
                </c:pt>
                <c:pt idx="3">
                  <c:v>44</c:v>
                </c:pt>
                <c:pt idx="4">
                  <c:v>17</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Epic</a:t>
            </a:r>
            <a:r>
              <a:rPr lang="pt-PT" dirty="0"/>
              <a:t> </a:t>
            </a:r>
            <a:r>
              <a:rPr lang="pt-PT" dirty="0" err="1"/>
              <a:t>or</a:t>
            </a:r>
            <a:r>
              <a:rPr lang="pt-PT" dirty="0"/>
              <a:t> </a:t>
            </a:r>
            <a:r>
              <a:rPr lang="pt-PT" dirty="0" err="1"/>
              <a:t>Component</a:t>
            </a:r>
            <a:r>
              <a:rPr lang="pt-PT" dirty="0"/>
              <a:t> </a:t>
            </a:r>
            <a:r>
              <a:rPr lang="pt-PT" dirty="0" err="1"/>
              <a:t>or</a:t>
            </a:r>
            <a:r>
              <a:rPr lang="pt-PT" dirty="0"/>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0D5E-44D3-AE05-D0CC3596364F}"/>
              </c:ext>
            </c:extLst>
          </c:dPt>
          <c:dPt>
            <c:idx val="4"/>
            <c:bubble3D val="0"/>
            <c:spPr>
              <a:solidFill>
                <a:schemeClr val="accent6">
                  <a:shade val="53000"/>
                </a:schemeClr>
              </a:solidFill>
              <a:ln w="19050">
                <a:solidFill>
                  <a:schemeClr val="lt1"/>
                </a:solidFill>
              </a:ln>
              <a:effectLst/>
            </c:spPr>
            <c:extLst>
              <c:ext xmlns:c16="http://schemas.microsoft.com/office/drawing/2014/chart" uri="{C3380CC4-5D6E-409C-BE32-E72D297353CC}">
                <c16:uniqueId val="{00000009-1CF2-415B-956A-4E7118961740}"/>
              </c:ext>
            </c:extLst>
          </c:dPt>
          <c:cat>
            <c:strRef>
              <c:f>Folha1!$A$2:$A$4</c:f>
              <c:strCache>
                <c:ptCount val="3"/>
                <c:pt idx="0">
                  <c:v>ESINF</c:v>
                </c:pt>
                <c:pt idx="1">
                  <c:v>LAPR3</c:v>
                </c:pt>
                <c:pt idx="2">
                  <c:v>BDDAD</c:v>
                </c:pt>
              </c:strCache>
            </c:strRef>
          </c:cat>
          <c:val>
            <c:numRef>
              <c:f>Folha1!$B$2:$B$4</c:f>
              <c:numCache>
                <c:formatCode>General</c:formatCode>
                <c:ptCount val="3"/>
                <c:pt idx="0">
                  <c:v>8</c:v>
                </c:pt>
                <c:pt idx="1">
                  <c:v>3</c:v>
                </c:pt>
                <c:pt idx="2">
                  <c:v>9</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10/25/2024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‹nº›</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25/10/2024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25/10/2024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25/10/2024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25/10/2024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dirty="0"/>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dirty="0"/>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dirty="0">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1.xml"/><Relationship Id="rId6" Type="http://schemas.openxmlformats.org/officeDocument/2006/relationships/image" Target="../media/image7.jfif"/><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4014065"/>
            <a:ext cx="8913440" cy="307777"/>
          </a:xfrm>
          <a:prstGeom prst="rect">
            <a:avLst/>
          </a:prstGeom>
          <a:noFill/>
        </p:spPr>
        <p:txBody>
          <a:bodyPr wrap="square" lIns="91440" tIns="45720" rIns="91440" bIns="45720" rtlCol="0" anchor="t">
            <a:spAutoFit/>
          </a:bodyPr>
          <a:lstStyle/>
          <a:p>
            <a:pPr>
              <a:spcBef>
                <a:spcPct val="20000"/>
              </a:spcBef>
            </a:pPr>
            <a:r>
              <a:rPr lang="pt-PT" sz="1400" dirty="0" err="1"/>
              <a:t>Group</a:t>
            </a:r>
            <a:r>
              <a:rPr lang="pt-PT" sz="1400" dirty="0"/>
              <a:t> </a:t>
            </a:r>
            <a:r>
              <a:rPr lang="pt-PT" sz="1400" dirty="0" err="1"/>
              <a:t>members</a:t>
            </a:r>
            <a:r>
              <a:rPr kumimoji="0" lang="pt-PT" sz="1400" b="0" i="0" u="none" strike="noStrike" kern="1200" cap="none" spc="0" normalizeH="0" baseline="0" noProof="0" dirty="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dirty="0">
                <a:solidFill>
                  <a:schemeClr val="tx1"/>
                </a:solidFill>
                <a:latin typeface="+mn-lt"/>
                <a:ea typeface="+mn-ea"/>
                <a:cs typeface="+mn-cs"/>
              </a:rPr>
              <a:t>Class 2</a:t>
            </a:r>
            <a:r>
              <a:rPr lang="en-US" sz="3200" dirty="0">
                <a:solidFill>
                  <a:schemeClr val="tx1"/>
                </a:solidFill>
                <a:latin typeface="+mn-lt"/>
                <a:ea typeface="+mn-ea"/>
                <a:cs typeface="+mn-cs"/>
              </a:rPr>
              <a:t>D</a:t>
            </a:r>
            <a:r>
              <a:rPr lang="en-US" sz="3200" cap="none" dirty="0">
                <a:solidFill>
                  <a:schemeClr val="tx1"/>
                </a:solidFill>
                <a:latin typeface="+mn-lt"/>
                <a:ea typeface="+mn-ea"/>
                <a:cs typeface="+mn-cs"/>
              </a:rPr>
              <a:t>x2DM Group</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lang="en-US" sz="3200" kern="1200" dirty="0">
                <a:solidFill>
                  <a:schemeClr val="tx1"/>
                </a:solidFill>
                <a:latin typeface="+mn-lt"/>
                <a:ea typeface="+mn-ea"/>
                <a:cs typeface="+mn-cs"/>
              </a:rPr>
              <a:t>131</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a:ln>
                  <a:noFill/>
                </a:ln>
                <a:solidFill>
                  <a:schemeClr val="tx1"/>
                </a:solidFill>
                <a:effectLst/>
                <a:uLnTx/>
                <a:uFillTx/>
                <a:latin typeface="+mn-lt"/>
                <a:ea typeface="+mn-ea"/>
                <a:cs typeface="+mn-cs"/>
              </a:rPr>
              <a:t>SPRINT 1</a:t>
            </a:r>
            <a:endParaRPr lang="en-US" sz="3200" b="1" dirty="0">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dirty="0">
                <a:solidFill>
                  <a:schemeClr val="tx1"/>
                </a:solidFill>
                <a:latin typeface="+mn-lt"/>
                <a:ea typeface="+mn-ea"/>
                <a:cs typeface="+mn-cs"/>
              </a:rPr>
              <a:t>LAPR3 2024_2025</a:t>
            </a:r>
            <a:endParaRPr lang="en-US" sz="3200" kern="0" dirty="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extLst>
              <p:ext uri="{D42A27DB-BD31-4B8C-83A1-F6EECF244321}">
                <p14:modId xmlns:p14="http://schemas.microsoft.com/office/powerpoint/2010/main" val="1095329809"/>
              </p:ext>
            </p:extLst>
          </p:nvPr>
        </p:nvGraphicFramePr>
        <p:xfrm>
          <a:off x="317484" y="4554125"/>
          <a:ext cx="9228475" cy="1980220"/>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gridCol w="1845695">
                  <a:extLst>
                    <a:ext uri="{9D8B030D-6E8A-4147-A177-3AD203B41FA5}">
                      <a16:colId xmlns:a16="http://schemas.microsoft.com/office/drawing/2014/main" val="1554615450"/>
                    </a:ext>
                  </a:extLst>
                </a:gridCol>
              </a:tblGrid>
              <a:tr h="652897">
                <a:tc>
                  <a:txBody>
                    <a:bodyPr/>
                    <a:lstStyle/>
                    <a:p>
                      <a:pPr algn="ctr"/>
                      <a:r>
                        <a:rPr lang="pt-PT" dirty="0"/>
                        <a:t>Romeu </a:t>
                      </a:r>
                      <a:r>
                        <a:rPr lang="pt-PT" dirty="0" err="1"/>
                        <a:t>Xu</a:t>
                      </a:r>
                      <a:endParaRPr lang="pt-PT" dirty="0"/>
                    </a:p>
                    <a:p>
                      <a:pPr algn="ctr" fontAlgn="base"/>
                      <a:r>
                        <a:rPr lang="pt-PT" dirty="0"/>
                        <a:t>(</a:t>
                      </a:r>
                      <a:r>
                        <a:rPr lang="pt-PT" sz="1400" b="1" i="0" u="none" strike="noStrike" cap="none" dirty="0">
                          <a:solidFill>
                            <a:schemeClr val="lt1"/>
                          </a:solidFill>
                          <a:effectLst/>
                          <a:latin typeface="+mn-lt"/>
                          <a:ea typeface="+mn-ea"/>
                          <a:cs typeface="+mn-cs"/>
                          <a:sym typeface="Arial"/>
                        </a:rPr>
                        <a:t>1230444</a:t>
                      </a:r>
                      <a:r>
                        <a:rPr lang="pt-PT" dirty="0"/>
                        <a:t>)</a:t>
                      </a:r>
                    </a:p>
                  </a:txBody>
                  <a:tcPr/>
                </a:tc>
                <a:tc>
                  <a:txBody>
                    <a:bodyPr/>
                    <a:lstStyle/>
                    <a:p>
                      <a:pPr algn="ctr"/>
                      <a:r>
                        <a:rPr lang="pt-PT" dirty="0"/>
                        <a:t>Francisco Santos</a:t>
                      </a:r>
                    </a:p>
                    <a:p>
                      <a:pPr algn="ctr"/>
                      <a:r>
                        <a:rPr lang="pt-PT" dirty="0"/>
                        <a:t>(1230564)</a:t>
                      </a:r>
                    </a:p>
                  </a:txBody>
                  <a:tcPr/>
                </a:tc>
                <a:tc>
                  <a:txBody>
                    <a:bodyPr/>
                    <a:lstStyle/>
                    <a:p>
                      <a:pPr algn="ctr"/>
                      <a:r>
                        <a:rPr lang="pt-PT" dirty="0"/>
                        <a:t>Emanuel Almeida</a:t>
                      </a:r>
                    </a:p>
                    <a:p>
                      <a:pPr algn="ctr"/>
                      <a:r>
                        <a:rPr lang="pt-PT" dirty="0"/>
                        <a:t>(1230839)</a:t>
                      </a:r>
                    </a:p>
                  </a:txBody>
                  <a:tcPr/>
                </a:tc>
                <a:tc>
                  <a:txBody>
                    <a:bodyPr/>
                    <a:lstStyle/>
                    <a:p>
                      <a:pPr algn="ctr"/>
                      <a:r>
                        <a:rPr lang="pt-PT" dirty="0"/>
                        <a:t>Jorge Rodriguez</a:t>
                      </a:r>
                    </a:p>
                    <a:p>
                      <a:pPr algn="ctr"/>
                      <a:r>
                        <a:rPr lang="pt-PT" dirty="0"/>
                        <a:t>(1231274)</a:t>
                      </a:r>
                    </a:p>
                  </a:txBody>
                  <a:tcPr/>
                </a:tc>
                <a:tc>
                  <a:txBody>
                    <a:bodyPr/>
                    <a:lstStyle/>
                    <a:p>
                      <a:pPr algn="ctr"/>
                      <a:r>
                        <a:rPr lang="pt-PT" dirty="0"/>
                        <a:t>Paulo Mendes</a:t>
                      </a:r>
                    </a:p>
                    <a:p>
                      <a:pPr algn="ctr"/>
                      <a:r>
                        <a:rPr lang="pt-PT" dirty="0"/>
                        <a:t>(1231498)</a:t>
                      </a:r>
                    </a:p>
                  </a:txBody>
                  <a:tcPr/>
                </a:tc>
                <a:extLst>
                  <a:ext uri="{0D108BD9-81ED-4DB2-BD59-A6C34878D82A}">
                    <a16:rowId xmlns:a16="http://schemas.microsoft.com/office/drawing/2014/main" val="2471333584"/>
                  </a:ext>
                </a:extLst>
              </a:tr>
              <a:tr h="1327323">
                <a:tc>
                  <a:txBody>
                    <a:bodyPr/>
                    <a:lstStyle/>
                    <a:p>
                      <a:pPr algn="ctr"/>
                      <a:endParaRPr lang="pt-PT" dirty="0"/>
                    </a:p>
                    <a:p>
                      <a:pPr algn="ctr"/>
                      <a:endParaRPr lang="pt-PT" dirty="0"/>
                    </a:p>
                    <a:p>
                      <a:pPr algn="ctr"/>
                      <a:endParaRPr lang="pt-PT" dirty="0"/>
                    </a:p>
                  </a:txBody>
                  <a:tcPr>
                    <a:solidFill>
                      <a:schemeClr val="bg1">
                        <a:lumMod val="95000"/>
                      </a:schemeClr>
                    </a:solidFill>
                  </a:tcPr>
                </a:tc>
                <a:tc>
                  <a:txBody>
                    <a:bodyPr/>
                    <a:lstStyle/>
                    <a:p>
                      <a:endParaRPr lang="pt-PT" dirty="0"/>
                    </a:p>
                    <a:p>
                      <a:endParaRPr lang="pt-PT" dirty="0"/>
                    </a:p>
                    <a:p>
                      <a:pPr algn="ctr"/>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a:extLst>
              <a:ext uri="{FF2B5EF4-FFF2-40B4-BE49-F238E27FC236}">
                <a16:creationId xmlns:a16="http://schemas.microsoft.com/office/drawing/2014/main" id="{5FB73FD0-200E-0FC8-EA76-31D44EAE52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2387" y="5274205"/>
            <a:ext cx="1181225" cy="1181225"/>
          </a:xfrm>
          <a:prstGeom prst="rect">
            <a:avLst/>
          </a:prstGeom>
        </p:spPr>
      </p:pic>
      <p:pic>
        <p:nvPicPr>
          <p:cNvPr id="9" name="Imagem 8">
            <a:extLst>
              <a:ext uri="{FF2B5EF4-FFF2-40B4-BE49-F238E27FC236}">
                <a16:creationId xmlns:a16="http://schemas.microsoft.com/office/drawing/2014/main" id="{E167A3DE-E7F0-ED45-29CA-CE0C2B7E2E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2730" y="5274205"/>
            <a:ext cx="1181225" cy="1181225"/>
          </a:xfrm>
          <a:prstGeom prst="rect">
            <a:avLst/>
          </a:prstGeom>
        </p:spPr>
      </p:pic>
      <p:pic>
        <p:nvPicPr>
          <p:cNvPr id="11" name="Imagem 10">
            <a:extLst>
              <a:ext uri="{FF2B5EF4-FFF2-40B4-BE49-F238E27FC236}">
                <a16:creationId xmlns:a16="http://schemas.microsoft.com/office/drawing/2014/main" id="{7484ED9C-E180-FDB8-1A69-8B05FBC906A9}"/>
              </a:ext>
            </a:extLst>
          </p:cNvPr>
          <p:cNvPicPr>
            <a:picLocks noChangeAspect="1"/>
          </p:cNvPicPr>
          <p:nvPr/>
        </p:nvPicPr>
        <p:blipFill>
          <a:blip r:embed="rId4">
            <a:extLst>
              <a:ext uri="{28A0092B-C50C-407E-A947-70E740481C1C}">
                <a14:useLocalDpi xmlns:a14="http://schemas.microsoft.com/office/drawing/2010/main" val="0"/>
              </a:ext>
            </a:extLst>
          </a:blip>
          <a:srcRect r="26670" b="50470"/>
          <a:stretch/>
        </p:blipFill>
        <p:spPr>
          <a:xfrm>
            <a:off x="6078923" y="5369762"/>
            <a:ext cx="1465862" cy="990110"/>
          </a:xfrm>
          <a:prstGeom prst="rect">
            <a:avLst/>
          </a:prstGeom>
        </p:spPr>
      </p:pic>
      <p:pic>
        <p:nvPicPr>
          <p:cNvPr id="13" name="Imagem 12">
            <a:extLst>
              <a:ext uri="{FF2B5EF4-FFF2-40B4-BE49-F238E27FC236}">
                <a16:creationId xmlns:a16="http://schemas.microsoft.com/office/drawing/2014/main" id="{850DEFD3-82EC-0004-3381-728990FA8A2F}"/>
              </a:ext>
            </a:extLst>
          </p:cNvPr>
          <p:cNvPicPr>
            <a:picLocks noChangeAspect="1"/>
          </p:cNvPicPr>
          <p:nvPr/>
        </p:nvPicPr>
        <p:blipFill>
          <a:blip r:embed="rId5" cstate="print">
            <a:extLst>
              <a:ext uri="{28A0092B-C50C-407E-A947-70E740481C1C}">
                <a14:useLocalDpi xmlns:a14="http://schemas.microsoft.com/office/drawing/2010/main" val="0"/>
              </a:ext>
            </a:extLst>
          </a:blip>
          <a:srcRect t="11104"/>
          <a:stretch/>
        </p:blipFill>
        <p:spPr>
          <a:xfrm>
            <a:off x="710824" y="5278211"/>
            <a:ext cx="996575" cy="1181225"/>
          </a:xfrm>
          <a:prstGeom prst="rect">
            <a:avLst/>
          </a:prstGeom>
        </p:spPr>
      </p:pic>
      <p:pic>
        <p:nvPicPr>
          <p:cNvPr id="15" name="Imagem 14">
            <a:extLst>
              <a:ext uri="{FF2B5EF4-FFF2-40B4-BE49-F238E27FC236}">
                <a16:creationId xmlns:a16="http://schemas.microsoft.com/office/drawing/2014/main" id="{32816D95-062E-2AAB-4374-8A859C23930A}"/>
              </a:ext>
            </a:extLst>
          </p:cNvPr>
          <p:cNvPicPr>
            <a:picLocks noChangeAspect="1"/>
          </p:cNvPicPr>
          <p:nvPr/>
        </p:nvPicPr>
        <p:blipFill>
          <a:blip r:embed="rId6" cstate="print">
            <a:extLst>
              <a:ext uri="{28A0092B-C50C-407E-A947-70E740481C1C}">
                <a14:useLocalDpi xmlns:a14="http://schemas.microsoft.com/office/drawing/2010/main" val="0"/>
              </a:ext>
            </a:extLst>
          </a:blip>
          <a:srcRect l="8373" r="7435" b="30946"/>
          <a:stretch/>
        </p:blipFill>
        <p:spPr>
          <a:xfrm>
            <a:off x="7876258" y="5292819"/>
            <a:ext cx="1440160" cy="1181225"/>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dirty="0">
                <a:solidFill>
                  <a:schemeClr val="tx1"/>
                </a:solidFill>
              </a:rPr>
              <a:t>LLM</a:t>
            </a:r>
            <a:r>
              <a:rPr lang="en-US" sz="3200" cap="none" dirty="0">
                <a:solidFill>
                  <a:schemeClr val="tx1"/>
                </a:solidFill>
              </a:rPr>
              <a:t> performance assessment (</a:t>
            </a:r>
            <a:r>
              <a:rPr lang="en-US" sz="3200" cap="none" dirty="0" err="1">
                <a:solidFill>
                  <a:schemeClr val="tx1"/>
                </a:solidFill>
              </a:rPr>
              <a:t>chatGPT</a:t>
            </a:r>
            <a:r>
              <a:rPr lang="en-US" sz="3200" cap="none" dirty="0">
                <a:solidFill>
                  <a:schemeClr val="tx1"/>
                </a:solidFill>
              </a:rPr>
              <a:t> or Copilot)</a:t>
            </a:r>
            <a:endParaRPr lang="en-US" sz="3200" cap="none" dirty="0"/>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Source file (include file as attachment):</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r>
              <a:rPr lang="en-US" sz="2000" b="0" kern="0" dirty="0">
                <a:solidFill>
                  <a:schemeClr val="tx1"/>
                </a:solidFill>
              </a:rPr>
              <a:t>Input (prompt) :</a:t>
            </a:r>
            <a:r>
              <a:rPr lang="en-US" sz="1050" dirty="0"/>
              <a:t> make a performance assessment based on these 2 images</a:t>
            </a:r>
          </a:p>
          <a:p>
            <a:r>
              <a:rPr lang="en-US" sz="1050" dirty="0"/>
              <a:t>make a performance assessment based on these 2 images</a:t>
            </a:r>
          </a:p>
          <a:p>
            <a:r>
              <a:rPr lang="en-US" sz="2000" b="0" kern="0" dirty="0">
                <a:solidFill>
                  <a:schemeClr val="tx1"/>
                </a:solidFill>
              </a:rPr>
              <a:t>Make a performance assessment based on these 2 images.</a:t>
            </a:r>
            <a:r>
              <a:rPr lang="en-US" sz="1050" dirty="0"/>
              <a:t> make a performance assessment based on these 2 images</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p:txBody>
      </p:sp>
      <p:pic>
        <p:nvPicPr>
          <p:cNvPr id="1026" name="Picture 2" descr="Uploaded image">
            <a:extLst>
              <a:ext uri="{FF2B5EF4-FFF2-40B4-BE49-F238E27FC236}">
                <a16:creationId xmlns:a16="http://schemas.microsoft.com/office/drawing/2014/main" id="{D5376940-4EE0-1A5F-022B-4F9E1214C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30" y="2340349"/>
            <a:ext cx="3750952" cy="2177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loaded image">
            <a:extLst>
              <a:ext uri="{FF2B5EF4-FFF2-40B4-BE49-F238E27FC236}">
                <a16:creationId xmlns:a16="http://schemas.microsoft.com/office/drawing/2014/main" id="{2069893D-8224-1DB9-6854-093D45139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400" y="2287256"/>
            <a:ext cx="3009667" cy="228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418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4E430-2642-81CC-FC5F-10469D7682E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C477A9-425C-670A-9E07-3A102D29181D}"/>
              </a:ext>
            </a:extLst>
          </p:cNvPr>
          <p:cNvSpPr>
            <a:spLocks noGrp="1"/>
          </p:cNvSpPr>
          <p:nvPr>
            <p:ph type="title"/>
          </p:nvPr>
        </p:nvSpPr>
        <p:spPr/>
        <p:txBody>
          <a:bodyPr/>
          <a:lstStyle/>
          <a:p>
            <a:r>
              <a:rPr lang="en-US" sz="3200" cap="none" dirty="0">
                <a:solidFill>
                  <a:schemeClr val="tx1"/>
                </a:solidFill>
              </a:rPr>
              <a:t>LLM performance assessment</a:t>
            </a:r>
            <a:endParaRPr lang="en-US" sz="3200" cap="none" dirty="0"/>
          </a:p>
        </p:txBody>
      </p:sp>
      <p:sp>
        <p:nvSpPr>
          <p:cNvPr id="2" name="Título 4">
            <a:extLst>
              <a:ext uri="{FF2B5EF4-FFF2-40B4-BE49-F238E27FC236}">
                <a16:creationId xmlns:a16="http://schemas.microsoft.com/office/drawing/2014/main" id="{5B8695FE-2C17-FCC1-CCC4-8717D8F253C2}"/>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sp>
        <p:nvSpPr>
          <p:cNvPr id="3" name="Título 4">
            <a:extLst>
              <a:ext uri="{FF2B5EF4-FFF2-40B4-BE49-F238E27FC236}">
                <a16:creationId xmlns:a16="http://schemas.microsoft.com/office/drawing/2014/main" id="{41914A20-7452-6770-365F-62A72A9E05A5}"/>
              </a:ext>
            </a:extLst>
          </p:cNvPr>
          <p:cNvSpPr txBox="1">
            <a:spLocks/>
          </p:cNvSpPr>
          <p:nvPr/>
        </p:nvSpPr>
        <p:spPr>
          <a:xfrm>
            <a:off x="542510" y="1763815"/>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Output file (include file as attachment):</a:t>
            </a:r>
          </a:p>
          <a:p>
            <a:endParaRPr lang="en-US" sz="1200" b="0" kern="0" dirty="0">
              <a:solidFill>
                <a:schemeClr val="tx1"/>
              </a:solidFill>
            </a:endParaRPr>
          </a:p>
          <a:p>
            <a:r>
              <a:rPr lang="en-US" sz="2000" b="0" kern="0" dirty="0">
                <a:solidFill>
                  <a:schemeClr val="tx1"/>
                </a:solidFill>
              </a:rPr>
              <a:t>Output (one line per team member):</a:t>
            </a:r>
          </a:p>
          <a:p>
            <a:pPr algn="just"/>
            <a:endParaRPr lang="en-US" sz="1400" b="0" dirty="0">
              <a:solidFill>
                <a:schemeClr val="tx1"/>
              </a:solidFill>
            </a:endParaRPr>
          </a:p>
          <a:p>
            <a:pPr algn="just"/>
            <a:r>
              <a:rPr lang="en-US" sz="1400" b="0" dirty="0">
                <a:solidFill>
                  <a:schemeClr val="tx1"/>
                </a:solidFill>
              </a:rPr>
              <a:t>“Jorge has the highest contribution, with nearly 45 hours/tasks completed. This indicates that Jorge is currently leading in productivity, possibly carrying a larger workload. </a:t>
            </a:r>
          </a:p>
          <a:p>
            <a:pPr algn="just"/>
            <a:r>
              <a:rPr lang="en-US" sz="1400" b="0" dirty="0">
                <a:solidFill>
                  <a:schemeClr val="tx1"/>
                </a:solidFill>
              </a:rPr>
              <a:t>Francisco is the second most productive, contributing around 30 hours/tasks.</a:t>
            </a:r>
          </a:p>
          <a:p>
            <a:pPr lvl="0" algn="just" fontAlgn="base">
              <a:buSzTx/>
              <a:tabLst/>
            </a:pPr>
            <a:r>
              <a:rPr lang="pt-PT" altLang="pt-PT" sz="1400" b="0" dirty="0">
                <a:solidFill>
                  <a:schemeClr val="tx1"/>
                </a:solidFill>
              </a:rPr>
              <a:t>Emanuel comes </a:t>
            </a:r>
            <a:r>
              <a:rPr lang="pt-PT" altLang="pt-PT" sz="1400" b="0" dirty="0" err="1">
                <a:solidFill>
                  <a:schemeClr val="tx1"/>
                </a:solidFill>
              </a:rPr>
              <a:t>close</a:t>
            </a:r>
            <a:r>
              <a:rPr lang="pt-PT" altLang="pt-PT" sz="1400" b="0" dirty="0">
                <a:solidFill>
                  <a:schemeClr val="tx1"/>
                </a:solidFill>
              </a:rPr>
              <a:t> to Francisco </a:t>
            </a:r>
            <a:r>
              <a:rPr lang="pt-PT" altLang="pt-PT" sz="1400" b="0" dirty="0" err="1">
                <a:solidFill>
                  <a:schemeClr val="tx1"/>
                </a:solidFill>
              </a:rPr>
              <a:t>with</a:t>
            </a:r>
            <a:r>
              <a:rPr lang="pt-PT" altLang="pt-PT" sz="1400" b="0" dirty="0">
                <a:solidFill>
                  <a:schemeClr val="tx1"/>
                </a:solidFill>
              </a:rPr>
              <a:t> a </a:t>
            </a:r>
            <a:r>
              <a:rPr lang="pt-PT" altLang="pt-PT" sz="1400" b="0" dirty="0" err="1">
                <a:solidFill>
                  <a:schemeClr val="tx1"/>
                </a:solidFill>
              </a:rPr>
              <a:t>slightly</a:t>
            </a:r>
            <a:r>
              <a:rPr lang="pt-PT" altLang="pt-PT" sz="1400" b="0" dirty="0">
                <a:solidFill>
                  <a:schemeClr val="tx1"/>
                </a:solidFill>
              </a:rPr>
              <a:t> </a:t>
            </a:r>
            <a:r>
              <a:rPr lang="pt-PT" altLang="pt-PT" sz="1400" b="0" dirty="0" err="1">
                <a:solidFill>
                  <a:schemeClr val="tx1"/>
                </a:solidFill>
              </a:rPr>
              <a:t>lower</a:t>
            </a:r>
            <a:r>
              <a:rPr lang="pt-PT" altLang="pt-PT" sz="1400" b="0" dirty="0">
                <a:solidFill>
                  <a:schemeClr val="tx1"/>
                </a:solidFill>
              </a:rPr>
              <a:t> </a:t>
            </a:r>
            <a:r>
              <a:rPr lang="pt-PT" altLang="pt-PT" sz="1400" b="0" dirty="0" err="1">
                <a:solidFill>
                  <a:schemeClr val="tx1"/>
                </a:solidFill>
              </a:rPr>
              <a:t>contribution</a:t>
            </a:r>
            <a:r>
              <a:rPr lang="pt-PT" altLang="pt-PT" sz="1400" b="0" dirty="0">
                <a:solidFill>
                  <a:schemeClr val="tx1"/>
                </a:solidFill>
              </a:rPr>
              <a:t>, </a:t>
            </a:r>
            <a:r>
              <a:rPr lang="pt-PT" altLang="pt-PT" sz="1400" b="0" dirty="0" err="1">
                <a:solidFill>
                  <a:schemeClr val="tx1"/>
                </a:solidFill>
              </a:rPr>
              <a:t>likely</a:t>
            </a:r>
            <a:r>
              <a:rPr lang="pt-PT" altLang="pt-PT" sz="1400" b="0" dirty="0">
                <a:solidFill>
                  <a:schemeClr val="tx1"/>
                </a:solidFill>
              </a:rPr>
              <a:t> </a:t>
            </a:r>
            <a:r>
              <a:rPr lang="pt-PT" altLang="pt-PT" sz="1400" b="0" dirty="0" err="1">
                <a:solidFill>
                  <a:schemeClr val="tx1"/>
                </a:solidFill>
              </a:rPr>
              <a:t>around</a:t>
            </a:r>
            <a:r>
              <a:rPr lang="pt-PT" altLang="pt-PT" sz="1400" b="0" dirty="0">
                <a:solidFill>
                  <a:schemeClr val="tx1"/>
                </a:solidFill>
              </a:rPr>
              <a:t> 25 </a:t>
            </a:r>
            <a:r>
              <a:rPr lang="pt-PT" altLang="pt-PT" sz="1400" b="0" dirty="0" err="1">
                <a:solidFill>
                  <a:schemeClr val="tx1"/>
                </a:solidFill>
              </a:rPr>
              <a:t>hours</a:t>
            </a:r>
            <a:r>
              <a:rPr lang="pt-PT" altLang="pt-PT" sz="1400" b="0" dirty="0">
                <a:solidFill>
                  <a:schemeClr val="tx1"/>
                </a:solidFill>
              </a:rPr>
              <a:t>/</a:t>
            </a:r>
            <a:r>
              <a:rPr lang="pt-PT" altLang="pt-PT" sz="1400" b="0" dirty="0" err="1">
                <a:solidFill>
                  <a:schemeClr val="tx1"/>
                </a:solidFill>
              </a:rPr>
              <a:t>tasks</a:t>
            </a:r>
            <a:r>
              <a:rPr lang="pt-PT" altLang="pt-PT" sz="1400" b="0" dirty="0">
                <a:solidFill>
                  <a:schemeClr val="tx1"/>
                </a:solidFill>
              </a:rPr>
              <a:t>.</a:t>
            </a:r>
          </a:p>
          <a:p>
            <a:pPr lvl="0" algn="just" fontAlgn="base">
              <a:buSzTx/>
              <a:tabLst/>
            </a:pPr>
            <a:r>
              <a:rPr lang="pt-PT" altLang="pt-PT" sz="1400" b="0" dirty="0">
                <a:solidFill>
                  <a:schemeClr val="tx1"/>
                </a:solidFill>
              </a:rPr>
              <a:t>Romeu </a:t>
            </a:r>
            <a:r>
              <a:rPr lang="pt-PT" altLang="pt-PT" sz="1400" b="0" dirty="0" err="1">
                <a:solidFill>
                  <a:schemeClr val="tx1"/>
                </a:solidFill>
              </a:rPr>
              <a:t>and</a:t>
            </a:r>
            <a:r>
              <a:rPr lang="pt-PT" altLang="pt-PT" sz="1400" b="0" dirty="0">
                <a:solidFill>
                  <a:schemeClr val="tx1"/>
                </a:solidFill>
              </a:rPr>
              <a:t> Paulo </a:t>
            </a:r>
            <a:r>
              <a:rPr lang="pt-PT" altLang="pt-PT" sz="1400" b="0" dirty="0" err="1">
                <a:solidFill>
                  <a:schemeClr val="tx1"/>
                </a:solidFill>
              </a:rPr>
              <a:t>have</a:t>
            </a:r>
            <a:r>
              <a:rPr lang="pt-PT" altLang="pt-PT" sz="1400" b="0" dirty="0">
                <a:solidFill>
                  <a:schemeClr val="tx1"/>
                </a:solidFill>
              </a:rPr>
              <a:t> </a:t>
            </a:r>
            <a:r>
              <a:rPr lang="pt-PT" altLang="pt-PT" sz="1400" b="0" dirty="0" err="1">
                <a:solidFill>
                  <a:schemeClr val="tx1"/>
                </a:solidFill>
              </a:rPr>
              <a:t>the</a:t>
            </a:r>
            <a:r>
              <a:rPr lang="pt-PT" altLang="pt-PT" sz="1400" b="0" dirty="0">
                <a:solidFill>
                  <a:schemeClr val="tx1"/>
                </a:solidFill>
              </a:rPr>
              <a:t> </a:t>
            </a:r>
            <a:r>
              <a:rPr lang="pt-PT" altLang="pt-PT" sz="1400" b="0" dirty="0" err="1">
                <a:solidFill>
                  <a:schemeClr val="tx1"/>
                </a:solidFill>
              </a:rPr>
              <a:t>lowest</a:t>
            </a:r>
            <a:r>
              <a:rPr lang="pt-PT" altLang="pt-PT" sz="1400" b="0" dirty="0">
                <a:solidFill>
                  <a:schemeClr val="tx1"/>
                </a:solidFill>
              </a:rPr>
              <a:t> </a:t>
            </a:r>
            <a:r>
              <a:rPr lang="pt-PT" altLang="pt-PT" sz="1400" b="0" dirty="0" err="1">
                <a:solidFill>
                  <a:schemeClr val="tx1"/>
                </a:solidFill>
              </a:rPr>
              <a:t>contributions</a:t>
            </a:r>
            <a:r>
              <a:rPr lang="pt-PT" altLang="pt-PT" sz="1400" b="0" dirty="0">
                <a:solidFill>
                  <a:schemeClr val="tx1"/>
                </a:solidFill>
              </a:rPr>
              <a:t>, </a:t>
            </a:r>
            <a:r>
              <a:rPr lang="pt-PT" altLang="pt-PT" sz="1400" b="0" dirty="0" err="1">
                <a:solidFill>
                  <a:schemeClr val="tx1"/>
                </a:solidFill>
              </a:rPr>
              <a:t>with</a:t>
            </a:r>
            <a:r>
              <a:rPr lang="pt-PT" altLang="pt-PT" sz="1400" b="0" dirty="0">
                <a:solidFill>
                  <a:schemeClr val="tx1"/>
                </a:solidFill>
              </a:rPr>
              <a:t> Romeu </a:t>
            </a:r>
            <a:r>
              <a:rPr lang="pt-PT" altLang="pt-PT" sz="1400" b="0" dirty="0" err="1">
                <a:solidFill>
                  <a:schemeClr val="tx1"/>
                </a:solidFill>
              </a:rPr>
              <a:t>slightly</a:t>
            </a:r>
            <a:r>
              <a:rPr lang="pt-PT" altLang="pt-PT" sz="1400" b="0" dirty="0">
                <a:solidFill>
                  <a:schemeClr val="tx1"/>
                </a:solidFill>
              </a:rPr>
              <a:t> </a:t>
            </a:r>
            <a:r>
              <a:rPr lang="pt-PT" altLang="pt-PT" sz="1400" b="0" dirty="0" err="1">
                <a:solidFill>
                  <a:schemeClr val="tx1"/>
                </a:solidFill>
              </a:rPr>
              <a:t>above</a:t>
            </a:r>
            <a:r>
              <a:rPr lang="pt-PT" altLang="pt-PT" sz="1400" b="0" dirty="0">
                <a:solidFill>
                  <a:schemeClr val="tx1"/>
                </a:solidFill>
              </a:rPr>
              <a:t> 20 </a:t>
            </a:r>
            <a:r>
              <a:rPr lang="pt-PT" altLang="pt-PT" sz="1400" b="0" dirty="0" err="1">
                <a:solidFill>
                  <a:schemeClr val="tx1"/>
                </a:solidFill>
              </a:rPr>
              <a:t>and</a:t>
            </a:r>
            <a:r>
              <a:rPr lang="pt-PT" altLang="pt-PT" sz="1400" b="0" dirty="0">
                <a:solidFill>
                  <a:schemeClr val="tx1"/>
                </a:solidFill>
              </a:rPr>
              <a:t> Paulo </a:t>
            </a:r>
            <a:r>
              <a:rPr lang="pt-PT" altLang="pt-PT" sz="1400" b="0" dirty="0" err="1">
                <a:solidFill>
                  <a:schemeClr val="tx1"/>
                </a:solidFill>
              </a:rPr>
              <a:t>below</a:t>
            </a:r>
            <a:r>
              <a:rPr lang="pt-PT" altLang="pt-PT" sz="1400" b="0" dirty="0">
                <a:solidFill>
                  <a:schemeClr val="tx1"/>
                </a:solidFill>
              </a:rPr>
              <a:t> 20. “</a:t>
            </a:r>
          </a:p>
          <a:p>
            <a:pPr lvl="0" fontAlgn="base">
              <a:buSzTx/>
              <a:tabLst/>
            </a:pPr>
            <a:endParaRPr lang="en-US" sz="1200" b="0" kern="0" dirty="0">
              <a:solidFill>
                <a:schemeClr val="tx1"/>
              </a:solidFill>
            </a:endParaRPr>
          </a:p>
          <a:p>
            <a:r>
              <a:rPr lang="en-US" sz="2000" b="0" kern="0" dirty="0">
                <a:solidFill>
                  <a:schemeClr val="tx1"/>
                </a:solidFill>
              </a:rPr>
              <a:t>Opinion about the output:</a:t>
            </a:r>
          </a:p>
          <a:p>
            <a:endParaRPr lang="en-US" sz="1200" b="0" kern="0" dirty="0">
              <a:solidFill>
                <a:schemeClr val="tx1"/>
              </a:solidFill>
            </a:endParaRPr>
          </a:p>
          <a:p>
            <a:pPr algn="just"/>
            <a:r>
              <a:rPr lang="en-US" sz="1400" b="0" dirty="0">
                <a:solidFill>
                  <a:schemeClr val="tx1"/>
                </a:solidFill>
              </a:rPr>
              <a:t>Looking at the overall work distribution, it’s clear that Jorge has taken on a significant portion of the tasks or hours, which shows dedication, but it also suggests that there might be an imbalance. Francisco and Emanuel are putting in solid contributions, but they could maybe step it up a bit to lighten Jorge’s load. Meanwhile, Romeu and Paulo are doing their part, but seem to be trailing behind the rest of the team a little bit.</a:t>
            </a:r>
          </a:p>
          <a:p>
            <a:pPr algn="just"/>
            <a:r>
              <a:rPr lang="en-US" sz="1400" b="0" dirty="0">
                <a:solidFill>
                  <a:schemeClr val="tx1"/>
                </a:solidFill>
              </a:rPr>
              <a:t>It might be helpful to rebalance the workload slightly so that everyone is contributing more evenly. The key here would be better task distribution and possibly some check-ins to see if people like Paulo and Romeu need extra support or motivation to pick up the pace. Overall, the team is working, but a few adjustments could make things more efficient and less stressful for everyone, especially Jorge.</a:t>
            </a:r>
          </a:p>
          <a:p>
            <a:endParaRPr lang="en-US" sz="2000" b="0" kern="0" dirty="0">
              <a:solidFill>
                <a:schemeClr val="tx1"/>
              </a:solidFill>
            </a:endParaRPr>
          </a:p>
        </p:txBody>
      </p:sp>
      <p:graphicFrame>
        <p:nvGraphicFramePr>
          <p:cNvPr id="4" name="Objeto 3">
            <a:extLst>
              <a:ext uri="{FF2B5EF4-FFF2-40B4-BE49-F238E27FC236}">
                <a16:creationId xmlns:a16="http://schemas.microsoft.com/office/drawing/2014/main" id="{B59F4A9C-91A5-4D54-35FC-D7497BA1F9B1}"/>
              </a:ext>
            </a:extLst>
          </p:cNvPr>
          <p:cNvGraphicFramePr>
            <a:graphicFrameLocks noChangeAspect="1"/>
          </p:cNvGraphicFramePr>
          <p:nvPr>
            <p:extLst>
              <p:ext uri="{D42A27DB-BD31-4B8C-83A1-F6EECF244321}">
                <p14:modId xmlns:p14="http://schemas.microsoft.com/office/powerpoint/2010/main" val="2587621802"/>
              </p:ext>
            </p:extLst>
          </p:nvPr>
        </p:nvGraphicFramePr>
        <p:xfrm>
          <a:off x="5673080" y="1763815"/>
          <a:ext cx="2424113" cy="517525"/>
        </p:xfrm>
        <a:graphic>
          <a:graphicData uri="http://schemas.openxmlformats.org/presentationml/2006/ole">
            <mc:AlternateContent xmlns:mc="http://schemas.openxmlformats.org/markup-compatibility/2006">
              <mc:Choice xmlns:v="urn:schemas-microsoft-com:vml" Requires="v">
                <p:oleObj name="Objeto da Shell do Packager" showAsIcon="1" r:id="rId2" imgW="2423373" imgH="518081" progId="Package">
                  <p:embed/>
                </p:oleObj>
              </mc:Choice>
              <mc:Fallback>
                <p:oleObj name="Objeto da Shell do Packager" showAsIcon="1" r:id="rId2" imgW="2423373" imgH="518081" progId="Package">
                  <p:embed/>
                  <p:pic>
                    <p:nvPicPr>
                      <p:cNvPr id="0" name=""/>
                      <p:cNvPicPr/>
                      <p:nvPr/>
                    </p:nvPicPr>
                    <p:blipFill>
                      <a:blip r:embed="rId3"/>
                      <a:stretch>
                        <a:fillRect/>
                      </a:stretch>
                    </p:blipFill>
                    <p:spPr>
                      <a:xfrm>
                        <a:off x="5673080" y="1763815"/>
                        <a:ext cx="2424113" cy="517525"/>
                      </a:xfrm>
                      <a:prstGeom prst="rect">
                        <a:avLst/>
                      </a:prstGeom>
                    </p:spPr>
                  </p:pic>
                </p:oleObj>
              </mc:Fallback>
            </mc:AlternateContent>
          </a:graphicData>
        </a:graphic>
      </p:graphicFrame>
    </p:spTree>
    <p:extLst>
      <p:ext uri="{BB962C8B-B14F-4D97-AF65-F5344CB8AC3E}">
        <p14:creationId xmlns:p14="http://schemas.microsoft.com/office/powerpoint/2010/main" val="84441004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type="body" idx="1"/>
          </p:nvPr>
        </p:nvSpPr>
        <p:spPr/>
        <p:txBody>
          <a:bodyPr/>
          <a:lstStyle/>
          <a:p>
            <a:pPr marL="0" indent="0">
              <a:buNone/>
            </a:pPr>
            <a:r>
              <a:rPr lang="en-US" dirty="0">
                <a:solidFill>
                  <a:schemeClr val="tx1"/>
                </a:solidFill>
              </a:rPr>
              <a:t>Date:  27/10/2024</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Overall the team was very helpful to each member.</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team was never late.</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Participated in a lot of meeting.</a:t>
            </a:r>
          </a:p>
        </p:txBody>
      </p:sp>
      <p:sp>
        <p:nvSpPr>
          <p:cNvPr id="7" name="Rectangle 6">
            <a:extLst>
              <a:ext uri="{FF2B5EF4-FFF2-40B4-BE49-F238E27FC236}">
                <a16:creationId xmlns:a16="http://schemas.microsoft.com/office/drawing/2014/main" id="{73B9FD58-6876-4E87-998E-ACA36985B86E}"/>
              </a:ext>
            </a:extLst>
          </p:cNvPr>
          <p:cNvSpPr/>
          <p:nvPr/>
        </p:nvSpPr>
        <p:spPr>
          <a:xfrm>
            <a:off x="3480763"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wrong?</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Late introduction of the data base needed for the project.</a:t>
            </a:r>
          </a:p>
        </p:txBody>
      </p:sp>
      <p:sp>
        <p:nvSpPr>
          <p:cNvPr id="8" name="Rectangle 7">
            <a:extLst>
              <a:ext uri="{FF2B5EF4-FFF2-40B4-BE49-F238E27FC236}">
                <a16:creationId xmlns:a16="http://schemas.microsoft.com/office/drawing/2014/main" id="{39B8E455-F8DD-4DEF-9E49-A26421870FC1}"/>
              </a:ext>
            </a:extLst>
          </p:cNvPr>
          <p:cNvSpPr/>
          <p:nvPr/>
        </p:nvSpPr>
        <p:spPr>
          <a:xfrm>
            <a:off x="6708195" y="2528900"/>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we’ve learned?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Leaned a lot about new information structures like map and queues.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applied DDL and DML.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Learned new concepts about Production Management and Product Engineering</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0AF2-FD58-E72D-83EF-8D677D3A41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B14FF8A-C42A-CC9A-74C2-35EE942562BD}"/>
              </a:ext>
            </a:extLst>
          </p:cNvPr>
          <p:cNvSpPr>
            <a:spLocks noGrp="1"/>
          </p:cNvSpPr>
          <p:nvPr>
            <p:ph type="title"/>
          </p:nvPr>
        </p:nvSpPr>
        <p:spPr/>
        <p:txBody>
          <a:bodyPr/>
          <a:lstStyle/>
          <a:p>
            <a:r>
              <a:rPr lang="en-US" sz="3200" cap="none" dirty="0">
                <a:solidFill>
                  <a:schemeClr val="tx1"/>
                </a:solidFill>
              </a:rPr>
              <a:t>Sprint Retrospective</a:t>
            </a:r>
          </a:p>
        </p:txBody>
      </p:sp>
      <p:sp>
        <p:nvSpPr>
          <p:cNvPr id="6" name="Marcador de Posição de Conteúdo 5">
            <a:extLst>
              <a:ext uri="{FF2B5EF4-FFF2-40B4-BE49-F238E27FC236}">
                <a16:creationId xmlns:a16="http://schemas.microsoft.com/office/drawing/2014/main" id="{45E1F438-0539-98F5-D50A-436650EA90CF}"/>
              </a:ext>
            </a:extLst>
          </p:cNvPr>
          <p:cNvSpPr>
            <a:spLocks noGrp="1"/>
          </p:cNvSpPr>
          <p:nvPr>
            <p:ph type="body" idx="1"/>
          </p:nvPr>
        </p:nvSpPr>
        <p:spPr/>
        <p:txBody>
          <a:bodyPr/>
          <a:lstStyle/>
          <a:p>
            <a:pPr marL="0" indent="0">
              <a:buNone/>
            </a:pPr>
            <a:r>
              <a:rPr lang="en-US" dirty="0">
                <a:solidFill>
                  <a:schemeClr val="tx1"/>
                </a:solidFill>
              </a:rPr>
              <a:t>Date: 27/10/2024</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3" name="Rectangle 2">
            <a:extLst>
              <a:ext uri="{FF2B5EF4-FFF2-40B4-BE49-F238E27FC236}">
                <a16:creationId xmlns:a16="http://schemas.microsoft.com/office/drawing/2014/main" id="{96416E1C-4950-D71D-123A-F724531983DC}"/>
              </a:ext>
            </a:extLst>
          </p:cNvPr>
          <p:cNvSpPr/>
          <p:nvPr/>
        </p:nvSpPr>
        <p:spPr>
          <a:xfrm>
            <a:off x="448801" y="2393886"/>
            <a:ext cx="9008400" cy="3825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Action items: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Balance Workload Across Team Members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pt-PT" sz="1400" b="1" dirty="0" err="1">
                <a:solidFill>
                  <a:schemeClr val="tx1"/>
                </a:solidFill>
              </a:rPr>
              <a:t>Provide</a:t>
            </a:r>
            <a:r>
              <a:rPr lang="pt-PT" sz="1400" b="1" dirty="0">
                <a:solidFill>
                  <a:schemeClr val="tx1"/>
                </a:solidFill>
              </a:rPr>
              <a:t> </a:t>
            </a:r>
            <a:r>
              <a:rPr lang="pt-PT" sz="1400" b="1" dirty="0" err="1">
                <a:solidFill>
                  <a:schemeClr val="tx1"/>
                </a:solidFill>
              </a:rPr>
              <a:t>Support</a:t>
            </a:r>
            <a:r>
              <a:rPr lang="pt-PT" sz="1400" b="1" dirty="0">
                <a:solidFill>
                  <a:schemeClr val="tx1"/>
                </a:solidFill>
              </a:rPr>
              <a:t> for </a:t>
            </a:r>
            <a:r>
              <a:rPr lang="pt-PT" sz="1400" b="1" dirty="0" err="1">
                <a:solidFill>
                  <a:schemeClr val="tx1"/>
                </a:solidFill>
              </a:rPr>
              <a:t>Underperforming</a:t>
            </a:r>
            <a:r>
              <a:rPr lang="pt-PT" sz="1400" b="1" dirty="0">
                <a:solidFill>
                  <a:schemeClr val="tx1"/>
                </a:solidFill>
              </a:rPr>
              <a:t> Team </a:t>
            </a:r>
            <a:r>
              <a:rPr lang="pt-PT" sz="1400" b="1" dirty="0" err="1">
                <a:solidFill>
                  <a:schemeClr val="tx1"/>
                </a:solidFill>
              </a:rPr>
              <a:t>Members</a:t>
            </a:r>
            <a:endParaRPr lang="pt-PT" sz="1400" b="1"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Focus on High-Priority Projects</a:t>
            </a:r>
          </a:p>
          <a:p>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Improve Time Management and Prioritization</a:t>
            </a: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378947918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Overall Project </a:t>
            </a:r>
            <a:r>
              <a:rPr lang="en-US" sz="3200" cap="none" dirty="0" err="1">
                <a:solidFill>
                  <a:schemeClr val="tx1"/>
                </a:solidFill>
              </a:rPr>
              <a:t>perfomance</a:t>
            </a:r>
            <a:r>
              <a:rPr lang="en-US" sz="3200" cap="none" dirty="0">
                <a:solidFill>
                  <a:schemeClr val="tx1"/>
                </a:solidFill>
              </a:rPr>
              <a:t>:</a:t>
            </a:r>
          </a:p>
        </p:txBody>
      </p:sp>
      <p:sp>
        <p:nvSpPr>
          <p:cNvPr id="2" name="Marcador de Posição do Texto 1">
            <a:extLst>
              <a:ext uri="{FF2B5EF4-FFF2-40B4-BE49-F238E27FC236}">
                <a16:creationId xmlns:a16="http://schemas.microsoft.com/office/drawing/2014/main" id="{EEE97808-B786-5C10-6A83-416F88B5C6D2}"/>
              </a:ext>
            </a:extLst>
          </p:cNvPr>
          <p:cNvSpPr>
            <a:spLocks noGrp="1"/>
          </p:cNvSpPr>
          <p:nvPr>
            <p:ph type="body" idx="1"/>
          </p:nvPr>
        </p:nvSpPr>
        <p:spPr/>
        <p:txBody>
          <a:bodyPr/>
          <a:lstStyle/>
          <a:p>
            <a:r>
              <a:rPr lang="en-US" dirty="0">
                <a:solidFill>
                  <a:schemeClr val="tx1"/>
                </a:solidFill>
              </a:rPr>
              <a:t>Comments</a:t>
            </a:r>
            <a:r>
              <a:rPr lang="pt-PT" dirty="0">
                <a:solidFill>
                  <a:schemeClr val="tx1"/>
                </a:solidFill>
              </a:rPr>
              <a:t>: </a:t>
            </a:r>
            <a:r>
              <a:rPr lang="pt-PT" dirty="0" err="1">
                <a:solidFill>
                  <a:schemeClr val="tx1"/>
                </a:solidFill>
              </a:rPr>
              <a:t>Overall</a:t>
            </a:r>
            <a:r>
              <a:rPr lang="pt-PT" dirty="0">
                <a:solidFill>
                  <a:schemeClr val="tx1"/>
                </a:solidFill>
              </a:rPr>
              <a:t> </a:t>
            </a:r>
            <a:r>
              <a:rPr lang="pt-PT" dirty="0" err="1">
                <a:solidFill>
                  <a:schemeClr val="tx1"/>
                </a:solidFill>
              </a:rPr>
              <a:t>the</a:t>
            </a:r>
            <a:r>
              <a:rPr lang="pt-PT" dirty="0">
                <a:solidFill>
                  <a:schemeClr val="tx1"/>
                </a:solidFill>
              </a:rPr>
              <a:t> team </a:t>
            </a:r>
            <a:r>
              <a:rPr lang="pt-PT" dirty="0" err="1">
                <a:solidFill>
                  <a:schemeClr val="tx1"/>
                </a:solidFill>
              </a:rPr>
              <a:t>performed</a:t>
            </a:r>
            <a:r>
              <a:rPr lang="pt-PT" dirty="0">
                <a:solidFill>
                  <a:schemeClr val="tx1"/>
                </a:solidFill>
              </a:rPr>
              <a:t> as </a:t>
            </a:r>
            <a:r>
              <a:rPr lang="pt-PT" dirty="0" err="1">
                <a:solidFill>
                  <a:schemeClr val="tx1"/>
                </a:solidFill>
              </a:rPr>
              <a:t>expected</a:t>
            </a:r>
            <a:r>
              <a:rPr lang="pt-PT" dirty="0">
                <a:solidFill>
                  <a:schemeClr val="tx1"/>
                </a:solidFill>
              </a:rPr>
              <a:t>, </a:t>
            </a:r>
            <a:r>
              <a:rPr lang="pt-PT" dirty="0" err="1">
                <a:solidFill>
                  <a:schemeClr val="tx1"/>
                </a:solidFill>
              </a:rPr>
              <a:t>all</a:t>
            </a:r>
            <a:r>
              <a:rPr lang="pt-PT" dirty="0">
                <a:solidFill>
                  <a:schemeClr val="tx1"/>
                </a:solidFill>
              </a:rPr>
              <a:t> </a:t>
            </a:r>
            <a:r>
              <a:rPr lang="pt-PT" dirty="0" err="1">
                <a:solidFill>
                  <a:schemeClr val="tx1"/>
                </a:solidFill>
              </a:rPr>
              <a:t>the</a:t>
            </a:r>
            <a:r>
              <a:rPr lang="pt-PT" dirty="0">
                <a:solidFill>
                  <a:schemeClr val="tx1"/>
                </a:solidFill>
              </a:rPr>
              <a:t> </a:t>
            </a:r>
            <a:r>
              <a:rPr lang="pt-PT" dirty="0" err="1">
                <a:solidFill>
                  <a:schemeClr val="tx1"/>
                </a:solidFill>
              </a:rPr>
              <a:t>issues</a:t>
            </a:r>
            <a:r>
              <a:rPr lang="pt-PT" dirty="0">
                <a:solidFill>
                  <a:schemeClr val="tx1"/>
                </a:solidFill>
              </a:rPr>
              <a:t> </a:t>
            </a:r>
            <a:r>
              <a:rPr lang="pt-PT" dirty="0" err="1">
                <a:solidFill>
                  <a:schemeClr val="tx1"/>
                </a:solidFill>
              </a:rPr>
              <a:t>were</a:t>
            </a:r>
            <a:r>
              <a:rPr lang="pt-PT" dirty="0">
                <a:solidFill>
                  <a:schemeClr val="tx1"/>
                </a:solidFill>
              </a:rPr>
              <a:t> </a:t>
            </a:r>
            <a:r>
              <a:rPr lang="pt-PT" dirty="0" err="1">
                <a:solidFill>
                  <a:schemeClr val="tx1"/>
                </a:solidFill>
              </a:rPr>
              <a:t>quickly</a:t>
            </a:r>
            <a:r>
              <a:rPr lang="pt-PT" dirty="0">
                <a:solidFill>
                  <a:schemeClr val="tx1"/>
                </a:solidFill>
              </a:rPr>
              <a:t> </a:t>
            </a:r>
            <a:r>
              <a:rPr lang="pt-PT" dirty="0" err="1">
                <a:solidFill>
                  <a:schemeClr val="tx1"/>
                </a:solidFill>
              </a:rPr>
              <a:t>resolved</a:t>
            </a:r>
            <a:r>
              <a:rPr lang="pt-PT" dirty="0">
                <a:solidFill>
                  <a:schemeClr val="tx1"/>
                </a:solidFill>
              </a:rPr>
              <a:t> </a:t>
            </a:r>
            <a:r>
              <a:rPr lang="pt-PT" dirty="0" err="1">
                <a:solidFill>
                  <a:schemeClr val="tx1"/>
                </a:solidFill>
              </a:rPr>
              <a:t>and</a:t>
            </a:r>
            <a:r>
              <a:rPr lang="pt-PT" dirty="0">
                <a:solidFill>
                  <a:schemeClr val="tx1"/>
                </a:solidFill>
              </a:rPr>
              <a:t> </a:t>
            </a:r>
            <a:r>
              <a:rPr lang="pt-PT" dirty="0" err="1">
                <a:solidFill>
                  <a:schemeClr val="tx1"/>
                </a:solidFill>
              </a:rPr>
              <a:t>everyone</a:t>
            </a:r>
            <a:r>
              <a:rPr lang="pt-PT" dirty="0">
                <a:solidFill>
                  <a:schemeClr val="tx1"/>
                </a:solidFill>
              </a:rPr>
              <a:t> </a:t>
            </a:r>
            <a:r>
              <a:rPr lang="pt-PT" dirty="0" err="1">
                <a:solidFill>
                  <a:schemeClr val="tx1"/>
                </a:solidFill>
              </a:rPr>
              <a:t>contributed</a:t>
            </a:r>
            <a:r>
              <a:rPr lang="pt-PT" dirty="0">
                <a:solidFill>
                  <a:schemeClr val="tx1"/>
                </a:solidFill>
              </a:rPr>
              <a:t> for </a:t>
            </a:r>
            <a:r>
              <a:rPr lang="pt-PT" dirty="0" err="1">
                <a:solidFill>
                  <a:schemeClr val="tx1"/>
                </a:solidFill>
              </a:rPr>
              <a:t>the</a:t>
            </a:r>
            <a:r>
              <a:rPr lang="pt-PT" dirty="0">
                <a:solidFill>
                  <a:schemeClr val="tx1"/>
                </a:solidFill>
              </a:rPr>
              <a:t> </a:t>
            </a:r>
            <a:r>
              <a:rPr lang="pt-PT" dirty="0" err="1">
                <a:solidFill>
                  <a:schemeClr val="tx1"/>
                </a:solidFill>
              </a:rPr>
              <a:t>completion</a:t>
            </a:r>
            <a:r>
              <a:rPr lang="pt-PT" dirty="0">
                <a:solidFill>
                  <a:schemeClr val="tx1"/>
                </a:solidFill>
              </a:rPr>
              <a:t> </a:t>
            </a:r>
            <a:r>
              <a:rPr lang="pt-PT" dirty="0" err="1">
                <a:solidFill>
                  <a:schemeClr val="tx1"/>
                </a:solidFill>
              </a:rPr>
              <a:t>of</a:t>
            </a:r>
            <a:r>
              <a:rPr lang="pt-PT" dirty="0">
                <a:solidFill>
                  <a:schemeClr val="tx1"/>
                </a:solidFill>
              </a:rPr>
              <a:t> </a:t>
            </a:r>
            <a:r>
              <a:rPr lang="pt-PT" dirty="0" err="1">
                <a:solidFill>
                  <a:schemeClr val="tx1"/>
                </a:solidFill>
              </a:rPr>
              <a:t>the</a:t>
            </a:r>
            <a:r>
              <a:rPr lang="pt-PT" dirty="0">
                <a:solidFill>
                  <a:schemeClr val="tx1"/>
                </a:solidFill>
              </a:rPr>
              <a:t> </a:t>
            </a:r>
            <a:r>
              <a:rPr lang="pt-PT" dirty="0" err="1">
                <a:solidFill>
                  <a:schemeClr val="tx1"/>
                </a:solidFill>
              </a:rPr>
              <a:t>project</a:t>
            </a:r>
            <a:r>
              <a:rPr lang="pt-PT" dirty="0">
                <a:solidFill>
                  <a:schemeClr val="tx1"/>
                </a:solidFill>
              </a:rPr>
              <a:t>.</a:t>
            </a:r>
          </a:p>
          <a:p>
            <a:endParaRPr lang="pt-PT" dirty="0">
              <a:solidFill>
                <a:schemeClr val="tx1"/>
              </a:solidFill>
            </a:endParaRPr>
          </a:p>
          <a:p>
            <a:r>
              <a:rPr lang="pt-PT" dirty="0">
                <a:solidFill>
                  <a:schemeClr val="tx1"/>
                </a:solidFill>
              </a:rPr>
              <a:t>- </a:t>
            </a:r>
            <a:r>
              <a:rPr lang="en-US" dirty="0">
                <a:solidFill>
                  <a:schemeClr val="tx1"/>
                </a:solidFill>
              </a:rPr>
              <a:t>LLM evaluation</a:t>
            </a:r>
            <a:r>
              <a:rPr lang="pt-PT" dirty="0">
                <a:solidFill>
                  <a:schemeClr val="tx1"/>
                </a:solidFill>
              </a:rPr>
              <a:t>:</a:t>
            </a:r>
          </a:p>
        </p:txBody>
      </p:sp>
      <p:pic>
        <p:nvPicPr>
          <p:cNvPr id="7" name="Imagem 6">
            <a:extLst>
              <a:ext uri="{FF2B5EF4-FFF2-40B4-BE49-F238E27FC236}">
                <a16:creationId xmlns:a16="http://schemas.microsoft.com/office/drawing/2014/main" id="{6417797C-1297-547E-D29B-35BF35D93259}"/>
              </a:ext>
            </a:extLst>
          </p:cNvPr>
          <p:cNvPicPr>
            <a:picLocks noChangeAspect="1"/>
          </p:cNvPicPr>
          <p:nvPr/>
        </p:nvPicPr>
        <p:blipFill>
          <a:blip r:embed="rId2"/>
          <a:stretch>
            <a:fillRect/>
          </a:stretch>
        </p:blipFill>
        <p:spPr>
          <a:xfrm>
            <a:off x="1217585" y="3429000"/>
            <a:ext cx="7200800" cy="2934374"/>
          </a:xfrm>
          <a:prstGeom prst="rect">
            <a:avLst/>
          </a:prstGeom>
        </p:spPr>
      </p:pic>
      <p:pic>
        <p:nvPicPr>
          <p:cNvPr id="4" name="Imagem 3">
            <a:extLst>
              <a:ext uri="{FF2B5EF4-FFF2-40B4-BE49-F238E27FC236}">
                <a16:creationId xmlns:a16="http://schemas.microsoft.com/office/drawing/2014/main" id="{62BB26DD-3058-0009-CE8A-4A38C192C2F3}"/>
              </a:ext>
            </a:extLst>
          </p:cNvPr>
          <p:cNvPicPr>
            <a:picLocks noChangeAspect="1"/>
          </p:cNvPicPr>
          <p:nvPr/>
        </p:nvPicPr>
        <p:blipFill>
          <a:blip r:embed="rId3"/>
          <a:stretch>
            <a:fillRect/>
          </a:stretch>
        </p:blipFill>
        <p:spPr>
          <a:xfrm>
            <a:off x="2702750" y="2673071"/>
            <a:ext cx="671606" cy="633501"/>
          </a:xfrm>
          <a:prstGeom prst="rect">
            <a:avLst/>
          </a:prstGeom>
        </p:spPr>
      </p:pic>
    </p:spTree>
    <p:extLst>
      <p:ext uri="{BB962C8B-B14F-4D97-AF65-F5344CB8AC3E}">
        <p14:creationId xmlns:p14="http://schemas.microsoft.com/office/powerpoint/2010/main" val="8195538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Sprint planning – Sprint 1</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3724667198"/>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dirty="0"/>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dirty="0"/>
                        <a:t>Number of stories</a:t>
                      </a:r>
                    </a:p>
                  </a:txBody>
                  <a:tcPr/>
                </a:tc>
                <a:tc>
                  <a:txBody>
                    <a:bodyPr/>
                    <a:lstStyle/>
                    <a:p>
                      <a:r>
                        <a:rPr lang="en-US" noProof="0" dirty="0"/>
                        <a:t>19</a:t>
                      </a:r>
                    </a:p>
                  </a:txBody>
                  <a:tcPr/>
                </a:tc>
                <a:extLst>
                  <a:ext uri="{0D108BD9-81ED-4DB2-BD59-A6C34878D82A}">
                    <a16:rowId xmlns:a16="http://schemas.microsoft.com/office/drawing/2014/main" val="883314903"/>
                  </a:ext>
                </a:extLst>
              </a:tr>
              <a:tr h="370840">
                <a:tc>
                  <a:txBody>
                    <a:bodyPr/>
                    <a:lstStyle/>
                    <a:p>
                      <a:r>
                        <a:rPr lang="en-US" noProof="0" dirty="0"/>
                        <a:t>Number of bugs</a:t>
                      </a:r>
                    </a:p>
                  </a:txBody>
                  <a:tcPr/>
                </a:tc>
                <a:tc>
                  <a:txBody>
                    <a:bodyPr/>
                    <a:lstStyle/>
                    <a:p>
                      <a:r>
                        <a:rPr lang="en-US" noProof="0" dirty="0"/>
                        <a:t>3</a:t>
                      </a:r>
                    </a:p>
                  </a:txBody>
                  <a:tcPr/>
                </a:tc>
                <a:extLst>
                  <a:ext uri="{0D108BD9-81ED-4DB2-BD59-A6C34878D82A}">
                    <a16:rowId xmlns:a16="http://schemas.microsoft.com/office/drawing/2014/main" val="428254498"/>
                  </a:ext>
                </a:extLst>
              </a:tr>
              <a:tr h="370839">
                <a:tc>
                  <a:txBody>
                    <a:bodyPr/>
                    <a:lstStyle/>
                    <a:p>
                      <a:pPr lvl="0">
                        <a:buNone/>
                      </a:pPr>
                      <a:r>
                        <a:rPr lang="en-US" noProof="0" dirty="0"/>
                        <a:t>Number of tasks</a:t>
                      </a:r>
                    </a:p>
                  </a:txBody>
                  <a:tcPr/>
                </a:tc>
                <a:tc>
                  <a:txBody>
                    <a:bodyPr/>
                    <a:lstStyle/>
                    <a:p>
                      <a:pPr lvl="0">
                        <a:buNone/>
                      </a:pPr>
                      <a:r>
                        <a:rPr lang="en-US" noProof="0" dirty="0"/>
                        <a:t>26</a:t>
                      </a:r>
                    </a:p>
                  </a:txBody>
                  <a:tcPr/>
                </a:tc>
                <a:extLst>
                  <a:ext uri="{0D108BD9-81ED-4DB2-BD59-A6C34878D82A}">
                    <a16:rowId xmlns:a16="http://schemas.microsoft.com/office/drawing/2014/main" val="4185709446"/>
                  </a:ext>
                </a:extLst>
              </a:tr>
              <a:tr h="370839">
                <a:tc>
                  <a:txBody>
                    <a:bodyPr/>
                    <a:lstStyle/>
                    <a:p>
                      <a:pPr lvl="0">
                        <a:buNone/>
                      </a:pPr>
                      <a:r>
                        <a:rPr lang="en-US" noProof="0" dirty="0"/>
                        <a:t>Number of Management Tasks (Scrum)</a:t>
                      </a:r>
                    </a:p>
                  </a:txBody>
                  <a:tcPr/>
                </a:tc>
                <a:tc>
                  <a:txBody>
                    <a:bodyPr/>
                    <a:lstStyle/>
                    <a:p>
                      <a:pPr lvl="0">
                        <a:buNone/>
                      </a:pPr>
                      <a:r>
                        <a:rPr lang="en-US" noProof="0" dirty="0"/>
                        <a:t>16</a:t>
                      </a:r>
                    </a:p>
                  </a:txBody>
                  <a:tcPr/>
                </a:tc>
                <a:extLst>
                  <a:ext uri="{0D108BD9-81ED-4DB2-BD59-A6C34878D82A}">
                    <a16:rowId xmlns:a16="http://schemas.microsoft.com/office/drawing/2014/main" val="563517871"/>
                  </a:ext>
                </a:extLst>
              </a:tr>
              <a:tr h="370839">
                <a:tc>
                  <a:txBody>
                    <a:bodyPr/>
                    <a:lstStyle/>
                    <a:p>
                      <a:pPr lvl="0">
                        <a:buNone/>
                      </a:pPr>
                      <a:r>
                        <a:rPr lang="en-US" noProof="0" dirty="0"/>
                        <a:t>Number of team members</a:t>
                      </a:r>
                    </a:p>
                  </a:txBody>
                  <a:tcPr/>
                </a:tc>
                <a:tc>
                  <a:txBody>
                    <a:bodyPr/>
                    <a:lstStyle/>
                    <a:p>
                      <a:pPr lvl="0" algn="ctr">
                        <a:buNone/>
                      </a:pPr>
                      <a:r>
                        <a:rPr lang="en-US" noProof="0" dirty="0"/>
                        <a:t>Planned:   5            Actual:   5</a:t>
                      </a:r>
                    </a:p>
                  </a:txBody>
                  <a:tcPr/>
                </a:tc>
                <a:extLst>
                  <a:ext uri="{0D108BD9-81ED-4DB2-BD59-A6C34878D82A}">
                    <a16:rowId xmlns:a16="http://schemas.microsoft.com/office/drawing/2014/main" val="2843102962"/>
                  </a:ext>
                </a:extLst>
              </a:tr>
              <a:tr h="370838">
                <a:tc>
                  <a:txBody>
                    <a:bodyPr/>
                    <a:lstStyle/>
                    <a:p>
                      <a:pPr lvl="0">
                        <a:buNone/>
                      </a:pPr>
                      <a:r>
                        <a:rPr lang="en-US" noProof="0" dirty="0"/>
                        <a:t>Total planned estimation vs execution</a:t>
                      </a:r>
                    </a:p>
                  </a:txBody>
                  <a:tcPr/>
                </a:tc>
                <a:tc>
                  <a:txBody>
                    <a:bodyPr/>
                    <a:lstStyle/>
                    <a:p>
                      <a:pPr lvl="0" algn="ctr">
                        <a:buNone/>
                      </a:pPr>
                      <a:r>
                        <a:rPr lang="en-US" noProof="0" dirty="0"/>
                        <a:t>Planned hours: 122</a:t>
                      </a:r>
                    </a:p>
                    <a:p>
                      <a:pPr lvl="0" algn="ctr">
                        <a:buNone/>
                      </a:pPr>
                      <a:r>
                        <a:rPr lang="en-US" noProof="0" dirty="0"/>
                        <a:t>Executed hours: 140</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Planned Start Date: 30/09/2024                              Real Start Date:  3/10/2024  </a:t>
            </a:r>
          </a:p>
          <a:p>
            <a:pPr marL="0" indent="0">
              <a:buNone/>
            </a:pPr>
            <a:r>
              <a:rPr lang="en-US" sz="1800" dirty="0">
                <a:solidFill>
                  <a:schemeClr val="tx1"/>
                </a:solidFill>
              </a:rPr>
              <a:t>Planned Finished Date:  23/10/2024                       Real Finish Date: 26/10/2024</a:t>
            </a:r>
          </a:p>
          <a:p>
            <a:pPr marL="0" indent="0">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dirty="0">
                <a:solidFill>
                  <a:schemeClr val="tx1"/>
                </a:solidFill>
              </a:rPr>
              <a:t>Sprint planning BDDAD</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3710312578"/>
              </p:ext>
            </p:extLst>
          </p:nvPr>
        </p:nvGraphicFramePr>
        <p:xfrm>
          <a:off x="414000" y="1673805"/>
          <a:ext cx="9008401" cy="4190989"/>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840">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dirty="0"/>
                        <a:t>USEI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a:t>USEI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a:t>USEI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dirty="0"/>
                        <a:t>USEI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USEI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USEI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USEI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dirty="0"/>
                        <a:t>USEI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dirty="0"/>
                        <a:t>USEI 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bl>
          </a:graphicData>
        </a:graphic>
      </p:graphicFrame>
    </p:spTree>
    <p:extLst>
      <p:ext uri="{BB962C8B-B14F-4D97-AF65-F5344CB8AC3E}">
        <p14:creationId xmlns:p14="http://schemas.microsoft.com/office/powerpoint/2010/main" val="451454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dirty="0">
                <a:solidFill>
                  <a:schemeClr val="tx1"/>
                </a:solidFill>
              </a:rPr>
              <a:t>Sprint planning ESINF</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4264665758"/>
              </p:ext>
            </p:extLst>
          </p:nvPr>
        </p:nvGraphicFramePr>
        <p:xfrm>
          <a:off x="414000" y="1673805"/>
          <a:ext cx="9008401" cy="3449313"/>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840">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dirty="0"/>
                        <a:t>USEI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a:t>USEI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a:t>USEI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dirty="0"/>
                        <a:t>USEI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USEI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USEI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USEI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bl>
          </a:graphicData>
        </a:graphic>
      </p:graphicFrame>
    </p:spTree>
    <p:extLst>
      <p:ext uri="{BB962C8B-B14F-4D97-AF65-F5344CB8AC3E}">
        <p14:creationId xmlns:p14="http://schemas.microsoft.com/office/powerpoint/2010/main" val="330685609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dirty="0">
                <a:solidFill>
                  <a:schemeClr val="tx1"/>
                </a:solidFill>
              </a:rPr>
              <a:t>Sprint planning LAPR3</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879244069"/>
              </p:ext>
            </p:extLst>
          </p:nvPr>
        </p:nvGraphicFramePr>
        <p:xfrm>
          <a:off x="414000" y="1673805"/>
          <a:ext cx="9008401" cy="1965959"/>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840">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dirty="0"/>
                        <a:t>USEI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a:t>USEI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a:t>USEI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bl>
          </a:graphicData>
        </a:graphic>
      </p:graphicFrame>
    </p:spTree>
    <p:extLst>
      <p:ext uri="{BB962C8B-B14F-4D97-AF65-F5344CB8AC3E}">
        <p14:creationId xmlns:p14="http://schemas.microsoft.com/office/powerpoint/2010/main" val="27506252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team </a:t>
            </a:r>
            <a:r>
              <a:rPr lang="pt-PT" sz="3200" cap="none" dirty="0" err="1">
                <a:solidFill>
                  <a:schemeClr val="tx1"/>
                </a:solidFill>
              </a:rPr>
              <a:t>member</a:t>
            </a:r>
            <a:endParaRPr lang="pt-PT" sz="3200" cap="none" dirty="0">
              <a:solidFill>
                <a:schemeClr val="tx1"/>
              </a:solidFill>
            </a:endParaRP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2206364879"/>
              </p:ext>
            </p:extLst>
          </p:nvPr>
        </p:nvGraphicFramePr>
        <p:xfrm>
          <a:off x="1217585" y="1718810"/>
          <a:ext cx="7470830"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a:t>
            </a:r>
            <a:r>
              <a:rPr lang="pt-PT" sz="3200" cap="none" dirty="0" err="1">
                <a:solidFill>
                  <a:schemeClr val="tx1"/>
                </a:solidFill>
              </a:rPr>
              <a:t>type</a:t>
            </a:r>
            <a:endParaRPr lang="pt-PT" sz="3200" cap="none" dirty="0">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595068188"/>
              </p:ext>
            </p:extLst>
          </p:nvPr>
        </p:nvGraphicFramePr>
        <p:xfrm>
          <a:off x="1487615" y="189883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cap="none" dirty="0">
                <a:solidFill>
                  <a:schemeClr val="tx1"/>
                </a:solidFill>
              </a:rPr>
              <a:t>Issues / Assumptions / unanswered questions</a:t>
            </a:r>
            <a:endParaRPr lang="en-US" sz="3200" cap="none" dirty="0"/>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659820564"/>
              </p:ext>
            </p:extLst>
          </p:nvPr>
        </p:nvGraphicFramePr>
        <p:xfrm>
          <a:off x="414000" y="1673805"/>
          <a:ext cx="9129510" cy="4825735"/>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630070">
                <a:tc>
                  <a:txBody>
                    <a:bodyPr/>
                    <a:lstStyle/>
                    <a:p>
                      <a:r>
                        <a:rPr lang="en-US" sz="1200" noProof="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Related issue / </a:t>
                      </a:r>
                    </a:p>
                    <a:p>
                      <a:pPr algn="ctr"/>
                      <a:r>
                        <a:rPr lang="en-US" noProof="0" dirty="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934305">
                <a:tc>
                  <a:txBody>
                    <a:bodyPr/>
                    <a:lstStyle/>
                    <a:p>
                      <a:r>
                        <a:rPr lang="pt-PT" dirty="0" err="1"/>
                        <a:t>There</a:t>
                      </a:r>
                      <a:r>
                        <a:rPr lang="pt-PT" dirty="0"/>
                        <a:t> </a:t>
                      </a:r>
                      <a:r>
                        <a:rPr lang="pt-PT" dirty="0" err="1"/>
                        <a:t>was</a:t>
                      </a:r>
                      <a:r>
                        <a:rPr lang="pt-PT" dirty="0"/>
                        <a:t> a </a:t>
                      </a:r>
                      <a:r>
                        <a:rPr lang="pt-PT" dirty="0" err="1"/>
                        <a:t>problem</a:t>
                      </a:r>
                      <a:r>
                        <a:rPr lang="pt-PT" dirty="0"/>
                        <a:t> </a:t>
                      </a:r>
                      <a:r>
                        <a:rPr lang="pt-PT" dirty="0" err="1"/>
                        <a:t>with</a:t>
                      </a:r>
                      <a:r>
                        <a:rPr lang="pt-PT" dirty="0"/>
                        <a:t> </a:t>
                      </a:r>
                      <a:r>
                        <a:rPr lang="pt-PT" dirty="0" err="1"/>
                        <a:t>the</a:t>
                      </a:r>
                      <a:r>
                        <a:rPr lang="pt-PT" dirty="0"/>
                        <a:t> </a:t>
                      </a:r>
                      <a:r>
                        <a:rPr lang="pt-PT" dirty="0" err="1"/>
                        <a:t>dataset</a:t>
                      </a:r>
                      <a:r>
                        <a:rPr lang="pt-PT" dirty="0"/>
                        <a:t>, </a:t>
                      </a:r>
                      <a:r>
                        <a:rPr lang="pt-PT" dirty="0" err="1"/>
                        <a:t>it</a:t>
                      </a:r>
                      <a:r>
                        <a:rPr lang="pt-PT" dirty="0"/>
                        <a:t> came </a:t>
                      </a:r>
                      <a:r>
                        <a:rPr lang="pt-PT" dirty="0" err="1"/>
                        <a:t>way</a:t>
                      </a:r>
                      <a:r>
                        <a:rPr lang="pt-PT" dirty="0"/>
                        <a:t> later </a:t>
                      </a:r>
                      <a:r>
                        <a:rPr lang="pt-PT" dirty="0" err="1"/>
                        <a:t>than</a:t>
                      </a:r>
                      <a:r>
                        <a:rPr lang="pt-PT" dirty="0"/>
                        <a:t> </a:t>
                      </a:r>
                      <a:r>
                        <a:rPr lang="pt-PT" dirty="0" err="1"/>
                        <a:t>expected</a:t>
                      </a:r>
                      <a:r>
                        <a:rPr lang="pt-PT" dirty="0"/>
                        <a:t>, </a:t>
                      </a:r>
                      <a:r>
                        <a:rPr lang="pt-PT" dirty="0" err="1"/>
                        <a:t>and</a:t>
                      </a:r>
                      <a:r>
                        <a:rPr lang="pt-PT" dirty="0"/>
                        <a:t> </a:t>
                      </a:r>
                      <a:r>
                        <a:rPr lang="pt-PT" dirty="0" err="1"/>
                        <a:t>it</a:t>
                      </a:r>
                      <a:r>
                        <a:rPr lang="pt-PT" dirty="0"/>
                        <a:t> </a:t>
                      </a:r>
                      <a:r>
                        <a:rPr lang="pt-PT" dirty="0" err="1"/>
                        <a:t>created</a:t>
                      </a:r>
                      <a:r>
                        <a:rPr lang="pt-PT" dirty="0"/>
                        <a:t> some </a:t>
                      </a:r>
                      <a:r>
                        <a:rPr lang="pt-PT" dirty="0" err="1"/>
                        <a:t>organization</a:t>
                      </a:r>
                      <a:r>
                        <a:rPr lang="pt-PT" dirty="0"/>
                        <a:t> </a:t>
                      </a:r>
                      <a:r>
                        <a:rPr lang="pt-PT" dirty="0" err="1"/>
                        <a:t>issues</a:t>
                      </a:r>
                      <a:r>
                        <a:rPr lang="pt-PT" dirty="0"/>
                        <a:t>, </a:t>
                      </a:r>
                      <a:r>
                        <a:rPr lang="pt-PT" dirty="0" err="1"/>
                        <a:t>and</a:t>
                      </a:r>
                      <a:r>
                        <a:rPr lang="pt-PT" dirty="0"/>
                        <a:t> </a:t>
                      </a:r>
                      <a:r>
                        <a:rPr lang="pt-PT" dirty="0" err="1"/>
                        <a:t>it</a:t>
                      </a:r>
                      <a:r>
                        <a:rPr lang="pt-PT" dirty="0"/>
                        <a:t> </a:t>
                      </a:r>
                      <a:r>
                        <a:rPr lang="pt-PT" dirty="0" err="1"/>
                        <a:t>was</a:t>
                      </a:r>
                      <a:r>
                        <a:rPr lang="pt-PT" dirty="0"/>
                        <a:t> </a:t>
                      </a:r>
                      <a:r>
                        <a:rPr lang="pt-PT" dirty="0" err="1"/>
                        <a:t>altered</a:t>
                      </a:r>
                      <a:r>
                        <a:rPr lang="pt-PT" dirty="0"/>
                        <a:t> </a:t>
                      </a:r>
                      <a:r>
                        <a:rPr lang="pt-PT" dirty="0" err="1"/>
                        <a:t>twice</a:t>
                      </a:r>
                      <a:r>
                        <a:rPr lang="pt-PT"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BD Prof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Sprint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err="1"/>
                        <a:t>It</a:t>
                      </a:r>
                      <a:r>
                        <a:rPr lang="pt-PT" dirty="0"/>
                        <a:t> </a:t>
                      </a:r>
                      <a:r>
                        <a:rPr lang="pt-PT" dirty="0" err="1"/>
                        <a:t>was</a:t>
                      </a:r>
                      <a:r>
                        <a:rPr lang="pt-PT" dirty="0"/>
                        <a:t> </a:t>
                      </a:r>
                      <a:r>
                        <a:rPr lang="pt-PT" dirty="0" err="1"/>
                        <a:t>assumed</a:t>
                      </a:r>
                      <a:r>
                        <a:rPr lang="pt-PT" dirty="0"/>
                        <a:t> </a:t>
                      </a:r>
                      <a:r>
                        <a:rPr lang="pt-PT" dirty="0" err="1"/>
                        <a:t>that</a:t>
                      </a:r>
                      <a:r>
                        <a:rPr lang="pt-PT" dirty="0"/>
                        <a:t> </a:t>
                      </a:r>
                      <a:r>
                        <a:rPr lang="pt-PT" dirty="0" err="1"/>
                        <a:t>each</a:t>
                      </a:r>
                      <a:r>
                        <a:rPr lang="pt-PT" dirty="0"/>
                        <a:t> time </a:t>
                      </a:r>
                      <a:r>
                        <a:rPr lang="pt-PT" dirty="0" err="1"/>
                        <a:t>unit</a:t>
                      </a:r>
                      <a:r>
                        <a:rPr lang="pt-PT" dirty="0"/>
                        <a:t> </a:t>
                      </a:r>
                      <a:r>
                        <a:rPr lang="pt-PT" dirty="0" err="1"/>
                        <a:t>was</a:t>
                      </a:r>
                      <a:r>
                        <a:rPr lang="pt-PT" dirty="0"/>
                        <a:t> </a:t>
                      </a:r>
                      <a:r>
                        <a:rPr lang="pt-PT" dirty="0" err="1"/>
                        <a:t>considered</a:t>
                      </a:r>
                      <a:r>
                        <a:rPr lang="pt-PT" dirty="0"/>
                        <a:t> a </a:t>
                      </a:r>
                      <a:r>
                        <a:rPr lang="pt-PT" dirty="0" err="1"/>
                        <a:t>while</a:t>
                      </a:r>
                      <a:r>
                        <a:rPr lang="pt-PT" dirty="0"/>
                        <a:t> </a:t>
                      </a:r>
                      <a:r>
                        <a:rPr lang="pt-PT" dirty="0" err="1"/>
                        <a:t>loop</a:t>
                      </a:r>
                      <a:r>
                        <a:rPr lang="pt-PT" dirty="0"/>
                        <a:t>.</a:t>
                      </a:r>
                    </a:p>
                    <a:p>
                      <a:endParaRPr lang="pt-PT" dirty="0"/>
                    </a:p>
                    <a:p>
                      <a:endParaRPr lang="pt-PT" dirty="0"/>
                    </a:p>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1231274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Sprint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err="1"/>
                        <a:t>The</a:t>
                      </a:r>
                      <a:r>
                        <a:rPr lang="pt-PT" dirty="0"/>
                        <a:t> </a:t>
                      </a:r>
                      <a:r>
                        <a:rPr lang="pt-PT" dirty="0" err="1"/>
                        <a:t>lack</a:t>
                      </a:r>
                      <a:r>
                        <a:rPr lang="pt-PT" dirty="0"/>
                        <a:t> </a:t>
                      </a:r>
                      <a:r>
                        <a:rPr lang="pt-PT" dirty="0" err="1"/>
                        <a:t>of</a:t>
                      </a:r>
                      <a:r>
                        <a:rPr lang="pt-PT" dirty="0"/>
                        <a:t> </a:t>
                      </a:r>
                      <a:r>
                        <a:rPr lang="pt-PT" dirty="0" err="1"/>
                        <a:t>starting</a:t>
                      </a:r>
                      <a:r>
                        <a:rPr lang="pt-PT" dirty="0"/>
                        <a:t> </a:t>
                      </a:r>
                      <a:r>
                        <a:rPr lang="pt-PT" dirty="0" err="1"/>
                        <a:t>information</a:t>
                      </a:r>
                      <a:r>
                        <a:rPr lang="pt-PT" dirty="0"/>
                        <a:t>, </a:t>
                      </a:r>
                      <a:r>
                        <a:rPr lang="pt-PT" dirty="0" err="1"/>
                        <a:t>the</a:t>
                      </a:r>
                      <a:r>
                        <a:rPr lang="pt-PT" dirty="0"/>
                        <a:t> </a:t>
                      </a:r>
                      <a:r>
                        <a:rPr lang="pt-PT" dirty="0" err="1"/>
                        <a:t>template</a:t>
                      </a:r>
                      <a:r>
                        <a:rPr lang="pt-PT" dirty="0"/>
                        <a:t> for </a:t>
                      </a:r>
                      <a:r>
                        <a:rPr lang="pt-PT" dirty="0" err="1"/>
                        <a:t>this</a:t>
                      </a:r>
                      <a:r>
                        <a:rPr lang="pt-PT" dirty="0"/>
                        <a:t> </a:t>
                      </a:r>
                      <a:r>
                        <a:rPr lang="pt-PT" dirty="0" err="1"/>
                        <a:t>project</a:t>
                      </a:r>
                      <a:r>
                        <a:rPr lang="pt-PT" dirty="0"/>
                        <a:t> </a:t>
                      </a:r>
                      <a:r>
                        <a:rPr lang="pt-PT" dirty="0" err="1"/>
                        <a:t>was</a:t>
                      </a:r>
                      <a:r>
                        <a:rPr lang="pt-PT" dirty="0"/>
                        <a:t> </a:t>
                      </a:r>
                      <a:r>
                        <a:rPr lang="pt-PT" dirty="0" err="1"/>
                        <a:t>based</a:t>
                      </a:r>
                      <a:r>
                        <a:rPr lang="pt-PT" dirty="0"/>
                        <a:t> </a:t>
                      </a:r>
                      <a:r>
                        <a:rPr lang="pt-PT" dirty="0" err="1"/>
                        <a:t>on</a:t>
                      </a:r>
                      <a:r>
                        <a:rPr lang="pt-PT" dirty="0"/>
                        <a:t> a </a:t>
                      </a:r>
                      <a:r>
                        <a:rPr lang="pt-PT" dirty="0" err="1"/>
                        <a:t>previous</a:t>
                      </a:r>
                      <a:r>
                        <a:rPr lang="pt-PT" dirty="0"/>
                        <a:t> </a:t>
                      </a:r>
                      <a:r>
                        <a:rPr lang="pt-PT" dirty="0" err="1"/>
                        <a:t>one</a:t>
                      </a:r>
                      <a:r>
                        <a:rPr lang="pt-PT" dirty="0"/>
                        <a:t>.</a:t>
                      </a:r>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ESINF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Sprint1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dirty="0"/>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6298545B-B353-4200-A812-3BB5E336033D}"/>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2853808737"/>
              </p:ext>
            </p:extLst>
          </p:nvPr>
        </p:nvGraphicFramePr>
        <p:xfrm>
          <a:off x="414000" y="1571611"/>
          <a:ext cx="9129510" cy="4710684"/>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2224">
                <a:tc>
                  <a:txBody>
                    <a:bodyPr/>
                    <a:lstStyle/>
                    <a:p>
                      <a:r>
                        <a:rPr lang="pt-PT" dirty="0"/>
                        <a:t>30/09/2024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02/10/2024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04/10/2024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06/10/2024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08/10/2024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lvl="0">
                        <a:buNone/>
                      </a:pPr>
                      <a:r>
                        <a:rPr lang="pt-PT" dirty="0"/>
                        <a:t>10/10/2024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r>
                        <a:rPr lang="pt-PT" dirty="0"/>
                        <a:t>12/10/2024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14/10/2024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16/10/2024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18/10/2024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20/10/2024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1272851376"/>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36243B3C47804EAF5FFDD9F066FCC7" ma:contentTypeVersion="2" ma:contentTypeDescription="Create a new document." ma:contentTypeScope="" ma:versionID="0469372245184f18195408053fbf9b6d">
  <xsd:schema xmlns:xsd="http://www.w3.org/2001/XMLSchema" xmlns:xs="http://www.w3.org/2001/XMLSchema" xmlns:p="http://schemas.microsoft.com/office/2006/metadata/properties" xmlns:ns2="a1e3ca88-8ae5-4fd0-ba37-40ce669fcbb0" targetNamespace="http://schemas.microsoft.com/office/2006/metadata/properties" ma:root="true" ma:fieldsID="15cd5fdf54d7c5df31b4840e959455b1" ns2:_="">
    <xsd:import namespace="a1e3ca88-8ae5-4fd0-ba37-40ce669fcbb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e3ca88-8ae5-4fd0-ba37-40ce669fc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984168-AABC-4753-B4EC-59CA9D08839F}">
  <ds:schemaRefs>
    <ds:schemaRef ds:uri="http://schemas.microsoft.com/sharepoint/v3/contenttype/forms"/>
  </ds:schemaRefs>
</ds:datastoreItem>
</file>

<file path=customXml/itemProps2.xml><?xml version="1.0" encoding="utf-8"?>
<ds:datastoreItem xmlns:ds="http://schemas.openxmlformats.org/officeDocument/2006/customXml" ds:itemID="{2092E48C-C6FF-44AE-8C78-D9681B66D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e3ca88-8ae5-4fd0-ba37-40ce669fcb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B87164-EF5F-43C8-917E-48B38ACAFD1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a1e3ca88-8ae5-4fd0-ba37-40ce669fcbb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5320</TotalTime>
  <Words>962</Words>
  <Application>Microsoft Office PowerPoint</Application>
  <PresentationFormat>Papel A4 (210x297 mm)</PresentationFormat>
  <Paragraphs>299</Paragraphs>
  <Slides>15</Slides>
  <Notes>0</Notes>
  <HiddenSlides>0</HiddenSlides>
  <MMClips>0</MMClips>
  <ScaleCrop>false</ScaleCrop>
  <HeadingPairs>
    <vt:vector size="8" baseType="variant">
      <vt:variant>
        <vt:lpstr>Tipos de letra usados</vt:lpstr>
      </vt:variant>
      <vt:variant>
        <vt:i4>3</vt:i4>
      </vt:variant>
      <vt:variant>
        <vt:lpstr>Tema</vt:lpstr>
      </vt:variant>
      <vt:variant>
        <vt:i4>1</vt:i4>
      </vt:variant>
      <vt:variant>
        <vt:lpstr>Servidores OLE incorporados</vt:lpstr>
      </vt:variant>
      <vt:variant>
        <vt:i4>1</vt:i4>
      </vt:variant>
      <vt:variant>
        <vt:lpstr>Títulos dos diapositivos</vt:lpstr>
      </vt:variant>
      <vt:variant>
        <vt:i4>15</vt:i4>
      </vt:variant>
    </vt:vector>
  </HeadingPairs>
  <TitlesOfParts>
    <vt:vector size="20" baseType="lpstr">
      <vt:lpstr>Arial</vt:lpstr>
      <vt:lpstr>Calibri</vt:lpstr>
      <vt:lpstr>Kozuka Gothic Pro M</vt:lpstr>
      <vt:lpstr>1_ISEP</vt:lpstr>
      <vt:lpstr>Objeto da Shell do Packager</vt:lpstr>
      <vt:lpstr>Class 2Dx2DM Group 131 SPRINT 1</vt:lpstr>
      <vt:lpstr>Sprint planning – Sprint 1</vt:lpstr>
      <vt:lpstr>Sprint planning BDDAD</vt:lpstr>
      <vt:lpstr>Sprint planning ESINF</vt:lpstr>
      <vt:lpstr>Sprint planning LAPR3</vt:lpstr>
      <vt:lpstr>Work by team member</vt:lpstr>
      <vt:lpstr>Work by type</vt:lpstr>
      <vt:lpstr>Issues / Assumptions / unanswered questions</vt:lpstr>
      <vt:lpstr>Daily Meetings</vt:lpstr>
      <vt:lpstr>LLM performance assessment (chatGPT or Copilot)</vt:lpstr>
      <vt:lpstr>LLM performance assessment</vt:lpstr>
      <vt:lpstr>Sprint Retrospective</vt:lpstr>
      <vt:lpstr>Sprint Retrospective</vt:lpstr>
      <vt:lpstr>Overall Project perfomance: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Paulo Mendes</cp:lastModifiedBy>
  <cp:revision>478</cp:revision>
  <dcterms:created xsi:type="dcterms:W3CDTF">2010-10-20T15:48:12Z</dcterms:created>
  <dcterms:modified xsi:type="dcterms:W3CDTF">2024-10-25T15:25:22Z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0x0101005836243B3C47804EAF5FFDD9F066FCC7</vt:lpwstr>
  </property>
</Properties>
</file>