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4"/>
  </p:notesMasterIdLst>
  <p:sldIdLst>
    <p:sldId id="295" r:id="rId5"/>
    <p:sldId id="409" r:id="rId6"/>
    <p:sldId id="404" r:id="rId7"/>
    <p:sldId id="415" r:id="rId8"/>
    <p:sldId id="416" r:id="rId9"/>
    <p:sldId id="406" r:id="rId10"/>
    <p:sldId id="407" r:id="rId11"/>
    <p:sldId id="408" r:id="rId12"/>
    <p:sldId id="411" r:id="rId13"/>
    <p:sldId id="418" r:id="rId14"/>
    <p:sldId id="419" r:id="rId15"/>
    <p:sldId id="420" r:id="rId16"/>
    <p:sldId id="410" r:id="rId17"/>
    <p:sldId id="412" r:id="rId18"/>
    <p:sldId id="414" r:id="rId19"/>
    <p:sldId id="405" r:id="rId20"/>
    <p:sldId id="398" r:id="rId21"/>
    <p:sldId id="413" r:id="rId22"/>
    <p:sldId id="387" r:id="rId23"/>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Destaqu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93557" autoAdjust="0"/>
  </p:normalViewPr>
  <p:slideViewPr>
    <p:cSldViewPr>
      <p:cViewPr varScale="1">
        <p:scale>
          <a:sx n="64" d="100"/>
          <a:sy n="64" d="100"/>
        </p:scale>
        <p:origin x="1276"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Hours</a:t>
            </a:r>
            <a:r>
              <a:rPr lang="pt-PT" dirty="0"/>
              <a:t> </a:t>
            </a:r>
            <a:r>
              <a:rPr lang="pt-PT" dirty="0" err="1"/>
              <a:t>or</a:t>
            </a:r>
            <a:r>
              <a:rPr lang="pt-PT" dirty="0"/>
              <a:t> n. </a:t>
            </a:r>
            <a:r>
              <a:rPr lang="pt-PT" dirty="0" err="1"/>
              <a:t>tasks</a:t>
            </a:r>
            <a:endParaRPr lang="pt-P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Horas / tarefas</c:v>
                </c:pt>
              </c:strCache>
            </c:strRef>
          </c:tx>
          <c:spPr>
            <a:solidFill>
              <a:schemeClr val="accent6"/>
            </a:solidFill>
            <a:ln>
              <a:noFill/>
            </a:ln>
            <a:effectLst/>
          </c:spPr>
          <c:invertIfNegative val="0"/>
          <c:cat>
            <c:strRef>
              <c:f>Folha1!$A$2:$A$6</c:f>
              <c:strCache>
                <c:ptCount val="5"/>
                <c:pt idx="0">
                  <c:v>Jorge</c:v>
                </c:pt>
                <c:pt idx="1">
                  <c:v>Francisco</c:v>
                </c:pt>
                <c:pt idx="2">
                  <c:v>Emanuel</c:v>
                </c:pt>
                <c:pt idx="3">
                  <c:v>Paulo</c:v>
                </c:pt>
                <c:pt idx="4">
                  <c:v>Romeu</c:v>
                </c:pt>
              </c:strCache>
            </c:strRef>
          </c:cat>
          <c:val>
            <c:numRef>
              <c:f>Folha1!$B$2:$B$6</c:f>
              <c:numCache>
                <c:formatCode>General</c:formatCode>
                <c:ptCount val="5"/>
                <c:pt idx="0">
                  <c:v>107</c:v>
                </c:pt>
                <c:pt idx="1">
                  <c:v>87</c:v>
                </c:pt>
                <c:pt idx="2">
                  <c:v>76</c:v>
                </c:pt>
                <c:pt idx="3">
                  <c:v>55</c:v>
                </c:pt>
                <c:pt idx="4">
                  <c:v>70</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dirty="0" err="1"/>
              <a:t>Epic</a:t>
            </a:r>
            <a:r>
              <a:rPr lang="pt-PT" dirty="0"/>
              <a:t> </a:t>
            </a:r>
            <a:r>
              <a:rPr lang="pt-PT" dirty="0" err="1"/>
              <a:t>or</a:t>
            </a:r>
            <a:r>
              <a:rPr lang="pt-PT" dirty="0"/>
              <a:t> </a:t>
            </a:r>
            <a:r>
              <a:rPr lang="pt-PT" dirty="0" err="1"/>
              <a:t>Component</a:t>
            </a:r>
            <a:r>
              <a:rPr lang="pt-PT" dirty="0"/>
              <a:t> </a:t>
            </a:r>
            <a:r>
              <a:rPr lang="pt-PT" dirty="0" err="1"/>
              <a:t>or</a:t>
            </a:r>
            <a:r>
              <a:rPr lang="pt-PT" dirty="0"/>
              <a:t> 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0D5E-44D3-AE05-D0CC3596364F}"/>
              </c:ext>
            </c:extLst>
          </c:dPt>
          <c:dPt>
            <c:idx val="4"/>
            <c:bubble3D val="0"/>
            <c:spPr>
              <a:solidFill>
                <a:schemeClr val="accent6">
                  <a:shade val="53000"/>
                </a:schemeClr>
              </a:solidFill>
              <a:ln w="19050">
                <a:solidFill>
                  <a:schemeClr val="lt1"/>
                </a:solidFill>
              </a:ln>
              <a:effectLst/>
            </c:spPr>
            <c:extLst>
              <c:ext xmlns:c16="http://schemas.microsoft.com/office/drawing/2014/chart" uri="{C3380CC4-5D6E-409C-BE32-E72D297353CC}">
                <c16:uniqueId val="{00000009-7BBC-4FFC-919F-8A089DDF1416}"/>
              </c:ext>
            </c:extLst>
          </c:dPt>
          <c:cat>
            <c:strRef>
              <c:f>Folha1!$A$2:$A$6</c:f>
              <c:strCache>
                <c:ptCount val="5"/>
                <c:pt idx="0">
                  <c:v>ESINF</c:v>
                </c:pt>
                <c:pt idx="1">
                  <c:v>ARQC</c:v>
                </c:pt>
                <c:pt idx="2">
                  <c:v>FSIAP</c:v>
                </c:pt>
                <c:pt idx="3">
                  <c:v>BDDAD  </c:v>
                </c:pt>
                <c:pt idx="4">
                  <c:v>LAPR</c:v>
                </c:pt>
              </c:strCache>
            </c:strRef>
          </c:cat>
          <c:val>
            <c:numRef>
              <c:f>Folha1!$B$2:$B$6</c:f>
              <c:numCache>
                <c:formatCode>General</c:formatCode>
                <c:ptCount val="5"/>
                <c:pt idx="0">
                  <c:v>8</c:v>
                </c:pt>
                <c:pt idx="1">
                  <c:v>8</c:v>
                </c:pt>
                <c:pt idx="2">
                  <c:v>1</c:v>
                </c:pt>
                <c:pt idx="3">
                  <c:v>11</c:v>
                </c:pt>
                <c:pt idx="4">
                  <c:v>3</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1/6/2025</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‹nº›</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3</a:t>
            </a:fld>
            <a:endParaRPr lang="pt-PT"/>
          </a:p>
        </p:txBody>
      </p:sp>
    </p:spTree>
    <p:extLst>
      <p:ext uri="{BB962C8B-B14F-4D97-AF65-F5344CB8AC3E}">
        <p14:creationId xmlns:p14="http://schemas.microsoft.com/office/powerpoint/2010/main" val="61497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No comentário de cada team </a:t>
            </a:r>
            <a:r>
              <a:rPr lang="pt-PT" dirty="0" err="1"/>
              <a:t>member</a:t>
            </a:r>
            <a:r>
              <a:rPr lang="pt-PT" dirty="0"/>
              <a:t>, indicar uma percentagem de acerto do LLM de 0-100%</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15</a:t>
            </a:fld>
            <a:endParaRPr lang="pt-PT"/>
          </a:p>
        </p:txBody>
      </p:sp>
    </p:spTree>
    <p:extLst>
      <p:ext uri="{BB962C8B-B14F-4D97-AF65-F5344CB8AC3E}">
        <p14:creationId xmlns:p14="http://schemas.microsoft.com/office/powerpoint/2010/main" val="280982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B0D3B-E509-D605-C780-8D81C085E7FA}"/>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CE6B24FE-11F2-60F5-4DAC-ABB6D886BF5F}"/>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D2F08893-E0B8-1034-16F6-B631D64870AF}"/>
              </a:ext>
            </a:extLst>
          </p:cNvPr>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a:extLst>
              <a:ext uri="{FF2B5EF4-FFF2-40B4-BE49-F238E27FC236}">
                <a16:creationId xmlns:a16="http://schemas.microsoft.com/office/drawing/2014/main" id="{5EEF5D5A-CCAD-3DB8-E2D3-68C34788B027}"/>
              </a:ext>
            </a:extLst>
          </p:cNvPr>
          <p:cNvSpPr>
            <a:spLocks noGrp="1"/>
          </p:cNvSpPr>
          <p:nvPr>
            <p:ph type="sldNum" sz="quarter" idx="5"/>
          </p:nvPr>
        </p:nvSpPr>
        <p:spPr/>
        <p:txBody>
          <a:bodyPr/>
          <a:lstStyle/>
          <a:p>
            <a:fld id="{FC1B708B-99F0-4F4A-8995-6044E0FFF0C7}" type="slidenum">
              <a:rPr lang="pt-PT" smtClean="0"/>
              <a:pPr/>
              <a:t>4</a:t>
            </a:fld>
            <a:endParaRPr lang="pt-PT"/>
          </a:p>
        </p:txBody>
      </p:sp>
    </p:spTree>
    <p:extLst>
      <p:ext uri="{BB962C8B-B14F-4D97-AF65-F5344CB8AC3E}">
        <p14:creationId xmlns:p14="http://schemas.microsoft.com/office/powerpoint/2010/main" val="38971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C2D3E-BBA8-1700-D211-347AE674B0B0}"/>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F1036651-DE8C-B184-15CB-D7F8BE1B8FD6}"/>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F261E73F-799C-0834-3BC2-0662EB67D809}"/>
              </a:ext>
            </a:extLst>
          </p:cNvPr>
          <p:cNvSpPr>
            <a:spLocks noGrp="1"/>
          </p:cNvSpPr>
          <p:nvPr>
            <p:ph type="body" idx="1"/>
          </p:nvPr>
        </p:nvSpPr>
        <p:spPr/>
        <p:txBody>
          <a:bodyPr/>
          <a:lstStyle/>
          <a:p>
            <a:r>
              <a:rPr lang="pt-PT" dirty="0"/>
              <a:t>Não colocar screenshots! Preencher manualmente os valores.</a:t>
            </a:r>
          </a:p>
        </p:txBody>
      </p:sp>
      <p:sp>
        <p:nvSpPr>
          <p:cNvPr id="4" name="Marcador de Posição do Número do Diapositivo 3">
            <a:extLst>
              <a:ext uri="{FF2B5EF4-FFF2-40B4-BE49-F238E27FC236}">
                <a16:creationId xmlns:a16="http://schemas.microsoft.com/office/drawing/2014/main" id="{28B6373D-3449-132F-23DA-C80E28AA024D}"/>
              </a:ext>
            </a:extLst>
          </p:cNvPr>
          <p:cNvSpPr>
            <a:spLocks noGrp="1"/>
          </p:cNvSpPr>
          <p:nvPr>
            <p:ph type="sldNum" sz="quarter" idx="5"/>
          </p:nvPr>
        </p:nvSpPr>
        <p:spPr/>
        <p:txBody>
          <a:bodyPr/>
          <a:lstStyle/>
          <a:p>
            <a:fld id="{FC1B708B-99F0-4F4A-8995-6044E0FFF0C7}" type="slidenum">
              <a:rPr lang="pt-PT" smtClean="0"/>
              <a:pPr/>
              <a:t>5</a:t>
            </a:fld>
            <a:endParaRPr lang="pt-PT"/>
          </a:p>
        </p:txBody>
      </p:sp>
    </p:spTree>
    <p:extLst>
      <p:ext uri="{BB962C8B-B14F-4D97-AF65-F5344CB8AC3E}">
        <p14:creationId xmlns:p14="http://schemas.microsoft.com/office/powerpoint/2010/main" val="204076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Se compilaram o registo de horas colocar as horas de trabalho, caso contrario utilizar o numero de tarefas ou algo que reflita a distribuição de trabalho.</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6</a:t>
            </a:fld>
            <a:endParaRPr lang="pt-PT"/>
          </a:p>
        </p:txBody>
      </p:sp>
    </p:spTree>
    <p:extLst>
      <p:ext uri="{BB962C8B-B14F-4D97-AF65-F5344CB8AC3E}">
        <p14:creationId xmlns:p14="http://schemas.microsoft.com/office/powerpoint/2010/main" val="274027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9</a:t>
            </a:fld>
            <a:endParaRPr lang="pt-PT"/>
          </a:p>
        </p:txBody>
      </p:sp>
    </p:spTree>
    <p:extLst>
      <p:ext uri="{BB962C8B-B14F-4D97-AF65-F5344CB8AC3E}">
        <p14:creationId xmlns:p14="http://schemas.microsoft.com/office/powerpoint/2010/main" val="293323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044B1-5272-AA25-3B21-1B893FF20729}"/>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2C12CB27-46A7-79CD-7519-3652DF99E09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E3C9B902-9BFE-810F-056B-5CA32751CB3A}"/>
              </a:ext>
            </a:extLst>
          </p:cNvPr>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a:extLst>
              <a:ext uri="{FF2B5EF4-FFF2-40B4-BE49-F238E27FC236}">
                <a16:creationId xmlns:a16="http://schemas.microsoft.com/office/drawing/2014/main" id="{9E9B5230-5A02-9DBA-7EE5-FD3DDDB41F46}"/>
              </a:ext>
            </a:extLst>
          </p:cNvPr>
          <p:cNvSpPr>
            <a:spLocks noGrp="1"/>
          </p:cNvSpPr>
          <p:nvPr>
            <p:ph type="sldNum" sz="quarter" idx="5"/>
          </p:nvPr>
        </p:nvSpPr>
        <p:spPr/>
        <p:txBody>
          <a:bodyPr/>
          <a:lstStyle/>
          <a:p>
            <a:fld id="{FC1B708B-99F0-4F4A-8995-6044E0FFF0C7}" type="slidenum">
              <a:rPr lang="pt-PT" smtClean="0"/>
              <a:pPr/>
              <a:t>10</a:t>
            </a:fld>
            <a:endParaRPr lang="pt-PT"/>
          </a:p>
        </p:txBody>
      </p:sp>
    </p:spTree>
    <p:extLst>
      <p:ext uri="{BB962C8B-B14F-4D97-AF65-F5344CB8AC3E}">
        <p14:creationId xmlns:p14="http://schemas.microsoft.com/office/powerpoint/2010/main" val="198121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1147-9FA8-E885-E8DA-1206DF88D808}"/>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02EF85CA-6C6A-08BA-576C-A8B619502F7D}"/>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9A135A70-650F-6530-D6F1-4A387A50220E}"/>
              </a:ext>
            </a:extLst>
          </p:cNvPr>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a:extLst>
              <a:ext uri="{FF2B5EF4-FFF2-40B4-BE49-F238E27FC236}">
                <a16:creationId xmlns:a16="http://schemas.microsoft.com/office/drawing/2014/main" id="{57803729-40FB-F1CB-97A1-D3BF99AFD01A}"/>
              </a:ext>
            </a:extLst>
          </p:cNvPr>
          <p:cNvSpPr>
            <a:spLocks noGrp="1"/>
          </p:cNvSpPr>
          <p:nvPr>
            <p:ph type="sldNum" sz="quarter" idx="5"/>
          </p:nvPr>
        </p:nvSpPr>
        <p:spPr/>
        <p:txBody>
          <a:bodyPr/>
          <a:lstStyle/>
          <a:p>
            <a:fld id="{FC1B708B-99F0-4F4A-8995-6044E0FFF0C7}" type="slidenum">
              <a:rPr lang="pt-PT" smtClean="0"/>
              <a:pPr/>
              <a:t>11</a:t>
            </a:fld>
            <a:endParaRPr lang="pt-PT"/>
          </a:p>
        </p:txBody>
      </p:sp>
    </p:spTree>
    <p:extLst>
      <p:ext uri="{BB962C8B-B14F-4D97-AF65-F5344CB8AC3E}">
        <p14:creationId xmlns:p14="http://schemas.microsoft.com/office/powerpoint/2010/main" val="231773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EF1E0-61A3-5E2E-24A0-735220FD6706}"/>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B8052881-A876-D3B9-7628-B7D2B56178A9}"/>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C6075C60-22E4-3595-3749-C7F936C6C2BD}"/>
              </a:ext>
            </a:extLst>
          </p:cNvPr>
          <p:cNvSpPr>
            <a:spLocks noGrp="1"/>
          </p:cNvSpPr>
          <p:nvPr>
            <p:ph type="body" idx="1"/>
          </p:nvPr>
        </p:nvSpPr>
        <p:spPr/>
        <p:txBody>
          <a:bodyPr/>
          <a:lstStyle/>
          <a:p>
            <a:r>
              <a:rPr lang="pt-PT" dirty="0"/>
              <a:t>Podem criar mais páginas se estas não forem suficientes</a:t>
            </a:r>
          </a:p>
        </p:txBody>
      </p:sp>
      <p:sp>
        <p:nvSpPr>
          <p:cNvPr id="4" name="Marcador de Posição do Número do Diapositivo 3">
            <a:extLst>
              <a:ext uri="{FF2B5EF4-FFF2-40B4-BE49-F238E27FC236}">
                <a16:creationId xmlns:a16="http://schemas.microsoft.com/office/drawing/2014/main" id="{D4F80989-5510-2D36-E78B-9CD33A56E345}"/>
              </a:ext>
            </a:extLst>
          </p:cNvPr>
          <p:cNvSpPr>
            <a:spLocks noGrp="1"/>
          </p:cNvSpPr>
          <p:nvPr>
            <p:ph type="sldNum" sz="quarter" idx="5"/>
          </p:nvPr>
        </p:nvSpPr>
        <p:spPr/>
        <p:txBody>
          <a:bodyPr/>
          <a:lstStyle/>
          <a:p>
            <a:fld id="{FC1B708B-99F0-4F4A-8995-6044E0FFF0C7}" type="slidenum">
              <a:rPr lang="pt-PT" smtClean="0"/>
              <a:pPr/>
              <a:t>12</a:t>
            </a:fld>
            <a:endParaRPr lang="pt-PT"/>
          </a:p>
        </p:txBody>
      </p:sp>
    </p:spTree>
    <p:extLst>
      <p:ext uri="{BB962C8B-B14F-4D97-AF65-F5344CB8AC3E}">
        <p14:creationId xmlns:p14="http://schemas.microsoft.com/office/powerpoint/2010/main" val="2312603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14</a:t>
            </a:fld>
            <a:endParaRPr lang="pt-PT"/>
          </a:p>
        </p:txBody>
      </p:sp>
    </p:spTree>
    <p:extLst>
      <p:ext uri="{BB962C8B-B14F-4D97-AF65-F5344CB8AC3E}">
        <p14:creationId xmlns:p14="http://schemas.microsoft.com/office/powerpoint/2010/main" val="224900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Shape 14"/>
        <p:cNvGrpSpPr/>
        <p:nvPr/>
      </p:nvGrpSpPr>
      <p:grpSpPr>
        <a:xfrm>
          <a:off x="0" y="0"/>
          <a:ext cx="0" cy="0"/>
          <a:chOff x="0" y="0"/>
          <a:chExt cx="0" cy="0"/>
        </a:xfrm>
      </p:grpSpPr>
      <p:sp>
        <p:nvSpPr>
          <p:cNvPr id="2" name="Retângulo 1">
            <a:extLst>
              <a:ext uri="{FF2B5EF4-FFF2-40B4-BE49-F238E27FC236}">
                <a16:creationId xmlns:a16="http://schemas.microsoft.com/office/drawing/2014/main" id="{E3986928-2F1A-05D5-49A7-ECF44F7E6983}"/>
              </a:ext>
            </a:extLst>
          </p:cNvPr>
          <p:cNvSpPr/>
          <p:nvPr userDrawn="1"/>
        </p:nvSpPr>
        <p:spPr>
          <a:xfrm>
            <a:off x="1" y="1093304"/>
            <a:ext cx="9906000"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5" name="Shape 15"/>
          <p:cNvSpPr txBox="1">
            <a:spLocks noGrp="1"/>
          </p:cNvSpPr>
          <p:nvPr>
            <p:ph type="title"/>
          </p:nvPr>
        </p:nvSpPr>
        <p:spPr>
          <a:xfrm>
            <a:off x="414000" y="4000503"/>
            <a:ext cx="8182338"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Shape 1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8710604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6502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7215170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26942080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extLst>
      <p:ext uri="{BB962C8B-B14F-4D97-AF65-F5344CB8AC3E}">
        <p14:creationId xmlns:p14="http://schemas.microsoft.com/office/powerpoint/2010/main" val="7926486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dirty="0"/>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dirty="0"/>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dirty="0"/>
              <a:t>Clique para editar os estilos</a:t>
            </a:r>
          </a:p>
          <a:p>
            <a:pPr lvl="1"/>
            <a:r>
              <a:rPr lang="pt-PT" dirty="0"/>
              <a:t>Segundo nível</a:t>
            </a:r>
          </a:p>
          <a:p>
            <a:pPr lvl="2"/>
            <a:r>
              <a:rPr lang="pt-PT" dirty="0"/>
              <a:t>Terceiro nível</a:t>
            </a:r>
          </a:p>
          <a:p>
            <a:pPr lvl="3"/>
            <a:r>
              <a:rPr lang="pt-PT" dirty="0"/>
              <a:t>Quarto nível</a:t>
            </a:r>
          </a:p>
          <a:p>
            <a:pPr lvl="4"/>
            <a:r>
              <a:rPr lang="pt-PT" dirty="0"/>
              <a:t>Quinto nível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Em branc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85800" y="1066800"/>
            <a:ext cx="8534399" cy="571503"/>
          </a:xfrm>
          <a:prstGeom prst="rect">
            <a:avLst/>
          </a:prstGeom>
          <a:noFill/>
          <a:ln>
            <a:noFill/>
          </a:ln>
        </p:spPr>
        <p:txBody>
          <a:bodyPr wrap="square" lIns="91425" tIns="91425" rIns="91425" bIns="91425" anchor="t" anchorCtr="0"/>
          <a:lstStyle>
            <a:lvl1pPr marL="0" marR="0" lvl="0" indent="0" algn="l" rtl="0">
              <a:spcBef>
                <a:spcPts val="0"/>
              </a:spcBef>
              <a:buClr>
                <a:srgbClr val="000000"/>
              </a:buClr>
              <a:buFont typeface="Calibri"/>
              <a:buNone/>
              <a:defRPr sz="3200" b="1" i="0" u="none" strike="noStrike" cap="none">
                <a:solidFill>
                  <a:srgbClr val="00000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85800" y="1714488"/>
            <a:ext cx="8534399" cy="4305312"/>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SzPct val="100000"/>
              <a:buFont typeface="Arial"/>
              <a:buChar char="•"/>
              <a:defRPr sz="1800" b="0" i="0" u="none" strike="noStrike" cap="none">
                <a:latin typeface="Calibri"/>
                <a:ea typeface="Calibri"/>
                <a:cs typeface="Calibri"/>
                <a:sym typeface="Calibri"/>
              </a:defRPr>
            </a:lvl1pPr>
            <a:lvl2pPr marL="742950" marR="0" lvl="1" indent="-171450" algn="l" rtl="0">
              <a:spcBef>
                <a:spcPts val="0"/>
              </a:spcBef>
              <a:spcAft>
                <a:spcPts val="400"/>
              </a:spcAft>
              <a:buSzPct val="100000"/>
              <a:buFont typeface="Arial"/>
              <a:buChar char="–"/>
              <a:defRPr sz="1800" b="0" i="0" u="none" strike="noStrike" cap="none">
                <a:latin typeface="Calibri"/>
                <a:ea typeface="Calibri"/>
                <a:cs typeface="Calibri"/>
                <a:sym typeface="Calibri"/>
              </a:defRPr>
            </a:lvl2pPr>
            <a:lvl3pPr marL="1143000" marR="0" lvl="2" indent="-228600" algn="l" rtl="0">
              <a:spcBef>
                <a:spcPts val="0"/>
              </a:spcBef>
              <a:spcAft>
                <a:spcPts val="400"/>
              </a:spcAft>
              <a:buFont typeface="Arial"/>
              <a:buChar char="■"/>
              <a:defRPr sz="1800" b="0" i="0" u="none" strike="noStrike" cap="none">
                <a:latin typeface="Calibri"/>
                <a:ea typeface="Calibri"/>
                <a:cs typeface="Calibri"/>
                <a:sym typeface="Calibri"/>
              </a:defRPr>
            </a:lvl3pPr>
            <a:lvl4pPr marL="1600200" marR="0" lvl="3"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4pPr>
            <a:lvl5pPr marL="2057400" marR="0" lvl="4"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 name="Retângulo 1">
            <a:extLst>
              <a:ext uri="{FF2B5EF4-FFF2-40B4-BE49-F238E27FC236}">
                <a16:creationId xmlns:a16="http://schemas.microsoft.com/office/drawing/2014/main" id="{761D1FC4-6243-41CD-9D5B-A6553C84873C}"/>
              </a:ext>
            </a:extLst>
          </p:cNvPr>
          <p:cNvSpPr/>
          <p:nvPr userDrawn="1"/>
        </p:nvSpPr>
        <p:spPr>
          <a:xfrm>
            <a:off x="579188" y="6525785"/>
            <a:ext cx="1451038" cy="276999"/>
          </a:xfrm>
          <a:prstGeom prst="rect">
            <a:avLst/>
          </a:prstGeom>
        </p:spPr>
        <p:txBody>
          <a:bodyPr wrap="none">
            <a:spAutoFit/>
          </a:bodyPr>
          <a:lstStyle/>
          <a:p>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Internal</a:t>
            </a:r>
            <a:r>
              <a:rPr lang="pt-PT" sz="1200" b="1"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 Use </a:t>
            </a:r>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Only</a:t>
            </a:r>
            <a:endParaRPr lang="pt-PT" sz="1200"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endParaRPr>
          </a:p>
        </p:txBody>
      </p:sp>
    </p:spTree>
    <p:extLst>
      <p:ext uri="{BB962C8B-B14F-4D97-AF65-F5344CB8AC3E}">
        <p14:creationId xmlns:p14="http://schemas.microsoft.com/office/powerpoint/2010/main" val="27396531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0967" y="4000503"/>
            <a:ext cx="821537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90552" y="4808553"/>
            <a:ext cx="6848464" cy="406396"/>
          </a:xfrm>
          <a:prstGeom prst="rect">
            <a:avLst/>
          </a:prstGeom>
          <a:noFill/>
          <a:ln>
            <a:noFill/>
          </a:ln>
        </p:spPr>
        <p:txBody>
          <a:bodyPr wrap="square" lIns="91425" tIns="91425" rIns="91425" bIns="91425" anchor="b" anchorCtr="0"/>
          <a:lstStyle>
            <a:lvl1pPr marL="0" marR="0" lvl="0" indent="0" algn="l" rtl="0">
              <a:spcBef>
                <a:spcPts val="0"/>
              </a:spcBef>
              <a:spcAft>
                <a:spcPts val="400"/>
              </a:spcAft>
              <a:buClr>
                <a:srgbClr val="888888"/>
              </a:buClr>
              <a:buFont typeface="Arial"/>
              <a:buChar char="●"/>
              <a:defRPr sz="2000" b="0" i="0" u="none" strike="noStrike" cap="none">
                <a:solidFill>
                  <a:srgbClr val="888888"/>
                </a:solidFill>
                <a:latin typeface="Calibri"/>
                <a:ea typeface="Calibri"/>
                <a:cs typeface="Calibri"/>
                <a:sym typeface="Calibri"/>
              </a:defRPr>
            </a:lvl1pPr>
            <a:lvl2pPr marL="457200" marR="0" lvl="1" indent="0" algn="l" rtl="0">
              <a:spcBef>
                <a:spcPts val="0"/>
              </a:spcBef>
              <a:spcAft>
                <a:spcPts val="400"/>
              </a:spcAft>
              <a:buClr>
                <a:srgbClr val="888888"/>
              </a:buClr>
              <a:buFont typeface="Arial"/>
              <a:buChar char="○"/>
              <a:defRPr sz="1800" b="0" i="0" u="none" strike="noStrike" cap="none">
                <a:solidFill>
                  <a:srgbClr val="888888"/>
                </a:solidFill>
                <a:latin typeface="Calibri"/>
                <a:ea typeface="Calibri"/>
                <a:cs typeface="Calibri"/>
                <a:sym typeface="Calibri"/>
              </a:defRPr>
            </a:lvl2pPr>
            <a:lvl3pPr marL="914400" marR="0" lvl="2" indent="0" algn="l" rtl="0">
              <a:spcBef>
                <a:spcPts val="0"/>
              </a:spcBef>
              <a:spcAft>
                <a:spcPts val="400"/>
              </a:spcAft>
              <a:buClr>
                <a:srgbClr val="888888"/>
              </a:buClr>
              <a:buFont typeface="Arial"/>
              <a:buChar char="■"/>
              <a:defRPr sz="1600" b="0" i="0" u="none" strike="noStrike" cap="none">
                <a:solidFill>
                  <a:srgbClr val="888888"/>
                </a:solidFill>
                <a:latin typeface="Calibri"/>
                <a:ea typeface="Calibri"/>
                <a:cs typeface="Calibri"/>
                <a:sym typeface="Calibri"/>
              </a:defRPr>
            </a:lvl3pPr>
            <a:lvl4pPr marL="1371600" marR="0" lvl="3"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4pPr>
            <a:lvl5pPr marL="1828800" marR="0" lvl="4"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9pPr>
          </a:lstStyle>
          <a:p>
            <a:endParaRPr dirty="0"/>
          </a:p>
        </p:txBody>
      </p:sp>
      <p:sp>
        <p:nvSpPr>
          <p:cNvPr id="24" name="Shape 24"/>
          <p:cNvSpPr txBox="1">
            <a:spLocks noGrp="1"/>
          </p:cNvSpPr>
          <p:nvPr>
            <p:ph type="dt" idx="10"/>
          </p:nvPr>
        </p:nvSpPr>
        <p:spPr>
          <a:xfrm>
            <a:off x="452406"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898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4000" y="1000108"/>
            <a:ext cx="904320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14000" y="1714486"/>
            <a:ext cx="90432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79991936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údo Dupl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14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37" name="Shape 37"/>
          <p:cNvSpPr txBox="1">
            <a:spLocks noGrp="1"/>
          </p:cNvSpPr>
          <p:nvPr>
            <p:ph type="body" idx="2"/>
          </p:nvPr>
        </p:nvSpPr>
        <p:spPr>
          <a:xfrm>
            <a:off x="4968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49082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414000" y="1004400"/>
            <a:ext cx="9043200" cy="5309999"/>
          </a:xfrm>
          <a:prstGeom prst="rect">
            <a:avLst/>
          </a:prstGeom>
          <a:no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None/>
              <a:defRPr sz="32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None/>
              <a:defRPr sz="28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None/>
              <a:defRPr sz="24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title"/>
          </p:nvPr>
        </p:nvSpPr>
        <p:spPr>
          <a:xfrm>
            <a:off x="523843" y="5505467"/>
            <a:ext cx="5943599" cy="352424"/>
          </a:xfrm>
          <a:prstGeom prst="rect">
            <a:avLst/>
          </a:prstGeom>
          <a:solidFill>
            <a:schemeClr val="lt1"/>
          </a:solidFill>
          <a:ln>
            <a:noFill/>
          </a:ln>
        </p:spPr>
        <p:txBody>
          <a:bodyPr wrap="square" lIns="91425" tIns="91425" rIns="91425" bIns="91425" anchor="b" anchorCtr="0"/>
          <a:lstStyle>
            <a:lvl1pPr marL="0" marR="0" lvl="0" indent="0" algn="l" rtl="0">
              <a:spcBef>
                <a:spcPts val="0"/>
              </a:spcBef>
              <a:buClr>
                <a:schemeClr val="lt1"/>
              </a:buClr>
              <a:buFont typeface="Calibri"/>
              <a:buNone/>
              <a:defRPr sz="2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523843" y="5929330"/>
            <a:ext cx="8858312" cy="276239"/>
          </a:xfrm>
          <a:prstGeom prst="rect">
            <a:avLst/>
          </a:prstGeom>
          <a:solidFill>
            <a:schemeClr val="lt1"/>
          </a:solid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Char char="●"/>
              <a:defRPr sz="14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Char char="○"/>
              <a:defRPr sz="12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Char char="■"/>
              <a:defRPr sz="10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5pPr>
            <a:lvl6pPr marL="2286000" marR="0" lvl="5"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0476155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49" name="Shape 49"/>
          <p:cNvSpPr txBox="1">
            <a:spLocks noGrp="1"/>
          </p:cNvSpPr>
          <p:nvPr>
            <p:ph type="title"/>
          </p:nvPr>
        </p:nvSpPr>
        <p:spPr>
          <a:xfrm>
            <a:off x="685800" y="1066800"/>
            <a:ext cx="86105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685800" y="1714488"/>
            <a:ext cx="8610599" cy="4572031"/>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800" b="0" i="0" u="none" strike="noStrike" cap="none">
                <a:solidFill>
                  <a:srgbClr val="D8D8D8"/>
                </a:solidFill>
                <a:latin typeface="Calibri"/>
                <a:ea typeface="Calibri"/>
                <a:cs typeface="Calibri"/>
                <a:sym typeface="Calibri"/>
              </a:defRPr>
            </a:lvl3pPr>
            <a:lvl4pPr marL="1600200" marR="0" lvl="3"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4pPr>
            <a:lvl5pPr marL="2057400" marR="0" lvl="4"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18723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trada">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p:nvPr/>
        </p:nvSpPr>
        <p:spPr>
          <a:xfrm flipH="1">
            <a:off x="6764158" y="4953000"/>
            <a:ext cx="182741" cy="374710"/>
          </a:xfrm>
          <a:prstGeom prst="rect">
            <a:avLst/>
          </a:prstGeom>
          <a:solidFill>
            <a:schemeClr val="lt1">
              <a:alpha val="69803"/>
            </a:schemeClr>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2000" b="0" i="0" u="none" strike="noStrike" cap="none">
              <a:solidFill>
                <a:srgbClr val="00CAEF"/>
              </a:solidFill>
              <a:latin typeface="Arial"/>
              <a:ea typeface="Arial"/>
              <a:cs typeface="Arial"/>
              <a:sym typeface="Arial"/>
            </a:endParaRPr>
          </a:p>
        </p:txBody>
      </p:sp>
    </p:spTree>
    <p:extLst>
      <p:ext uri="{BB962C8B-B14F-4D97-AF65-F5344CB8AC3E}">
        <p14:creationId xmlns:p14="http://schemas.microsoft.com/office/powerpoint/2010/main" val="267651278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ntrada">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15985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Shape 9"/>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CD0DF30C-F77B-4F2F-9EB1-3B93EBB0DB99}"/>
              </a:ext>
            </a:extLst>
          </p:cNvPr>
          <p:cNvSpPr/>
          <p:nvPr userDrawn="1"/>
        </p:nvSpPr>
        <p:spPr>
          <a:xfrm>
            <a:off x="324908" y="6390861"/>
            <a:ext cx="9214886" cy="467139"/>
          </a:xfrm>
          <a:prstGeom prst="roundRect">
            <a:avLst>
              <a:gd name="adj" fmla="val 6170"/>
            </a:avLst>
          </a:prstGeom>
          <a:solidFill>
            <a:srgbClr val="9A1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9A1A24"/>
              </a:solidFill>
            </a:endParaRPr>
          </a:p>
        </p:txBody>
      </p:sp>
      <p:sp>
        <p:nvSpPr>
          <p:cNvPr id="10" name="Shape 10"/>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1" name="Shape 11"/>
          <p:cNvSpPr txBox="1">
            <a:spLocks noGrp="1"/>
          </p:cNvSpPr>
          <p:nvPr>
            <p:ph type="ftr" idx="11"/>
          </p:nvPr>
        </p:nvSpPr>
        <p:spPr>
          <a:xfrm>
            <a:off x="1666851" y="6492898"/>
            <a:ext cx="6831106"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1" u="none" strike="noStrike" cap="none">
                <a:solidFill>
                  <a:srgbClr val="888888"/>
                </a:solidFill>
                <a:latin typeface="Kozuka Gothic Pro M" panose="020B0700000000000000" pitchFamily="34" charset="-128"/>
                <a:ea typeface="Kozuka Gothic Pro M" panose="020B0700000000000000" pitchFamily="34" charset="-128"/>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pt-PT" dirty="0"/>
          </a:p>
        </p:txBody>
      </p:sp>
      <p:sp>
        <p:nvSpPr>
          <p:cNvPr id="12" name="Shape 12"/>
          <p:cNvSpPr txBox="1">
            <a:spLocks noGrp="1"/>
          </p:cNvSpPr>
          <p:nvPr>
            <p:ph type="sldNum" idx="12"/>
          </p:nvPr>
        </p:nvSpPr>
        <p:spPr>
          <a:xfrm>
            <a:off x="8632453" y="6492875"/>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dirty="0">
              <a:solidFill>
                <a:srgbClr val="888888"/>
              </a:solidFill>
              <a:latin typeface="Arial"/>
              <a:ea typeface="Arial"/>
              <a:cs typeface="Arial"/>
              <a:sym typeface="Arial"/>
            </a:endParaRPr>
          </a:p>
        </p:txBody>
      </p:sp>
      <p:sp>
        <p:nvSpPr>
          <p:cNvPr id="13" name="Shape 13"/>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15" name="Imagem 14">
            <a:extLst>
              <a:ext uri="{FF2B5EF4-FFF2-40B4-BE49-F238E27FC236}">
                <a16:creationId xmlns:a16="http://schemas.microsoft.com/office/drawing/2014/main" id="{D3441222-7DC4-AAA3-4880-5CB78D81CC04}"/>
              </a:ext>
            </a:extLst>
          </p:cNvPr>
          <p:cNvPicPr>
            <a:picLocks noChangeAspect="1"/>
          </p:cNvPicPr>
          <p:nvPr userDrawn="1"/>
        </p:nvPicPr>
        <p:blipFill>
          <a:blip r:embed="rId18"/>
          <a:stretch>
            <a:fillRect/>
          </a:stretch>
        </p:blipFill>
        <p:spPr>
          <a:xfrm>
            <a:off x="0" y="-10536"/>
            <a:ext cx="9906000" cy="996500"/>
          </a:xfrm>
          <a:prstGeom prst="rect">
            <a:avLst/>
          </a:prstGeom>
        </p:spPr>
      </p:pic>
    </p:spTree>
    <p:extLst>
      <p:ext uri="{BB962C8B-B14F-4D97-AF65-F5344CB8AC3E}">
        <p14:creationId xmlns:p14="http://schemas.microsoft.com/office/powerpoint/2010/main" val="2703164409"/>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5" r:id="rId15"/>
    <p:sldLayoutId id="2147483661" r:id="rId16"/>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244593" y="4014065"/>
            <a:ext cx="8913440" cy="307777"/>
          </a:xfrm>
          <a:prstGeom prst="rect">
            <a:avLst/>
          </a:prstGeom>
          <a:noFill/>
        </p:spPr>
        <p:txBody>
          <a:bodyPr wrap="square" lIns="91440" tIns="45720" rIns="91440" bIns="45720" rtlCol="0" anchor="t">
            <a:spAutoFit/>
          </a:bodyPr>
          <a:lstStyle/>
          <a:p>
            <a:pPr>
              <a:spcBef>
                <a:spcPct val="20000"/>
              </a:spcBef>
            </a:pPr>
            <a:r>
              <a:rPr lang="pt-PT" sz="1400" dirty="0" err="1"/>
              <a:t>Group</a:t>
            </a:r>
            <a:r>
              <a:rPr lang="pt-PT" sz="1400" dirty="0"/>
              <a:t> </a:t>
            </a:r>
            <a:r>
              <a:rPr lang="pt-PT" sz="1400" dirty="0" err="1"/>
              <a:t>members</a:t>
            </a:r>
            <a:r>
              <a:rPr kumimoji="0" lang="pt-PT" sz="1400" b="0" i="0" u="none" strike="noStrike" kern="1200" cap="none" spc="0" normalizeH="0" baseline="0" noProof="0" dirty="0">
                <a:ln>
                  <a:noFill/>
                </a:ln>
                <a:effectLst/>
                <a:uLnTx/>
                <a:uFillTx/>
                <a:latin typeface="+mn-lt"/>
                <a:ea typeface="+mn-ea"/>
                <a:cs typeface="+mn-cs"/>
              </a:rPr>
              <a:t>:</a:t>
            </a: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a:xfrm>
            <a:off x="632519" y="2924670"/>
            <a:ext cx="8505945" cy="571503"/>
          </a:xfrm>
        </p:spPr>
        <p:txBody>
          <a:bodyPr/>
          <a:lstStyle/>
          <a:p>
            <a:pPr algn="ctr"/>
            <a:r>
              <a:rPr lang="en-US" sz="3200" cap="none" dirty="0">
                <a:solidFill>
                  <a:schemeClr val="tx1"/>
                </a:solidFill>
                <a:latin typeface="+mn-lt"/>
                <a:ea typeface="+mn-ea"/>
                <a:cs typeface="+mn-cs"/>
              </a:rPr>
              <a:t>Class 2DM Group</a:t>
            </a:r>
            <a:r>
              <a:rPr kumimoji="0" lang="en-US" sz="3200" b="0" i="0" u="none" strike="noStrike" kern="1200" cap="none" spc="0" normalizeH="0" baseline="0" noProof="0" dirty="0">
                <a:ln>
                  <a:noFill/>
                </a:ln>
                <a:solidFill>
                  <a:schemeClr val="tx1"/>
                </a:solidFill>
                <a:effectLst/>
                <a:uLnTx/>
                <a:uFillTx/>
                <a:latin typeface="+mn-lt"/>
                <a:ea typeface="+mn-ea"/>
                <a:cs typeface="+mn-cs"/>
              </a:rPr>
              <a:t> 131 </a:t>
            </a:r>
            <a:r>
              <a:rPr kumimoji="0" lang="en-US" sz="3200" b="1" i="0" u="none" strike="noStrike" kern="1200" cap="none" spc="0" normalizeH="0" baseline="0" noProof="0" dirty="0">
                <a:ln>
                  <a:noFill/>
                </a:ln>
                <a:solidFill>
                  <a:schemeClr val="tx1"/>
                </a:solidFill>
                <a:effectLst/>
                <a:uLnTx/>
                <a:uFillTx/>
                <a:latin typeface="+mn-lt"/>
                <a:ea typeface="+mn-ea"/>
                <a:cs typeface="+mn-cs"/>
              </a:rPr>
              <a:t>SPRINT 3</a:t>
            </a:r>
            <a:endParaRPr lang="en-US" sz="3200" b="1" dirty="0">
              <a:solidFill>
                <a:schemeClr val="tx1"/>
              </a:solidFill>
            </a:endParaRPr>
          </a:p>
        </p:txBody>
      </p:sp>
      <p:sp>
        <p:nvSpPr>
          <p:cNvPr id="4" name="Título 2">
            <a:extLst>
              <a:ext uri="{FF2B5EF4-FFF2-40B4-BE49-F238E27FC236}">
                <a16:creationId xmlns:a16="http://schemas.microsoft.com/office/drawing/2014/main" id="{DB1D8FD1-20D5-4B6F-506E-F430DA26CEBA}"/>
              </a:ext>
            </a:extLst>
          </p:cNvPr>
          <p:cNvSpPr txBox="1">
            <a:spLocks/>
          </p:cNvSpPr>
          <p:nvPr/>
        </p:nvSpPr>
        <p:spPr>
          <a:xfrm>
            <a:off x="414000" y="2123855"/>
            <a:ext cx="8182338" cy="57150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3200" kern="0" dirty="0">
                <a:solidFill>
                  <a:schemeClr val="tx1"/>
                </a:solidFill>
                <a:latin typeface="+mn-lt"/>
                <a:ea typeface="+mn-ea"/>
                <a:cs typeface="+mn-cs"/>
              </a:rPr>
              <a:t>LAPR3 2024_2025</a:t>
            </a:r>
            <a:endParaRPr lang="en-US" sz="3200" kern="0" dirty="0">
              <a:solidFill>
                <a:schemeClr val="tx1"/>
              </a:solidFill>
            </a:endParaRPr>
          </a:p>
        </p:txBody>
      </p:sp>
      <p:graphicFrame>
        <p:nvGraphicFramePr>
          <p:cNvPr id="5" name="Tabela 4">
            <a:extLst>
              <a:ext uri="{FF2B5EF4-FFF2-40B4-BE49-F238E27FC236}">
                <a16:creationId xmlns:a16="http://schemas.microsoft.com/office/drawing/2014/main" id="{A7A502EE-944E-4A2F-52C8-1234A7F9536C}"/>
              </a:ext>
            </a:extLst>
          </p:cNvPr>
          <p:cNvGraphicFramePr>
            <a:graphicFrameLocks noGrp="1"/>
          </p:cNvGraphicFramePr>
          <p:nvPr>
            <p:extLst>
              <p:ext uri="{D42A27DB-BD31-4B8C-83A1-F6EECF244321}">
                <p14:modId xmlns:p14="http://schemas.microsoft.com/office/powerpoint/2010/main" val="1631200035"/>
              </p:ext>
            </p:extLst>
          </p:nvPr>
        </p:nvGraphicFramePr>
        <p:xfrm>
          <a:off x="317484" y="4554125"/>
          <a:ext cx="9228475" cy="1980220"/>
        </p:xfrm>
        <a:graphic>
          <a:graphicData uri="http://schemas.openxmlformats.org/drawingml/2006/table">
            <a:tbl>
              <a:tblPr firstRow="1" bandRow="1">
                <a:tableStyleId>{93296810-A885-4BE3-A3E7-6D5BEEA58F35}</a:tableStyleId>
              </a:tblPr>
              <a:tblGrid>
                <a:gridCol w="1845695">
                  <a:extLst>
                    <a:ext uri="{9D8B030D-6E8A-4147-A177-3AD203B41FA5}">
                      <a16:colId xmlns:a16="http://schemas.microsoft.com/office/drawing/2014/main" val="1786404924"/>
                    </a:ext>
                  </a:extLst>
                </a:gridCol>
                <a:gridCol w="1845695">
                  <a:extLst>
                    <a:ext uri="{9D8B030D-6E8A-4147-A177-3AD203B41FA5}">
                      <a16:colId xmlns:a16="http://schemas.microsoft.com/office/drawing/2014/main" val="3388003712"/>
                    </a:ext>
                  </a:extLst>
                </a:gridCol>
                <a:gridCol w="1845695">
                  <a:extLst>
                    <a:ext uri="{9D8B030D-6E8A-4147-A177-3AD203B41FA5}">
                      <a16:colId xmlns:a16="http://schemas.microsoft.com/office/drawing/2014/main" val="3217887647"/>
                    </a:ext>
                  </a:extLst>
                </a:gridCol>
                <a:gridCol w="1845695">
                  <a:extLst>
                    <a:ext uri="{9D8B030D-6E8A-4147-A177-3AD203B41FA5}">
                      <a16:colId xmlns:a16="http://schemas.microsoft.com/office/drawing/2014/main" val="2465101990"/>
                    </a:ext>
                  </a:extLst>
                </a:gridCol>
                <a:gridCol w="1845695">
                  <a:extLst>
                    <a:ext uri="{9D8B030D-6E8A-4147-A177-3AD203B41FA5}">
                      <a16:colId xmlns:a16="http://schemas.microsoft.com/office/drawing/2014/main" val="1554615450"/>
                    </a:ext>
                  </a:extLst>
                </a:gridCol>
              </a:tblGrid>
              <a:tr h="652897">
                <a:tc>
                  <a:txBody>
                    <a:bodyPr/>
                    <a:lstStyle/>
                    <a:p>
                      <a:pPr algn="ctr"/>
                      <a:r>
                        <a:rPr lang="pt-PT" sz="1400" b="1" i="0" u="none" strike="noStrike" cap="none" dirty="0">
                          <a:solidFill>
                            <a:schemeClr val="lt1"/>
                          </a:solidFill>
                          <a:effectLst/>
                          <a:latin typeface="+mn-lt"/>
                          <a:ea typeface="+mn-ea"/>
                          <a:cs typeface="+mn-cs"/>
                          <a:sym typeface="Arial"/>
                        </a:rPr>
                        <a:t>Jorge Ferreira</a:t>
                      </a:r>
                      <a:endParaRPr lang="pt-PT" dirty="0"/>
                    </a:p>
                    <a:p>
                      <a:pPr algn="ctr"/>
                      <a:r>
                        <a:rPr lang="pt-PT" dirty="0"/>
                        <a:t>(</a:t>
                      </a:r>
                      <a:r>
                        <a:rPr lang="pt-PT" sz="1400" b="0" i="0" u="none" strike="noStrike" cap="none" dirty="0">
                          <a:solidFill>
                            <a:schemeClr val="lt1"/>
                          </a:solidFill>
                          <a:effectLst/>
                          <a:latin typeface="+mn-lt"/>
                          <a:ea typeface="+mn-ea"/>
                          <a:cs typeface="+mn-cs"/>
                          <a:sym typeface="Arial"/>
                        </a:rPr>
                        <a:t>1231274</a:t>
                      </a:r>
                      <a:r>
                        <a:rPr lang="pt-PT" dirty="0"/>
                        <a:t>)</a:t>
                      </a:r>
                    </a:p>
                  </a:txBody>
                  <a:tcPr/>
                </a:tc>
                <a:tc>
                  <a:txBody>
                    <a:bodyPr/>
                    <a:lstStyle/>
                    <a:p>
                      <a:pPr algn="ctr"/>
                      <a:r>
                        <a:rPr lang="pt-PT" sz="1400" b="1" i="0" u="none" strike="noStrike" cap="none" dirty="0">
                          <a:solidFill>
                            <a:schemeClr val="lt1"/>
                          </a:solidFill>
                          <a:effectLst/>
                          <a:latin typeface="+mn-lt"/>
                          <a:ea typeface="+mn-ea"/>
                          <a:cs typeface="+mn-cs"/>
                          <a:sym typeface="Arial"/>
                        </a:rPr>
                        <a:t>Francisco Santos</a:t>
                      </a:r>
                    </a:p>
                    <a:p>
                      <a:pPr algn="ctr"/>
                      <a:r>
                        <a:rPr lang="pt-PT" dirty="0"/>
                        <a:t>(</a:t>
                      </a:r>
                      <a:r>
                        <a:rPr lang="pt-PT" sz="1400" b="0" i="0" u="none" strike="noStrike" cap="none" dirty="0">
                          <a:solidFill>
                            <a:schemeClr val="lt1"/>
                          </a:solidFill>
                          <a:effectLst/>
                          <a:latin typeface="+mn-lt"/>
                          <a:ea typeface="+mn-ea"/>
                          <a:cs typeface="+mn-cs"/>
                          <a:sym typeface="Arial"/>
                        </a:rPr>
                        <a:t>1230564</a:t>
                      </a:r>
                      <a:r>
                        <a:rPr lang="pt-PT" dirty="0"/>
                        <a:t>)</a:t>
                      </a:r>
                    </a:p>
                  </a:txBody>
                  <a:tcPr/>
                </a:tc>
                <a:tc>
                  <a:txBody>
                    <a:bodyPr/>
                    <a:lstStyle/>
                    <a:p>
                      <a:pPr algn="ctr"/>
                      <a:r>
                        <a:rPr lang="pt-PT" sz="1400" b="1" i="0" u="none" strike="noStrike" cap="none" dirty="0">
                          <a:solidFill>
                            <a:schemeClr val="lt1"/>
                          </a:solidFill>
                          <a:effectLst/>
                          <a:latin typeface="+mn-lt"/>
                          <a:ea typeface="+mn-ea"/>
                          <a:cs typeface="+mn-cs"/>
                          <a:sym typeface="Arial"/>
                        </a:rPr>
                        <a:t>Emanuel Almeida</a:t>
                      </a:r>
                    </a:p>
                    <a:p>
                      <a:pPr algn="ctr"/>
                      <a:r>
                        <a:rPr lang="pt-PT" sz="1400" b="1" i="0" u="none" strike="noStrike" cap="none" dirty="0">
                          <a:solidFill>
                            <a:schemeClr val="lt1"/>
                          </a:solidFill>
                          <a:effectLst/>
                          <a:latin typeface="+mn-lt"/>
                          <a:ea typeface="+mn-ea"/>
                          <a:cs typeface="+mn-cs"/>
                          <a:sym typeface="Arial"/>
                        </a:rPr>
                        <a:t> (</a:t>
                      </a:r>
                      <a:r>
                        <a:rPr lang="pt-PT" sz="1400" b="0" i="0" u="none" strike="noStrike" cap="none" dirty="0">
                          <a:solidFill>
                            <a:schemeClr val="lt1"/>
                          </a:solidFill>
                          <a:effectLst/>
                          <a:latin typeface="+mn-lt"/>
                          <a:ea typeface="+mn-ea"/>
                          <a:cs typeface="+mn-cs"/>
                          <a:sym typeface="Arial"/>
                        </a:rPr>
                        <a:t>1230839</a:t>
                      </a:r>
                      <a:r>
                        <a:rPr lang="pt-PT" sz="1400" b="1" i="0" u="none" strike="noStrike" cap="none" dirty="0">
                          <a:solidFill>
                            <a:schemeClr val="lt1"/>
                          </a:solidFill>
                          <a:effectLst/>
                          <a:latin typeface="+mn-lt"/>
                          <a:ea typeface="+mn-ea"/>
                          <a:cs typeface="+mn-cs"/>
                          <a:sym typeface="Arial"/>
                        </a:rPr>
                        <a:t>)</a:t>
                      </a:r>
                      <a:endParaRPr lang="pt-PT" dirty="0"/>
                    </a:p>
                  </a:txBody>
                  <a:tcPr/>
                </a:tc>
                <a:tc>
                  <a:txBody>
                    <a:bodyPr/>
                    <a:lstStyle/>
                    <a:p>
                      <a:pPr algn="ctr"/>
                      <a:r>
                        <a:rPr lang="pt-PT" sz="1400" b="1" i="0" u="none" strike="noStrike" cap="none" dirty="0">
                          <a:solidFill>
                            <a:schemeClr val="lt1"/>
                          </a:solidFill>
                          <a:effectLst/>
                          <a:latin typeface="+mn-lt"/>
                          <a:ea typeface="+mn-ea"/>
                          <a:cs typeface="+mn-cs"/>
                          <a:sym typeface="Arial"/>
                        </a:rPr>
                        <a:t>Paulo Mendes</a:t>
                      </a:r>
                    </a:p>
                    <a:p>
                      <a:pPr algn="ctr"/>
                      <a:r>
                        <a:rPr lang="pt-PT" sz="1400" b="1" i="0" u="none" strike="noStrike" cap="none" dirty="0">
                          <a:solidFill>
                            <a:schemeClr val="lt1"/>
                          </a:solidFill>
                          <a:effectLst/>
                          <a:latin typeface="+mn-lt"/>
                          <a:ea typeface="+mn-ea"/>
                          <a:cs typeface="+mn-cs"/>
                          <a:sym typeface="Arial"/>
                        </a:rPr>
                        <a:t>(</a:t>
                      </a:r>
                      <a:r>
                        <a:rPr lang="pt-PT" sz="1400" b="0" i="0" u="none" strike="noStrike" cap="none" dirty="0">
                          <a:solidFill>
                            <a:schemeClr val="lt1"/>
                          </a:solidFill>
                          <a:effectLst/>
                          <a:latin typeface="+mn-lt"/>
                          <a:ea typeface="+mn-ea"/>
                          <a:cs typeface="+mn-cs"/>
                          <a:sym typeface="Arial"/>
                        </a:rPr>
                        <a:t>1231498</a:t>
                      </a:r>
                      <a:r>
                        <a:rPr lang="pt-PT" sz="1400" b="1" i="0" u="none" strike="noStrike" cap="none" dirty="0">
                          <a:solidFill>
                            <a:schemeClr val="lt1"/>
                          </a:solidFill>
                          <a:effectLst/>
                          <a:latin typeface="+mn-lt"/>
                          <a:ea typeface="+mn-ea"/>
                          <a:cs typeface="+mn-cs"/>
                          <a:sym typeface="Arial"/>
                        </a:rPr>
                        <a:t>)</a:t>
                      </a:r>
                      <a:endParaRPr lang="pt-PT" dirty="0"/>
                    </a:p>
                  </a:txBody>
                  <a:tcPr/>
                </a:tc>
                <a:tc>
                  <a:txBody>
                    <a:bodyPr/>
                    <a:lstStyle/>
                    <a:p>
                      <a:pPr algn="ctr"/>
                      <a:r>
                        <a:rPr lang="pt-PT" sz="1400" b="1" i="0" u="none" strike="noStrike" cap="none" dirty="0">
                          <a:solidFill>
                            <a:schemeClr val="lt1"/>
                          </a:solidFill>
                          <a:effectLst/>
                          <a:latin typeface="+mn-lt"/>
                          <a:ea typeface="+mn-ea"/>
                          <a:cs typeface="+mn-cs"/>
                          <a:sym typeface="Arial"/>
                        </a:rPr>
                        <a:t>Romeu Xu</a:t>
                      </a:r>
                    </a:p>
                    <a:p>
                      <a:pPr algn="ctr"/>
                      <a:r>
                        <a:rPr lang="pt-PT" sz="1400" b="1" i="0" u="none" strike="noStrike" cap="none" dirty="0">
                          <a:solidFill>
                            <a:schemeClr val="lt1"/>
                          </a:solidFill>
                          <a:effectLst/>
                          <a:latin typeface="+mn-lt"/>
                          <a:ea typeface="+mn-ea"/>
                          <a:cs typeface="+mn-cs"/>
                          <a:sym typeface="Arial"/>
                        </a:rPr>
                        <a:t>(</a:t>
                      </a:r>
                      <a:r>
                        <a:rPr lang="pt-PT" sz="1400" b="0" i="0" u="none" strike="noStrike" cap="none" dirty="0">
                          <a:solidFill>
                            <a:schemeClr val="lt1"/>
                          </a:solidFill>
                          <a:effectLst/>
                          <a:latin typeface="+mn-lt"/>
                          <a:ea typeface="+mn-ea"/>
                          <a:cs typeface="+mn-cs"/>
                          <a:sym typeface="Arial"/>
                        </a:rPr>
                        <a:t>1230444</a:t>
                      </a:r>
                      <a:r>
                        <a:rPr lang="pt-PT" sz="1400" b="1" i="0" u="none" strike="noStrike" cap="none" dirty="0">
                          <a:solidFill>
                            <a:schemeClr val="lt1"/>
                          </a:solidFill>
                          <a:effectLst/>
                          <a:latin typeface="+mn-lt"/>
                          <a:ea typeface="+mn-ea"/>
                          <a:cs typeface="+mn-cs"/>
                          <a:sym typeface="Arial"/>
                        </a:rPr>
                        <a:t>)</a:t>
                      </a:r>
                      <a:endParaRPr lang="pt-PT" dirty="0"/>
                    </a:p>
                  </a:txBody>
                  <a:tcPr/>
                </a:tc>
                <a:extLst>
                  <a:ext uri="{0D108BD9-81ED-4DB2-BD59-A6C34878D82A}">
                    <a16:rowId xmlns:a16="http://schemas.microsoft.com/office/drawing/2014/main" val="2471333584"/>
                  </a:ext>
                </a:extLst>
              </a:tr>
              <a:tr h="1327323">
                <a:tc>
                  <a:txBody>
                    <a:bodyPr/>
                    <a:lstStyle/>
                    <a:p>
                      <a:pPr algn="ctr"/>
                      <a:endParaRPr lang="pt-PT" dirty="0"/>
                    </a:p>
                    <a:p>
                      <a:pPr algn="ctr"/>
                      <a:endParaRPr lang="pt-PT" dirty="0"/>
                    </a:p>
                    <a:p>
                      <a:pPr algn="ctr"/>
                      <a:r>
                        <a:rPr lang="pt-PT" dirty="0"/>
                        <a:t>Foto 1</a:t>
                      </a:r>
                    </a:p>
                  </a:txBody>
                  <a:tcPr>
                    <a:solidFill>
                      <a:schemeClr val="bg1">
                        <a:lumMod val="95000"/>
                      </a:schemeClr>
                    </a:solidFill>
                  </a:tcPr>
                </a:tc>
                <a:tc>
                  <a:txBody>
                    <a:bodyPr/>
                    <a:lstStyle/>
                    <a:p>
                      <a:endParaRPr lang="pt-PT" dirty="0"/>
                    </a:p>
                    <a:p>
                      <a:endParaRPr lang="pt-PT" dirty="0"/>
                    </a:p>
                    <a:p>
                      <a:pPr algn="ctr"/>
                      <a:r>
                        <a:rPr lang="pt-PT" dirty="0"/>
                        <a:t>Foto 2</a:t>
                      </a:r>
                    </a:p>
                  </a:txBody>
                  <a:tcPr>
                    <a:solidFill>
                      <a:schemeClr val="bg1">
                        <a:lumMod val="95000"/>
                      </a:schemeClr>
                    </a:solidFill>
                  </a:tcPr>
                </a:tc>
                <a:tc>
                  <a:txBody>
                    <a:bodyPr/>
                    <a:lstStyle/>
                    <a:p>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tc>
                  <a:txBody>
                    <a:bodyPr/>
                    <a:lstStyle/>
                    <a:p>
                      <a:endParaRPr lang="pt-PT" dirty="0"/>
                    </a:p>
                  </a:txBody>
                  <a:tcPr>
                    <a:solidFill>
                      <a:schemeClr val="bg1">
                        <a:lumMod val="95000"/>
                      </a:schemeClr>
                    </a:solidFill>
                  </a:tcPr>
                </a:tc>
                <a:extLst>
                  <a:ext uri="{0D108BD9-81ED-4DB2-BD59-A6C34878D82A}">
                    <a16:rowId xmlns:a16="http://schemas.microsoft.com/office/drawing/2014/main" val="4095273831"/>
                  </a:ext>
                </a:extLst>
              </a:tr>
            </a:tbl>
          </a:graphicData>
        </a:graphic>
      </p:graphicFrame>
      <p:pic>
        <p:nvPicPr>
          <p:cNvPr id="7" name="Imagem 6" descr="Uma imagem com pessoa, vestuário, interior, parede&#10;&#10;Descrição gerada automaticamente">
            <a:extLst>
              <a:ext uri="{FF2B5EF4-FFF2-40B4-BE49-F238E27FC236}">
                <a16:creationId xmlns:a16="http://schemas.microsoft.com/office/drawing/2014/main" id="{C29429B1-97AE-FD68-C19F-D340346DB55F}"/>
              </a:ext>
            </a:extLst>
          </p:cNvPr>
          <p:cNvPicPr>
            <a:picLocks noChangeAspect="1"/>
          </p:cNvPicPr>
          <p:nvPr/>
        </p:nvPicPr>
        <p:blipFill>
          <a:blip r:embed="rId2"/>
          <a:stretch>
            <a:fillRect/>
          </a:stretch>
        </p:blipFill>
        <p:spPr>
          <a:xfrm>
            <a:off x="613519" y="5190700"/>
            <a:ext cx="1343645" cy="1343645"/>
          </a:xfrm>
          <a:prstGeom prst="rect">
            <a:avLst/>
          </a:prstGeom>
        </p:spPr>
      </p:pic>
      <p:pic>
        <p:nvPicPr>
          <p:cNvPr id="1026" name="Picture 2" descr="View FranciscoMofreitaSantos's full-sized avatar">
            <a:extLst>
              <a:ext uri="{FF2B5EF4-FFF2-40B4-BE49-F238E27FC236}">
                <a16:creationId xmlns:a16="http://schemas.microsoft.com/office/drawing/2014/main" id="{93EFB35F-5F66-FAA5-E2E7-DD6A8958D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715" y="5190699"/>
            <a:ext cx="1343646" cy="13436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SAEmanuel's full-sized avatar">
            <a:extLst>
              <a:ext uri="{FF2B5EF4-FFF2-40B4-BE49-F238E27FC236}">
                <a16:creationId xmlns:a16="http://schemas.microsoft.com/office/drawing/2014/main" id="{237E581B-0E60-A336-E2E9-3C3A31612B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1177" y="5190699"/>
            <a:ext cx="1343646" cy="13436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ew 1231498's full-sized avatar">
            <a:extLst>
              <a:ext uri="{FF2B5EF4-FFF2-40B4-BE49-F238E27FC236}">
                <a16:creationId xmlns:a16="http://schemas.microsoft.com/office/drawing/2014/main" id="{7F45F579-5091-1A03-1775-1CC4E393AD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7181" y="5190699"/>
            <a:ext cx="1343646" cy="13436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BD98DA-3C15-B68F-E39A-4DD9A4685F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15887" y="5181680"/>
            <a:ext cx="1022578" cy="1363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50D94-50C3-4277-C01C-DCD204BCD6D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FFE88A4C-175D-9747-568A-9A0ABCDB510B}"/>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4A8B8A8A-73FB-B7BE-A8DD-C934F26CF73C}"/>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98F7FD7C-9AC2-53DF-B13F-A044494BC861}"/>
              </a:ext>
            </a:extLst>
          </p:cNvPr>
          <p:cNvGraphicFramePr>
            <a:graphicFrameLocks noGrp="1"/>
          </p:cNvGraphicFramePr>
          <p:nvPr>
            <p:extLst>
              <p:ext uri="{D42A27DB-BD31-4B8C-83A1-F6EECF244321}">
                <p14:modId xmlns:p14="http://schemas.microsoft.com/office/powerpoint/2010/main" val="2068905216"/>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pPr lvl="0">
                        <a:buNone/>
                      </a:pPr>
                      <a:r>
                        <a:rPr lang="pt-PT" dirty="0"/>
                        <a:t>06/12/2024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lvl="0">
                        <a:buNone/>
                      </a:pPr>
                      <a:r>
                        <a:rPr lang="pt-PT" dirty="0"/>
                        <a:t>07/12/2024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08/12/2024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09/12/2024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10/12/2024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11/12/2024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lvl="0">
                        <a:buNone/>
                      </a:pPr>
                      <a:r>
                        <a:rPr lang="pt-PT" dirty="0"/>
                        <a:t>12/12/2024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13/12/2024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14/12/2024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r>
                        <a:rPr lang="pt-PT" dirty="0"/>
                        <a:t>15/12/2024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r>
                        <a:rPr lang="pt-PT" dirty="0"/>
                        <a:t>16/12/2024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274812792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50762-1B7E-562B-3EF6-0A3231A16EB2}"/>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871BE53-C879-20ED-4A8D-27E1FBE94690}"/>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B67073FB-8891-DFDB-730F-676E3B8D302C}"/>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A6AE3CC3-E440-D764-0386-DCCD46386045}"/>
              </a:ext>
            </a:extLst>
          </p:cNvPr>
          <p:cNvGraphicFramePr>
            <a:graphicFrameLocks noGrp="1"/>
          </p:cNvGraphicFramePr>
          <p:nvPr>
            <p:extLst>
              <p:ext uri="{D42A27DB-BD31-4B8C-83A1-F6EECF244321}">
                <p14:modId xmlns:p14="http://schemas.microsoft.com/office/powerpoint/2010/main" val="952417382"/>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r>
                        <a:rPr lang="pt-PT" dirty="0"/>
                        <a:t>17/12/2024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18/12/2024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19/12/2024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20/12/2024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21/12/2024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22/12/2024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23/12/2024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24/12/2024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25/12/2024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r>
                        <a:rPr lang="pt-PT" dirty="0"/>
                        <a:t>26/12/2024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r>
                        <a:rPr lang="pt-PT" dirty="0"/>
                        <a:t>27/12/2024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310991862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3F1F9-D337-D0C8-5860-CE01FE0AD46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401177EF-E29A-B73D-BD58-E9460D8F1677}"/>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2D3999E5-61F8-316F-4AF5-6D32A3DD6320}"/>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0D835A08-39C1-8580-3207-20BC18226AF2}"/>
              </a:ext>
            </a:extLst>
          </p:cNvPr>
          <p:cNvGraphicFramePr>
            <a:graphicFrameLocks noGrp="1"/>
          </p:cNvGraphicFramePr>
          <p:nvPr>
            <p:extLst>
              <p:ext uri="{D42A27DB-BD31-4B8C-83A1-F6EECF244321}">
                <p14:modId xmlns:p14="http://schemas.microsoft.com/office/powerpoint/2010/main" val="2037950332"/>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r>
                        <a:rPr lang="pt-PT" dirty="0"/>
                        <a:t>28/12/2024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29/12/2024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lvl="0">
                        <a:buNone/>
                      </a:pPr>
                      <a:r>
                        <a:rPr lang="pt-PT" dirty="0"/>
                        <a:t>30/12/2024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pPr lvl="0">
                        <a:buNone/>
                      </a:pPr>
                      <a:r>
                        <a:rPr lang="pt-PT" dirty="0"/>
                        <a:t>31/12/2024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pPr lvl="0">
                        <a:buNone/>
                      </a:pPr>
                      <a:r>
                        <a:rPr lang="pt-PT" dirty="0"/>
                        <a:t>01/01/2025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02/01/2025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03/01/2025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04/01/2025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05/01/2025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209238649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B12B-83CD-A79C-40AB-A4F8FFB78E6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2D3FC9-4165-9BE5-544E-277A081AC66F}"/>
              </a:ext>
            </a:extLst>
          </p:cNvPr>
          <p:cNvSpPr>
            <a:spLocks noGrp="1"/>
          </p:cNvSpPr>
          <p:nvPr>
            <p:ph type="title"/>
          </p:nvPr>
        </p:nvSpPr>
        <p:spPr/>
        <p:txBody>
          <a:bodyPr/>
          <a:lstStyle/>
          <a:p>
            <a:r>
              <a:rPr lang="en-US" sz="3200" dirty="0">
                <a:solidFill>
                  <a:schemeClr val="tx1"/>
                </a:solidFill>
              </a:rPr>
              <a:t>LLM</a:t>
            </a:r>
            <a:r>
              <a:rPr lang="en-US" sz="3200" cap="none" dirty="0">
                <a:solidFill>
                  <a:schemeClr val="tx1"/>
                </a:solidFill>
              </a:rPr>
              <a:t> assessment (ChatGPT</a:t>
            </a:r>
            <a:r>
              <a:rPr lang="en-US" sz="3200" dirty="0">
                <a:solidFill>
                  <a:schemeClr val="tx1"/>
                </a:solidFill>
              </a:rPr>
              <a:t>, </a:t>
            </a:r>
            <a:r>
              <a:rPr lang="en-US" sz="3200" cap="none" dirty="0">
                <a:solidFill>
                  <a:schemeClr val="tx1"/>
                </a:solidFill>
              </a:rPr>
              <a:t>Copilot, or other)</a:t>
            </a:r>
            <a:endParaRPr lang="en-US" sz="3200" cap="none" dirty="0"/>
          </a:p>
        </p:txBody>
      </p:sp>
      <p:sp>
        <p:nvSpPr>
          <p:cNvPr id="2" name="Título 4">
            <a:extLst>
              <a:ext uri="{FF2B5EF4-FFF2-40B4-BE49-F238E27FC236}">
                <a16:creationId xmlns:a16="http://schemas.microsoft.com/office/drawing/2014/main" id="{7856DF50-9E5E-4610-FEB2-C4A38022FCFD}"/>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Ask LLM to analyze the daily meetings records and summarize an evaluation for each team member and for the overall group performance.</a:t>
            </a:r>
          </a:p>
          <a:p>
            <a:endParaRPr lang="en-US" sz="2000" b="0" kern="0" dirty="0">
              <a:solidFill>
                <a:schemeClr val="tx1"/>
              </a:solidFill>
            </a:endParaRPr>
          </a:p>
          <a:p>
            <a:r>
              <a:rPr lang="en-US" sz="2000" b="0" kern="0" dirty="0">
                <a:solidFill>
                  <a:schemeClr val="tx1"/>
                </a:solidFill>
              </a:rPr>
              <a:t>Source file (include file as attachment): </a:t>
            </a:r>
          </a:p>
          <a:p>
            <a:endParaRPr lang="en-US" sz="2000" b="0" kern="0" dirty="0">
              <a:solidFill>
                <a:schemeClr val="tx1"/>
              </a:solidFill>
            </a:endParaRPr>
          </a:p>
          <a:p>
            <a:r>
              <a:rPr lang="en-US" sz="1600" b="0" kern="0" dirty="0">
                <a:solidFill>
                  <a:schemeClr val="tx1"/>
                </a:solidFill>
              </a:rPr>
              <a:t>(include the source file for all the prompt as attachment)</a:t>
            </a: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p:txBody>
      </p:sp>
      <p:graphicFrame>
        <p:nvGraphicFramePr>
          <p:cNvPr id="3" name="Objeto 2">
            <a:extLst>
              <a:ext uri="{FF2B5EF4-FFF2-40B4-BE49-F238E27FC236}">
                <a16:creationId xmlns:a16="http://schemas.microsoft.com/office/drawing/2014/main" id="{8FF4A479-EDC5-C849-B74B-15B36EA56BA0}"/>
              </a:ext>
            </a:extLst>
          </p:cNvPr>
          <p:cNvGraphicFramePr>
            <a:graphicFrameLocks noChangeAspect="1"/>
          </p:cNvGraphicFramePr>
          <p:nvPr>
            <p:extLst>
              <p:ext uri="{D42A27DB-BD31-4B8C-83A1-F6EECF244321}">
                <p14:modId xmlns:p14="http://schemas.microsoft.com/office/powerpoint/2010/main" val="1246915973"/>
              </p:ext>
            </p:extLst>
          </p:nvPr>
        </p:nvGraphicFramePr>
        <p:xfrm>
          <a:off x="3546611" y="3837923"/>
          <a:ext cx="2812778" cy="2012591"/>
        </p:xfrm>
        <a:graphic>
          <a:graphicData uri="http://schemas.openxmlformats.org/presentationml/2006/ole">
            <mc:AlternateContent xmlns:mc="http://schemas.openxmlformats.org/markup-compatibility/2006">
              <mc:Choice xmlns:v="urn:schemas-microsoft-com:vml" Requires="v">
                <p:oleObj name="Objeto da Shell do Packager" showAsIcon="1" r:id="rId2" imgW="736649" imgH="526962" progId="Package">
                  <p:embed/>
                </p:oleObj>
              </mc:Choice>
              <mc:Fallback>
                <p:oleObj name="Objeto da Shell do Packager" showAsIcon="1" r:id="rId2" imgW="736649" imgH="526962" progId="Package">
                  <p:embed/>
                  <p:pic>
                    <p:nvPicPr>
                      <p:cNvPr id="0" name=""/>
                      <p:cNvPicPr/>
                      <p:nvPr/>
                    </p:nvPicPr>
                    <p:blipFill>
                      <a:blip r:embed="rId3"/>
                      <a:stretch>
                        <a:fillRect/>
                      </a:stretch>
                    </p:blipFill>
                    <p:spPr>
                      <a:xfrm>
                        <a:off x="3546611" y="3837923"/>
                        <a:ext cx="2812778" cy="2012591"/>
                      </a:xfrm>
                      <a:prstGeom prst="rect">
                        <a:avLst/>
                      </a:prstGeom>
                    </p:spPr>
                  </p:pic>
                </p:oleObj>
              </mc:Fallback>
            </mc:AlternateContent>
          </a:graphicData>
        </a:graphic>
      </p:graphicFrame>
    </p:spTree>
    <p:extLst>
      <p:ext uri="{BB962C8B-B14F-4D97-AF65-F5344CB8AC3E}">
        <p14:creationId xmlns:p14="http://schemas.microsoft.com/office/powerpoint/2010/main" val="4136341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4E430-2642-81CC-FC5F-10469D7682E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C477A9-425C-670A-9E07-3A102D29181D}"/>
              </a:ext>
            </a:extLst>
          </p:cNvPr>
          <p:cNvSpPr>
            <a:spLocks noGrp="1"/>
          </p:cNvSpPr>
          <p:nvPr>
            <p:ph type="title"/>
          </p:nvPr>
        </p:nvSpPr>
        <p:spPr/>
        <p:txBody>
          <a:bodyPr/>
          <a:lstStyle/>
          <a:p>
            <a:r>
              <a:rPr lang="en-US" sz="3200" cap="none" dirty="0">
                <a:solidFill>
                  <a:schemeClr val="tx1"/>
                </a:solidFill>
              </a:rPr>
              <a:t>LLM performance assessment</a:t>
            </a:r>
            <a:endParaRPr lang="en-US" sz="3200" cap="none" dirty="0"/>
          </a:p>
        </p:txBody>
      </p:sp>
      <p:sp>
        <p:nvSpPr>
          <p:cNvPr id="2" name="Título 4">
            <a:extLst>
              <a:ext uri="{FF2B5EF4-FFF2-40B4-BE49-F238E27FC236}">
                <a16:creationId xmlns:a16="http://schemas.microsoft.com/office/drawing/2014/main" id="{5B8695FE-2C17-FCC1-CCC4-8717D8F253C2}"/>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sp>
        <p:nvSpPr>
          <p:cNvPr id="3" name="Título 4">
            <a:extLst>
              <a:ext uri="{FF2B5EF4-FFF2-40B4-BE49-F238E27FC236}">
                <a16:creationId xmlns:a16="http://schemas.microsoft.com/office/drawing/2014/main" id="{41914A20-7452-6770-365F-62A72A9E05A5}"/>
              </a:ext>
            </a:extLst>
          </p:cNvPr>
          <p:cNvSpPr txBox="1">
            <a:spLocks/>
          </p:cNvSpPr>
          <p:nvPr/>
        </p:nvSpPr>
        <p:spPr>
          <a:xfrm>
            <a:off x="6012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Output file:</a:t>
            </a:r>
          </a:p>
          <a:p>
            <a:r>
              <a:rPr lang="en-US" sz="2000" b="0" kern="0" dirty="0">
                <a:solidFill>
                  <a:schemeClr val="bg1">
                    <a:lumMod val="50000"/>
                  </a:schemeClr>
                </a:solidFill>
              </a:rPr>
              <a:t>(include file as attachment)</a:t>
            </a:r>
          </a:p>
          <a:p>
            <a:endParaRPr lang="en-US" sz="2000" b="0" kern="0" dirty="0">
              <a:solidFill>
                <a:schemeClr val="tx1"/>
              </a:solidFill>
            </a:endParaRPr>
          </a:p>
          <a:p>
            <a:r>
              <a:rPr lang="en-US" sz="2000" b="0" kern="0" dirty="0">
                <a:solidFill>
                  <a:schemeClr val="tx1"/>
                </a:solidFill>
              </a:rPr>
              <a:t>Output:</a:t>
            </a:r>
          </a:p>
          <a:p>
            <a:r>
              <a:rPr lang="en-US" sz="1400" b="1" dirty="0">
                <a:solidFill>
                  <a:schemeClr val="tx1"/>
                </a:solidFill>
              </a:rPr>
              <a:t>Performance</a:t>
            </a:r>
            <a:r>
              <a:rPr lang="en-US" sz="1400" dirty="0">
                <a:solidFill>
                  <a:schemeClr val="tx1"/>
                </a:solidFill>
              </a:rPr>
              <a:t>: Jorge consistently displayed strong technical skills, steadily progressing through assigned tasks. He efficiently planned, developed, and tested user stories (USEI17, USEI18, and USAC12). Jorge also demonstrated the ability to reflect on lessons learned and adapt planning for subsequent tasks.</a:t>
            </a:r>
          </a:p>
          <a:p>
            <a:endParaRPr lang="en-US" sz="1400" b="0" kern="0" dirty="0">
              <a:solidFill>
                <a:schemeClr val="tx1"/>
              </a:solidFill>
            </a:endParaRPr>
          </a:p>
          <a:p>
            <a:r>
              <a:rPr lang="en-US" sz="1400" b="1" dirty="0">
                <a:solidFill>
                  <a:schemeClr val="tx1"/>
                </a:solidFill>
              </a:rPr>
              <a:t>Performance</a:t>
            </a:r>
            <a:r>
              <a:rPr lang="en-US" sz="1400" dirty="0">
                <a:solidFill>
                  <a:schemeClr val="tx1"/>
                </a:solidFill>
              </a:rPr>
              <a:t>: Francisco showed dedication to completing tasks related to ARQCP, ESINF, and BDDAD projects. He effectively transitioned between various project responsibilities and ensured timely completion of deliverables.</a:t>
            </a:r>
          </a:p>
          <a:p>
            <a:endParaRPr lang="en-US" sz="1400" b="0" kern="0" dirty="0">
              <a:solidFill>
                <a:schemeClr val="tx1"/>
              </a:solidFill>
            </a:endParaRPr>
          </a:p>
          <a:p>
            <a:r>
              <a:rPr lang="en-US" sz="1400" b="1" dirty="0">
                <a:solidFill>
                  <a:schemeClr val="tx1"/>
                </a:solidFill>
              </a:rPr>
              <a:t>Performance</a:t>
            </a:r>
            <a:r>
              <a:rPr lang="en-US" sz="1400" dirty="0">
                <a:solidFill>
                  <a:schemeClr val="tx1"/>
                </a:solidFill>
              </a:rPr>
              <a:t>: Emanuel contributed significantly by focusing on ESINF user stories and related tasks. While his updates were less detailed, progress was consistent, culminating in successful completion of his responsibilities.</a:t>
            </a:r>
          </a:p>
          <a:p>
            <a:endParaRPr lang="en-US" sz="1400" b="0" kern="0" dirty="0">
              <a:solidFill>
                <a:schemeClr val="tx1"/>
              </a:solidFill>
            </a:endParaRPr>
          </a:p>
          <a:p>
            <a:r>
              <a:rPr lang="en-US" sz="1400" b="1" dirty="0">
                <a:solidFill>
                  <a:schemeClr val="tx1"/>
                </a:solidFill>
              </a:rPr>
              <a:t>Performance</a:t>
            </a:r>
            <a:r>
              <a:rPr lang="en-US" sz="1400" dirty="0">
                <a:solidFill>
                  <a:schemeClr val="tx1"/>
                </a:solidFill>
              </a:rPr>
              <a:t>: Romeu worked on ARQCP and ESINF user stories. He encountered some challenges but successfully resolved them and delivered completed tasks by the project’s conclusion.</a:t>
            </a:r>
          </a:p>
          <a:p>
            <a:endParaRPr lang="en-US" sz="1400" dirty="0">
              <a:solidFill>
                <a:schemeClr val="tx1"/>
              </a:solidFill>
            </a:endParaRPr>
          </a:p>
          <a:p>
            <a:r>
              <a:rPr lang="en-US" sz="1400" b="1" dirty="0">
                <a:solidFill>
                  <a:schemeClr val="tx1"/>
                </a:solidFill>
              </a:rPr>
              <a:t>Performance</a:t>
            </a:r>
            <a:r>
              <a:rPr lang="en-US" sz="1400" dirty="0">
                <a:solidFill>
                  <a:schemeClr val="tx1"/>
                </a:solidFill>
              </a:rPr>
              <a:t>: Paulo faced health challenges during the project but still contributed to tasks like resolving user stories and updating the relation model. Despite his limited participation, he demonstrated commitment to catching up.</a:t>
            </a:r>
          </a:p>
        </p:txBody>
      </p:sp>
      <p:graphicFrame>
        <p:nvGraphicFramePr>
          <p:cNvPr id="6" name="Objeto 5">
            <a:extLst>
              <a:ext uri="{FF2B5EF4-FFF2-40B4-BE49-F238E27FC236}">
                <a16:creationId xmlns:a16="http://schemas.microsoft.com/office/drawing/2014/main" id="{7C3344AF-9757-B97C-B891-C1547FEADE4C}"/>
              </a:ext>
            </a:extLst>
          </p:cNvPr>
          <p:cNvGraphicFramePr>
            <a:graphicFrameLocks noChangeAspect="1"/>
          </p:cNvGraphicFramePr>
          <p:nvPr>
            <p:extLst>
              <p:ext uri="{D42A27DB-BD31-4B8C-83A1-F6EECF244321}">
                <p14:modId xmlns:p14="http://schemas.microsoft.com/office/powerpoint/2010/main" val="4252071023"/>
              </p:ext>
            </p:extLst>
          </p:nvPr>
        </p:nvGraphicFramePr>
        <p:xfrm>
          <a:off x="4052900" y="1761170"/>
          <a:ext cx="1258013" cy="900130"/>
        </p:xfrm>
        <a:graphic>
          <a:graphicData uri="http://schemas.openxmlformats.org/presentationml/2006/ole">
            <mc:AlternateContent xmlns:mc="http://schemas.openxmlformats.org/markup-compatibility/2006">
              <mc:Choice xmlns:v="urn:schemas-microsoft-com:vml" Requires="v">
                <p:oleObj name="Objeto da Shell do Packager" showAsIcon="1" r:id="rId3" imgW="736649" imgH="526962" progId="Package">
                  <p:embed/>
                </p:oleObj>
              </mc:Choice>
              <mc:Fallback>
                <p:oleObj name="Objeto da Shell do Packager" showAsIcon="1" r:id="rId3" imgW="736649" imgH="526962" progId="Package">
                  <p:embed/>
                  <p:pic>
                    <p:nvPicPr>
                      <p:cNvPr id="0" name=""/>
                      <p:cNvPicPr/>
                      <p:nvPr/>
                    </p:nvPicPr>
                    <p:blipFill>
                      <a:blip r:embed="rId4"/>
                      <a:stretch>
                        <a:fillRect/>
                      </a:stretch>
                    </p:blipFill>
                    <p:spPr>
                      <a:xfrm>
                        <a:off x="4052900" y="1761170"/>
                        <a:ext cx="1258013" cy="900130"/>
                      </a:xfrm>
                      <a:prstGeom prst="rect">
                        <a:avLst/>
                      </a:prstGeom>
                    </p:spPr>
                  </p:pic>
                </p:oleObj>
              </mc:Fallback>
            </mc:AlternateContent>
          </a:graphicData>
        </a:graphic>
      </p:graphicFrame>
    </p:spTree>
    <p:extLst>
      <p:ext uri="{BB962C8B-B14F-4D97-AF65-F5344CB8AC3E}">
        <p14:creationId xmlns:p14="http://schemas.microsoft.com/office/powerpoint/2010/main" val="84441004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8FE47-4170-737B-8575-3E520854F68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26CEB03B-D1A2-9948-7498-A600D00CB2F9}"/>
              </a:ext>
            </a:extLst>
          </p:cNvPr>
          <p:cNvSpPr>
            <a:spLocks noGrp="1"/>
          </p:cNvSpPr>
          <p:nvPr>
            <p:ph type="title"/>
          </p:nvPr>
        </p:nvSpPr>
        <p:spPr/>
        <p:txBody>
          <a:bodyPr/>
          <a:lstStyle/>
          <a:p>
            <a:r>
              <a:rPr lang="en-US" sz="3200" cap="none" dirty="0">
                <a:solidFill>
                  <a:schemeClr val="tx1"/>
                </a:solidFill>
              </a:rPr>
              <a:t>LLM performance assessment</a:t>
            </a:r>
            <a:endParaRPr lang="en-US" sz="3200" cap="none" dirty="0"/>
          </a:p>
        </p:txBody>
      </p:sp>
      <p:sp>
        <p:nvSpPr>
          <p:cNvPr id="2" name="Título 4">
            <a:extLst>
              <a:ext uri="{FF2B5EF4-FFF2-40B4-BE49-F238E27FC236}">
                <a16:creationId xmlns:a16="http://schemas.microsoft.com/office/drawing/2014/main" id="{C0F995A6-9670-33B3-E0D5-1D1A63752A26}"/>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sp>
        <p:nvSpPr>
          <p:cNvPr id="3" name="Título 4">
            <a:extLst>
              <a:ext uri="{FF2B5EF4-FFF2-40B4-BE49-F238E27FC236}">
                <a16:creationId xmlns:a16="http://schemas.microsoft.com/office/drawing/2014/main" id="{A22F0679-8785-D734-53FB-DD84F37398A5}"/>
              </a:ext>
            </a:extLst>
          </p:cNvPr>
          <p:cNvSpPr txBox="1">
            <a:spLocks/>
          </p:cNvSpPr>
          <p:nvPr/>
        </p:nvSpPr>
        <p:spPr>
          <a:xfrm>
            <a:off x="6012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Comment from the team on the LLM assessment:</a:t>
            </a:r>
          </a:p>
          <a:p>
            <a:endParaRPr lang="en-US" sz="2000" b="0" kern="0" dirty="0">
              <a:solidFill>
                <a:schemeClr val="tx1"/>
              </a:solidFill>
            </a:endParaRPr>
          </a:p>
          <a:p>
            <a:r>
              <a:rPr lang="en-US" sz="2000" b="0" kern="0" dirty="0">
                <a:solidFill>
                  <a:schemeClr val="tx1"/>
                </a:solidFill>
              </a:rPr>
              <a:t>While it did the job to showcase somewhat of that the team was doing, it does not translate well for what actually the team members did, since that comes from the perception of the people that worked together, over all it did summarize the things that were written in the daily meetings, but the work is not defined by those.</a:t>
            </a:r>
          </a:p>
          <a:p>
            <a:endParaRPr lang="en-US" sz="2000" b="0" kern="0" dirty="0">
              <a:solidFill>
                <a:schemeClr val="tx1"/>
              </a:solidFill>
            </a:endParaRPr>
          </a:p>
          <a:p>
            <a:endParaRPr lang="en-US" sz="2000" b="0" kern="0" dirty="0">
              <a:solidFill>
                <a:schemeClr val="tx1"/>
              </a:solidFill>
            </a:endParaRPr>
          </a:p>
          <a:p>
            <a:r>
              <a:rPr lang="en-US" sz="2000" b="0" kern="0" dirty="0">
                <a:solidFill>
                  <a:schemeClr val="tx1"/>
                </a:solidFill>
              </a:rPr>
              <a:t>Suggestion of improvement from LLM:</a:t>
            </a:r>
          </a:p>
          <a:p>
            <a:endParaRPr lang="en-US" sz="2000" b="0" kern="0" dirty="0">
              <a:solidFill>
                <a:schemeClr val="tx1"/>
              </a:solidFill>
            </a:endParaRPr>
          </a:p>
          <a:p>
            <a:r>
              <a:rPr lang="en-US" sz="2000" b="0" kern="0" dirty="0">
                <a:solidFill>
                  <a:schemeClr val="tx1"/>
                </a:solidFill>
              </a:rPr>
              <a:t>Not much can be said, with the prompt that was given, it did the job really well by summarizing what was written in the daily meetings.</a:t>
            </a: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a:p>
            <a:endParaRPr lang="en-US" sz="2000" b="0" kern="0" dirty="0">
              <a:solidFill>
                <a:schemeClr val="tx1"/>
              </a:solidFill>
            </a:endParaRPr>
          </a:p>
        </p:txBody>
      </p:sp>
    </p:spTree>
    <p:extLst>
      <p:ext uri="{BB962C8B-B14F-4D97-AF65-F5344CB8AC3E}">
        <p14:creationId xmlns:p14="http://schemas.microsoft.com/office/powerpoint/2010/main" val="304979871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Overall Project performance:</a:t>
            </a:r>
          </a:p>
        </p:txBody>
      </p:sp>
      <p:sp>
        <p:nvSpPr>
          <p:cNvPr id="2" name="Marcador de Posição do Texto 1">
            <a:extLst>
              <a:ext uri="{FF2B5EF4-FFF2-40B4-BE49-F238E27FC236}">
                <a16:creationId xmlns:a16="http://schemas.microsoft.com/office/drawing/2014/main" id="{EEE97808-B786-5C10-6A83-416F88B5C6D2}"/>
              </a:ext>
            </a:extLst>
          </p:cNvPr>
          <p:cNvSpPr>
            <a:spLocks noGrp="1"/>
          </p:cNvSpPr>
          <p:nvPr>
            <p:ph type="body" idx="1"/>
          </p:nvPr>
        </p:nvSpPr>
        <p:spPr/>
        <p:txBody>
          <a:bodyPr/>
          <a:lstStyle/>
          <a:p>
            <a:r>
              <a:rPr lang="en-US" dirty="0">
                <a:solidFill>
                  <a:schemeClr val="tx1"/>
                </a:solidFill>
              </a:rPr>
              <a:t>- LLM evaluation: </a:t>
            </a:r>
          </a:p>
          <a:p>
            <a:r>
              <a:rPr lang="pt-PT" sz="1800" dirty="0" err="1">
                <a:solidFill>
                  <a:schemeClr val="tx1"/>
                </a:solidFill>
              </a:rPr>
              <a:t>Overall</a:t>
            </a:r>
            <a:r>
              <a:rPr lang="pt-PT" sz="1800" dirty="0">
                <a:solidFill>
                  <a:schemeClr val="tx1"/>
                </a:solidFill>
              </a:rPr>
              <a:t> </a:t>
            </a:r>
            <a:r>
              <a:rPr lang="pt-PT" sz="1800" dirty="0" err="1">
                <a:solidFill>
                  <a:schemeClr val="tx1"/>
                </a:solidFill>
              </a:rPr>
              <a:t>everyone</a:t>
            </a:r>
            <a:r>
              <a:rPr lang="pt-PT" sz="1800" dirty="0">
                <a:solidFill>
                  <a:schemeClr val="tx1"/>
                </a:solidFill>
              </a:rPr>
              <a:t> in </a:t>
            </a:r>
            <a:r>
              <a:rPr lang="pt-PT" sz="1800" dirty="0" err="1">
                <a:solidFill>
                  <a:schemeClr val="tx1"/>
                </a:solidFill>
              </a:rPr>
              <a:t>the</a:t>
            </a:r>
            <a:r>
              <a:rPr lang="pt-PT" sz="1800" dirty="0">
                <a:solidFill>
                  <a:schemeClr val="tx1"/>
                </a:solidFill>
              </a:rPr>
              <a:t> team </a:t>
            </a:r>
            <a:r>
              <a:rPr lang="pt-PT" sz="1800" dirty="0" err="1">
                <a:solidFill>
                  <a:schemeClr val="tx1"/>
                </a:solidFill>
              </a:rPr>
              <a:t>performed</a:t>
            </a:r>
            <a:r>
              <a:rPr lang="pt-PT" sz="1800" dirty="0">
                <a:solidFill>
                  <a:schemeClr val="tx1"/>
                </a:solidFill>
              </a:rPr>
              <a:t> as </a:t>
            </a:r>
            <a:r>
              <a:rPr lang="pt-PT" sz="1800" dirty="0" err="1">
                <a:solidFill>
                  <a:schemeClr val="tx1"/>
                </a:solidFill>
              </a:rPr>
              <a:t>expected</a:t>
            </a:r>
            <a:r>
              <a:rPr lang="pt-PT" sz="1800" dirty="0">
                <a:solidFill>
                  <a:schemeClr val="tx1"/>
                </a:solidFill>
              </a:rPr>
              <a:t> </a:t>
            </a:r>
            <a:r>
              <a:rPr lang="pt-PT" sz="1800" dirty="0" err="1">
                <a:solidFill>
                  <a:schemeClr val="tx1"/>
                </a:solidFill>
              </a:rPr>
              <a:t>and</a:t>
            </a:r>
            <a:r>
              <a:rPr lang="pt-PT" sz="1800" dirty="0">
                <a:solidFill>
                  <a:schemeClr val="tx1"/>
                </a:solidFill>
              </a:rPr>
              <a:t> </a:t>
            </a:r>
            <a:r>
              <a:rPr lang="pt-PT" sz="1800" dirty="0" err="1">
                <a:solidFill>
                  <a:schemeClr val="tx1"/>
                </a:solidFill>
              </a:rPr>
              <a:t>helped</a:t>
            </a:r>
            <a:r>
              <a:rPr lang="pt-PT" sz="1800" dirty="0">
                <a:solidFill>
                  <a:schemeClr val="tx1"/>
                </a:solidFill>
              </a:rPr>
              <a:t> in </a:t>
            </a:r>
            <a:r>
              <a:rPr lang="pt-PT" sz="1800" dirty="0" err="1">
                <a:solidFill>
                  <a:schemeClr val="tx1"/>
                </a:solidFill>
              </a:rPr>
              <a:t>the</a:t>
            </a:r>
            <a:r>
              <a:rPr lang="pt-PT" sz="1800" dirty="0">
                <a:solidFill>
                  <a:schemeClr val="tx1"/>
                </a:solidFill>
              </a:rPr>
              <a:t> </a:t>
            </a:r>
            <a:r>
              <a:rPr lang="pt-PT" sz="1800" dirty="0" err="1">
                <a:solidFill>
                  <a:schemeClr val="tx1"/>
                </a:solidFill>
              </a:rPr>
              <a:t>completion</a:t>
            </a:r>
            <a:r>
              <a:rPr lang="pt-PT" sz="1800" dirty="0">
                <a:solidFill>
                  <a:schemeClr val="tx1"/>
                </a:solidFill>
              </a:rPr>
              <a:t> </a:t>
            </a:r>
            <a:r>
              <a:rPr lang="pt-PT" sz="1800" dirty="0" err="1">
                <a:solidFill>
                  <a:schemeClr val="tx1"/>
                </a:solidFill>
              </a:rPr>
              <a:t>of</a:t>
            </a:r>
            <a:r>
              <a:rPr lang="pt-PT" sz="1800" dirty="0">
                <a:solidFill>
                  <a:schemeClr val="tx1"/>
                </a:solidFill>
              </a:rPr>
              <a:t> </a:t>
            </a:r>
            <a:r>
              <a:rPr lang="pt-PT" sz="1800" dirty="0" err="1">
                <a:solidFill>
                  <a:schemeClr val="tx1"/>
                </a:solidFill>
              </a:rPr>
              <a:t>the</a:t>
            </a:r>
            <a:r>
              <a:rPr lang="pt-PT" sz="1800" dirty="0">
                <a:solidFill>
                  <a:schemeClr val="tx1"/>
                </a:solidFill>
              </a:rPr>
              <a:t> sprint.</a:t>
            </a:r>
          </a:p>
          <a:p>
            <a:endParaRPr lang="en-US" dirty="0">
              <a:solidFill>
                <a:schemeClr val="tx1"/>
              </a:solidFill>
            </a:endParaRPr>
          </a:p>
          <a:p>
            <a:endParaRPr lang="en-US" dirty="0">
              <a:solidFill>
                <a:schemeClr val="tx1"/>
              </a:solidFill>
            </a:endParaRPr>
          </a:p>
          <a:p>
            <a:r>
              <a:rPr lang="en-US" dirty="0">
                <a:solidFill>
                  <a:schemeClr val="tx1"/>
                </a:solidFill>
              </a:rPr>
              <a:t>Team evaluation: </a:t>
            </a:r>
            <a:r>
              <a:rPr lang="en-US" sz="1800" dirty="0">
                <a:solidFill>
                  <a:schemeClr val="bg1">
                    <a:lumMod val="50000"/>
                  </a:schemeClr>
                </a:solidFill>
              </a:rPr>
              <a:t>4</a:t>
            </a:r>
          </a:p>
          <a:p>
            <a:endParaRPr lang="en-US" sz="1800" dirty="0">
              <a:solidFill>
                <a:schemeClr val="bg1">
                  <a:lumMod val="50000"/>
                </a:schemeClr>
              </a:solidFill>
            </a:endParaRPr>
          </a:p>
          <a:p>
            <a:r>
              <a:rPr lang="en-US" dirty="0">
                <a:solidFill>
                  <a:schemeClr val="tx1"/>
                </a:solidFill>
              </a:rPr>
              <a:t>Team feeling: </a:t>
            </a:r>
          </a:p>
          <a:p>
            <a:endParaRPr lang="en-US" dirty="0">
              <a:solidFill>
                <a:schemeClr val="bg1">
                  <a:lumMod val="50000"/>
                </a:schemeClr>
              </a:solidFill>
            </a:endParaRPr>
          </a:p>
        </p:txBody>
      </p:sp>
      <p:pic>
        <p:nvPicPr>
          <p:cNvPr id="6" name="Imagem 5">
            <a:extLst>
              <a:ext uri="{FF2B5EF4-FFF2-40B4-BE49-F238E27FC236}">
                <a16:creationId xmlns:a16="http://schemas.microsoft.com/office/drawing/2014/main" id="{E32122D1-2DB7-10F4-53DE-D4C3E5C03F51}"/>
              </a:ext>
            </a:extLst>
          </p:cNvPr>
          <p:cNvPicPr>
            <a:picLocks noChangeAspect="1"/>
          </p:cNvPicPr>
          <p:nvPr/>
        </p:nvPicPr>
        <p:blipFill>
          <a:blip r:embed="rId2"/>
          <a:stretch>
            <a:fillRect/>
          </a:stretch>
        </p:blipFill>
        <p:spPr>
          <a:xfrm>
            <a:off x="3512840" y="4193807"/>
            <a:ext cx="5557195" cy="1899413"/>
          </a:xfrm>
          <a:prstGeom prst="rect">
            <a:avLst/>
          </a:prstGeom>
        </p:spPr>
      </p:pic>
      <p:pic>
        <p:nvPicPr>
          <p:cNvPr id="4" name="Imagem 3">
            <a:extLst>
              <a:ext uri="{FF2B5EF4-FFF2-40B4-BE49-F238E27FC236}">
                <a16:creationId xmlns:a16="http://schemas.microsoft.com/office/drawing/2014/main" id="{A210C628-D8B9-6E6C-52B2-E3B8BFC129C9}"/>
              </a:ext>
            </a:extLst>
          </p:cNvPr>
          <p:cNvPicPr>
            <a:picLocks noChangeAspect="1"/>
          </p:cNvPicPr>
          <p:nvPr/>
        </p:nvPicPr>
        <p:blipFill>
          <a:blip r:embed="rId3"/>
          <a:stretch>
            <a:fillRect/>
          </a:stretch>
        </p:blipFill>
        <p:spPr>
          <a:xfrm>
            <a:off x="2342710" y="3834045"/>
            <a:ext cx="981212" cy="1171739"/>
          </a:xfrm>
          <a:prstGeom prst="rect">
            <a:avLst/>
          </a:prstGeom>
        </p:spPr>
      </p:pic>
    </p:spTree>
    <p:extLst>
      <p:ext uri="{BB962C8B-B14F-4D97-AF65-F5344CB8AC3E}">
        <p14:creationId xmlns:p14="http://schemas.microsoft.com/office/powerpoint/2010/main" val="8195538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type="body" idx="1"/>
          </p:nvPr>
        </p:nvSpPr>
        <p:spPr/>
        <p:txBody>
          <a:bodyPr/>
          <a:lstStyle/>
          <a:p>
            <a:pPr marL="0" indent="0">
              <a:buNone/>
            </a:pPr>
            <a:r>
              <a:rPr lang="en-US" dirty="0">
                <a:solidFill>
                  <a:schemeClr val="tx1"/>
                </a:solidFill>
              </a:rPr>
              <a:t>Date: 05/01/2025</a:t>
            </a:r>
          </a:p>
        </p:txBody>
      </p:sp>
      <p:sp>
        <p:nvSpPr>
          <p:cNvPr id="3" name="Rectangle 2">
            <a:extLst>
              <a:ext uri="{FF2B5EF4-FFF2-40B4-BE49-F238E27FC236}">
                <a16:creationId xmlns:a16="http://schemas.microsoft.com/office/drawing/2014/main" id="{0B46F64C-4411-4F59-B546-FCD8654F7B3C}"/>
              </a:ext>
            </a:extLst>
          </p:cNvPr>
          <p:cNvSpPr/>
          <p:nvPr/>
        </p:nvSpPr>
        <p:spPr>
          <a:xfrm>
            <a:off x="250869"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well?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Everyone knew their roles in the team and it helped with the efficiency of our teamwork.</a:t>
            </a:r>
          </a:p>
        </p:txBody>
      </p:sp>
      <p:sp>
        <p:nvSpPr>
          <p:cNvPr id="7" name="Rectangle 6">
            <a:extLst>
              <a:ext uri="{FF2B5EF4-FFF2-40B4-BE49-F238E27FC236}">
                <a16:creationId xmlns:a16="http://schemas.microsoft.com/office/drawing/2014/main" id="{73B9FD58-6876-4E87-998E-ACA36985B86E}"/>
              </a:ext>
            </a:extLst>
          </p:cNvPr>
          <p:cNvSpPr/>
          <p:nvPr/>
        </p:nvSpPr>
        <p:spPr>
          <a:xfrm>
            <a:off x="3480763" y="2528901"/>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went wrong?</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Time was a somewhat of a problem, but it was still something that the team did overcome.</a:t>
            </a:r>
          </a:p>
        </p:txBody>
      </p:sp>
      <p:sp>
        <p:nvSpPr>
          <p:cNvPr id="8" name="Rectangle 7">
            <a:extLst>
              <a:ext uri="{FF2B5EF4-FFF2-40B4-BE49-F238E27FC236}">
                <a16:creationId xmlns:a16="http://schemas.microsoft.com/office/drawing/2014/main" id="{39B8E455-F8DD-4DEF-9E49-A26421870FC1}"/>
              </a:ext>
            </a:extLst>
          </p:cNvPr>
          <p:cNvSpPr/>
          <p:nvPr/>
        </p:nvSpPr>
        <p:spPr>
          <a:xfrm>
            <a:off x="6708195" y="2528900"/>
            <a:ext cx="2970330" cy="36855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What we’ve learned?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Every member of the team has their strengths and weaknesses but with the support of the other members all the problems can be solved.</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60AF2-FD58-E72D-83EF-8D677D3A41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B14FF8A-C42A-CC9A-74C2-35EE942562BD}"/>
              </a:ext>
            </a:extLst>
          </p:cNvPr>
          <p:cNvSpPr>
            <a:spLocks noGrp="1"/>
          </p:cNvSpPr>
          <p:nvPr>
            <p:ph type="title"/>
          </p:nvPr>
        </p:nvSpPr>
        <p:spPr/>
        <p:txBody>
          <a:bodyPr/>
          <a:lstStyle/>
          <a:p>
            <a:r>
              <a:rPr lang="en-US" sz="3200" cap="none" dirty="0">
                <a:solidFill>
                  <a:schemeClr val="tx1"/>
                </a:solidFill>
              </a:rPr>
              <a:t>Sprint Retrospective</a:t>
            </a:r>
          </a:p>
        </p:txBody>
      </p:sp>
      <p:sp>
        <p:nvSpPr>
          <p:cNvPr id="6" name="Marcador de Posição de Conteúdo 5">
            <a:extLst>
              <a:ext uri="{FF2B5EF4-FFF2-40B4-BE49-F238E27FC236}">
                <a16:creationId xmlns:a16="http://schemas.microsoft.com/office/drawing/2014/main" id="{45E1F438-0539-98F5-D50A-436650EA90CF}"/>
              </a:ext>
            </a:extLst>
          </p:cNvPr>
          <p:cNvSpPr>
            <a:spLocks noGrp="1"/>
          </p:cNvSpPr>
          <p:nvPr>
            <p:ph type="body" idx="1"/>
          </p:nvPr>
        </p:nvSpPr>
        <p:spPr/>
        <p:txBody>
          <a:bodyPr/>
          <a:lstStyle/>
          <a:p>
            <a:pPr marL="0" indent="0">
              <a:buNone/>
            </a:pPr>
            <a:r>
              <a:rPr lang="en-US" dirty="0">
                <a:solidFill>
                  <a:schemeClr val="tx1"/>
                </a:solidFill>
              </a:rPr>
              <a:t>Date: 05/01/2025</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3" name="Rectangle 2">
            <a:extLst>
              <a:ext uri="{FF2B5EF4-FFF2-40B4-BE49-F238E27FC236}">
                <a16:creationId xmlns:a16="http://schemas.microsoft.com/office/drawing/2014/main" id="{96416E1C-4950-D71D-123A-F724531983DC}"/>
              </a:ext>
            </a:extLst>
          </p:cNvPr>
          <p:cNvSpPr/>
          <p:nvPr/>
        </p:nvSpPr>
        <p:spPr>
          <a:xfrm>
            <a:off x="448801" y="2393886"/>
            <a:ext cx="9008400" cy="38254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a:solidFill>
                  <a:schemeClr val="tx1"/>
                </a:solidFill>
              </a:rPr>
              <a:t>Action items: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Manage better the time.</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Ensure that everyone is on the same page in regards of the project</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378947918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am work">
            <a:extLst>
              <a:ext uri="{FF2B5EF4-FFF2-40B4-BE49-F238E27FC236}">
                <a16:creationId xmlns:a16="http://schemas.microsoft.com/office/drawing/2014/main" id="{63305713-9999-B782-17EA-DC85021D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9"/>
          <a:stretch/>
        </p:blipFill>
        <p:spPr bwMode="auto">
          <a:xfrm>
            <a:off x="0" y="947824"/>
            <a:ext cx="9906000" cy="5910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dirty="0">
                <a:solidFill>
                  <a:schemeClr val="tx1"/>
                </a:solidFill>
              </a:rPr>
              <a:t>Sprint planning – Sprint </a:t>
            </a:r>
            <a:r>
              <a:rPr lang="en-US" sz="3200" dirty="0">
                <a:solidFill>
                  <a:schemeClr val="tx1"/>
                </a:solidFill>
              </a:rPr>
              <a:t>3</a:t>
            </a:r>
            <a:endParaRPr lang="en-US" sz="3200" cap="none" dirty="0">
              <a:solidFill>
                <a:schemeClr val="tx1"/>
              </a:solidFill>
            </a:endParaRP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1237310392"/>
              </p:ext>
            </p:extLst>
          </p:nvPr>
        </p:nvGraphicFramePr>
        <p:xfrm>
          <a:off x="1020165" y="2618910"/>
          <a:ext cx="7830870" cy="274319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dirty="0"/>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dirty="0"/>
                        <a:t>Number of stories: 31</a:t>
                      </a:r>
                    </a:p>
                  </a:txBody>
                  <a:tcPr/>
                </a:tc>
                <a:tc>
                  <a:txBody>
                    <a:bodyPr/>
                    <a:lstStyle/>
                    <a:p>
                      <a:endParaRPr lang="en-US" noProof="0"/>
                    </a:p>
                  </a:txBody>
                  <a:tcPr/>
                </a:tc>
                <a:extLst>
                  <a:ext uri="{0D108BD9-81ED-4DB2-BD59-A6C34878D82A}">
                    <a16:rowId xmlns:a16="http://schemas.microsoft.com/office/drawing/2014/main" val="883314903"/>
                  </a:ext>
                </a:extLst>
              </a:tr>
              <a:tr h="370840">
                <a:tc>
                  <a:txBody>
                    <a:bodyPr/>
                    <a:lstStyle/>
                    <a:p>
                      <a:r>
                        <a:rPr lang="en-US" noProof="0" dirty="0"/>
                        <a:t>Number of bugs: 0</a:t>
                      </a:r>
                    </a:p>
                  </a:txBody>
                  <a:tcPr/>
                </a:tc>
                <a:tc>
                  <a:txBody>
                    <a:bodyPr/>
                    <a:lstStyle/>
                    <a:p>
                      <a:endParaRPr lang="en-US" noProof="0"/>
                    </a:p>
                  </a:txBody>
                  <a:tcPr/>
                </a:tc>
                <a:extLst>
                  <a:ext uri="{0D108BD9-81ED-4DB2-BD59-A6C34878D82A}">
                    <a16:rowId xmlns:a16="http://schemas.microsoft.com/office/drawing/2014/main" val="428254498"/>
                  </a:ext>
                </a:extLst>
              </a:tr>
              <a:tr h="370839">
                <a:tc>
                  <a:txBody>
                    <a:bodyPr/>
                    <a:lstStyle/>
                    <a:p>
                      <a:pPr lvl="0">
                        <a:buNone/>
                      </a:pPr>
                      <a:r>
                        <a:rPr lang="en-US" noProof="0" dirty="0"/>
                        <a:t>Number of tasks: 55</a:t>
                      </a:r>
                    </a:p>
                  </a:txBody>
                  <a:tcPr/>
                </a:tc>
                <a:tc>
                  <a:txBody>
                    <a:bodyPr/>
                    <a:lstStyle/>
                    <a:p>
                      <a:pPr lvl="0">
                        <a:buNone/>
                      </a:pPr>
                      <a:endParaRPr lang="en-US" noProof="0"/>
                    </a:p>
                  </a:txBody>
                  <a:tcPr/>
                </a:tc>
                <a:extLst>
                  <a:ext uri="{0D108BD9-81ED-4DB2-BD59-A6C34878D82A}">
                    <a16:rowId xmlns:a16="http://schemas.microsoft.com/office/drawing/2014/main" val="4185709446"/>
                  </a:ext>
                </a:extLst>
              </a:tr>
              <a:tr h="370839">
                <a:tc>
                  <a:txBody>
                    <a:bodyPr/>
                    <a:lstStyle/>
                    <a:p>
                      <a:pPr lvl="0">
                        <a:buNone/>
                      </a:pPr>
                      <a:r>
                        <a:rPr lang="en-US" noProof="0" dirty="0"/>
                        <a:t>Number of Management Tasks (Scrum): 28</a:t>
                      </a:r>
                    </a:p>
                  </a:txBody>
                  <a:tcPr/>
                </a:tc>
                <a:tc>
                  <a:txBody>
                    <a:bodyPr/>
                    <a:lstStyle/>
                    <a:p>
                      <a:pPr lvl="0">
                        <a:buNone/>
                      </a:pPr>
                      <a:endParaRPr lang="en-US" noProof="0" dirty="0"/>
                    </a:p>
                  </a:txBody>
                  <a:tcPr/>
                </a:tc>
                <a:extLst>
                  <a:ext uri="{0D108BD9-81ED-4DB2-BD59-A6C34878D82A}">
                    <a16:rowId xmlns:a16="http://schemas.microsoft.com/office/drawing/2014/main" val="563517871"/>
                  </a:ext>
                </a:extLst>
              </a:tr>
              <a:tr h="370839">
                <a:tc>
                  <a:txBody>
                    <a:bodyPr/>
                    <a:lstStyle/>
                    <a:p>
                      <a:pPr lvl="0">
                        <a:buNone/>
                      </a:pPr>
                      <a:r>
                        <a:rPr lang="en-US" noProof="0" dirty="0"/>
                        <a:t>Number of team members: 5</a:t>
                      </a:r>
                    </a:p>
                  </a:txBody>
                  <a:tcPr/>
                </a:tc>
                <a:tc>
                  <a:txBody>
                    <a:bodyPr/>
                    <a:lstStyle/>
                    <a:p>
                      <a:pPr lvl="0" algn="ctr">
                        <a:buNone/>
                      </a:pPr>
                      <a:r>
                        <a:rPr lang="en-US" noProof="0" dirty="0"/>
                        <a:t>Planned: 5              Actual: 5  </a:t>
                      </a:r>
                    </a:p>
                  </a:txBody>
                  <a:tcPr/>
                </a:tc>
                <a:extLst>
                  <a:ext uri="{0D108BD9-81ED-4DB2-BD59-A6C34878D82A}">
                    <a16:rowId xmlns:a16="http://schemas.microsoft.com/office/drawing/2014/main" val="2843102962"/>
                  </a:ext>
                </a:extLst>
              </a:tr>
              <a:tr h="370838">
                <a:tc>
                  <a:txBody>
                    <a:bodyPr/>
                    <a:lstStyle/>
                    <a:p>
                      <a:pPr lvl="0">
                        <a:buNone/>
                      </a:pPr>
                      <a:r>
                        <a:rPr lang="en-US" noProof="0" dirty="0"/>
                        <a:t>Total planned estimation vs execution: </a:t>
                      </a:r>
                    </a:p>
                  </a:txBody>
                  <a:tcPr/>
                </a:tc>
                <a:tc>
                  <a:txBody>
                    <a:bodyPr/>
                    <a:lstStyle/>
                    <a:p>
                      <a:pPr lvl="0" algn="ctr">
                        <a:buNone/>
                      </a:pPr>
                      <a:r>
                        <a:rPr lang="en-US" noProof="0" dirty="0"/>
                        <a:t>Planned hours: 366h</a:t>
                      </a:r>
                    </a:p>
                    <a:p>
                      <a:pPr lvl="0" algn="ctr">
                        <a:buNone/>
                      </a:pPr>
                      <a:r>
                        <a:rPr lang="en-US" noProof="0" dirty="0"/>
                        <a:t>Executed hours: 398h</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rPr>
              <a:t>Planned Start Date: 25 November                                     Real Start Date:  25 of November</a:t>
            </a:r>
          </a:p>
          <a:p>
            <a:pPr marL="0" indent="0">
              <a:buNone/>
            </a:pPr>
            <a:r>
              <a:rPr lang="en-US" sz="1800" dirty="0">
                <a:solidFill>
                  <a:schemeClr val="tx1"/>
                </a:solidFill>
              </a:rPr>
              <a:t>Planned Finished Date: 5 of January                                 Real Finish Date: 5 of January</a:t>
            </a:r>
          </a:p>
          <a:p>
            <a:pPr marL="0" indent="0">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2441679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1219116126"/>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sz="1400" b="0" i="1" u="none" strike="noStrike" cap="none" dirty="0">
                          <a:solidFill>
                            <a:schemeClr val="tx1"/>
                          </a:solidFill>
                          <a:effectLst/>
                          <a:latin typeface="+mn-lt"/>
                          <a:ea typeface="+mn-ea"/>
                          <a:cs typeface="+mn-cs"/>
                          <a:sym typeface="Arial"/>
                        </a:rPr>
                        <a:t>USAC11</a:t>
                      </a:r>
                      <a:r>
                        <a:rPr lang="pt-PT" sz="1400" b="0" i="0" u="none" strike="noStrike" cap="none" dirty="0">
                          <a:solidFill>
                            <a:schemeClr val="tx1"/>
                          </a:solidFill>
                          <a:effectLst/>
                          <a:latin typeface="+mn-lt"/>
                          <a:ea typeface="+mn-ea"/>
                          <a:cs typeface="+mn-cs"/>
                          <a:sym typeface="Arial"/>
                        </a:rPr>
                        <a:t> </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sz="1400" b="0" i="1" u="none" strike="noStrike" cap="none" dirty="0">
                          <a:solidFill>
                            <a:schemeClr val="tx1"/>
                          </a:solidFill>
                          <a:effectLst/>
                          <a:latin typeface="+mn-lt"/>
                          <a:ea typeface="+mn-ea"/>
                          <a:cs typeface="+mn-cs"/>
                          <a:sym typeface="Arial"/>
                        </a:rPr>
                        <a:t>USAC12</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USAC13</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sz="1400" b="0" i="1" u="none" strike="noStrike" cap="none" dirty="0">
                          <a:solidFill>
                            <a:schemeClr val="tx1"/>
                          </a:solidFill>
                          <a:effectLst/>
                          <a:latin typeface="+mn-lt"/>
                          <a:ea typeface="+mn-ea"/>
                          <a:cs typeface="+mn-cs"/>
                          <a:sym typeface="Arial"/>
                        </a:rPr>
                        <a:t>USAC14</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0" i="1" u="none" strike="noStrike" cap="none" dirty="0">
                          <a:solidFill>
                            <a:schemeClr val="tx1"/>
                          </a:solidFill>
                          <a:effectLst/>
                          <a:latin typeface="+mn-lt"/>
                          <a:ea typeface="+mn-ea"/>
                          <a:cs typeface="+mn-cs"/>
                          <a:sym typeface="Arial"/>
                        </a:rPr>
                        <a:t>USAC15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USAC16</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USAC17</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USAC18</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USEI17</a:t>
                      </a:r>
                      <a:r>
                        <a:rPr lang="pt-PT" sz="1400" b="0" i="0" u="none" strike="noStrike" cap="none" dirty="0">
                          <a:solidFill>
                            <a:schemeClr val="tx1"/>
                          </a:solidFill>
                          <a:effectLst/>
                          <a:latin typeface="+mn-lt"/>
                          <a:ea typeface="+mn-ea"/>
                          <a:cs typeface="+mn-cs"/>
                          <a:sym typeface="Arial"/>
                        </a:rPr>
                        <a:t> </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sz="1400" b="0" i="1" u="none" strike="noStrike" cap="none" dirty="0">
                          <a:solidFill>
                            <a:schemeClr val="tx1"/>
                          </a:solidFill>
                          <a:effectLst/>
                          <a:latin typeface="+mn-lt"/>
                          <a:ea typeface="+mn-ea"/>
                          <a:cs typeface="+mn-cs"/>
                          <a:sym typeface="Arial"/>
                        </a:rPr>
                        <a:t>USEI18</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417337576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5CE27-A23F-5633-FD2D-3CDC1D4866DF}"/>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516F591D-1BF5-A4FF-B013-F3F410CD4EB5}"/>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DC492DA5-4B41-6739-7BA8-6187418C6357}"/>
              </a:ext>
            </a:extLst>
          </p:cNvPr>
          <p:cNvGraphicFramePr>
            <a:graphicFrameLocks noGrp="1"/>
          </p:cNvGraphicFramePr>
          <p:nvPr>
            <p:extLst>
              <p:ext uri="{D42A27DB-BD31-4B8C-83A1-F6EECF244321}">
                <p14:modId xmlns:p14="http://schemas.microsoft.com/office/powerpoint/2010/main" val="2767640207"/>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sz="1400" b="0" i="1" u="none" strike="noStrike" cap="none" dirty="0">
                          <a:solidFill>
                            <a:schemeClr val="tx1"/>
                          </a:solidFill>
                          <a:effectLst/>
                          <a:latin typeface="+mn-lt"/>
                          <a:ea typeface="+mn-ea"/>
                          <a:cs typeface="+mn-cs"/>
                          <a:sym typeface="Arial"/>
                        </a:rPr>
                        <a:t>USEI19</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sz="1400" b="0" i="1" u="none" strike="noStrike" cap="none" dirty="0">
                          <a:solidFill>
                            <a:schemeClr val="tx1"/>
                          </a:solidFill>
                          <a:effectLst/>
                          <a:latin typeface="+mn-lt"/>
                          <a:ea typeface="+mn-ea"/>
                          <a:cs typeface="+mn-cs"/>
                          <a:sym typeface="Arial"/>
                        </a:rPr>
                        <a:t>USEI20</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r>
                        <a:rPr lang="pt-PT" sz="1400" b="0" i="1" u="none" strike="noStrike" cap="none" dirty="0">
                          <a:solidFill>
                            <a:schemeClr val="tx1"/>
                          </a:solidFill>
                          <a:effectLst/>
                          <a:latin typeface="+mn-lt"/>
                          <a:ea typeface="+mn-ea"/>
                          <a:cs typeface="+mn-cs"/>
                          <a:sym typeface="Arial"/>
                        </a:rPr>
                        <a:t>USEI21</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r>
                        <a:rPr lang="pt-PT" sz="1400" b="0" i="1" u="none" strike="noStrike" cap="none" dirty="0">
                          <a:solidFill>
                            <a:schemeClr val="tx1"/>
                          </a:solidFill>
                          <a:effectLst/>
                          <a:latin typeface="+mn-lt"/>
                          <a:ea typeface="+mn-ea"/>
                          <a:cs typeface="+mn-cs"/>
                          <a:sym typeface="Arial"/>
                        </a:rPr>
                        <a:t>USEI22</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r>
                        <a:rPr lang="pt-PT" sz="1400" b="0" i="1" u="none" strike="noStrike" cap="none" dirty="0">
                          <a:solidFill>
                            <a:schemeClr val="tx1"/>
                          </a:solidFill>
                          <a:effectLst/>
                          <a:latin typeface="+mn-lt"/>
                          <a:ea typeface="+mn-ea"/>
                          <a:cs typeface="+mn-cs"/>
                          <a:sym typeface="Arial"/>
                        </a:rPr>
                        <a:t>USEI23</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r>
                        <a:rPr lang="pt-PT" sz="1400" b="0" i="1" u="none" strike="noStrike" cap="none" dirty="0">
                          <a:solidFill>
                            <a:schemeClr val="tx1"/>
                          </a:solidFill>
                          <a:effectLst/>
                          <a:latin typeface="+mn-lt"/>
                          <a:ea typeface="+mn-ea"/>
                          <a:cs typeface="+mn-cs"/>
                          <a:sym typeface="Arial"/>
                        </a:rPr>
                        <a:t>USEI24</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dirty="0"/>
                        <a:t>USBD20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dirty="0"/>
                        <a:t>USBD21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dirty="0"/>
                        <a:t>USBD22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dirty="0"/>
                        <a:t>USBD23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420814755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DBAE1-BB9D-CE6B-CE10-0C49029CC5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EEF4ADC-D4DD-B03F-1C6B-AB23A4401407}"/>
              </a:ext>
            </a:extLst>
          </p:cNvPr>
          <p:cNvSpPr>
            <a:spLocks noGrp="1"/>
          </p:cNvSpPr>
          <p:nvPr>
            <p:ph type="title"/>
          </p:nvPr>
        </p:nvSpPr>
        <p:spPr>
          <a:xfrm>
            <a:off x="414000" y="100010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9E0A38FF-916C-5C3B-3649-B86250B3F2F2}"/>
              </a:ext>
            </a:extLst>
          </p:cNvPr>
          <p:cNvGraphicFramePr>
            <a:graphicFrameLocks noGrp="1"/>
          </p:cNvGraphicFramePr>
          <p:nvPr>
            <p:extLst>
              <p:ext uri="{D42A27DB-BD31-4B8C-83A1-F6EECF244321}">
                <p14:modId xmlns:p14="http://schemas.microsoft.com/office/powerpoint/2010/main" val="1455829672"/>
              </p:ext>
            </p:extLst>
          </p:nvPr>
        </p:nvGraphicFramePr>
        <p:xfrm>
          <a:off x="414000" y="1673805"/>
          <a:ext cx="9008401" cy="456182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552515">
                <a:tc>
                  <a:txBody>
                    <a:bodyPr/>
                    <a:lstStyle/>
                    <a:p>
                      <a:r>
                        <a:rPr lang="en-US" noProof="0" dirty="0"/>
                        <a:t>Assignment US</a:t>
                      </a:r>
                    </a:p>
                    <a:p>
                      <a:r>
                        <a:rPr lang="en-US" sz="1200" noProof="0" dirty="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err="1"/>
                        <a:t>Commited</a:t>
                      </a:r>
                      <a:r>
                        <a:rPr lang="en-US" noProof="0" dirty="0"/>
                        <a:t>?</a:t>
                      </a:r>
                    </a:p>
                    <a:p>
                      <a:pPr algn="ctr"/>
                      <a:r>
                        <a:rPr lang="en-US" sz="1200" noProof="0" dirty="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70840">
                <a:tc>
                  <a:txBody>
                    <a:bodyPr/>
                    <a:lstStyle/>
                    <a:p>
                      <a:r>
                        <a:rPr lang="pt-PT" dirty="0"/>
                        <a:t>USBD24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r>
                        <a:rPr lang="pt-PT" dirty="0"/>
                        <a:t>USBD25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r>
                        <a:rPr lang="pt-PT" dirty="0"/>
                        <a:t>USBD26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r>
                        <a:rPr lang="pt-PT" dirty="0"/>
                        <a:t>USBD27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USBD28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70838">
                <a:tc>
                  <a:txBody>
                    <a:bodyPr/>
                    <a:lstStyle/>
                    <a:p>
                      <a:pPr lvl="0">
                        <a:buNone/>
                      </a:pPr>
                      <a:r>
                        <a:rPr lang="pt-PT" dirty="0"/>
                        <a:t>USBD29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70838">
                <a:tc>
                  <a:txBody>
                    <a:bodyPr/>
                    <a:lstStyle/>
                    <a:p>
                      <a:pPr lvl="0">
                        <a:buNone/>
                      </a:pPr>
                      <a:r>
                        <a:rPr lang="pt-PT" dirty="0"/>
                        <a:t>USFA03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70838">
                <a:tc>
                  <a:txBody>
                    <a:bodyPr/>
                    <a:lstStyle/>
                    <a:p>
                      <a:pPr lvl="0">
                        <a:buNone/>
                      </a:pPr>
                      <a:r>
                        <a:rPr lang="pt-PT" dirty="0"/>
                        <a:t>USLP06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70838">
                <a:tc>
                  <a:txBody>
                    <a:bodyPr/>
                    <a:lstStyle/>
                    <a:p>
                      <a:pPr lvl="0">
                        <a:buNone/>
                      </a:pPr>
                      <a:r>
                        <a:rPr lang="pt-PT" dirty="0"/>
                        <a:t>USLP07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70838">
                <a:tc>
                  <a:txBody>
                    <a:bodyPr/>
                    <a:lstStyle/>
                    <a:p>
                      <a:pPr lvl="0">
                        <a:buNone/>
                      </a:pPr>
                      <a:r>
                        <a:rPr lang="pt-PT" dirty="0"/>
                        <a:t>USLP08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yes</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bl>
          </a:graphicData>
        </a:graphic>
      </p:graphicFrame>
    </p:spTree>
    <p:extLst>
      <p:ext uri="{BB962C8B-B14F-4D97-AF65-F5344CB8AC3E}">
        <p14:creationId xmlns:p14="http://schemas.microsoft.com/office/powerpoint/2010/main" val="300227816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team </a:t>
            </a:r>
            <a:r>
              <a:rPr lang="pt-PT" sz="3200" cap="none" dirty="0" err="1">
                <a:solidFill>
                  <a:schemeClr val="tx1"/>
                </a:solidFill>
              </a:rPr>
              <a:t>member</a:t>
            </a:r>
            <a:endParaRPr lang="pt-PT" sz="3200" cap="none" dirty="0">
              <a:solidFill>
                <a:schemeClr val="tx1"/>
              </a:solidFill>
            </a:endParaRP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1416160882"/>
              </p:ext>
            </p:extLst>
          </p:nvPr>
        </p:nvGraphicFramePr>
        <p:xfrm>
          <a:off x="1622630" y="1673805"/>
          <a:ext cx="6604000" cy="4402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257647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dirty="0">
                <a:solidFill>
                  <a:schemeClr val="tx1"/>
                </a:solidFill>
              </a:rPr>
              <a:t>Work </a:t>
            </a:r>
            <a:r>
              <a:rPr lang="pt-PT" sz="3200" cap="none" dirty="0" err="1">
                <a:solidFill>
                  <a:schemeClr val="tx1"/>
                </a:solidFill>
              </a:rPr>
              <a:t>by</a:t>
            </a:r>
            <a:r>
              <a:rPr lang="pt-PT" sz="3200" cap="none" dirty="0">
                <a:solidFill>
                  <a:schemeClr val="tx1"/>
                </a:solidFill>
              </a:rPr>
              <a:t> </a:t>
            </a:r>
            <a:r>
              <a:rPr lang="pt-PT" sz="3200" cap="none" dirty="0" err="1">
                <a:solidFill>
                  <a:schemeClr val="tx1"/>
                </a:solidFill>
              </a:rPr>
              <a:t>type</a:t>
            </a:r>
            <a:endParaRPr lang="pt-PT" sz="3200" cap="none" dirty="0">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2991554572"/>
              </p:ext>
            </p:extLst>
          </p:nvPr>
        </p:nvGraphicFramePr>
        <p:xfrm>
          <a:off x="1487615" y="189883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629226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en-US" sz="3200" cap="none" dirty="0">
                <a:solidFill>
                  <a:schemeClr val="tx1"/>
                </a:solidFill>
              </a:rPr>
              <a:t>Issues / Assumptions / unanswered questions</a:t>
            </a:r>
            <a:endParaRPr lang="en-US" sz="3200" cap="none" dirty="0"/>
          </a:p>
        </p:txBody>
      </p:sp>
      <p:graphicFrame>
        <p:nvGraphicFramePr>
          <p:cNvPr id="3" name="Tabela 2">
            <a:extLst>
              <a:ext uri="{FF2B5EF4-FFF2-40B4-BE49-F238E27FC236}">
                <a16:creationId xmlns:a16="http://schemas.microsoft.com/office/drawing/2014/main" id="{2765780B-B941-BB03-F491-AFEFC4822F45}"/>
              </a:ext>
            </a:extLst>
          </p:cNvPr>
          <p:cNvGraphicFramePr>
            <a:graphicFrameLocks noGrp="1"/>
          </p:cNvGraphicFramePr>
          <p:nvPr>
            <p:extLst>
              <p:ext uri="{D42A27DB-BD31-4B8C-83A1-F6EECF244321}">
                <p14:modId xmlns:p14="http://schemas.microsoft.com/office/powerpoint/2010/main" val="1042591665"/>
              </p:ext>
            </p:extLst>
          </p:nvPr>
        </p:nvGraphicFramePr>
        <p:xfrm>
          <a:off x="414000" y="1673805"/>
          <a:ext cx="9129510" cy="4399015"/>
        </p:xfrm>
        <a:graphic>
          <a:graphicData uri="http://schemas.openxmlformats.org/drawingml/2006/table">
            <a:tbl>
              <a:tblPr firstRow="1" bandRow="1">
                <a:tableStyleId>{912C8C85-51F0-491E-9774-3900AFEF0FD7}</a:tableStyleId>
              </a:tblPr>
              <a:tblGrid>
                <a:gridCol w="413395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530170">
                  <a:extLst>
                    <a:ext uri="{9D8B030D-6E8A-4147-A177-3AD203B41FA5}">
                      <a16:colId xmlns:a16="http://schemas.microsoft.com/office/drawing/2014/main" val="1777303491"/>
                    </a:ext>
                  </a:extLst>
                </a:gridCol>
                <a:gridCol w="1890210">
                  <a:extLst>
                    <a:ext uri="{9D8B030D-6E8A-4147-A177-3AD203B41FA5}">
                      <a16:colId xmlns:a16="http://schemas.microsoft.com/office/drawing/2014/main" val="2634392098"/>
                    </a:ext>
                  </a:extLst>
                </a:gridCol>
              </a:tblGrid>
              <a:tr h="630070">
                <a:tc>
                  <a:txBody>
                    <a:bodyPr/>
                    <a:lstStyle/>
                    <a:p>
                      <a:r>
                        <a:rPr lang="en-US" sz="1200" noProof="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Date / 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Related issue / </a:t>
                      </a:r>
                    </a:p>
                    <a:p>
                      <a:pPr algn="ctr"/>
                      <a:r>
                        <a:rPr lang="en-US" noProof="0" dirty="0"/>
                        <a:t>item in 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934305">
                <a:tc>
                  <a:txBody>
                    <a:bodyPr/>
                    <a:lstStyle/>
                    <a:p>
                      <a:r>
                        <a:rPr lang="pt-PT" dirty="0" err="1"/>
                        <a:t>Issue</a:t>
                      </a:r>
                      <a:r>
                        <a:rPr lang="pt-PT" dirty="0"/>
                        <a:t> </a:t>
                      </a:r>
                      <a:r>
                        <a:rPr lang="pt-PT" dirty="0" err="1"/>
                        <a:t>with</a:t>
                      </a:r>
                      <a:r>
                        <a:rPr lang="pt-PT" dirty="0"/>
                        <a:t> </a:t>
                      </a:r>
                      <a:r>
                        <a:rPr lang="pt-PT" dirty="0" err="1"/>
                        <a:t>the</a:t>
                      </a:r>
                      <a:r>
                        <a:rPr lang="pt-PT" dirty="0"/>
                        <a:t> </a:t>
                      </a:r>
                      <a:r>
                        <a:rPr lang="pt-PT" dirty="0" err="1"/>
                        <a:t>understanding</a:t>
                      </a:r>
                      <a:r>
                        <a:rPr lang="pt-PT" dirty="0"/>
                        <a:t> </a:t>
                      </a:r>
                      <a:r>
                        <a:rPr lang="pt-PT" dirty="0" err="1"/>
                        <a:t>of</a:t>
                      </a:r>
                      <a:r>
                        <a:rPr lang="pt-PT" dirty="0"/>
                        <a:t> </a:t>
                      </a:r>
                      <a:r>
                        <a:rPr lang="pt-PT" dirty="0" err="1"/>
                        <a:t>the</a:t>
                      </a:r>
                      <a:r>
                        <a:rPr lang="pt-PT" dirty="0"/>
                        <a:t> USLP07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Sprint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endParaRPr lang="pt-PT" dirty="0"/>
                    </a:p>
                    <a:p>
                      <a:endParaRPr lang="pt-PT" dirty="0"/>
                    </a:p>
                    <a:p>
                      <a:endParaRPr lang="pt-PT" dirty="0"/>
                    </a:p>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endParaRPr lang="pt-PT" dirty="0"/>
                    </a:p>
                    <a:p>
                      <a:pPr lvl="0">
                        <a:buNone/>
                      </a:pPr>
                      <a:endParaRPr lang="pt-PT" dirty="0"/>
                    </a:p>
                    <a:p>
                      <a:pPr lvl="0">
                        <a:buNone/>
                      </a:pPr>
                      <a:endParaRPr lang="pt-PT" dirty="0"/>
                    </a:p>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endParaRPr lang="pt-PT" dirty="0"/>
                    </a:p>
                    <a:p>
                      <a:pPr lvl="0">
                        <a:buNone/>
                      </a:pPr>
                      <a:endParaRPr lang="pt-PT" dirty="0"/>
                    </a:p>
                    <a:p>
                      <a:pPr lvl="0">
                        <a:buNone/>
                      </a:pPr>
                      <a:endParaRPr lang="pt-PT" dirty="0"/>
                    </a:p>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bl>
          </a:graphicData>
        </a:graphic>
      </p:graphicFrame>
    </p:spTree>
    <p:extLst>
      <p:ext uri="{BB962C8B-B14F-4D97-AF65-F5344CB8AC3E}">
        <p14:creationId xmlns:p14="http://schemas.microsoft.com/office/powerpoint/2010/main" val="374533615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9E7-3FFD-D203-2288-6373118FC01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485DCF-CD7D-9487-0175-274A08E056DE}"/>
              </a:ext>
            </a:extLst>
          </p:cNvPr>
          <p:cNvSpPr>
            <a:spLocks noGrp="1"/>
          </p:cNvSpPr>
          <p:nvPr>
            <p:ph type="title"/>
          </p:nvPr>
        </p:nvSpPr>
        <p:spPr/>
        <p:txBody>
          <a:bodyPr/>
          <a:lstStyle/>
          <a:p>
            <a:r>
              <a:rPr lang="en-US" sz="3200" cap="none" dirty="0">
                <a:solidFill>
                  <a:schemeClr val="tx1"/>
                </a:solidFill>
              </a:rPr>
              <a:t>Daily Meetings</a:t>
            </a:r>
            <a:endParaRPr lang="en-US" sz="3200" cap="none" dirty="0"/>
          </a:p>
        </p:txBody>
      </p:sp>
      <p:sp>
        <p:nvSpPr>
          <p:cNvPr id="2" name="Título 4">
            <a:extLst>
              <a:ext uri="{FF2B5EF4-FFF2-40B4-BE49-F238E27FC236}">
                <a16:creationId xmlns:a16="http://schemas.microsoft.com/office/drawing/2014/main" id="{6298545B-B353-4200-A812-3BB5E336033D}"/>
              </a:ext>
            </a:extLst>
          </p:cNvPr>
          <p:cNvSpPr txBox="1">
            <a:spLocks/>
          </p:cNvSpPr>
          <p:nvPr/>
        </p:nvSpPr>
        <p:spPr>
          <a:xfrm>
            <a:off x="431400" y="1571611"/>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dirty="0">
              <a:solidFill>
                <a:schemeClr val="tx1"/>
              </a:solidFill>
            </a:endParaRPr>
          </a:p>
        </p:txBody>
      </p:sp>
      <p:graphicFrame>
        <p:nvGraphicFramePr>
          <p:cNvPr id="3" name="Tabela 2">
            <a:extLst>
              <a:ext uri="{FF2B5EF4-FFF2-40B4-BE49-F238E27FC236}">
                <a16:creationId xmlns:a16="http://schemas.microsoft.com/office/drawing/2014/main" id="{9A760796-9F6B-C0FD-165B-0762CD07EBDE}"/>
              </a:ext>
            </a:extLst>
          </p:cNvPr>
          <p:cNvGraphicFramePr>
            <a:graphicFrameLocks noGrp="1"/>
          </p:cNvGraphicFramePr>
          <p:nvPr>
            <p:extLst>
              <p:ext uri="{D42A27DB-BD31-4B8C-83A1-F6EECF244321}">
                <p14:modId xmlns:p14="http://schemas.microsoft.com/office/powerpoint/2010/main" val="1814268666"/>
              </p:ext>
            </p:extLst>
          </p:nvPr>
        </p:nvGraphicFramePr>
        <p:xfrm>
          <a:off x="414000" y="1673805"/>
          <a:ext cx="9129510" cy="478851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gridCol w="1170130">
                  <a:extLst>
                    <a:ext uri="{9D8B030D-6E8A-4147-A177-3AD203B41FA5}">
                      <a16:colId xmlns:a16="http://schemas.microsoft.com/office/drawing/2014/main" val="1328943202"/>
                    </a:ext>
                  </a:extLst>
                </a:gridCol>
              </a:tblGrid>
              <a:tr h="630070">
                <a:tc>
                  <a:txBody>
                    <a:bodyPr/>
                    <a:lstStyle/>
                    <a:p>
                      <a:r>
                        <a:rPr lang="en-US" sz="1200" noProof="0"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dirty="0"/>
                        <a:t>Place /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dirty="0"/>
                        <a:t>Team member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450050">
                <a:tc>
                  <a:txBody>
                    <a:bodyPr/>
                    <a:lstStyle/>
                    <a:p>
                      <a:r>
                        <a:rPr lang="pt-PT" dirty="0"/>
                        <a:t>25/11/2024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39">
                <a:tc>
                  <a:txBody>
                    <a:bodyPr/>
                    <a:lstStyle/>
                    <a:p>
                      <a:r>
                        <a:rPr lang="pt-PT" dirty="0"/>
                        <a:t>26/11/2024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70839">
                <a:tc>
                  <a:txBody>
                    <a:bodyPr/>
                    <a:lstStyle/>
                    <a:p>
                      <a:r>
                        <a:rPr lang="pt-PT" dirty="0"/>
                        <a:t>27/11/2024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370839">
                <a:tc>
                  <a:txBody>
                    <a:bodyPr/>
                    <a:lstStyle/>
                    <a:p>
                      <a:r>
                        <a:rPr lang="pt-PT" dirty="0"/>
                        <a:t>28/11/2024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370839">
                <a:tc>
                  <a:txBody>
                    <a:bodyPr/>
                    <a:lstStyle/>
                    <a:p>
                      <a:r>
                        <a:rPr lang="pt-PT" dirty="0"/>
                        <a:t>29/11/2024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370839">
                <a:tc>
                  <a:txBody>
                    <a:bodyPr/>
                    <a:lstStyle/>
                    <a:p>
                      <a:r>
                        <a:rPr lang="pt-PT" dirty="0"/>
                        <a:t>30/11/2024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370839">
                <a:tc>
                  <a:txBody>
                    <a:bodyPr/>
                    <a:lstStyle/>
                    <a:p>
                      <a:pPr lvl="0">
                        <a:buNone/>
                      </a:pPr>
                      <a:r>
                        <a:rPr lang="pt-PT" dirty="0"/>
                        <a:t>01/12/2024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Home</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370839">
                <a:tc>
                  <a:txBody>
                    <a:bodyPr/>
                    <a:lstStyle/>
                    <a:p>
                      <a:pPr lvl="0">
                        <a:buNone/>
                      </a:pPr>
                      <a:r>
                        <a:rPr lang="pt-PT" dirty="0"/>
                        <a:t>02/12/2024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93408"/>
                  </a:ext>
                </a:extLst>
              </a:tr>
              <a:tr h="370839">
                <a:tc>
                  <a:txBody>
                    <a:bodyPr/>
                    <a:lstStyle/>
                    <a:p>
                      <a:pPr lvl="0">
                        <a:buNone/>
                      </a:pPr>
                      <a:r>
                        <a:rPr lang="pt-PT" dirty="0"/>
                        <a:t>03/12/2024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11371"/>
                  </a:ext>
                </a:extLst>
              </a:tr>
              <a:tr h="370839">
                <a:tc>
                  <a:txBody>
                    <a:bodyPr/>
                    <a:lstStyle/>
                    <a:p>
                      <a:pPr lvl="0">
                        <a:buNone/>
                      </a:pPr>
                      <a:r>
                        <a:rPr lang="pt-PT" dirty="0"/>
                        <a:t>04/12/2024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302"/>
                  </a:ext>
                </a:extLst>
              </a:tr>
              <a:tr h="370839">
                <a:tc>
                  <a:txBody>
                    <a:bodyPr/>
                    <a:lstStyle/>
                    <a:p>
                      <a:pPr lvl="0">
                        <a:buNone/>
                      </a:pPr>
                      <a:r>
                        <a:rPr lang="pt-PT" dirty="0"/>
                        <a:t>05/12/2024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err="1"/>
                        <a:t>Class</a:t>
                      </a:r>
                      <a:r>
                        <a:rPr lang="pt-PT" dirty="0"/>
                        <a:t> / 15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51432"/>
                  </a:ext>
                </a:extLst>
              </a:tr>
            </a:tbl>
          </a:graphicData>
        </a:graphic>
      </p:graphicFrame>
    </p:spTree>
    <p:extLst>
      <p:ext uri="{BB962C8B-B14F-4D97-AF65-F5344CB8AC3E}">
        <p14:creationId xmlns:p14="http://schemas.microsoft.com/office/powerpoint/2010/main" val="1272851376"/>
      </p:ext>
    </p:extLst>
  </p:cSld>
  <p:clrMapOvr>
    <a:masterClrMapping/>
  </p:clrMapOvr>
  <p:transition spd="med">
    <p:fade/>
  </p:transition>
</p:sld>
</file>

<file path=ppt/theme/theme1.xml><?xml version="1.0" encoding="utf-8"?>
<a:theme xmlns:a="http://schemas.openxmlformats.org/drawingml/2006/main" name="1_ISEP">
  <a:themeElements>
    <a:clrScheme name="Laranja-avermelhad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d04904d-c619-4467-a32f-09812827fd8e">
      <Terms xmlns="http://schemas.microsoft.com/office/infopath/2007/PartnerControls"/>
    </lcf76f155ced4ddcb4097134ff3c332f>
    <TaxCatchAll xmlns="b4fdeaeb-cd21-48a0-91d3-a71b662e0a0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A52B1E44048D8469E872E4EAE2C3404" ma:contentTypeVersion="11" ma:contentTypeDescription="Criar um novo documento." ma:contentTypeScope="" ma:versionID="5d6bea2526e958e85fe4b0fdb202b19b">
  <xsd:schema xmlns:xsd="http://www.w3.org/2001/XMLSchema" xmlns:xs="http://www.w3.org/2001/XMLSchema" xmlns:p="http://schemas.microsoft.com/office/2006/metadata/properties" xmlns:ns2="ed04904d-c619-4467-a32f-09812827fd8e" xmlns:ns3="b4fdeaeb-cd21-48a0-91d3-a71b662e0a05" targetNamespace="http://schemas.microsoft.com/office/2006/metadata/properties" ma:root="true" ma:fieldsID="bffbf4134176b596353c185a581a363d" ns2:_="" ns3:_="">
    <xsd:import namespace="ed04904d-c619-4467-a32f-09812827fd8e"/>
    <xsd:import namespace="b4fdeaeb-cd21-48a0-91d3-a71b662e0a0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4904d-c619-4467-a32f-09812827f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m" ma:readOnly="false" ma:fieldId="{5cf76f15-5ced-4ddc-b409-7134ff3c332f}" ma:taxonomyMulti="true" ma:sspId="abd39c20-4416-4a86-a41d-df69d8f2de9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fdeaeb-cd21-48a0-91d3-a71b662e0a0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915ae7b-29a8-45ec-b859-842c81a716b0}" ma:internalName="TaxCatchAll" ma:showField="CatchAllData" ma:web="b4fdeaeb-cd21-48a0-91d3-a71b662e0a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B87164-EF5F-43C8-917E-48B38ACAFD1E}">
  <ds:schemaRefs>
    <ds:schemaRef ds:uri="http://schemas.openxmlformats.org/package/2006/metadata/core-properties"/>
    <ds:schemaRef ds:uri="http://purl.org/dc/elements/1.1/"/>
    <ds:schemaRef ds:uri="b4fdeaeb-cd21-48a0-91d3-a71b662e0a05"/>
    <ds:schemaRef ds:uri="http://schemas.microsoft.com/office/2006/metadata/properties"/>
    <ds:schemaRef ds:uri="http://purl.org/dc/terms/"/>
    <ds:schemaRef ds:uri="http://schemas.microsoft.com/office/2006/documentManagement/types"/>
    <ds:schemaRef ds:uri="http://schemas.microsoft.com/office/infopath/2007/PartnerControls"/>
    <ds:schemaRef ds:uri="ed04904d-c619-4467-a32f-09812827fd8e"/>
    <ds:schemaRef ds:uri="http://www.w3.org/XML/1998/namespace"/>
    <ds:schemaRef ds:uri="http://purl.org/dc/dcmitype/"/>
  </ds:schemaRefs>
</ds:datastoreItem>
</file>

<file path=customXml/itemProps2.xml><?xml version="1.0" encoding="utf-8"?>
<ds:datastoreItem xmlns:ds="http://schemas.openxmlformats.org/officeDocument/2006/customXml" ds:itemID="{343706E8-7DEF-45BC-8335-95BA84D3C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4904d-c619-4467-a32f-09812827fd8e"/>
    <ds:schemaRef ds:uri="b4fdeaeb-cd21-48a0-91d3-a71b662e0a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984168-AABC-4753-B4EC-59CA9D0883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5321</TotalTime>
  <Words>1455</Words>
  <Application>Microsoft Office PowerPoint</Application>
  <PresentationFormat>Papel A4 (210x297 mm)</PresentationFormat>
  <Paragraphs>580</Paragraphs>
  <Slides>19</Slides>
  <Notes>10</Notes>
  <HiddenSlides>0</HiddenSlides>
  <MMClips>0</MMClips>
  <ScaleCrop>false</ScaleCrop>
  <HeadingPairs>
    <vt:vector size="8" baseType="variant">
      <vt:variant>
        <vt:lpstr>Tipos de letra usados</vt:lpstr>
      </vt:variant>
      <vt:variant>
        <vt:i4>3</vt:i4>
      </vt:variant>
      <vt:variant>
        <vt:lpstr>Tema</vt:lpstr>
      </vt:variant>
      <vt:variant>
        <vt:i4>1</vt:i4>
      </vt:variant>
      <vt:variant>
        <vt:lpstr>Servidores OLE incorporados</vt:lpstr>
      </vt:variant>
      <vt:variant>
        <vt:i4>1</vt:i4>
      </vt:variant>
      <vt:variant>
        <vt:lpstr>Títulos dos diapositivos</vt:lpstr>
      </vt:variant>
      <vt:variant>
        <vt:i4>19</vt:i4>
      </vt:variant>
    </vt:vector>
  </HeadingPairs>
  <TitlesOfParts>
    <vt:vector size="24" baseType="lpstr">
      <vt:lpstr>Arial</vt:lpstr>
      <vt:lpstr>Calibri</vt:lpstr>
      <vt:lpstr>Kozuka Gothic Pro M</vt:lpstr>
      <vt:lpstr>1_ISEP</vt:lpstr>
      <vt:lpstr>Pacote</vt:lpstr>
      <vt:lpstr>Class 2DM Group 131 SPRINT 3</vt:lpstr>
      <vt:lpstr>Sprint planning – Sprint 3</vt:lpstr>
      <vt:lpstr>Sprint planning</vt:lpstr>
      <vt:lpstr>Sprint planning</vt:lpstr>
      <vt:lpstr>Sprint planning</vt:lpstr>
      <vt:lpstr>Work by team member</vt:lpstr>
      <vt:lpstr>Work by type</vt:lpstr>
      <vt:lpstr>Issues / Assumptions / unanswered questions</vt:lpstr>
      <vt:lpstr>Daily Meetings</vt:lpstr>
      <vt:lpstr>Daily Meetings</vt:lpstr>
      <vt:lpstr>Daily Meetings</vt:lpstr>
      <vt:lpstr>Daily Meetings</vt:lpstr>
      <vt:lpstr>LLM assessment (ChatGPT, Copilot, or other)</vt:lpstr>
      <vt:lpstr>LLM performance assessment</vt:lpstr>
      <vt:lpstr>LLM performance assessment</vt:lpstr>
      <vt:lpstr>Overall Project performance:</vt:lpstr>
      <vt:lpstr>Sprint Retrospective</vt:lpstr>
      <vt:lpstr>Sprint Retrospective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lastModifiedBy>Romeu Francisco Zou Xu</cp:lastModifiedBy>
  <cp:revision>480</cp:revision>
  <dcterms:created xsi:type="dcterms:W3CDTF">2010-10-20T15:48:12Z</dcterms:created>
  <dcterms:modified xsi:type="dcterms:W3CDTF">2025-01-06T20:10:17Z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0x010100BA52B1E44048D8469E872E4EAE2C3404</vt:lpwstr>
  </property>
  <property fmtid="{D5CDD505-2E9C-101B-9397-08002B2CF9AE}" pid="3" name="MediaServiceImageTags">
    <vt:lpwstr/>
  </property>
</Properties>
</file>