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Google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oogle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GoogleSans-italic.fntdata"/><Relationship Id="rId10" Type="http://schemas.openxmlformats.org/officeDocument/2006/relationships/slide" Target="slides/slide6.xml"/><Relationship Id="rId32" Type="http://schemas.openxmlformats.org/officeDocument/2006/relationships/font" Target="fonts/GoogleSans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Google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41964d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41964d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41cdf341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41cdf341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41cdf34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41cdf34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41cdf341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41cdf34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41cdf34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41cdf34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41cdf34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41cdf34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41cdf341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41cdf341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41cdf341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41cdf341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41cdf34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41cdf34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41cdf34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41cdf34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41cdf341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41cdf341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41cdf3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41cdf3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41cdf341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41cdf341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41cdf341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41cdf341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41cdf341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41cdf341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41cdf34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41cdf34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41cdf34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41cdf34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41cdf34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41cdf34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41cdf34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41cdf34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41cdf34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41cdf34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41cdf34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41cdf34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41cdf341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41cdf34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Ask students to begin to research the top three areas of their diamond.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Give out </a:t>
            </a: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Activity 2: Research summary </a:t>
            </a: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for students to complete. They can use the prompts above to kickstart their research. 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 sz="1400">
                <a:latin typeface="Google Sans"/>
                <a:ea typeface="Google Sans"/>
                <a:cs typeface="Google Sans"/>
                <a:sym typeface="Google Sans"/>
              </a:rPr>
              <a:t>Encourage students to think beyond what they see on screen - for example, they could speak to people to gain a stronger understanding of issues. </a:t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5995275" y="2400475"/>
            <a:ext cx="137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650250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5985358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320440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340300" y="2400475"/>
            <a:ext cx="137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15175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960200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305225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650250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15175" y="1208850"/>
            <a:ext cx="1214400" cy="121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0200" y="1208850"/>
            <a:ext cx="1214400" cy="1214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305225" y="1208850"/>
            <a:ext cx="1214400" cy="12144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650250" y="1208850"/>
            <a:ext cx="1214400" cy="1214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995275" y="1208850"/>
            <a:ext cx="1214400" cy="12144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40300" y="1208850"/>
            <a:ext cx="1214400" cy="12144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650250" y="3034800"/>
            <a:ext cx="1214400" cy="12144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995275" y="3034800"/>
            <a:ext cx="1214400" cy="12144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340300" y="3034800"/>
            <a:ext cx="1214400" cy="12144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TOC] Headline1 + Two Body1 + Page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503375" y="1603715"/>
            <a:ext cx="40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104950" y="160371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6364625" y="1603715"/>
            <a:ext cx="10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500"/>
            </a:lvl1pPr>
            <a:lvl2pPr lvl="1" rtl="0">
              <a:buNone/>
              <a:defRPr sz="1500"/>
            </a:lvl2pPr>
            <a:lvl3pPr lvl="2" rtl="0">
              <a:buNone/>
              <a:defRPr sz="1500"/>
            </a:lvl3pPr>
            <a:lvl4pPr lvl="3" rtl="0">
              <a:buNone/>
              <a:defRPr sz="1500"/>
            </a:lvl4pPr>
            <a:lvl5pPr lvl="4" rtl="0">
              <a:buNone/>
              <a:defRPr sz="1500"/>
            </a:lvl5pPr>
            <a:lvl6pPr lvl="5" rtl="0">
              <a:buNone/>
              <a:defRPr sz="1500"/>
            </a:lvl6pPr>
            <a:lvl7pPr lvl="6" rtl="0">
              <a:buNone/>
              <a:defRPr sz="1500"/>
            </a:lvl7pPr>
            <a:lvl8pPr lvl="7" rtl="0">
              <a:buNone/>
              <a:defRPr sz="1500"/>
            </a:lvl8pPr>
            <a:lvl9pPr lvl="8" rtl="0">
              <a:buNone/>
              <a:defRPr sz="15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500400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3332974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6165548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6" name="Google Shape;86;p12"/>
          <p:cNvSpPr txBox="1"/>
          <p:nvPr>
            <p:ph idx="4" type="body"/>
          </p:nvPr>
        </p:nvSpPr>
        <p:spPr>
          <a:xfrm>
            <a:off x="500400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7" name="Google Shape;87;p12"/>
          <p:cNvSpPr txBox="1"/>
          <p:nvPr>
            <p:ph idx="5" type="body"/>
          </p:nvPr>
        </p:nvSpPr>
        <p:spPr>
          <a:xfrm>
            <a:off x="3332974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8" name="Google Shape;88;p12"/>
          <p:cNvSpPr txBox="1"/>
          <p:nvPr>
            <p:ph idx="6" type="body"/>
          </p:nvPr>
        </p:nvSpPr>
        <p:spPr>
          <a:xfrm>
            <a:off x="6165548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9" name="Google Shape;89;p12"/>
          <p:cNvSpPr txBox="1"/>
          <p:nvPr>
            <p:ph idx="7" type="subTitle"/>
          </p:nvPr>
        </p:nvSpPr>
        <p:spPr>
          <a:xfrm>
            <a:off x="50040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8" type="subTitle"/>
          </p:nvPr>
        </p:nvSpPr>
        <p:spPr>
          <a:xfrm>
            <a:off x="333285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9" type="subTitle"/>
          </p:nvPr>
        </p:nvSpPr>
        <p:spPr>
          <a:xfrm>
            <a:off x="616530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x8 grid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-4987"/>
            <a:ext cx="9144000" cy="5200386"/>
            <a:chOff x="0" y="-4987"/>
            <a:chExt cx="9144000" cy="5200386"/>
          </a:xfrm>
        </p:grpSpPr>
        <p:cxnSp>
          <p:nvCxnSpPr>
            <p:cNvPr id="96" name="Google Shape;96;p14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/ White">
  <p:cSld name="BIG_NUMBER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852103" y="4234224"/>
            <a:ext cx="39750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7B7B7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542316" y="24617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826802" y="2206949"/>
            <a:ext cx="6862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subTitle"/>
          </p:nvPr>
        </p:nvSpPr>
        <p:spPr>
          <a:xfrm>
            <a:off x="852103" y="2038110"/>
            <a:ext cx="68622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3" type="subTitle"/>
          </p:nvPr>
        </p:nvSpPr>
        <p:spPr>
          <a:xfrm>
            <a:off x="844700" y="4125925"/>
            <a:ext cx="3975000" cy="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54545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title + body">
  <p:cSld name="TITLE_ONLY_1_1_1"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891644" y="1549150"/>
            <a:ext cx="54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2" type="title"/>
          </p:nvPr>
        </p:nvSpPr>
        <p:spPr>
          <a:xfrm>
            <a:off x="1837625" y="3262500"/>
            <a:ext cx="54816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3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pography">
  <p:cSld name="TITLE_6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4844052" y="2529253"/>
            <a:ext cx="2806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543675" y="2415963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3675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43675" y="3350900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543675" y="4224775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844052" y="3418525"/>
            <a:ext cx="2881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844050" y="4356775"/>
            <a:ext cx="182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543675" y="3708575"/>
            <a:ext cx="2806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43675" y="4553150"/>
            <a:ext cx="2484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844050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4844050" y="3708575"/>
            <a:ext cx="2114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4844050" y="4553161"/>
            <a:ext cx="1376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43675" y="1254750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5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43675" y="20049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1">
  <p:cSld name="TITLE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574" y="1399325"/>
            <a:ext cx="5786850" cy="21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1075" y="4216775"/>
            <a:ext cx="1841852" cy="6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type="ctrTitle"/>
          </p:nvPr>
        </p:nvSpPr>
        <p:spPr>
          <a:xfrm>
            <a:off x="1216050" y="2188432"/>
            <a:ext cx="6711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Branded Typeface">
  <p:cSld name="SECTION_HEAD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12450" y="2150850"/>
            <a:ext cx="792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 + Body 1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500400" y="1598540"/>
            <a:ext cx="68109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 + Body 2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00400" y="1596964"/>
            <a:ext cx="36537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2 + Body2">
  <p:cSld name="TITLE_AND_BODY_1_1">
    <p:bg>
      <p:bgPr>
        <a:solidFill>
          <a:srgbClr val="4285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04900" y="437650"/>
            <a:ext cx="79236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title"/>
          </p:nvPr>
        </p:nvSpPr>
        <p:spPr>
          <a:xfrm>
            <a:off x="604900" y="3836725"/>
            <a:ext cx="7923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3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TITLE_AND_BODY_1_1_1">
    <p:bg>
      <p:bgPr>
        <a:solidFill>
          <a:srgbClr val="292D3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500400" y="2090650"/>
            <a:ext cx="5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title"/>
          </p:nvPr>
        </p:nvSpPr>
        <p:spPr>
          <a:xfrm>
            <a:off x="500400" y="2614650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3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idx="4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03375" y="436600"/>
            <a:ext cx="83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Google Sans"/>
              <a:buNone/>
              <a:defRPr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503375" y="1152475"/>
            <a:ext cx="832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1800"/>
              <a:buFont typeface="Google Sans"/>
              <a:buChar char="●"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Eliminate: </a:t>
            </a:r>
            <a:r>
              <a:rPr lang="en">
                <a:solidFill>
                  <a:schemeClr val="dk1"/>
                </a:solidFill>
              </a:rPr>
              <a:t>If </a:t>
            </a:r>
            <a:r>
              <a:rPr lang="en">
                <a:solidFill>
                  <a:srgbClr val="0000FF"/>
                </a:solidFill>
              </a:rPr>
              <a:t>s = x </a:t>
            </a:r>
            <a:r>
              <a:rPr lang="en">
                <a:solidFill>
                  <a:schemeClr val="dk1"/>
                </a:solidFill>
              </a:rPr>
              <a:t>is a variable, and </a:t>
            </a:r>
            <a:r>
              <a:rPr lang="en">
                <a:solidFill>
                  <a:srgbClr val="0000FF"/>
                </a:solidFill>
              </a:rPr>
              <a:t>x </a:t>
            </a:r>
            <a:r>
              <a:rPr lang="en">
                <a:solidFill>
                  <a:schemeClr val="dk1"/>
                </a:solidFill>
              </a:rPr>
              <a:t>does not occur in </a:t>
            </a:r>
            <a:r>
              <a:rPr lang="en">
                <a:solidFill>
                  <a:srgbClr val="0000FF"/>
                </a:solidFill>
              </a:rPr>
              <a:t>t </a:t>
            </a:r>
            <a:r>
              <a:rPr lang="en">
                <a:solidFill>
                  <a:schemeClr val="dk1"/>
                </a:solidFill>
              </a:rPr>
              <a:t>(the occurs check), then 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 Let </a:t>
            </a:r>
            <a:r>
              <a:rPr lang="en">
                <a:solidFill>
                  <a:srgbClr val="0000FF"/>
                </a:solidFill>
              </a:rPr>
              <a:t>𝜑 = {x → t}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    Uni(S) = Unif(𝜑(S’)) o {x → t}</a:t>
            </a:r>
            <a:endParaRPr>
              <a:solidFill>
                <a:srgbClr val="0000FF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Let </a:t>
            </a:r>
            <a:r>
              <a:rPr lang="en">
                <a:solidFill>
                  <a:srgbClr val="0000FF"/>
                </a:solidFill>
              </a:rPr>
              <a:t>𝜓 = Unif(𝜑(S’))</a:t>
            </a:r>
            <a:endParaRPr>
              <a:solidFill>
                <a:srgbClr val="0000FF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Unif(S) = {x → 𝜓(t)} o 𝜓</a:t>
            </a:r>
            <a:endParaRPr>
              <a:solidFill>
                <a:srgbClr val="0000FF"/>
              </a:solidFill>
            </a:endParaRPr>
          </a:p>
          <a:p>
            <a:pPr indent="-355600" lvl="1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rgbClr val="0000FF"/>
                </a:solidFill>
              </a:rPr>
              <a:t> {x → a} o {y → b} =</a:t>
            </a:r>
            <a:endParaRPr>
              <a:solidFill>
                <a:srgbClr val="0000FF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{y → ({x → a}(b))} o {x → a} </a:t>
            </a:r>
            <a:r>
              <a:rPr lang="en">
                <a:solidFill>
                  <a:schemeClr val="dk1"/>
                </a:solidFill>
              </a:rPr>
              <a:t>if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not in </a:t>
            </a:r>
            <a:r>
              <a:rPr lang="en">
                <a:solidFill>
                  <a:srgbClr val="0000FF"/>
                </a:solidFill>
              </a:rPr>
              <a:t>a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Unification Algorithm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(x = g(y, y))</a:t>
            </a:r>
            <a:endParaRPr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Eliminate</a:t>
            </a:r>
            <a:r>
              <a:rPr lang="en">
                <a:solidFill>
                  <a:srgbClr val="0000FF"/>
                </a:solidFill>
              </a:rPr>
              <a:t> x </a:t>
            </a:r>
            <a:r>
              <a:rPr lang="en">
                <a:solidFill>
                  <a:schemeClr val="dk1"/>
                </a:solidFill>
              </a:rPr>
              <a:t>with substitution</a:t>
            </a:r>
            <a:r>
              <a:rPr lang="en">
                <a:solidFill>
                  <a:srgbClr val="0000FF"/>
                </a:solidFill>
              </a:rPr>
              <a:t> {x → g(y, y)}</a:t>
            </a:r>
            <a:endParaRPr>
              <a:solidFill>
                <a:srgbClr val="00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Check</a:t>
            </a:r>
            <a:r>
              <a:rPr lang="en">
                <a:solidFill>
                  <a:srgbClr val="0000FF"/>
                </a:solidFill>
              </a:rPr>
              <a:t>: x </a:t>
            </a:r>
            <a:r>
              <a:rPr lang="en">
                <a:solidFill>
                  <a:schemeClr val="dk1"/>
                </a:solidFill>
              </a:rPr>
              <a:t>not in</a:t>
            </a:r>
            <a:r>
              <a:rPr lang="en">
                <a:solidFill>
                  <a:srgbClr val="0000FF"/>
                </a:solidFill>
              </a:rPr>
              <a:t> g(y, y)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(x = g(y, y))} =</a:t>
            </a:r>
            <a:r>
              <a:rPr lang="en">
                <a:solidFill>
                  <a:schemeClr val="dk1"/>
                </a:solidFill>
              </a:rPr>
              <a:t>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(x = g(y, y))</a:t>
            </a:r>
            <a:endParaRPr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Eliminate</a:t>
            </a:r>
            <a:r>
              <a:rPr lang="en">
                <a:solidFill>
                  <a:srgbClr val="0000FF"/>
                </a:solidFill>
              </a:rPr>
              <a:t> x </a:t>
            </a:r>
            <a:r>
              <a:rPr lang="en">
                <a:solidFill>
                  <a:schemeClr val="dk1"/>
                </a:solidFill>
              </a:rPr>
              <a:t>with substitution</a:t>
            </a:r>
            <a:r>
              <a:rPr lang="en">
                <a:solidFill>
                  <a:srgbClr val="0000FF"/>
                </a:solidFill>
              </a:rPr>
              <a:t> {x → g(y, y)}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>
                <a:solidFill>
                  <a:srgbClr val="0000FF"/>
                </a:solidFill>
              </a:rPr>
              <a:t>) = f(g(f(z), y))), (x = g(y, y))} 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Unify {(f(</a:t>
            </a:r>
            <a:r>
              <a:rPr lang="en">
                <a:solidFill>
                  <a:srgbClr val="FF0000"/>
                </a:solidFill>
              </a:rPr>
              <a:t>g(y, y)</a:t>
            </a:r>
            <a:r>
              <a:rPr lang="en">
                <a:solidFill>
                  <a:srgbClr val="0000FF"/>
                </a:solidFill>
              </a:rPr>
              <a:t>) = f(g(f(z), y)))} o {x → g(y, y)}</a:t>
            </a:r>
            <a:endParaRPr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{(f(g(y, y)) = f(g(f(z), y)))} o {x → g(y, y)} = 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{(f(g(y, y)) = f(g(f(z), y)))}</a:t>
            </a:r>
            <a:r>
              <a:rPr lang="en">
                <a:solidFill>
                  <a:schemeClr val="dk1"/>
                </a:solidFill>
              </a:rPr>
              <a:t> is non-empty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{(f(g(y, y)) = f(g(f(z), y)))} o {x → g(y, y)} = 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0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(f(g(y, y)) = f(g(f(z), y)))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{(f(g(y, y)) = f(g(f(z), y)))} o {x → g(y, y)} = 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(f(g(y, y)) = f(g(f(z), y)))</a:t>
            </a:r>
            <a:endParaRPr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Decompose: </a:t>
            </a:r>
            <a:r>
              <a:rPr lang="en">
                <a:solidFill>
                  <a:srgbClr val="0000FF"/>
                </a:solidFill>
              </a:rPr>
              <a:t>(f(g(y, y)) = f(g(f(z), y)))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ecomes</a:t>
            </a:r>
            <a:r>
              <a:rPr lang="en">
                <a:solidFill>
                  <a:srgbClr val="0000FF"/>
                </a:solidFill>
              </a:rPr>
              <a:t> {(g(y, y) = g(f(z), y))}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{(f(g(y, y)) = f(g(f(z), y)))} o {x → g(y, y)} =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0000FF"/>
                </a:solidFill>
              </a:rPr>
              <a:t>Unify{(g(y, y) = g(f(z), y))} o {x → g(y, y)}</a:t>
            </a:r>
            <a:endParaRPr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2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{(F(F('e,L('b)), P('b, P(P('e,'c), 'c))) = F('a, P('b, P('b, S)))), (L('b) = 'd), (L('c) = 'e)} by Decompose on (F(L('b), L('c)) = F('d, 'e))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{(F('e,L('b)) ='a) , (P('b, P(P('e,'c), 'c)) = P('b, P('b, S))), (L('b) = 'd), (L('c) = 'e)} by Decompose on (F(F('e,L('b)), P('b, P(P('e,'c), 'c))) = F('a, P('b, P('b, S))))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{(F('e,L('b)) ='a) , (P('b, P(P('e,'c), 'c)) = P('b, P('b, S))), (L('b) = 'd), ('e = L('c))} by Orient on  (L('c) = 'e)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3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{(F('e,L('b)) ='a) , (P('b, P(P('e,'c), 'c)) = P('b, P('b, S))), (L('b) = 'd), ('e = L('c))} by Orient on  (L('c) = 'e)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{(F('e,L('b)) ='a) , (P('b, P(P('e,'c), 'c)) = P('b, P('b, S))), ('d = L('b)), ('e = L('c))} by Orient on (L('b) = 'd)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{('a = F('e,L('b))) , (P('b, P(P('e,'c), 'c)) = P('b, P('b, S))), ('d = L('b)), ('e = L('c))} by Orient on (F('e,L('b)) ='a)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{('a = F('e,L('b))) , (P('b, P(P('e,'c), 'c)) = P('b, P('b, S))), ('d = L('b)), ('e = L('c))}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4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 </a:t>
            </a:r>
            <a:r>
              <a:rPr lang="en" sz="1600">
                <a:solidFill>
                  <a:srgbClr val="9AA0A6"/>
                </a:solidFill>
              </a:rPr>
              <a:t>continued</a:t>
            </a:r>
            <a:r>
              <a:rPr lang="en" sz="1600">
                <a:solidFill>
                  <a:srgbClr val="9AA0A6"/>
                </a:solidFill>
              </a:rPr>
              <a:t> 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{('a = F('e,L('b))) , (P('b, P(P('e,'c), 'c)) = P('b, P('b, S))), ('e = L('c))} o {'d -&gt; L('b)}  by Eliminate on ('d = L('b))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{('a = F(L('c),L('b))) , (P('b, P(P(L('c),'c), 'c)) = P('b, P('b, S)))} o {'d -&gt; L('b)} o {'e -&gt; L('c)}  by Eliminate on  ('e = L('c))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{(P('b, P(P(L('c),'c), 'c)) = P('b, P('b, S)))} o {'d -&gt; L('b)} o {'e -&gt; L('c)} o {'a -&gt; F(L('c),L('b))} by Eliminate on ('a = F(L('c),L('b)))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35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5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 continued 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{(P('b, P(P(L('c),'c), 'c)) = P('b, P('b, S)))} o {'d -&gt; L('b)} o {'e -&gt; L('c)} o {'a -&gt; F(L('c),L('b))} by Eliminate on ('a = F(L('c),L('b)))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{('b = 'b), (P(P(L('c),'c), 'c) =  P('b, S))} o {'d -&gt; L('b)} o {'e -&gt; L('c)} o {'a -&gt; F(L('c),L('b))}  by Decompose on (P('b, P(P(L('c),'c), 'c)) = P('b, P('b, S)))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{(P(P(L('c),'c), 'c) =  P('b, S))} o {'d -&gt; L('b)} o {'e -&gt; L('c)} o {'a -&gt; F(L('c),L('b))}  by Delete on ('b = 'b)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6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 continued 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Don’t return substitution, rather do it incrementally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Make Substitution be constant time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Requires implementation of terms to use mutable structures (or possibly lazy structures)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Tricks for </a:t>
            </a:r>
            <a:r>
              <a:rPr lang="en" sz="1600">
                <a:solidFill>
                  <a:srgbClr val="9AA0A6"/>
                </a:solidFill>
              </a:rPr>
              <a:t>Efficient</a:t>
            </a:r>
            <a:r>
              <a:rPr lang="en" sz="1600">
                <a:solidFill>
                  <a:srgbClr val="9AA0A6"/>
                </a:solidFill>
              </a:rPr>
              <a:t> Unification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{(P(P(L('c),'c), 'c) =  P('b, S))} o {'d -&gt; L('b)} o {'e -&gt; L('c)} o {'a -&gt; F(L('c),L('b))}  by Delete on ('b = 'b)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{(P(L('c),'c) = 'b), ('c = S)} o {'d -&gt; L('b)} o {'e -&gt; L('c)} o {'a -&gt; F(L('c),L('b))} by Decompose on (P(P(L('c),'c), 'c) =  P('b, S))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{('b = P(L('c),'c)), ('c = S)} o {'d -&gt; L('b)} o {'e -&gt; L('c)} o {'a -&gt; F(L('c),L('b))} by Orient on (P(L('c),'c) = 'b)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7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 continued 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{('b = P(L('c),'c)), ('c = S)} o {'d -&gt; L('b)} o {'e -&gt; L('c)} o {'a -&gt; F(L('c),L('b))} by Orient on (P(L('c),'c) = 'b)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{('b = P(L(S),S))} o {'d -&gt; L('b)} o {'e -&gt; L(S)} o {'a -&gt; F(L(S),L('b))} o {'c -&gt; S} by Eliminate on ('c = S)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{} o {'d -&gt; L(P(L(S),S))} o {'e -&gt; L(S)} o {'a -&gt; F(L(S),L(P(L(S),S)))} o {'c -&gt; S} o {'b -&gt; P(L(S),S)} by Eliminate on ('b = P(L(S),S))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8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 continued 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Unify { (F(F('e,L('b)) , P('b, P(P('e,'c), 'c))) = F('a, P('b, P('b, S)))), (F(L('b), L('c)) = F('d, 'e))}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Unify {} o {'d -&gt; L(P(L(S),S))} o {'e -&gt; L(S)} o {'a -&gt; </a:t>
            </a:r>
            <a:r>
              <a:rPr lang="en">
                <a:solidFill>
                  <a:srgbClr val="0000FF"/>
                </a:solidFill>
              </a:rPr>
              <a:t>F(L(S),L(P(L(S),S)))} o {'c -&gt; S} o {'b -&gt; P(L(S),S)} by Eliminate on ('b = P(L(S),S))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lang="en">
                <a:solidFill>
                  <a:srgbClr val="0000FF"/>
                </a:solidFill>
              </a:rPr>
              <a:t>= </a:t>
            </a:r>
            <a:r>
              <a:rPr lang="en">
                <a:solidFill>
                  <a:srgbClr val="0000FF"/>
                </a:solidFill>
              </a:rPr>
              <a:t>{'d -&gt; L(P(L(S),S)), 'e -&gt; L(S),  'a -&gt; F(L(S),L(P(L(S),S))),  'c -&gt; S,  'b -&gt; P(L(S),S)}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Homework final answer 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(g(y, y) = x)} =</a:t>
            </a:r>
            <a:r>
              <a:rPr lang="en">
                <a:solidFill>
                  <a:schemeClr val="dk1"/>
                </a:solidFill>
              </a:rPr>
              <a:t>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S = {(f(x) = f(g(f(z), y))), (g(y, y) = x)}</a:t>
            </a:r>
            <a:r>
              <a:rPr lang="en">
                <a:solidFill>
                  <a:schemeClr val="dk1"/>
                </a:solidFill>
              </a:rPr>
              <a:t> is nonempty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(g(y, y) = x)} =</a:t>
            </a:r>
            <a:r>
              <a:rPr lang="en">
                <a:solidFill>
                  <a:schemeClr val="dk1"/>
                </a:solidFill>
              </a:rPr>
              <a:t>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(g(y, y) = x)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(g(y, y) = x)} =</a:t>
            </a:r>
            <a:r>
              <a:rPr lang="en">
                <a:solidFill>
                  <a:schemeClr val="dk1"/>
                </a:solidFill>
              </a:rPr>
              <a:t>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(g(y, y) = x)</a:t>
            </a:r>
            <a:endParaRPr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Orient:</a:t>
            </a:r>
            <a:r>
              <a:rPr lang="en">
                <a:solidFill>
                  <a:srgbClr val="0000FF"/>
                </a:solidFill>
              </a:rPr>
              <a:t> (x = g(y, y))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(g(y, y) = x)} 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0000FF"/>
                </a:solidFill>
              </a:rPr>
              <a:t>Unify {(f(x) = f(g(f(z), y))), (x = g(y, y))}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Orient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(x = g(y, y))} =</a:t>
            </a:r>
            <a:r>
              <a:rPr lang="en">
                <a:solidFill>
                  <a:schemeClr val="dk1"/>
                </a:solidFill>
              </a:rPr>
              <a:t>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{(f(x) = f(g(f(z), y))), (x = g(y, y))}</a:t>
            </a:r>
            <a:r>
              <a:rPr lang="en">
                <a:solidFill>
                  <a:schemeClr val="dk1"/>
                </a:solidFill>
              </a:rPr>
              <a:t> is non-empty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(g(y, y) = x)} =</a:t>
            </a:r>
            <a:r>
              <a:rPr lang="en">
                <a:solidFill>
                  <a:schemeClr val="dk1"/>
                </a:solidFill>
              </a:rPr>
              <a:t>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500400" y="970700"/>
            <a:ext cx="8154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x, y, z</a:t>
            </a:r>
            <a:r>
              <a:rPr lang="en">
                <a:solidFill>
                  <a:schemeClr val="dk1"/>
                </a:solidFill>
              </a:rPr>
              <a:t> variables, </a:t>
            </a:r>
            <a:r>
              <a:rPr lang="en">
                <a:solidFill>
                  <a:srgbClr val="0000FF"/>
                </a:solidFill>
              </a:rPr>
              <a:t>f, g </a:t>
            </a:r>
            <a:r>
              <a:rPr lang="en">
                <a:solidFill>
                  <a:schemeClr val="dk1"/>
                </a:solidFill>
              </a:rPr>
              <a:t>constructors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chemeClr val="dk1"/>
                </a:solidFill>
              </a:rPr>
              <a:t>Pick a pair:</a:t>
            </a:r>
            <a:r>
              <a:rPr lang="en">
                <a:solidFill>
                  <a:srgbClr val="0000FF"/>
                </a:solidFill>
              </a:rPr>
              <a:t> (x = g(y, y))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❏"/>
            </a:pPr>
            <a:r>
              <a:rPr lang="en">
                <a:solidFill>
                  <a:srgbClr val="0000FF"/>
                </a:solidFill>
              </a:rPr>
              <a:t>Unify {(f(x) = f(g(f(z), y))), (x = g(y, y))} =</a:t>
            </a:r>
            <a:r>
              <a:rPr lang="en">
                <a:solidFill>
                  <a:schemeClr val="dk1"/>
                </a:solidFill>
              </a:rPr>
              <a:t>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		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>
            <p:ph idx="4294967295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AA0A6"/>
                </a:solidFill>
              </a:rPr>
              <a:t>Example</a:t>
            </a:r>
            <a:endParaRPr sz="1600">
              <a:solidFill>
                <a:srgbClr val="9AA0A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