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59" r:id="rId5"/>
    <p:sldId id="260" r:id="rId6"/>
    <p:sldId id="261" r:id="rId7"/>
    <p:sldId id="262" r:id="rId8"/>
    <p:sldId id="263" r:id="rId9"/>
    <p:sldId id="276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D478-907C-45B7-BE79-1565CC5342F3}" type="datetimeFigureOut">
              <a:rPr lang="pt-PT" smtClean="0"/>
              <a:t>13/10/22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9A78CBA-736C-4A76-9D0B-24AE59B014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040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D478-907C-45B7-BE79-1565CC5342F3}" type="datetimeFigureOut">
              <a:rPr lang="pt-PT" smtClean="0"/>
              <a:t>13/10/22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A78CBA-736C-4A76-9D0B-24AE59B014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67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D478-907C-45B7-BE79-1565CC5342F3}" type="datetimeFigureOut">
              <a:rPr lang="pt-PT" smtClean="0"/>
              <a:t>13/10/22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A78CBA-736C-4A76-9D0B-24AE59B0143F}" type="slidenum">
              <a:rPr lang="pt-PT" smtClean="0"/>
              <a:t>‹#›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088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D478-907C-45B7-BE79-1565CC5342F3}" type="datetimeFigureOut">
              <a:rPr lang="pt-PT" smtClean="0"/>
              <a:t>13/10/22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A78CBA-736C-4A76-9D0B-24AE59B014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9946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D478-907C-45B7-BE79-1565CC5342F3}" type="datetimeFigureOut">
              <a:rPr lang="pt-PT" smtClean="0"/>
              <a:t>13/10/22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A78CBA-736C-4A76-9D0B-24AE59B0143F}" type="slidenum">
              <a:rPr lang="pt-PT" smtClean="0"/>
              <a:t>‹#›</a:t>
            </a:fld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848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D478-907C-45B7-BE79-1565CC5342F3}" type="datetimeFigureOut">
              <a:rPr lang="pt-PT" smtClean="0"/>
              <a:t>13/10/22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A78CBA-736C-4A76-9D0B-24AE59B014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610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D478-907C-45B7-BE79-1565CC5342F3}" type="datetimeFigureOut">
              <a:rPr lang="pt-PT" smtClean="0"/>
              <a:t>13/10/22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8CBA-736C-4A76-9D0B-24AE59B014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8342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D478-907C-45B7-BE79-1565CC5342F3}" type="datetimeFigureOut">
              <a:rPr lang="pt-PT" smtClean="0"/>
              <a:t>13/10/22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8CBA-736C-4A76-9D0B-24AE59B014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629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D478-907C-45B7-BE79-1565CC5342F3}" type="datetimeFigureOut">
              <a:rPr lang="pt-PT" smtClean="0"/>
              <a:t>13/10/22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8CBA-736C-4A76-9D0B-24AE59B014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933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D478-907C-45B7-BE79-1565CC5342F3}" type="datetimeFigureOut">
              <a:rPr lang="pt-PT" smtClean="0"/>
              <a:t>13/10/22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A78CBA-736C-4A76-9D0B-24AE59B014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892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D478-907C-45B7-BE79-1565CC5342F3}" type="datetimeFigureOut">
              <a:rPr lang="pt-PT" smtClean="0"/>
              <a:t>13/10/22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A78CBA-736C-4A76-9D0B-24AE59B014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341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D478-907C-45B7-BE79-1565CC5342F3}" type="datetimeFigureOut">
              <a:rPr lang="pt-PT" smtClean="0"/>
              <a:t>13/10/22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A78CBA-736C-4A76-9D0B-24AE59B014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730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D478-907C-45B7-BE79-1565CC5342F3}" type="datetimeFigureOut">
              <a:rPr lang="pt-PT" smtClean="0"/>
              <a:t>13/10/22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8CBA-736C-4A76-9D0B-24AE59B014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450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D478-907C-45B7-BE79-1565CC5342F3}" type="datetimeFigureOut">
              <a:rPr lang="pt-PT" smtClean="0"/>
              <a:t>13/10/22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8CBA-736C-4A76-9D0B-24AE59B014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338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D478-907C-45B7-BE79-1565CC5342F3}" type="datetimeFigureOut">
              <a:rPr lang="pt-PT" smtClean="0"/>
              <a:t>13/10/22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8CBA-736C-4A76-9D0B-24AE59B014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158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D478-907C-45B7-BE79-1565CC5342F3}" type="datetimeFigureOut">
              <a:rPr lang="pt-PT" smtClean="0"/>
              <a:t>13/10/22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A78CBA-736C-4A76-9D0B-24AE59B014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493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BD478-907C-45B7-BE79-1565CC5342F3}" type="datetimeFigureOut">
              <a:rPr lang="pt-PT" smtClean="0"/>
              <a:t>13/10/22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9A78CBA-736C-4A76-9D0B-24AE59B014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571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B25FF-9175-27E9-C316-61ED4BC8A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8218" y="822455"/>
            <a:ext cx="9144000" cy="1201769"/>
          </a:xfrm>
        </p:spPr>
        <p:txBody>
          <a:bodyPr>
            <a:normAutofit fontScale="90000"/>
          </a:bodyPr>
          <a:lstStyle/>
          <a:p>
            <a:r>
              <a:rPr lang="en-GB" dirty="0"/>
              <a:t>Rural Wildfires – Statistical analysis and inferences</a:t>
            </a:r>
            <a:br>
              <a:rPr lang="en-GB" dirty="0"/>
            </a:br>
            <a:r>
              <a:rPr lang="en-GB" sz="2000" dirty="0"/>
              <a:t> 2022/2023 – Data Science Engineering Fundaments – Statistics 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0C99C-70B9-6B58-7898-661E0DCD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2684" y="5125716"/>
            <a:ext cx="8956721" cy="1282585"/>
          </a:xfrm>
        </p:spPr>
        <p:txBody>
          <a:bodyPr>
            <a:normAutofit fontScale="25000" lnSpcReduction="20000"/>
          </a:bodyPr>
          <a:lstStyle/>
          <a:p>
            <a:r>
              <a:rPr lang="en-US" sz="6400" b="1" dirty="0"/>
              <a:t>Authors</a:t>
            </a:r>
            <a:r>
              <a:rPr lang="pt-PT" sz="6400" b="1" dirty="0"/>
              <a:t>:</a:t>
            </a:r>
          </a:p>
          <a:p>
            <a:r>
              <a:rPr lang="pt-PT" sz="5600" dirty="0"/>
              <a:t> - João Fragão</a:t>
            </a:r>
          </a:p>
          <a:p>
            <a:r>
              <a:rPr lang="pt-PT" sz="5600" dirty="0"/>
              <a:t> - Jorge Vieira</a:t>
            </a:r>
          </a:p>
          <a:p>
            <a:r>
              <a:rPr lang="pt-PT" sz="5600" dirty="0"/>
              <a:t> - Tomás Rodrigues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AF0C11-F789-9C3F-4BD5-9D0397501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82" y="199291"/>
            <a:ext cx="2097088" cy="6915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02BB500-DE53-7EB3-F6C0-18E7F3F5F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684" y="2426585"/>
            <a:ext cx="3027285" cy="2138404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BB2E0D6E-8F8D-956E-7EB3-3378C46D50B5}"/>
              </a:ext>
            </a:extLst>
          </p:cNvPr>
          <p:cNvSpPr/>
          <p:nvPr/>
        </p:nvSpPr>
        <p:spPr>
          <a:xfrm>
            <a:off x="5524917" y="3078332"/>
            <a:ext cx="1031766" cy="701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A9931B6-4655-485F-C06E-8CE5FAD479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66" t="1753" r="19387" b="2496"/>
          <a:stretch/>
        </p:blipFill>
        <p:spPr>
          <a:xfrm>
            <a:off x="6696724" y="2316165"/>
            <a:ext cx="3326165" cy="22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9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3">
            <a:extLst>
              <a:ext uri="{FF2B5EF4-FFF2-40B4-BE49-F238E27FC236}">
                <a16:creationId xmlns:a16="http://schemas.microsoft.com/office/drawing/2014/main" id="{C6F0955D-52F0-6146-28B2-725F1FDEDC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97748" y="2006746"/>
            <a:ext cx="4313237" cy="3642012"/>
          </a:xfrm>
          <a:prstGeom prst="rect">
            <a:avLst/>
          </a:prstGeom>
        </p:spPr>
      </p:pic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9933C7B2-A53C-FAF2-9258-84FE12B1AF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15492" y="1938627"/>
            <a:ext cx="4223129" cy="37782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B2F74E0-C207-0AB9-1784-91F74DCE6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10" y="69924"/>
            <a:ext cx="1516905" cy="500227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93E4A2F3-D909-FE7C-4B6D-E003B97C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315" y="500567"/>
            <a:ext cx="9599612" cy="1281112"/>
          </a:xfrm>
        </p:spPr>
        <p:txBody>
          <a:bodyPr>
            <a:normAutofit/>
          </a:bodyPr>
          <a:lstStyle/>
          <a:p>
            <a:r>
              <a:rPr lang="en-US" b="1" dirty="0"/>
              <a:t>Step 3 </a:t>
            </a:r>
            <a:r>
              <a:rPr lang="en-US" dirty="0"/>
              <a:t>– Exploring the data</a:t>
            </a:r>
            <a:br>
              <a:rPr lang="en-US" dirty="0"/>
            </a:br>
            <a:r>
              <a:rPr lang="en-US" dirty="0"/>
              <a:t>Multivariate Analysis - Correlations</a:t>
            </a:r>
            <a:endParaRPr lang="en-US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28CF5E3-CC73-D0A3-B906-2C201132CA49}"/>
              </a:ext>
            </a:extLst>
          </p:cNvPr>
          <p:cNvSpPr txBox="1"/>
          <p:nvPr/>
        </p:nvSpPr>
        <p:spPr>
          <a:xfrm>
            <a:off x="1597748" y="5730660"/>
            <a:ext cx="326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Correlations with </a:t>
            </a:r>
            <a:r>
              <a:rPr lang="en-US" b="1" dirty="0"/>
              <a:t>type of cause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1C2D6F-6E9D-96A9-707F-383DF2C63267}"/>
              </a:ext>
            </a:extLst>
          </p:cNvPr>
          <p:cNvSpPr txBox="1"/>
          <p:nvPr/>
        </p:nvSpPr>
        <p:spPr>
          <a:xfrm>
            <a:off x="7893639" y="5869159"/>
            <a:ext cx="346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Correlations with </a:t>
            </a:r>
            <a:r>
              <a:rPr lang="en-US" b="1" dirty="0"/>
              <a:t>the Regions</a:t>
            </a:r>
          </a:p>
        </p:txBody>
      </p:sp>
    </p:spTree>
    <p:extLst>
      <p:ext uri="{BB962C8B-B14F-4D97-AF65-F5344CB8AC3E}">
        <p14:creationId xmlns:p14="http://schemas.microsoft.com/office/powerpoint/2010/main" val="343899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m">
            <a:extLst>
              <a:ext uri="{FF2B5EF4-FFF2-40B4-BE49-F238E27FC236}">
                <a16:creationId xmlns:a16="http://schemas.microsoft.com/office/drawing/2014/main" id="{F9913A86-1A6C-C243-BB94-8FAEC6B6B1A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83" y="2212322"/>
            <a:ext cx="4886238" cy="258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C7A5F83-7DB1-D0AF-5E8F-3A5A627B0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10" y="69924"/>
            <a:ext cx="1516905" cy="50022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4EE1AB0-2EE4-F7B7-D7B3-6F1AFA1C53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9" t="1336" r="12895" b="2327"/>
          <a:stretch/>
        </p:blipFill>
        <p:spPr>
          <a:xfrm>
            <a:off x="7648365" y="2212322"/>
            <a:ext cx="3780046" cy="258061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4A68F5A-5395-76B4-F808-419058EEC14E}"/>
              </a:ext>
            </a:extLst>
          </p:cNvPr>
          <p:cNvSpPr txBox="1">
            <a:spLocks/>
          </p:cNvSpPr>
          <p:nvPr/>
        </p:nvSpPr>
        <p:spPr>
          <a:xfrm>
            <a:off x="1724315" y="500567"/>
            <a:ext cx="9599612" cy="1281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Step 3 </a:t>
            </a:r>
            <a:r>
              <a:rPr lang="en-US" dirty="0"/>
              <a:t>– Exploring the data</a:t>
            </a:r>
            <a:br>
              <a:rPr lang="en-US" dirty="0"/>
            </a:br>
            <a:r>
              <a:rPr lang="en-US" dirty="0"/>
              <a:t>Multivariate Analysis - Correlations</a:t>
            </a:r>
            <a:endParaRPr lang="en-US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3DA1368-6B59-793B-1831-4CC42DBC4F71}"/>
              </a:ext>
            </a:extLst>
          </p:cNvPr>
          <p:cNvSpPr txBox="1"/>
          <p:nvPr/>
        </p:nvSpPr>
        <p:spPr>
          <a:xfrm>
            <a:off x="1724315" y="4976425"/>
            <a:ext cx="4495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 plot that correlates the burned area and the extinguishing time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44109E-C5C7-1368-43A9-ED73847F0B58}"/>
              </a:ext>
            </a:extLst>
          </p:cNvPr>
          <p:cNvSpPr txBox="1"/>
          <p:nvPr/>
        </p:nvSpPr>
        <p:spPr>
          <a:xfrm>
            <a:off x="7985958" y="4976425"/>
            <a:ext cx="3691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 plot that correlates the burned area and the Reaction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3777EAD-7B70-B16F-E55E-73E69B9F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0507" y="1685958"/>
            <a:ext cx="4587893" cy="2264605"/>
          </a:xfrm>
        </p:spPr>
        <p:txBody>
          <a:bodyPr/>
          <a:lstStyle/>
          <a:p>
            <a:r>
              <a:rPr lang="en-US" dirty="0"/>
              <a:t>Histogram for the fire outbreak occurrences on the littoral ;</a:t>
            </a:r>
          </a:p>
          <a:p>
            <a:r>
              <a:rPr lang="en-US" dirty="0"/>
              <a:t>29 samples, 50 rows each sample;</a:t>
            </a:r>
          </a:p>
          <a:p>
            <a:r>
              <a:rPr lang="pl-PL" dirty="0"/>
              <a:t>Ho:</a:t>
            </a:r>
            <a:r>
              <a:rPr lang="pt-PT" dirty="0"/>
              <a:t>  </a:t>
            </a:r>
            <a:r>
              <a:rPr lang="pl-PL" dirty="0"/>
              <a:t>u ≥ 0,71</a:t>
            </a:r>
            <a:r>
              <a:rPr lang="pt-PT" dirty="0"/>
              <a:t> vs. </a:t>
            </a:r>
            <a:r>
              <a:rPr lang="pl-PL" dirty="0"/>
              <a:t>H1:</a:t>
            </a:r>
            <a:r>
              <a:rPr lang="pt-PT" dirty="0"/>
              <a:t>  </a:t>
            </a:r>
            <a:r>
              <a:rPr lang="pl-PL" dirty="0"/>
              <a:t>u &lt; 0,71</a:t>
            </a:r>
            <a:r>
              <a:rPr lang="pt-PT" dirty="0"/>
              <a:t>;</a:t>
            </a:r>
          </a:p>
          <a:p>
            <a:r>
              <a:rPr lang="en-US" dirty="0"/>
              <a:t>Confidence interval = ((70,74;74,48)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38AA419-3B15-DD98-3643-6F08B100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663" y="164179"/>
            <a:ext cx="9927717" cy="15669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 4</a:t>
            </a:r>
            <a:r>
              <a:rPr lang="en-US" dirty="0"/>
              <a:t> – Draw inferences</a:t>
            </a:r>
            <a:br>
              <a:rPr lang="en-US" dirty="0"/>
            </a:br>
            <a:r>
              <a:rPr lang="en-US" sz="2700" dirty="0"/>
              <a:t>1</a:t>
            </a:r>
            <a:r>
              <a:rPr lang="en-US" sz="2700" baseline="30000" dirty="0"/>
              <a:t>st</a:t>
            </a:r>
            <a:r>
              <a:rPr lang="en-US" sz="2700" dirty="0"/>
              <a:t> Inference </a:t>
            </a:r>
            <a:r>
              <a:rPr lang="en-US" dirty="0"/>
              <a:t>- </a:t>
            </a:r>
            <a:r>
              <a:rPr lang="en-US" sz="1800" dirty="0"/>
              <a:t>Can we claim with 99% certainty that </a:t>
            </a:r>
            <a:r>
              <a:rPr lang="en-US" sz="1800" b="1" dirty="0"/>
              <a:t>more than 71% of the fire outbreaks </a:t>
            </a:r>
            <a:r>
              <a:rPr lang="en-US" sz="1800" dirty="0"/>
              <a:t>with an area below </a:t>
            </a:r>
            <a:r>
              <a:rPr lang="en-US" sz="1800" b="1" dirty="0"/>
              <a:t>10ha</a:t>
            </a:r>
            <a:r>
              <a:rPr lang="en-US" sz="1800" dirty="0"/>
              <a:t> </a:t>
            </a:r>
            <a:r>
              <a:rPr lang="en-US" sz="1800" b="1" dirty="0"/>
              <a:t>occur on the littoral</a:t>
            </a:r>
            <a:r>
              <a:rPr lang="en-US" sz="1800" dirty="0"/>
              <a:t>?</a:t>
            </a:r>
            <a:br>
              <a:rPr lang="en-US" dirty="0"/>
            </a:br>
            <a:endParaRPr lang="en-US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486189D-2A03-291E-A214-83816F63C9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2" r="1774" b="4114"/>
          <a:stretch/>
        </p:blipFill>
        <p:spPr>
          <a:xfrm>
            <a:off x="625720" y="1685958"/>
            <a:ext cx="4844787" cy="250337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AB6518D-BA53-9D14-7CBA-610E0E00F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10" y="69924"/>
            <a:ext cx="1516905" cy="50022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F37979-437F-1056-95B4-721341541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2351" y="3663026"/>
            <a:ext cx="2817730" cy="304675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5CE81F9-4333-C964-1801-B81140E107E3}"/>
              </a:ext>
            </a:extLst>
          </p:cNvPr>
          <p:cNvSpPr txBox="1"/>
          <p:nvPr/>
        </p:nvSpPr>
        <p:spPr>
          <a:xfrm>
            <a:off x="2004800" y="4556489"/>
            <a:ext cx="693141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Conclusion</a:t>
            </a:r>
            <a:r>
              <a:rPr lang="en-US" dirty="0"/>
              <a:t>: Since 71% is within the confidence interval, we can claim with 99% certainty that </a:t>
            </a:r>
            <a:r>
              <a:rPr lang="en-US" b="1" dirty="0"/>
              <a:t>more than 71% of the fire outbreaks</a:t>
            </a:r>
            <a:r>
              <a:rPr lang="en-US" dirty="0"/>
              <a:t> with a </a:t>
            </a:r>
            <a:r>
              <a:rPr lang="en-US" b="1" dirty="0"/>
              <a:t>burned area below 10 ha </a:t>
            </a:r>
            <a:r>
              <a:rPr lang="en-US" dirty="0"/>
              <a:t>occur on the </a:t>
            </a:r>
            <a:r>
              <a:rPr lang="en-US" b="1" dirty="0"/>
              <a:t>littoral</a:t>
            </a:r>
            <a:r>
              <a:rPr lang="en-US" dirty="0"/>
              <a:t>.</a:t>
            </a:r>
          </a:p>
        </p:txBody>
      </p:sp>
      <p:sp>
        <p:nvSpPr>
          <p:cNvPr id="3" name="AutoShape 4" descr="Green Tick png images | PNGWing">
            <a:extLst>
              <a:ext uri="{FF2B5EF4-FFF2-40B4-BE49-F238E27FC236}">
                <a16:creationId xmlns:a16="http://schemas.microsoft.com/office/drawing/2014/main" id="{C84CC038-7DC8-BE5C-A3BD-D960A7C830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950026B-B253-75B2-51F5-7ED0DC322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930" y="4831969"/>
            <a:ext cx="708870" cy="70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53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7ACF9B1-A6EE-0240-0D3E-70665C51B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0" r="2388"/>
          <a:stretch/>
        </p:blipFill>
        <p:spPr>
          <a:xfrm>
            <a:off x="652946" y="1731145"/>
            <a:ext cx="4313864" cy="2292262"/>
          </a:xfrm>
          <a:prstGeom prst="rect">
            <a:avLst/>
          </a:prstGeom>
        </p:spPr>
      </p:pic>
      <p:sp>
        <p:nvSpPr>
          <p:cNvPr id="7" name="Marcador de Posição de Conteúdo 3">
            <a:extLst>
              <a:ext uri="{FF2B5EF4-FFF2-40B4-BE49-F238E27FC236}">
                <a16:creationId xmlns:a16="http://schemas.microsoft.com/office/drawing/2014/main" id="{548DB2DD-B753-08A9-3CFF-C9BE56C25F55}"/>
              </a:ext>
            </a:extLst>
          </p:cNvPr>
          <p:cNvSpPr txBox="1">
            <a:spLocks/>
          </p:cNvSpPr>
          <p:nvPr/>
        </p:nvSpPr>
        <p:spPr>
          <a:xfrm>
            <a:off x="5140219" y="1731145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Histogram for the number of occurrences intentionally out of 30 rows 20 samples;</a:t>
            </a:r>
          </a:p>
          <a:p>
            <a:r>
              <a:rPr lang="pl-PL" dirty="0"/>
              <a:t>Ho: u ≥ 0,35</a:t>
            </a:r>
            <a:r>
              <a:rPr lang="pt-PT" dirty="0"/>
              <a:t> vs. </a:t>
            </a:r>
            <a:r>
              <a:rPr lang="pl-PL" dirty="0"/>
              <a:t>H1: u &lt; 0,35</a:t>
            </a:r>
            <a:endParaRPr lang="pt-PT" dirty="0"/>
          </a:p>
          <a:p>
            <a:r>
              <a:rPr lang="en-US" dirty="0"/>
              <a:t>Confidence interval =</a:t>
            </a:r>
            <a:r>
              <a:rPr lang="pt-PT" dirty="0"/>
              <a:t> (34,8;37,2)</a:t>
            </a:r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81026FA-C73F-F4DF-C0FF-7DFF292B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663" y="164179"/>
            <a:ext cx="9927717" cy="1566966"/>
          </a:xfrm>
        </p:spPr>
        <p:txBody>
          <a:bodyPr>
            <a:normAutofit/>
          </a:bodyPr>
          <a:lstStyle/>
          <a:p>
            <a:r>
              <a:rPr lang="en-US" b="1" dirty="0"/>
              <a:t>Step 4</a:t>
            </a:r>
            <a:r>
              <a:rPr lang="en-US" dirty="0"/>
              <a:t> – Draw inferences</a:t>
            </a:r>
            <a:br>
              <a:rPr lang="en-US" dirty="0"/>
            </a:br>
            <a:r>
              <a:rPr lang="en-US" sz="2700" dirty="0"/>
              <a:t>2</a:t>
            </a:r>
            <a:r>
              <a:rPr lang="en-US" sz="2700" baseline="30000" dirty="0"/>
              <a:t>nd</a:t>
            </a:r>
            <a:r>
              <a:rPr lang="en-US" sz="2700" dirty="0"/>
              <a:t>  Inference </a:t>
            </a:r>
            <a:r>
              <a:rPr lang="en-US" dirty="0"/>
              <a:t>- </a:t>
            </a:r>
            <a:r>
              <a:rPr lang="en-US" sz="1600" dirty="0"/>
              <a:t>Can we claim with 99% certainty that </a:t>
            </a:r>
            <a:r>
              <a:rPr lang="en-US" sz="1600" b="1" dirty="0"/>
              <a:t>more than 35% of the fires </a:t>
            </a:r>
            <a:r>
              <a:rPr lang="en-US" sz="1600" dirty="0"/>
              <a:t>with a burned area above </a:t>
            </a:r>
            <a:r>
              <a:rPr lang="en-US" sz="1600" b="1" dirty="0"/>
              <a:t>100ha</a:t>
            </a:r>
            <a:r>
              <a:rPr lang="en-US" sz="1600" dirty="0"/>
              <a:t> have an </a:t>
            </a:r>
            <a:r>
              <a:rPr lang="en-US" sz="1600" b="1" dirty="0"/>
              <a:t>intentional cause behind</a:t>
            </a:r>
            <a:r>
              <a:rPr lang="en-US" sz="1600" dirty="0"/>
              <a:t>?</a:t>
            </a:r>
            <a:endParaRPr lang="en-US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C2FCC81-20BE-AD3F-2A92-DDA76709C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10" y="69924"/>
            <a:ext cx="1516905" cy="50022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7E2854A-0396-3131-CA20-E9784BADDF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07" b="1438"/>
          <a:stretch/>
        </p:blipFill>
        <p:spPr>
          <a:xfrm>
            <a:off x="8173617" y="3647164"/>
            <a:ext cx="3885769" cy="211377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01CC706-FA43-CFBA-01CA-68BACFDF5E80}"/>
              </a:ext>
            </a:extLst>
          </p:cNvPr>
          <p:cNvSpPr txBox="1"/>
          <p:nvPr/>
        </p:nvSpPr>
        <p:spPr>
          <a:xfrm>
            <a:off x="1242204" y="4782010"/>
            <a:ext cx="693141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Conclusion</a:t>
            </a:r>
            <a:r>
              <a:rPr lang="en-US" dirty="0"/>
              <a:t>: Since 35% is within the confidence interval, we have evidence to state that more than 35% of the fires with a burned area above 100ha have an intentional cause behind.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A21AD-605D-69A4-DD27-F6B14D6098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804F5A6-9B4B-2190-ACC0-0635D0FB0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52" y="5036487"/>
            <a:ext cx="722152" cy="72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7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7BD2477B-74C7-9F3A-646B-9462CA64EC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324" b="4117"/>
          <a:stretch/>
        </p:blipFill>
        <p:spPr>
          <a:xfrm>
            <a:off x="965862" y="1737639"/>
            <a:ext cx="4909390" cy="2564850"/>
          </a:xfrm>
          <a:prstGeom prst="rect">
            <a:avLst/>
          </a:prstGeom>
        </p:spPr>
      </p:pic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D1DAB51-7EFC-A724-201D-A916A8E07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737639"/>
            <a:ext cx="4313864" cy="3777622"/>
          </a:xfrm>
        </p:spPr>
        <p:txBody>
          <a:bodyPr/>
          <a:lstStyle/>
          <a:p>
            <a:r>
              <a:rPr lang="en-US" b="1" dirty="0"/>
              <a:t>Boxplot</a:t>
            </a:r>
            <a:r>
              <a:rPr lang="en-US" dirty="0"/>
              <a:t> for the burned area, both on the littoral and in the interior;</a:t>
            </a:r>
          </a:p>
          <a:p>
            <a:r>
              <a:rPr lang="en-US" dirty="0"/>
              <a:t>𝐻0: 𝜇1≥ 𝜇2  𝐻0: 𝜇1 - 𝜇2 ≥ 0</a:t>
            </a:r>
          </a:p>
          <a:p>
            <a:r>
              <a:rPr lang="en-US" dirty="0"/>
              <a:t>𝐻1: 𝜇1 &lt;𝜇2  𝐻1: 𝜇1 - 𝜇2 &lt;0</a:t>
            </a:r>
          </a:p>
          <a:p>
            <a:endParaRPr lang="en-U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60FE96A-649C-A56C-1C14-E0DD3760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894" y="170673"/>
            <a:ext cx="9927717" cy="1566966"/>
          </a:xfrm>
        </p:spPr>
        <p:txBody>
          <a:bodyPr>
            <a:normAutofit/>
          </a:bodyPr>
          <a:lstStyle/>
          <a:p>
            <a:r>
              <a:rPr lang="en-US" b="1" dirty="0"/>
              <a:t>Step 4</a:t>
            </a:r>
            <a:r>
              <a:rPr lang="en-US" dirty="0"/>
              <a:t> – Draw inferences</a:t>
            </a:r>
            <a:br>
              <a:rPr lang="en-US" dirty="0"/>
            </a:br>
            <a:r>
              <a:rPr lang="en-US" sz="2700" dirty="0"/>
              <a:t>3</a:t>
            </a:r>
            <a:r>
              <a:rPr lang="en-US" sz="2700" baseline="30000" dirty="0"/>
              <a:t>rd</a:t>
            </a:r>
            <a:r>
              <a:rPr lang="en-US" sz="2700" dirty="0"/>
              <a:t> Inference </a:t>
            </a:r>
            <a:r>
              <a:rPr lang="en-US" dirty="0"/>
              <a:t>- </a:t>
            </a:r>
            <a:r>
              <a:rPr lang="en-US" sz="1600" dirty="0"/>
              <a:t>Can we claim with 99% certainty that </a:t>
            </a:r>
            <a:r>
              <a:rPr lang="en-US" sz="1600" b="1" dirty="0"/>
              <a:t>the mean difference of the burned area</a:t>
            </a:r>
            <a:r>
              <a:rPr lang="en-US" sz="1600" dirty="0"/>
              <a:t> in the </a:t>
            </a:r>
            <a:r>
              <a:rPr lang="en-US" sz="1600" b="1" dirty="0"/>
              <a:t>interior</a:t>
            </a:r>
            <a:r>
              <a:rPr lang="en-US" sz="1600" dirty="0"/>
              <a:t> is superior to the burned area on the </a:t>
            </a:r>
            <a:r>
              <a:rPr lang="en-US" sz="1600" b="1" dirty="0"/>
              <a:t>coast</a:t>
            </a:r>
            <a:r>
              <a:rPr lang="en-US" sz="1600" dirty="0"/>
              <a:t> ?</a:t>
            </a:r>
            <a:endParaRPr lang="en-US" b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B205C2B-51E2-93F1-81BB-65659D265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10" y="69924"/>
            <a:ext cx="1516905" cy="50022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0B6A7DF-72C6-25AA-02E4-8429BCC30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382" y="3281156"/>
            <a:ext cx="3467100" cy="11334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C5DF0AC-5F1D-2CD4-2571-7551FA9F56F4}"/>
              </a:ext>
            </a:extLst>
          </p:cNvPr>
          <p:cNvSpPr txBox="1"/>
          <p:nvPr/>
        </p:nvSpPr>
        <p:spPr>
          <a:xfrm>
            <a:off x="2865218" y="4638349"/>
            <a:ext cx="693141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Conclusion</a:t>
            </a:r>
            <a:r>
              <a:rPr lang="en-US" dirty="0"/>
              <a:t>: The results suggest that there is strong evidence that </a:t>
            </a:r>
            <a:r>
              <a:rPr lang="en-US" b="1" dirty="0"/>
              <a:t>the Mean difference </a:t>
            </a:r>
            <a:r>
              <a:rPr lang="en-US" dirty="0"/>
              <a:t>of the burned area in the </a:t>
            </a:r>
            <a:r>
              <a:rPr lang="en-US" b="1" dirty="0"/>
              <a:t>interior</a:t>
            </a:r>
            <a:r>
              <a:rPr lang="en-US" dirty="0"/>
              <a:t> will be </a:t>
            </a:r>
            <a:r>
              <a:rPr lang="en-US" b="1" dirty="0"/>
              <a:t>2,54 to 2,9 (ha)</a:t>
            </a:r>
            <a:r>
              <a:rPr lang="en-US" dirty="0"/>
              <a:t> higher than the burned area on the coast.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AC63932-6EE3-5D09-6600-7CCA9AF9A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066" y="4892826"/>
            <a:ext cx="722152" cy="72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33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12FCFC5B-5BF9-6A26-BBBA-A92DC318CA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93" r="2634" b="2057"/>
          <a:stretch/>
        </p:blipFill>
        <p:spPr>
          <a:xfrm>
            <a:off x="1349624" y="2050450"/>
            <a:ext cx="5090515" cy="2508309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4C599323-42D3-273B-5C77-843AF9A5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081" y="170673"/>
            <a:ext cx="9927717" cy="1566966"/>
          </a:xfrm>
        </p:spPr>
        <p:txBody>
          <a:bodyPr>
            <a:normAutofit/>
          </a:bodyPr>
          <a:lstStyle/>
          <a:p>
            <a:r>
              <a:rPr lang="en-US" b="1" dirty="0"/>
              <a:t>Step 4</a:t>
            </a:r>
            <a:r>
              <a:rPr lang="en-US" dirty="0"/>
              <a:t> – Draw inferences</a:t>
            </a:r>
            <a:br>
              <a:rPr lang="en-US" dirty="0"/>
            </a:br>
            <a:r>
              <a:rPr lang="en-US" sz="2700" dirty="0"/>
              <a:t>4</a:t>
            </a:r>
            <a:r>
              <a:rPr lang="en-US" sz="2700" baseline="30000" dirty="0"/>
              <a:t>th</a:t>
            </a:r>
            <a:r>
              <a:rPr lang="en-US" sz="2700" dirty="0"/>
              <a:t> Inference </a:t>
            </a:r>
            <a:r>
              <a:rPr lang="en-US" dirty="0"/>
              <a:t>- </a:t>
            </a:r>
            <a:r>
              <a:rPr lang="en-US" sz="1600" dirty="0"/>
              <a:t>Can we claim with 99% certainty that </a:t>
            </a:r>
            <a:r>
              <a:rPr lang="en-US" sz="1600" b="1" dirty="0"/>
              <a:t>the mean difference of the burned area </a:t>
            </a:r>
            <a:r>
              <a:rPr lang="en-US" sz="1600" dirty="0"/>
              <a:t>that has a </a:t>
            </a:r>
            <a:r>
              <a:rPr lang="en-US" sz="1600" b="1" dirty="0"/>
              <a:t>natural cause</a:t>
            </a:r>
            <a:r>
              <a:rPr lang="en-US" sz="1600" dirty="0"/>
              <a:t> behind is superior to the one  with </a:t>
            </a:r>
            <a:r>
              <a:rPr lang="en-US" sz="1600" b="1" dirty="0"/>
              <a:t>an intentional cause behind</a:t>
            </a:r>
            <a:r>
              <a:rPr lang="en-US" sz="1600" dirty="0"/>
              <a:t>?</a:t>
            </a:r>
            <a:endParaRPr lang="en-US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1C6D8E-FB2F-DB20-C8B8-1C81F7034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10" y="69924"/>
            <a:ext cx="1516905" cy="500227"/>
          </a:xfrm>
          <a:prstGeom prst="rect">
            <a:avLst/>
          </a:prstGeom>
        </p:spPr>
      </p:pic>
      <p:sp>
        <p:nvSpPr>
          <p:cNvPr id="2" name="Marcador de Posição de Conteúdo 3">
            <a:extLst>
              <a:ext uri="{FF2B5EF4-FFF2-40B4-BE49-F238E27FC236}">
                <a16:creationId xmlns:a16="http://schemas.microsoft.com/office/drawing/2014/main" id="{C9EF4387-74B2-40BD-655A-F4FFDE23E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4939" y="2050450"/>
            <a:ext cx="4313864" cy="3777622"/>
          </a:xfrm>
        </p:spPr>
        <p:txBody>
          <a:bodyPr/>
          <a:lstStyle/>
          <a:p>
            <a:r>
              <a:rPr lang="en-US" b="1" dirty="0"/>
              <a:t>Boxplot</a:t>
            </a:r>
            <a:r>
              <a:rPr lang="en-US" dirty="0"/>
              <a:t> for the burned area, and the causes behind;</a:t>
            </a:r>
          </a:p>
          <a:p>
            <a:r>
              <a:rPr lang="en-US" dirty="0"/>
              <a:t>𝐻0: 𝜇1≥ 𝜇2  𝐻0: 𝜇1 - 𝜇2 ≥ 0</a:t>
            </a:r>
          </a:p>
          <a:p>
            <a:r>
              <a:rPr lang="en-US" dirty="0"/>
              <a:t>𝐻1: 𝜇1 &lt;𝜇2  𝐻1: 𝜇1 - 𝜇2 &lt;0</a:t>
            </a:r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367266-3E83-5C68-94C4-3CB2E5E34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083" y="3521364"/>
            <a:ext cx="3457575" cy="13144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1EBD841-07ED-FC35-5D2D-89457C26E052}"/>
              </a:ext>
            </a:extLst>
          </p:cNvPr>
          <p:cNvSpPr txBox="1"/>
          <p:nvPr/>
        </p:nvSpPr>
        <p:spPr>
          <a:xfrm>
            <a:off x="2846745" y="4835814"/>
            <a:ext cx="693141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Conclusion</a:t>
            </a:r>
            <a:r>
              <a:rPr lang="en-US" dirty="0"/>
              <a:t>: We cannot claim with 99% certainty that </a:t>
            </a:r>
            <a:r>
              <a:rPr lang="en-US" b="1" dirty="0"/>
              <a:t>the mean difference</a:t>
            </a:r>
            <a:r>
              <a:rPr lang="en-US" dirty="0"/>
              <a:t> of the burned area  caused </a:t>
            </a:r>
            <a:r>
              <a:rPr lang="en-US" b="1" dirty="0"/>
              <a:t>naturally</a:t>
            </a:r>
            <a:r>
              <a:rPr lang="en-US" dirty="0"/>
              <a:t> will be higher than the one caused </a:t>
            </a:r>
            <a:r>
              <a:rPr lang="en-US" b="1" dirty="0"/>
              <a:t>intentionally, </a:t>
            </a:r>
            <a:r>
              <a:rPr lang="en-US" dirty="0"/>
              <a:t>since the mean difference can vary from (-2,12; 3,2)</a:t>
            </a:r>
            <a:r>
              <a:rPr lang="en-US" b="1" dirty="0"/>
              <a:t>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02BDA85-0001-C0BF-E1F1-6FA6B165C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685" y="5000837"/>
            <a:ext cx="624060" cy="62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16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FA5A5D-C288-41E8-35B0-366D9202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887" y="405774"/>
            <a:ext cx="8912225" cy="1281112"/>
          </a:xfrm>
        </p:spPr>
        <p:txBody>
          <a:bodyPr>
            <a:normAutofit/>
          </a:bodyPr>
          <a:lstStyle/>
          <a:p>
            <a:r>
              <a:rPr lang="en-US" b="1" dirty="0"/>
              <a:t>Step 5</a:t>
            </a:r>
            <a:r>
              <a:rPr lang="en-US" dirty="0"/>
              <a:t> – Conclusions (all in all)</a:t>
            </a:r>
            <a:br>
              <a:rPr lang="en-US" dirty="0"/>
            </a:br>
            <a:endParaRPr lang="en-US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1AF7013-5288-C3CB-702C-69B65743C94C}"/>
              </a:ext>
            </a:extLst>
          </p:cNvPr>
          <p:cNvSpPr txBox="1"/>
          <p:nvPr/>
        </p:nvSpPr>
        <p:spPr>
          <a:xfrm>
            <a:off x="1724315" y="4115027"/>
            <a:ext cx="31045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More than 70% </a:t>
            </a:r>
            <a:r>
              <a:rPr lang="en-US" dirty="0"/>
              <a:t>of the </a:t>
            </a:r>
            <a:r>
              <a:rPr lang="en-US" b="1" dirty="0"/>
              <a:t>fire outbreaks </a:t>
            </a:r>
            <a:r>
              <a:rPr lang="en-US" dirty="0"/>
              <a:t>with a burned area below 10ha occur on the </a:t>
            </a:r>
            <a:r>
              <a:rPr lang="en-US" b="1" dirty="0"/>
              <a:t>littoral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8BD2C60-DA66-FFDD-8DC4-4365E3E8DE0D}"/>
              </a:ext>
            </a:extLst>
          </p:cNvPr>
          <p:cNvSpPr txBox="1"/>
          <p:nvPr/>
        </p:nvSpPr>
        <p:spPr>
          <a:xfrm>
            <a:off x="5338202" y="4107418"/>
            <a:ext cx="30347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More than 35%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+mj-lt"/>
              </a:rPr>
              <a:t>of the fires with a burned area above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100ha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+mj-lt"/>
              </a:rPr>
              <a:t> have an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intentional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+mj-lt"/>
              </a:rPr>
              <a:t> cause behind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9FA59FF-9BFB-40AA-C4F1-29F188AADE7F}"/>
              </a:ext>
            </a:extLst>
          </p:cNvPr>
          <p:cNvSpPr txBox="1"/>
          <p:nvPr/>
        </p:nvSpPr>
        <p:spPr>
          <a:xfrm>
            <a:off x="9010723" y="4115027"/>
            <a:ext cx="28571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+mj-lt"/>
              </a:rPr>
              <a:t>The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interior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+mj-lt"/>
              </a:rPr>
              <a:t> has wider burned areas than the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littoral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on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average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en-US" dirty="0"/>
              <a:t>2,54 to 2,9 ha more 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0EDF44B-2D17-276A-D0D7-3CABC5FA8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10" y="69924"/>
            <a:ext cx="1516905" cy="50022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17F1F01-A6E6-957E-6AD9-F4D9B2790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360" y="1686886"/>
            <a:ext cx="2124454" cy="2297132"/>
          </a:xfrm>
          <a:prstGeom prst="rect">
            <a:avLst/>
          </a:prstGeom>
        </p:spPr>
      </p:pic>
      <p:pic>
        <p:nvPicPr>
          <p:cNvPr id="20" name="Picture 2" descr="Imagem">
            <a:extLst>
              <a:ext uri="{FF2B5EF4-FFF2-40B4-BE49-F238E27FC236}">
                <a16:creationId xmlns:a16="http://schemas.microsoft.com/office/drawing/2014/main" id="{CAE12579-B3FF-8860-B6A9-DBF3BA4F3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" r="2496" b="2687"/>
          <a:stretch/>
        </p:blipFill>
        <p:spPr bwMode="auto">
          <a:xfrm>
            <a:off x="5101795" y="1686885"/>
            <a:ext cx="3034716" cy="160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Marcador de Posição de Conteúdo 5">
            <a:extLst>
              <a:ext uri="{FF2B5EF4-FFF2-40B4-BE49-F238E27FC236}">
                <a16:creationId xmlns:a16="http://schemas.microsoft.com/office/drawing/2014/main" id="{674AF586-F799-C27B-BCE5-CA817990B8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5"/>
          <a:srcRect r="3324" b="4117"/>
          <a:stretch/>
        </p:blipFill>
        <p:spPr>
          <a:xfrm>
            <a:off x="8899492" y="1686885"/>
            <a:ext cx="3079619" cy="16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65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545B3A-1652-DA68-4811-EA9279FE2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6979" y="1564529"/>
            <a:ext cx="4313864" cy="4326450"/>
          </a:xfrm>
        </p:spPr>
        <p:txBody>
          <a:bodyPr>
            <a:normAutofit/>
          </a:bodyPr>
          <a:lstStyle/>
          <a:p>
            <a:r>
              <a:rPr lang="en-US" dirty="0"/>
              <a:t>Project had a small scale, couldn’t study all variables</a:t>
            </a:r>
          </a:p>
          <a:p>
            <a:r>
              <a:rPr lang="en-US" dirty="0"/>
              <a:t>Results could be different if we considered outliers</a:t>
            </a:r>
          </a:p>
          <a:p>
            <a:r>
              <a:rPr lang="en-US" dirty="0"/>
              <a:t>Other interesting </a:t>
            </a:r>
            <a:r>
              <a:rPr lang="en-US" b="1" dirty="0"/>
              <a:t>variables</a:t>
            </a:r>
            <a:r>
              <a:rPr lang="en-US" dirty="0"/>
              <a:t> that could be </a:t>
            </a:r>
            <a:r>
              <a:rPr lang="en-US" b="1" dirty="0"/>
              <a:t>studied</a:t>
            </a:r>
            <a:r>
              <a:rPr lang="en-US" dirty="0"/>
              <a:t>? </a:t>
            </a:r>
          </a:p>
          <a:p>
            <a:pPr marL="400050" lvl="1" indent="0">
              <a:buNone/>
            </a:pPr>
            <a:r>
              <a:rPr lang="en-US" dirty="0"/>
              <a:t>Humidity, wind, temperature, vegetation density, terrain slope, proximity to fire department,…</a:t>
            </a:r>
          </a:p>
          <a:p>
            <a:r>
              <a:rPr lang="en-US" dirty="0"/>
              <a:t>Other interesting studies? </a:t>
            </a:r>
            <a:r>
              <a:rPr lang="en-US" b="1" dirty="0"/>
              <a:t>Evolution</a:t>
            </a:r>
            <a:r>
              <a:rPr lang="en-US" dirty="0"/>
              <a:t> through the years (2022-2025)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EC3347-5A6E-F6BE-EE40-F8AC97542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10" y="69924"/>
            <a:ext cx="1516905" cy="50022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9D17994-8EB7-68F2-6662-C52B885E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979" y="306222"/>
            <a:ext cx="8912225" cy="1281112"/>
          </a:xfrm>
        </p:spPr>
        <p:txBody>
          <a:bodyPr>
            <a:normAutofit/>
          </a:bodyPr>
          <a:lstStyle/>
          <a:p>
            <a:r>
              <a:rPr lang="en-US" b="1" dirty="0"/>
              <a:t>Step 6 – </a:t>
            </a:r>
            <a:r>
              <a:rPr lang="en-US" dirty="0"/>
              <a:t>Look back and ahead</a:t>
            </a:r>
            <a:br>
              <a:rPr lang="en-US" dirty="0"/>
            </a:br>
            <a:endParaRPr lang="en-US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014F3E9-D4CD-5339-2F4E-0FD2D4F1A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455" y="1587334"/>
            <a:ext cx="2664616" cy="17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89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27481-4A50-F729-8E15-796D2EE3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3845" y="2578745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/>
              <a:t>END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0D3746-7EA4-0E83-4F8D-8BD2CB3B9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10" y="69924"/>
            <a:ext cx="1516905" cy="50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7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F389F-9BDF-1C87-3AA9-3B4C8D72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132" y="585927"/>
            <a:ext cx="9681839" cy="994299"/>
          </a:xfrm>
        </p:spPr>
        <p:txBody>
          <a:bodyPr/>
          <a:lstStyle/>
          <a:p>
            <a:r>
              <a:rPr lang="en-US" dirty="0"/>
              <a:t>Structure of the project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4F0F34-146D-419B-B1FF-97F3CB41C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0864" y="1446876"/>
            <a:ext cx="8870272" cy="50663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Methodology for this project: 6 Steps Statistical Investigation</a:t>
            </a:r>
          </a:p>
          <a:p>
            <a:pPr marL="0" indent="0">
              <a:buNone/>
            </a:pPr>
            <a:r>
              <a:rPr lang="en-US" sz="2400" b="1" dirty="0"/>
              <a:t>Step 1: </a:t>
            </a:r>
            <a:r>
              <a:rPr lang="en-GB" sz="20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Which </a:t>
            </a:r>
            <a:r>
              <a:rPr lang="en-GB" sz="2000" i="1" dirty="0">
                <a:solidFill>
                  <a:srgbClr val="000000"/>
                </a:solidFill>
                <a:latin typeface="Helvetica Neue" panose="02000503000000020004" pitchFamily="2" charset="0"/>
              </a:rPr>
              <a:t>factors</a:t>
            </a:r>
            <a:r>
              <a:rPr lang="en-GB" sz="20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can have an impact on a wider burned area and number of fire occurrences?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alibri 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alibri "/>
              </a:rPr>
              <a:t>Variables of this study: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 "/>
              </a:rPr>
              <a:t>Type of cause – Qualitative/categorical</a:t>
            </a:r>
            <a:endParaRPr lang="en-US" dirty="0">
              <a:latin typeface="Calibri 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 "/>
              </a:rPr>
              <a:t>Region: Littoral/Interior - Qualitative/categorical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Fire duration - Quantitative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Burned area - Quantitative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Extinction time - Quantitative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Reaction time - Quantitative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libri "/>
            </a:endParaRPr>
          </a:p>
          <a:p>
            <a:pPr marL="0" indent="0">
              <a:buNone/>
            </a:pPr>
            <a:r>
              <a:rPr lang="en-US" sz="2400" b="1" dirty="0"/>
              <a:t>Step 2:  </a:t>
            </a:r>
            <a:r>
              <a:rPr lang="en-US" sz="2000" dirty="0"/>
              <a:t>Getting the data - provided by the Professor</a:t>
            </a:r>
            <a:endParaRPr lang="en-US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69C3C3-46F9-4BBB-0B98-24DF9F6B6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72" y="79286"/>
            <a:ext cx="1670960" cy="55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6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90BFC06-A4FA-096F-685C-C34A5AE7F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00" y="2071687"/>
            <a:ext cx="7448550" cy="27146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3527F00-CAA7-7247-F842-C2FA78E79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72" y="79286"/>
            <a:ext cx="1670960" cy="55103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110389F-4765-353C-4E6C-9C4CB0540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107" y="554826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/>
              <a:t>Step 3 </a:t>
            </a:r>
            <a:r>
              <a:rPr lang="en-US" sz="3200" dirty="0"/>
              <a:t>– Exploring the data</a:t>
            </a:r>
            <a:br>
              <a:rPr lang="en-US" sz="3200" dirty="0"/>
            </a:br>
            <a:r>
              <a:rPr lang="en-US" sz="3200" dirty="0" err="1"/>
              <a:t>Data</a:t>
            </a:r>
            <a:r>
              <a:rPr lang="en-US" sz="3200" dirty="0"/>
              <a:t> cleaning – Null and Error values</a:t>
            </a:r>
            <a:endParaRPr lang="en-US" sz="32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573B195-22F5-584B-0677-C451CEEE5640}"/>
              </a:ext>
            </a:extLst>
          </p:cNvPr>
          <p:cNvSpPr txBox="1"/>
          <p:nvPr/>
        </p:nvSpPr>
        <p:spPr>
          <a:xfrm>
            <a:off x="2686050" y="5044726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cleaning the data there were no missing values or null values!</a:t>
            </a:r>
          </a:p>
        </p:txBody>
      </p:sp>
    </p:spTree>
    <p:extLst>
      <p:ext uri="{BB962C8B-B14F-4D97-AF65-F5344CB8AC3E}">
        <p14:creationId xmlns:p14="http://schemas.microsoft.com/office/powerpoint/2010/main" val="18393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130C355-37C0-DD22-6130-9B0F11E5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525" y="254314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/>
              <a:t>Step 3 </a:t>
            </a:r>
            <a:r>
              <a:rPr lang="en-US" sz="3200" dirty="0"/>
              <a:t>– Exploring the data</a:t>
            </a:r>
            <a:br>
              <a:rPr lang="en-US" sz="3200" dirty="0"/>
            </a:br>
            <a:r>
              <a:rPr lang="en-US" sz="3200" dirty="0"/>
              <a:t>Univariate Analysis – </a:t>
            </a:r>
            <a:r>
              <a:rPr lang="en-US" sz="3200" b="1" dirty="0"/>
              <a:t>Fire duration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767A07C1-B20C-2D8F-4B7A-90E24323BD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299" t="2452" r="2991"/>
          <a:stretch/>
        </p:blipFill>
        <p:spPr>
          <a:xfrm>
            <a:off x="965863" y="1520150"/>
            <a:ext cx="5479324" cy="295233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5ECB383-7EFB-E7EA-7ECD-AE94CC2E6CF4}"/>
              </a:ext>
            </a:extLst>
          </p:cNvPr>
          <p:cNvSpPr txBox="1"/>
          <p:nvPr/>
        </p:nvSpPr>
        <p:spPr>
          <a:xfrm>
            <a:off x="1312996" y="4645925"/>
            <a:ext cx="49803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Histogram</a:t>
            </a:r>
            <a:r>
              <a:rPr lang="en-US" dirty="0"/>
              <a:t> (Relationship between fire duration and number of occurrences)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</a:t>
            </a:r>
            <a:r>
              <a:rPr lang="en-US" dirty="0"/>
              <a:t> </a:t>
            </a:r>
            <a:r>
              <a:rPr lang="en-US" b="1" dirty="0"/>
              <a:t>fire</a:t>
            </a:r>
            <a:r>
              <a:rPr lang="en-US" dirty="0"/>
              <a:t> </a:t>
            </a:r>
            <a:r>
              <a:rPr lang="en-US" b="1" dirty="0"/>
              <a:t>duration</a:t>
            </a:r>
            <a:r>
              <a:rPr lang="en-US" dirty="0"/>
              <a:t>: 80min (over 4500 times)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Follows a right skewed distribution (Mode &lt;Median&lt;Mean)</a:t>
            </a:r>
          </a:p>
          <a:p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AE3F1E9-A010-68A8-7DF8-96EB196834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4" t="2405" r="8088"/>
          <a:stretch/>
        </p:blipFill>
        <p:spPr>
          <a:xfrm>
            <a:off x="6827325" y="1479870"/>
            <a:ext cx="5273337" cy="299213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C81F55C-0E2C-1FBF-E2FC-81FECB900241}"/>
              </a:ext>
            </a:extLst>
          </p:cNvPr>
          <p:cNvSpPr txBox="1"/>
          <p:nvPr/>
        </p:nvSpPr>
        <p:spPr>
          <a:xfrm>
            <a:off x="6973806" y="4512764"/>
            <a:ext cx="4980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Boxplot</a:t>
            </a:r>
            <a:r>
              <a:rPr lang="en-US" dirty="0"/>
              <a:t> for the Fire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Note</a:t>
            </a:r>
            <a:r>
              <a:rPr lang="en-US" dirty="0"/>
              <a:t>: Outliers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25%: 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Median(50%): 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75%: 146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Max: 1102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Count: 15453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Mean: 117,4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683371B-CE60-0510-6E28-85AC91729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10" y="69924"/>
            <a:ext cx="1516905" cy="50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8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62A38-05DB-0F17-C111-9C92C5E8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67842"/>
            <a:ext cx="8911687" cy="1280890"/>
          </a:xfrm>
        </p:spPr>
        <p:txBody>
          <a:bodyPr/>
          <a:lstStyle/>
          <a:p>
            <a:r>
              <a:rPr lang="en-US" b="1" dirty="0"/>
              <a:t>Step 3 </a:t>
            </a:r>
            <a:r>
              <a:rPr lang="en-US" dirty="0"/>
              <a:t>– Exploring the data</a:t>
            </a:r>
            <a:br>
              <a:rPr lang="en-US" dirty="0"/>
            </a:br>
            <a:r>
              <a:rPr lang="en-US" dirty="0"/>
              <a:t>Univariate Analysis – </a:t>
            </a:r>
            <a:r>
              <a:rPr lang="en-US" b="1" dirty="0"/>
              <a:t>Extinguishing time</a:t>
            </a:r>
          </a:p>
        </p:txBody>
      </p:sp>
      <p:pic>
        <p:nvPicPr>
          <p:cNvPr id="4" name="Marcador de Posição de Conteúdo 7">
            <a:extLst>
              <a:ext uri="{FF2B5EF4-FFF2-40B4-BE49-F238E27FC236}">
                <a16:creationId xmlns:a16="http://schemas.microsoft.com/office/drawing/2014/main" id="{1B53AE84-B9E1-3E47-432A-2F083EC46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602"/>
          <a:stretch/>
        </p:blipFill>
        <p:spPr>
          <a:xfrm>
            <a:off x="1442953" y="1548732"/>
            <a:ext cx="5419672" cy="291201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1F28840-53B0-BDC1-BF64-44B8E3D926F0}"/>
              </a:ext>
            </a:extLst>
          </p:cNvPr>
          <p:cNvSpPr txBox="1"/>
          <p:nvPr/>
        </p:nvSpPr>
        <p:spPr>
          <a:xfrm>
            <a:off x="1442953" y="4460750"/>
            <a:ext cx="4980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Histogram</a:t>
            </a:r>
            <a:r>
              <a:rPr lang="en-US" dirty="0"/>
              <a:t> (Relationship between the extinguishing time and number of occurrences)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for the extinguishing time: 80min (over 5000 times)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Follows a right skewed distribution (Mode &lt;Median&lt;Average)</a:t>
            </a:r>
          </a:p>
          <a:p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72C86A-E63F-A1D7-2953-393C25915D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67"/>
          <a:stretch/>
        </p:blipFill>
        <p:spPr>
          <a:xfrm>
            <a:off x="7005441" y="1548731"/>
            <a:ext cx="5057187" cy="291201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B51FD3C-C958-8BFD-1A12-B374561BE7D9}"/>
              </a:ext>
            </a:extLst>
          </p:cNvPr>
          <p:cNvSpPr txBox="1"/>
          <p:nvPr/>
        </p:nvSpPr>
        <p:spPr>
          <a:xfrm>
            <a:off x="6973806" y="4512764"/>
            <a:ext cx="4980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Boxplot</a:t>
            </a:r>
            <a:r>
              <a:rPr lang="en-US" dirty="0"/>
              <a:t> for the extinguishing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Note</a:t>
            </a:r>
            <a:r>
              <a:rPr lang="en-US" dirty="0"/>
              <a:t>: Outliers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25%: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Median(50%): 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75%: 132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Max: 1080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Count: 15453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Mean:104,4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DCA87D8-38D3-2E7F-6ACC-1D2D61887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10" y="69924"/>
            <a:ext cx="1516905" cy="50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1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62A38-05DB-0F17-C111-9C92C5E8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89989"/>
            <a:ext cx="8911687" cy="1280890"/>
          </a:xfrm>
        </p:spPr>
        <p:txBody>
          <a:bodyPr/>
          <a:lstStyle/>
          <a:p>
            <a:r>
              <a:rPr lang="en-US" b="1" dirty="0"/>
              <a:t>Step 3 </a:t>
            </a:r>
            <a:r>
              <a:rPr lang="en-US" dirty="0"/>
              <a:t>– Exploring the data</a:t>
            </a:r>
            <a:br>
              <a:rPr lang="en-US" dirty="0"/>
            </a:br>
            <a:r>
              <a:rPr lang="en-US" dirty="0"/>
              <a:t>Univariate Analysis – </a:t>
            </a:r>
            <a:r>
              <a:rPr lang="en-US" b="1" dirty="0"/>
              <a:t>Burned area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490E7E59-5786-394F-C736-C522A9882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37"/>
          <a:stretch/>
        </p:blipFill>
        <p:spPr>
          <a:xfrm>
            <a:off x="1203615" y="1470879"/>
            <a:ext cx="5339121" cy="2887416"/>
          </a:xfrm>
          <a:prstGeom prst="rect">
            <a:avLst/>
          </a:prstGeom>
        </p:spPr>
      </p:pic>
      <p:pic>
        <p:nvPicPr>
          <p:cNvPr id="1028" name="Picture 4" descr="Imagem">
            <a:extLst>
              <a:ext uri="{FF2B5EF4-FFF2-40B4-BE49-F238E27FC236}">
                <a16:creationId xmlns:a16="http://schemas.microsoft.com/office/drawing/2014/main" id="{67795867-C72F-55B5-0531-54F07C551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0"/>
          <a:stretch/>
        </p:blipFill>
        <p:spPr bwMode="auto">
          <a:xfrm>
            <a:off x="6921645" y="1470879"/>
            <a:ext cx="5084693" cy="288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3A658B5-9254-338C-5BC5-176344BE7E40}"/>
              </a:ext>
            </a:extLst>
          </p:cNvPr>
          <p:cNvSpPr txBox="1"/>
          <p:nvPr/>
        </p:nvSpPr>
        <p:spPr>
          <a:xfrm>
            <a:off x="1323282" y="4512764"/>
            <a:ext cx="5099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Histogram</a:t>
            </a:r>
            <a:r>
              <a:rPr lang="en-US" dirty="0"/>
              <a:t> (Relationship between the burned area and occurrences)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</a:t>
            </a:r>
            <a:r>
              <a:rPr lang="en-US" dirty="0"/>
              <a:t> for the burned area: 0,1 acres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Follows a right skewed distribution   (Mode &lt;Median&lt;Average)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55D4AE-4F82-353C-AA98-AA3060E332D8}"/>
              </a:ext>
            </a:extLst>
          </p:cNvPr>
          <p:cNvSpPr txBox="1"/>
          <p:nvPr/>
        </p:nvSpPr>
        <p:spPr>
          <a:xfrm>
            <a:off x="6973804" y="4370080"/>
            <a:ext cx="4980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Boxplot</a:t>
            </a:r>
            <a:r>
              <a:rPr lang="en-US" dirty="0"/>
              <a:t> for the burned area;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Note</a:t>
            </a:r>
            <a:r>
              <a:rPr lang="en-US" dirty="0"/>
              <a:t>: Outliers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25%: 0,01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Median(50%): 0,07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75%: 0,5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Max: 181,7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Count: 15453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Mean: 1,7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36321A6-B351-4652-5C85-6F84EDB8C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10" y="69924"/>
            <a:ext cx="1516905" cy="50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5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m">
            <a:extLst>
              <a:ext uri="{FF2B5EF4-FFF2-40B4-BE49-F238E27FC236}">
                <a16:creationId xmlns:a16="http://schemas.microsoft.com/office/drawing/2014/main" id="{565E0FDF-98D2-0CE4-DD37-713D3187DC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6"/>
          <a:stretch/>
        </p:blipFill>
        <p:spPr bwMode="auto">
          <a:xfrm>
            <a:off x="1900615" y="1462088"/>
            <a:ext cx="4974793" cy="267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836B0A9-9B74-40D8-198F-FD6ED6E94D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8"/>
          <a:stretch/>
        </p:blipFill>
        <p:spPr>
          <a:xfrm>
            <a:off x="7136136" y="1409403"/>
            <a:ext cx="4893108" cy="277988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DD3BD63-3A6A-A82E-9877-67A08F03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887" y="180976"/>
            <a:ext cx="8912225" cy="1281112"/>
          </a:xfrm>
        </p:spPr>
        <p:txBody>
          <a:bodyPr/>
          <a:lstStyle/>
          <a:p>
            <a:r>
              <a:rPr lang="en-US" b="1" dirty="0"/>
              <a:t>Step 3 </a:t>
            </a:r>
            <a:r>
              <a:rPr lang="en-US" dirty="0"/>
              <a:t>– Exploring the data</a:t>
            </a:r>
            <a:br>
              <a:rPr lang="en-US" dirty="0"/>
            </a:br>
            <a:r>
              <a:rPr lang="en-US" dirty="0"/>
              <a:t>Univariate Analysis – </a:t>
            </a:r>
            <a:r>
              <a:rPr lang="en-US" b="1" dirty="0"/>
              <a:t>Reaction time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086052E-D266-33E1-7BD2-97ECD6D27DC0}"/>
              </a:ext>
            </a:extLst>
          </p:cNvPr>
          <p:cNvSpPr txBox="1"/>
          <p:nvPr/>
        </p:nvSpPr>
        <p:spPr>
          <a:xfrm>
            <a:off x="1900615" y="4358934"/>
            <a:ext cx="4483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Histogram</a:t>
            </a:r>
            <a:r>
              <a:rPr lang="en-US" dirty="0"/>
              <a:t> for the Reaction time;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</a:t>
            </a:r>
            <a:r>
              <a:rPr lang="en-US" dirty="0"/>
              <a:t>: 15min;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Follows a right skewed distribution (Mode &lt;Median&lt;Average)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6EB9F55-D225-17F0-97BA-5DA44859E4D6}"/>
              </a:ext>
            </a:extLst>
          </p:cNvPr>
          <p:cNvSpPr txBox="1"/>
          <p:nvPr/>
        </p:nvSpPr>
        <p:spPr>
          <a:xfrm>
            <a:off x="7092503" y="4294435"/>
            <a:ext cx="4980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Boxplot</a:t>
            </a:r>
            <a:r>
              <a:rPr lang="en-US" dirty="0"/>
              <a:t> for the Reaction time;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Note</a:t>
            </a:r>
            <a:r>
              <a:rPr lang="en-US" dirty="0"/>
              <a:t>: Outliers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25%: 7min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Median(50%): 11min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75%: 17min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Max: 59min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Count: 15453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Mean: 13min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1E31915-D1D9-F40E-E1A5-88541DC0D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10" y="69924"/>
            <a:ext cx="1516905" cy="50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1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23BD6A7-3674-C2F6-1834-75647454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49" y="1383115"/>
            <a:ext cx="5475535" cy="262959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D7C9A31-5250-3934-6FD5-A1B1C3CDA3BB}"/>
              </a:ext>
            </a:extLst>
          </p:cNvPr>
          <p:cNvSpPr txBox="1"/>
          <p:nvPr/>
        </p:nvSpPr>
        <p:spPr>
          <a:xfrm>
            <a:off x="1136849" y="4134962"/>
            <a:ext cx="4921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Bar chart</a:t>
            </a:r>
            <a:r>
              <a:rPr lang="en-US" dirty="0"/>
              <a:t> for the number of occurrences per region;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</a:t>
            </a:r>
            <a:r>
              <a:rPr lang="en-US" b="1" dirty="0"/>
              <a:t>stands out</a:t>
            </a:r>
            <a:r>
              <a:rPr lang="en-US" dirty="0"/>
              <a:t>? Littoral with many more occurrences (70%/30% Ratio - approx.)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3C05061-F28D-4C83-D2E7-F6A137FC1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10" y="69924"/>
            <a:ext cx="1516905" cy="50022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0C8C7E7-B1AC-672C-48E5-4FC0E8BB3E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1" r="3055"/>
          <a:stretch/>
        </p:blipFill>
        <p:spPr>
          <a:xfrm>
            <a:off x="7105898" y="1383115"/>
            <a:ext cx="4849110" cy="262959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E08F0C7-C1BA-DEDF-B68E-E88334668A5E}"/>
              </a:ext>
            </a:extLst>
          </p:cNvPr>
          <p:cNvSpPr txBox="1"/>
          <p:nvPr/>
        </p:nvSpPr>
        <p:spPr>
          <a:xfrm>
            <a:off x="7105898" y="4134962"/>
            <a:ext cx="4483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Bar chart </a:t>
            </a:r>
            <a:r>
              <a:rPr lang="en-US" dirty="0"/>
              <a:t>for the causes;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Negligence</a:t>
            </a:r>
            <a:r>
              <a:rPr lang="en-US" dirty="0"/>
              <a:t> and </a:t>
            </a:r>
            <a:r>
              <a:rPr lang="en-US" b="1" dirty="0"/>
              <a:t>Unknown</a:t>
            </a:r>
            <a:r>
              <a:rPr lang="en-US" dirty="0"/>
              <a:t> causes      stand out (70%aprox);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Intentional</a:t>
            </a:r>
            <a:r>
              <a:rPr lang="en-US" dirty="0"/>
              <a:t> cause “in between” (almost 20%);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Natural</a:t>
            </a:r>
            <a:r>
              <a:rPr lang="en-US" dirty="0"/>
              <a:t> and </a:t>
            </a:r>
            <a:r>
              <a:rPr lang="en-US" b="1" dirty="0"/>
              <a:t>Reignition</a:t>
            </a:r>
            <a:r>
              <a:rPr lang="en-US" dirty="0"/>
              <a:t> are the lowest(10%aprox)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66B5F25-442D-FA82-91AC-614818B4327C}"/>
              </a:ext>
            </a:extLst>
          </p:cNvPr>
          <p:cNvSpPr txBox="1">
            <a:spLocks/>
          </p:cNvSpPr>
          <p:nvPr/>
        </p:nvSpPr>
        <p:spPr>
          <a:xfrm>
            <a:off x="1630363" y="214313"/>
            <a:ext cx="9599612" cy="12811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Step 3 </a:t>
            </a:r>
            <a:r>
              <a:rPr lang="en-US" dirty="0"/>
              <a:t>– Exploring the data</a:t>
            </a:r>
            <a:br>
              <a:rPr lang="en-US" dirty="0"/>
            </a:br>
            <a:r>
              <a:rPr lang="en-US" dirty="0"/>
              <a:t>Univariate Analysis – Region and Type cause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335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m">
            <a:extLst>
              <a:ext uri="{FF2B5EF4-FFF2-40B4-BE49-F238E27FC236}">
                <a16:creationId xmlns:a16="http://schemas.microsoft.com/office/drawing/2014/main" id="{58F392EB-60DF-C550-C9CE-0A4A69940E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" r="2496" b="2687"/>
          <a:stretch/>
        </p:blipFill>
        <p:spPr bwMode="auto">
          <a:xfrm>
            <a:off x="6730639" y="1905000"/>
            <a:ext cx="4959927" cy="262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6E11A9D-E58D-DD7B-A95D-014BCC7139F8}"/>
              </a:ext>
            </a:extLst>
          </p:cNvPr>
          <p:cNvSpPr txBox="1"/>
          <p:nvPr/>
        </p:nvSpPr>
        <p:spPr>
          <a:xfrm>
            <a:off x="6730640" y="4677075"/>
            <a:ext cx="4959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Bar chart</a:t>
            </a:r>
            <a:r>
              <a:rPr lang="en-US" dirty="0"/>
              <a:t> for the causes and burned area, split into littoral and interior;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</a:t>
            </a:r>
            <a:r>
              <a:rPr lang="en-US" b="1" dirty="0"/>
              <a:t>stands out?  </a:t>
            </a:r>
            <a:r>
              <a:rPr lang="en-US" dirty="0"/>
              <a:t>The average burned area is higher in the interior than it is on the littoral;</a:t>
            </a:r>
          </a:p>
          <a:p>
            <a:r>
              <a:rPr lang="en-US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BE2305-59EB-91FC-26DF-FDF3AC2F92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72"/>
          <a:stretch/>
        </p:blipFill>
        <p:spPr>
          <a:xfrm>
            <a:off x="789514" y="1811844"/>
            <a:ext cx="5475536" cy="295838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1A6AEFD-9DBD-9FED-5B80-DF61669FDA4F}"/>
              </a:ext>
            </a:extLst>
          </p:cNvPr>
          <p:cNvSpPr txBox="1"/>
          <p:nvPr/>
        </p:nvSpPr>
        <p:spPr>
          <a:xfrm>
            <a:off x="1526096" y="4954073"/>
            <a:ext cx="4483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Bar chart</a:t>
            </a:r>
            <a:r>
              <a:rPr lang="en-US" dirty="0"/>
              <a:t> for the average burned area per region;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</a:t>
            </a:r>
            <a:r>
              <a:rPr lang="en-US" b="1" dirty="0"/>
              <a:t>stands out</a:t>
            </a:r>
            <a:r>
              <a:rPr lang="en-US" dirty="0"/>
              <a:t>? Interior with a wider burned area on average.</a:t>
            </a:r>
          </a:p>
          <a:p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3F93391-3716-52D8-103F-4CCDC1F3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363" y="214313"/>
            <a:ext cx="9599612" cy="12811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 3 </a:t>
            </a:r>
            <a:r>
              <a:rPr lang="en-US" dirty="0"/>
              <a:t>– Exploring the data</a:t>
            </a:r>
            <a:br>
              <a:rPr lang="en-US" dirty="0"/>
            </a:br>
            <a:r>
              <a:rPr lang="en-US" dirty="0"/>
              <a:t>Multivariate Analysis – Region and Type cause</a:t>
            </a:r>
            <a:endParaRPr lang="en-US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8242A9C-2790-C122-00AE-0486171E3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10" y="69924"/>
            <a:ext cx="1516905" cy="50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30805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1500</TotalTime>
  <Words>1230</Words>
  <Application>Microsoft Macintosh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 </vt:lpstr>
      <vt:lpstr>Century Gothic</vt:lpstr>
      <vt:lpstr>Helvetica Neue</vt:lpstr>
      <vt:lpstr>inherit</vt:lpstr>
      <vt:lpstr>Wingdings 3</vt:lpstr>
      <vt:lpstr>Haste</vt:lpstr>
      <vt:lpstr>Rural Wildfires – Statistical analysis and inferences  2022/2023 – Data Science Engineering Fundaments – Statistics </vt:lpstr>
      <vt:lpstr>Structure of the project</vt:lpstr>
      <vt:lpstr>Step 3 – Exploring the data Data cleaning – Null and Error values</vt:lpstr>
      <vt:lpstr>Step 3 – Exploring the data Univariate Analysis – Fire duration</vt:lpstr>
      <vt:lpstr>Step 3 – Exploring the data Univariate Analysis – Extinguishing time</vt:lpstr>
      <vt:lpstr>Step 3 – Exploring the data Univariate Analysis – Burned area</vt:lpstr>
      <vt:lpstr>Step 3 – Exploring the data Univariate Analysis – Reaction time</vt:lpstr>
      <vt:lpstr>PowerPoint Presentation</vt:lpstr>
      <vt:lpstr>Step 3 – Exploring the data Multivariate Analysis – Region and Type cause</vt:lpstr>
      <vt:lpstr>Step 3 – Exploring the data Multivariate Analysis - Correlations</vt:lpstr>
      <vt:lpstr>PowerPoint Presentation</vt:lpstr>
      <vt:lpstr>Step 4 – Draw inferences 1st Inference - Can we claim with 99% certainty that more than 71% of the fire outbreaks with an area below 10ha occur on the littoral? </vt:lpstr>
      <vt:lpstr>Step 4 – Draw inferences 2nd  Inference - Can we claim with 99% certainty that more than 35% of the fires with a burned area above 100ha have an intentional cause behind?</vt:lpstr>
      <vt:lpstr>Step 4 – Draw inferences 3rd Inference - Can we claim with 99% certainty that the mean difference of the burned area in the interior is superior to the burned area on the coast ?</vt:lpstr>
      <vt:lpstr>Step 4 – Draw inferences 4th Inference - Can we claim with 99% certainty that the mean difference of the burned area that has a natural cause behind is superior to the one  with an intentional cause behind?</vt:lpstr>
      <vt:lpstr>Step 5 – Conclusions (all in all) </vt:lpstr>
      <vt:lpstr>Step 6 – Look back and ahead 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Rural Wildfires – Statistical analysis</dc:title>
  <dc:creator>Tomás Rodrigues</dc:creator>
  <cp:lastModifiedBy>Jorge Manuel Loureiro Vieira</cp:lastModifiedBy>
  <cp:revision>21</cp:revision>
  <dcterms:created xsi:type="dcterms:W3CDTF">2022-10-12T18:07:06Z</dcterms:created>
  <dcterms:modified xsi:type="dcterms:W3CDTF">2022-10-13T21:42:20Z</dcterms:modified>
</cp:coreProperties>
</file>