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3" r:id="rId2"/>
  </p:sldMasterIdLst>
  <p:sldIdLst>
    <p:sldId id="291" r:id="rId3"/>
    <p:sldId id="294" r:id="rId4"/>
    <p:sldId id="293" r:id="rId5"/>
    <p:sldId id="324" r:id="rId6"/>
    <p:sldId id="323" r:id="rId7"/>
    <p:sldId id="32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12735-23B9-5DF6-4203-B436AB332945}" v="19" dt="2025-03-02T19:01:21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1" y="2133110"/>
            <a:ext cx="10972800" cy="2606912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0" y="6197913"/>
            <a:ext cx="2824980" cy="33511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10" y="6274113"/>
            <a:ext cx="2824980" cy="33511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520" y="1638300"/>
            <a:ext cx="4311181" cy="47534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100000"/>
              </a:lnSpc>
              <a:buNone/>
              <a:defRPr sz="13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924520" y="833451"/>
            <a:ext cx="7916342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79400" y="1027296"/>
            <a:ext cx="10972800" cy="78068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/>
              <a:t>01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80326" y="1968882"/>
            <a:ext cx="10972800" cy="255202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Title of the</a:t>
            </a:r>
          </a:p>
          <a:p>
            <a:pPr lvl="0"/>
            <a:r>
              <a:rPr lang="en-US" err="1"/>
              <a:t>sectiong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9400" y="4473279"/>
            <a:ext cx="10973594" cy="838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err="1"/>
              <a:t>Subtitle</a:t>
            </a:r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4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1" y="6274113"/>
            <a:ext cx="2824980" cy="33511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05" y="2418716"/>
            <a:ext cx="4411390" cy="13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2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99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3701" y="2133110"/>
            <a:ext cx="10972800" cy="2606912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7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5" name="Picture 14" descr="Mesa de trabajo 5 copia 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0" y="6197913"/>
            <a:ext cx="2824980" cy="335110"/>
          </a:xfrm>
          <a:prstGeom prst="rect">
            <a:avLst/>
          </a:prstGeom>
        </p:spPr>
      </p:pic>
      <p:pic>
        <p:nvPicPr>
          <p:cNvPr id="18" name="Picture 17" descr="Mesa de trabajo 5 copia 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710" y="6274113"/>
            <a:ext cx="2824980" cy="335110"/>
          </a:xfrm>
          <a:prstGeom prst="rect">
            <a:avLst/>
          </a:prstGeom>
        </p:spPr>
      </p:pic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9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8531" y="1128486"/>
            <a:ext cx="11417300" cy="878115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90000"/>
              </a:lnSpc>
              <a:defRPr sz="5000" b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/>
              <a:t>01 – </a:t>
            </a:r>
            <a:r>
              <a:rPr lang="es-ES_tradnl" err="1"/>
              <a:t>Title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345831" y="2208212"/>
            <a:ext cx="11430261" cy="87788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s-ES_tradnl"/>
              <a:t>02 – </a:t>
            </a:r>
            <a:r>
              <a:rPr lang="es-ES_tradnl" err="1"/>
              <a:t>Title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345831" y="3287712"/>
            <a:ext cx="11429689" cy="877888"/>
          </a:xfrm>
          <a:prstGeom prst="rect">
            <a:avLst/>
          </a:prstGeom>
        </p:spPr>
        <p:txBody>
          <a:bodyPr vert="horz"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/>
              <a:t>03 – </a:t>
            </a:r>
            <a:r>
              <a:rPr lang="es-ES_tradnl" err="1"/>
              <a:t>Title</a:t>
            </a:r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46075" y="4405313"/>
            <a:ext cx="11429689" cy="877888"/>
          </a:xfrm>
          <a:prstGeom prst="rect">
            <a:avLst/>
          </a:prstGeom>
        </p:spPr>
        <p:txBody>
          <a:bodyPr vert="horz"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/>
              <a:t>04 – </a:t>
            </a:r>
            <a:r>
              <a:rPr lang="es-ES_tradnl" err="1"/>
              <a:t>Title</a:t>
            </a:r>
            <a:endParaRPr lang="en-US"/>
          </a:p>
        </p:txBody>
      </p:sp>
      <p:sp>
        <p:nvSpPr>
          <p:cNvPr id="15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46075" y="5561013"/>
            <a:ext cx="11429689" cy="877888"/>
          </a:xfrm>
          <a:prstGeom prst="rect">
            <a:avLst/>
          </a:prstGeom>
        </p:spPr>
        <p:txBody>
          <a:bodyPr vert="horz"/>
          <a:lstStyle>
            <a:lvl1pPr marL="0" marR="0" indent="0" algn="l" defTabSz="2286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ES_tradnl"/>
              <a:t>05 – </a:t>
            </a:r>
            <a:r>
              <a:rPr lang="es-ES_tradnl" err="1"/>
              <a:t>Title</a:t>
            </a:r>
            <a:endParaRPr lang="en-US"/>
          </a:p>
        </p:txBody>
      </p:sp>
      <p:sp>
        <p:nvSpPr>
          <p:cNvPr id="18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6" name="Picture 1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88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279400" y="1027296"/>
            <a:ext cx="10972800" cy="780684"/>
          </a:xfrm>
          <a:prstGeom prst="rect">
            <a:avLst/>
          </a:prstGeom>
        </p:spPr>
        <p:txBody>
          <a:bodyPr vert="horz"/>
          <a:lstStyle>
            <a:lvl1pPr>
              <a:lnSpc>
                <a:spcPct val="80000"/>
              </a:lnSpc>
              <a:defRPr sz="5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r>
              <a:rPr lang="es-ES_tradnl"/>
              <a:t>01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80326" y="1968882"/>
            <a:ext cx="10972800" cy="2552022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70000"/>
              </a:lnSpc>
              <a:buNone/>
              <a:defRPr sz="1000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Title of the</a:t>
            </a:r>
          </a:p>
          <a:p>
            <a:pPr lvl="0"/>
            <a:r>
              <a:rPr lang="en-US" err="1"/>
              <a:t>sectiong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9400" y="4473279"/>
            <a:ext cx="10973594" cy="838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s-ES_tradnl" err="1"/>
              <a:t>Subtitle</a:t>
            </a:r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7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+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9129" y="288429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19312"/>
            <a:ext cx="12192000" cy="1794815"/>
          </a:xfrm>
          <a:prstGeom prst="rect">
            <a:avLst/>
          </a:prstGeom>
        </p:spPr>
        <p:txBody>
          <a:bodyPr vert="horz"/>
          <a:lstStyle>
            <a:lvl1pPr algn="ctr">
              <a:lnSpc>
                <a:spcPct val="80000"/>
              </a:lnSpc>
              <a:defRPr sz="7500" b="0" baseline="0">
                <a:solidFill>
                  <a:srgbClr val="000B32"/>
                </a:solidFill>
                <a:latin typeface="Esade Bold"/>
                <a:cs typeface="Esade Bold"/>
              </a:defRPr>
            </a:lvl1pPr>
          </a:lstStyle>
          <a:p>
            <a:r>
              <a:rPr lang="es-ES_tradnl"/>
              <a:t>A </a:t>
            </a:r>
            <a:r>
              <a:rPr lang="es-ES_tradnl" err="1"/>
              <a:t>two</a:t>
            </a:r>
            <a:br>
              <a:rPr lang="es-ES_tradnl"/>
            </a:br>
            <a:r>
              <a:rPr lang="es-ES_tradnl"/>
              <a:t>line </a:t>
            </a:r>
            <a:r>
              <a:rPr lang="es-ES_tradnl" err="1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1378536" y="1327151"/>
            <a:ext cx="10348836" cy="18923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80000"/>
              </a:lnSpc>
              <a:buNone/>
              <a:defRPr sz="1500">
                <a:latin typeface="Arial"/>
                <a:cs typeface="Arial"/>
              </a:defRPr>
            </a:lvl2pPr>
            <a:lvl3pPr marL="457200" indent="0">
              <a:lnSpc>
                <a:spcPct val="80000"/>
              </a:lnSpc>
              <a:buNone/>
              <a:defRPr sz="1500">
                <a:latin typeface="Arial"/>
                <a:cs typeface="Arial"/>
              </a:defRPr>
            </a:lvl3pPr>
            <a:lvl4pPr marL="685800" indent="0">
              <a:lnSpc>
                <a:spcPct val="80000"/>
              </a:lnSpc>
              <a:buNone/>
              <a:defRPr sz="1500">
                <a:latin typeface="Arial"/>
                <a:cs typeface="Arial"/>
              </a:defRPr>
            </a:lvl4pPr>
            <a:lvl5pPr marL="914400" indent="0">
              <a:lnSpc>
                <a:spcPct val="80000"/>
              </a:lnSpc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6" name="Picture 5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4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4745182" y="4225637"/>
            <a:ext cx="2574637" cy="122307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7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131455" y="4225637"/>
            <a:ext cx="2574637" cy="122307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8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8370455" y="4225637"/>
            <a:ext cx="2574637" cy="1223073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81572" y="1962728"/>
            <a:ext cx="1662701" cy="16936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95299" y="1962728"/>
            <a:ext cx="1662701" cy="16936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20572" y="1962728"/>
            <a:ext cx="1662701" cy="169360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Arial Regular"/>
              </a:defRPr>
            </a:lvl1pPr>
          </a:lstStyle>
          <a:p>
            <a:endParaRPr lang="en-US"/>
          </a:p>
        </p:txBody>
      </p:sp>
      <p:pic>
        <p:nvPicPr>
          <p:cNvPr id="12" name="Picture 11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3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924520" y="833451"/>
            <a:ext cx="7916342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924520" y="833451"/>
            <a:ext cx="7916342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924519" y="2513419"/>
            <a:ext cx="3831568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924519" y="1744630"/>
            <a:ext cx="3831568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75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1ºlevel data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38" hasCustomPrompt="1"/>
          </p:nvPr>
        </p:nvSpPr>
        <p:spPr>
          <a:xfrm>
            <a:off x="1924519" y="2657321"/>
            <a:ext cx="3831568" cy="50419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err="1"/>
              <a:t>Description</a:t>
            </a:r>
            <a:endParaRPr lang="es-ES_tradnl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43325" y="2513419"/>
            <a:ext cx="3453528" cy="0"/>
          </a:xfrm>
          <a:prstGeom prst="line">
            <a:avLst/>
          </a:prstGeom>
          <a:ln w="19050" cmpd="sng">
            <a:solidFill>
              <a:srgbClr val="000B3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043325" y="1918997"/>
            <a:ext cx="3453528" cy="47888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4400" baseline="0">
                <a:solidFill>
                  <a:srgbClr val="224BB9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2ºlevel data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40" hasCustomPrompt="1"/>
          </p:nvPr>
        </p:nvSpPr>
        <p:spPr>
          <a:xfrm>
            <a:off x="6043325" y="2657321"/>
            <a:ext cx="3453529" cy="50419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err="1"/>
              <a:t>Description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2616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520" y="1638300"/>
            <a:ext cx="4311181" cy="475341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100000"/>
              </a:lnSpc>
              <a:buNone/>
              <a:defRPr sz="13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924520" y="833451"/>
            <a:ext cx="7916342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520" y="1638300"/>
            <a:ext cx="4315858" cy="4753417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00000"/>
              </a:lnSpc>
              <a:buFont typeface="Lucida Grande"/>
              <a:buChar char="—"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457200" indent="-228600">
              <a:lnSpc>
                <a:spcPct val="100000"/>
              </a:lnSpc>
              <a:buFont typeface="Lucida Grande"/>
              <a:buChar char="—"/>
              <a:defRPr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628650" indent="-17145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3pPr>
            <a:lvl4pPr marL="857250" indent="-17145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4pPr>
            <a:lvl5pPr marL="1085850" indent="-171450">
              <a:lnSpc>
                <a:spcPct val="90000"/>
              </a:lnSpc>
              <a:buFont typeface="Lucida Grande"/>
              <a:buChar char="—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8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1924520" y="833451"/>
            <a:ext cx="7916342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50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25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  <a:p>
            <a:pPr lvl="0"/>
            <a:r>
              <a:rPr lang="es-ES_tradnl"/>
              <a:t>AND SUBTITLE</a:t>
            </a:r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520" y="931603"/>
            <a:ext cx="4311181" cy="546011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100000"/>
              </a:lnSpc>
              <a:buNone/>
              <a:defRPr sz="13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6905874" y="931603"/>
            <a:ext cx="4311181" cy="546011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100000"/>
              </a:lnSpc>
              <a:buNone/>
              <a:defRPr sz="13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8" name="Picture 7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27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Body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5974558" y="909417"/>
            <a:ext cx="5764572" cy="542988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14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844" y="1683106"/>
            <a:ext cx="3498056" cy="465619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931523" y="909417"/>
            <a:ext cx="3491378" cy="65325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48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128128" y="0"/>
            <a:ext cx="6063872" cy="6858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844" y="2419137"/>
            <a:ext cx="3951305" cy="392016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1931522" y="909416"/>
            <a:ext cx="3944626" cy="1298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80000"/>
              </a:lnSpc>
              <a:buNone/>
              <a:defRPr sz="4800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1+Head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054261" y="931602"/>
            <a:ext cx="5495911" cy="51120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  <a:p>
            <a:pPr lvl="0"/>
            <a:r>
              <a:rPr lang="es-ES_tradnl"/>
              <a:t>AND SUBTITLE</a:t>
            </a:r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1924520" y="931603"/>
            <a:ext cx="3932676" cy="512303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lnSpc>
                <a:spcPct val="100000"/>
              </a:lnSpc>
              <a:buNone/>
              <a:defRPr sz="1300">
                <a:solidFill>
                  <a:srgbClr val="000B32"/>
                </a:solidFill>
                <a:latin typeface="Arial Regular"/>
                <a:cs typeface="Arial Regular"/>
              </a:defRPr>
            </a:lvl2pPr>
            <a:lvl3pPr marL="4572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3pPr>
            <a:lvl4pPr marL="6858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4pPr>
            <a:lvl5pPr marL="914400" indent="0">
              <a:lnSpc>
                <a:spcPct val="90000"/>
              </a:lnSpc>
              <a:buNone/>
              <a:defRPr>
                <a:latin typeface="Arial"/>
                <a:cs typeface="Arial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styles</a:t>
            </a:r>
            <a:endParaRPr lang="es-ES_tradnl"/>
          </a:p>
          <a:p>
            <a:pPr lvl="1"/>
            <a:r>
              <a:rPr lang="es-ES_tradnl" err="1"/>
              <a:t>Second</a:t>
            </a:r>
            <a:r>
              <a:rPr lang="es-ES_tradnl"/>
              <a:t> </a:t>
            </a:r>
            <a:r>
              <a:rPr lang="es-ES_tradnl" err="1"/>
              <a:t>level</a:t>
            </a:r>
            <a:endParaRPr lang="es-ES_tradnl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9" name="Picture 8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319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Bars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87400" y="1346200"/>
            <a:ext cx="5181600" cy="50455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23000" y="1346200"/>
            <a:ext cx="5181600" cy="50455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solidFill>
                  <a:srgbClr val="000B32"/>
                </a:solidFill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7" name="Picture 6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542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+Body+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1DF911-1C80-1545-8BF6-EBFA52E6B8C6}"/>
              </a:ext>
            </a:extLst>
          </p:cNvPr>
          <p:cNvCxnSpPr/>
          <p:nvPr userDrawn="1"/>
        </p:nvCxnSpPr>
        <p:spPr>
          <a:xfrm>
            <a:off x="2676965" y="6391717"/>
            <a:ext cx="8231667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4AFDC4-73DC-0940-980F-5D7056627EB6}"/>
              </a:ext>
            </a:extLst>
          </p:cNvPr>
          <p:cNvCxnSpPr/>
          <p:nvPr userDrawn="1"/>
        </p:nvCxnSpPr>
        <p:spPr>
          <a:xfrm>
            <a:off x="2676965" y="931603"/>
            <a:ext cx="8231667" cy="0"/>
          </a:xfrm>
          <a:prstGeom prst="line">
            <a:avLst/>
          </a:prstGeom>
          <a:noFill/>
          <a:ln w="6350" cap="flat">
            <a:solidFill>
              <a:srgbClr val="000B3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306735" y="931603"/>
            <a:ext cx="1191865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00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/>
              <a:t>TITLE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2677319" y="990550"/>
            <a:ext cx="8231313" cy="4437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90000"/>
              </a:lnSpc>
              <a:buNone/>
              <a:defRPr sz="3000" b="1" baseline="0">
                <a:solidFill>
                  <a:srgbClr val="000B32"/>
                </a:solidFill>
                <a:latin typeface="Esade Regular"/>
                <a:cs typeface="Esade Regular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2677319" y="1557485"/>
            <a:ext cx="8231313" cy="50904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1500" baseline="0">
                <a:solidFill>
                  <a:srgbClr val="000B32"/>
                </a:solidFill>
                <a:latin typeface="Arial Regular"/>
                <a:cs typeface="Arial Regular"/>
              </a:defRPr>
            </a:lvl1pPr>
            <a:lvl2pPr marL="228600" indent="0">
              <a:buNone/>
              <a:defRPr>
                <a:latin typeface="Mabry Pro"/>
                <a:cs typeface="Mabry Pro"/>
              </a:defRPr>
            </a:lvl2pPr>
            <a:lvl3pPr>
              <a:defRPr>
                <a:latin typeface="Mabry Pro"/>
                <a:cs typeface="Mabry Pro"/>
              </a:defRPr>
            </a:lvl3pPr>
            <a:lvl4pPr>
              <a:defRPr>
                <a:latin typeface="Mabry Pro"/>
                <a:cs typeface="Mabry Pro"/>
              </a:defRPr>
            </a:lvl4pPr>
            <a:lvl5pPr>
              <a:defRPr>
                <a:latin typeface="Mabry Pro"/>
                <a:cs typeface="Mabry Pro"/>
              </a:defRPr>
            </a:lvl5pPr>
          </a:lstStyle>
          <a:p>
            <a:pPr lvl="0"/>
            <a:r>
              <a:rPr lang="es-ES_tradnl" err="1"/>
              <a:t>Click</a:t>
            </a:r>
            <a:r>
              <a:rPr lang="es-ES_tradnl"/>
              <a:t> </a:t>
            </a:r>
            <a:r>
              <a:rPr lang="es-ES_tradnl" err="1"/>
              <a:t>to</a:t>
            </a:r>
            <a:r>
              <a:rPr lang="es-ES_tradnl"/>
              <a:t> </a:t>
            </a:r>
            <a:r>
              <a:rPr lang="es-ES_tradnl" err="1"/>
              <a:t>edit</a:t>
            </a:r>
            <a:r>
              <a:rPr lang="es-ES_tradnl"/>
              <a:t> Master </a:t>
            </a:r>
            <a:r>
              <a:rPr lang="es-ES_tradnl" err="1"/>
              <a:t>text</a:t>
            </a:r>
            <a:r>
              <a:rPr lang="es-ES_tradnl"/>
              <a:t> </a:t>
            </a:r>
            <a:r>
              <a:rPr lang="es-ES_tradnl" err="1"/>
              <a:t>style</a:t>
            </a:r>
            <a:endParaRPr lang="es-ES_tradnl"/>
          </a:p>
          <a:p>
            <a:pPr lvl="0"/>
            <a:endParaRPr lang="es-ES_tradnl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199693" y="270798"/>
            <a:ext cx="2741613" cy="18018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750">
                <a:solidFill>
                  <a:srgbClr val="000B32"/>
                </a:solidFill>
                <a:latin typeface="Arial Regular"/>
                <a:cs typeface="Arial Regular"/>
              </a:defRPr>
            </a:lvl1pPr>
          </a:lstStyle>
          <a:p>
            <a:pPr lvl="0"/>
            <a:r>
              <a:rPr lang="en-US"/>
              <a:t>Title / Subtitle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4ADE198-B318-2A40-AAE2-C809744EDDB7}"/>
              </a:ext>
            </a:extLst>
          </p:cNvPr>
          <p:cNvSpPr txBox="1">
            <a:spLocks/>
          </p:cNvSpPr>
          <p:nvPr userDrawn="1"/>
        </p:nvSpPr>
        <p:spPr>
          <a:xfrm>
            <a:off x="11734696" y="259591"/>
            <a:ext cx="189682" cy="302966"/>
          </a:xfrm>
          <a:prstGeom prst="rect">
            <a:avLst/>
          </a:prstGeom>
          <a:ln w="12700">
            <a:miter lim="400000"/>
          </a:ln>
        </p:spPr>
        <p:txBody>
          <a:bodyPr wrap="square" lIns="35718" tIns="35718" rIns="35718" bIns="35718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0" i="0" u="none" strike="noStrike" cap="none" spc="0" normalizeH="0" baseline="0">
                <a:ln>
                  <a:noFill/>
                </a:ln>
                <a:solidFill>
                  <a:srgbClr val="8A8D8F"/>
                </a:solidFill>
                <a:effectLst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  <a:sym typeface="Arial"/>
              </a:defRPr>
            </a:lvl1pPr>
            <a:lvl2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fld id="{86CB4B4D-7CA3-9044-876B-883B54F8677D}" type="slidenum">
              <a:rPr lang="es-ES" sz="750" smtClean="0">
                <a:solidFill>
                  <a:srgbClr val="000B32"/>
                </a:solidFill>
                <a:latin typeface="Arial Regular"/>
                <a:ea typeface="Arial Regular"/>
                <a:cs typeface="Arial Regular"/>
              </a:rPr>
              <a:pPr/>
              <a:t>‹Nº›</a:t>
            </a:fld>
            <a:endParaRPr lang="es-ES" sz="750">
              <a:solidFill>
                <a:srgbClr val="000B32"/>
              </a:solidFill>
              <a:latin typeface="Arial Regular"/>
              <a:ea typeface="Arial Regular"/>
              <a:cs typeface="Arial Regular"/>
            </a:endParaRPr>
          </a:p>
        </p:txBody>
      </p:sp>
      <p:pic>
        <p:nvPicPr>
          <p:cNvPr id="10" name="Picture 9" descr="Recurso 2@3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022" y="176185"/>
            <a:ext cx="908648" cy="27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72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esa de trabajo 5 copia 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1" y="6274113"/>
            <a:ext cx="2824980" cy="335110"/>
          </a:xfrm>
          <a:prstGeom prst="rect">
            <a:avLst/>
          </a:prstGeom>
        </p:spPr>
      </p:pic>
      <p:pic>
        <p:nvPicPr>
          <p:cNvPr id="4" name="Picture 3" descr="esade_display_blue@6x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05" y="2418716"/>
            <a:ext cx="4411390" cy="137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51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53" r:id="rId7"/>
    <p:sldLayoutId id="2147483767" r:id="rId8"/>
    <p:sldLayoutId id="2147483771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EDEDFB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DEDF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DEDFB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DEDFB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DEDFB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0772" y="739833"/>
            <a:ext cx="4760521" cy="825335"/>
          </a:xfrm>
          <a:prstGeom prst="rect">
            <a:avLst/>
          </a:prstGeo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r>
              <a:rPr lang="es-ES" sz="1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Grupo de trabajo</a:t>
            </a:r>
            <a:endParaRPr lang="es-ES" sz="1800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algn="l"/>
            <a:r>
              <a:rPr lang="es-ES" sz="1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xxxx</a:t>
            </a:r>
          </a:p>
          <a:p>
            <a:pPr algn="l"/>
            <a:endParaRPr lang="es-ES" sz="431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s-ES"/>
          </a:p>
          <a:p>
            <a:endParaRPr lang="es-ES"/>
          </a:p>
          <a:p>
            <a:endParaRPr lang="es-ES"/>
          </a:p>
          <a:p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336212-978C-41EF-A579-E0DE697161A9}"/>
              </a:ext>
            </a:extLst>
          </p:cNvPr>
          <p:cNvSpPr txBox="1"/>
          <p:nvPr/>
        </p:nvSpPr>
        <p:spPr>
          <a:xfrm>
            <a:off x="2505249" y="2135903"/>
            <a:ext cx="7173268" cy="2400657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45720" tIns="22860" rIns="45720" bIns="22860" rtlCol="0" anchor="t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EMIBA 2025</a:t>
            </a:r>
            <a:endParaRPr lang="es-ES" sz="3000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en-US" sz="575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Data Exploration</a:t>
            </a:r>
            <a:endParaRPr lang="en-US" sz="800" dirty="0"/>
          </a:p>
          <a:p>
            <a:r>
              <a:rPr lang="en-US" sz="575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Hackathon – HR Case</a:t>
            </a:r>
          </a:p>
          <a:p>
            <a:endParaRPr lang="es-ES" sz="800">
              <a:solidFill>
                <a:srgbClr val="224BB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31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1583283" y="1349816"/>
            <a:ext cx="9109272" cy="4137560"/>
          </a:xfr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endParaRPr lang="es-ES" sz="2700" b="1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AutoNum type="arabicPeriod"/>
            </a:pP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What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our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best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recruiting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sources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if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we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want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to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ensure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 diverse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organization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?</a:t>
            </a:r>
            <a:endParaRPr lang="es-ES" sz="2700" b="1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700" b="1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AutoNum type="arabicPeriod"/>
            </a:pP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Is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there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any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relationship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between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who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person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works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for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and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their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performance score?</a:t>
            </a:r>
            <a:endParaRPr lang="es-ES" sz="2700" b="1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700" b="1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AutoNum type="arabicPeriod"/>
            </a:pP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Which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the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main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reasons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our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employees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leaving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7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us</a:t>
            </a:r>
            <a:r>
              <a:rPr lang="es-ES" sz="2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?</a:t>
            </a:r>
            <a:endParaRPr lang="es-ES" sz="2700" b="1" dirty="0" err="1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s-ES" sz="270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s-ES" sz="270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21C550B-E9C4-ADFB-327F-FCDB9AB7F153}"/>
              </a:ext>
            </a:extLst>
          </p:cNvPr>
          <p:cNvSpPr txBox="1">
            <a:spLocks/>
          </p:cNvSpPr>
          <p:nvPr/>
        </p:nvSpPr>
        <p:spPr>
          <a:xfrm>
            <a:off x="638583" y="619378"/>
            <a:ext cx="10897041" cy="493638"/>
          </a:xfrm>
          <a:prstGeom prst="rect">
            <a:avLst/>
          </a:prstGeo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What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our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best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recruiting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sources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if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want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to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ensure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 diverse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organization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?</a:t>
            </a:r>
            <a:endParaRPr lang="es-ES" sz="2200" b="1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s-ES" sz="2700" b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>
              <a:buFont typeface="+mj-lt"/>
              <a:buChar char="•"/>
            </a:pPr>
            <a:endParaRPr lang="en-US" sz="800" b="0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77BEFF-A5ED-A4F0-215F-A3E4F38E4F84}"/>
              </a:ext>
            </a:extLst>
          </p:cNvPr>
          <p:cNvSpPr txBox="1"/>
          <p:nvPr/>
        </p:nvSpPr>
        <p:spPr>
          <a:xfrm>
            <a:off x="1161752" y="1350337"/>
            <a:ext cx="6631744" cy="6617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Ejes de análisis para una organización diversa:</a:t>
            </a:r>
          </a:p>
          <a:p>
            <a:pPr algn="l"/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Género ('Sex')</a:t>
            </a: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Raza ('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RaceDesc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' y '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HispanicLatino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')</a:t>
            </a: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Edad en el momento de contratación ('DOB' y '</a:t>
            </a:r>
            <a:r>
              <a:rPr lang="es-ES" sz="800" b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DateofHire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')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145B3A-7758-6929-0DA3-DB69D0C9BB7A}"/>
              </a:ext>
            </a:extLst>
          </p:cNvPr>
          <p:cNvSpPr txBox="1"/>
          <p:nvPr/>
        </p:nvSpPr>
        <p:spPr>
          <a:xfrm>
            <a:off x="1157474" y="2831062"/>
            <a:ext cx="6354949" cy="90794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Preparación y limpieza del </a:t>
            </a:r>
            <a:r>
              <a:rPr lang="es-ES" sz="80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Dataset</a:t>
            </a:r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:</a:t>
            </a:r>
            <a:endParaRPr lang="es-ES" sz="800" dirty="0" err="1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Duplicados, nulos y formatos</a:t>
            </a: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Homogeneización de valores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HispanicLatino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(minúsculas)</a:t>
            </a: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Eliminación de datos erróneos (fechas futuras en DOB y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DatofHire</a:t>
            </a: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Creación de nueva variable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AgeatHire</a:t>
            </a: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913161F-06FE-595C-A6ED-144A0F48B319}"/>
              </a:ext>
            </a:extLst>
          </p:cNvPr>
          <p:cNvSpPr txBox="1"/>
          <p:nvPr/>
        </p:nvSpPr>
        <p:spPr>
          <a:xfrm>
            <a:off x="1161979" y="4674057"/>
            <a:ext cx="4896077" cy="6617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l"/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Entorno de trabajo:</a:t>
            </a: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algn="l"/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Librerías: pandas, </a:t>
            </a:r>
            <a:r>
              <a:rPr lang="es-ES" sz="800" b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numpy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</a:t>
            </a:r>
            <a:r>
              <a:rPr lang="es-ES" sz="800" b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seaborn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</a:t>
            </a:r>
            <a:r>
              <a:rPr lang="es-ES" sz="800" b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matplotlib</a:t>
            </a:r>
            <a:endParaRPr lang="es-ES" sz="800" err="1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§"/>
            </a:pP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VisualStudio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como editor de código</a:t>
            </a:r>
          </a:p>
          <a:p>
            <a:pPr marL="228600" indent="-228600" algn="l">
              <a:buFont typeface="Wingdings"/>
              <a:buChar char="§"/>
            </a:pP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Github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y GitHub.com para desarrollo en paralelo</a:t>
            </a:r>
          </a:p>
        </p:txBody>
      </p:sp>
    </p:spTree>
    <p:extLst>
      <p:ext uri="{BB962C8B-B14F-4D97-AF65-F5344CB8AC3E}">
        <p14:creationId xmlns:p14="http://schemas.microsoft.com/office/powerpoint/2010/main" val="4681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1A8070-EEFB-0DF9-78DD-65901E4F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404E4107-D5DE-C7AC-BD89-4CBFC69F9941}"/>
              </a:ext>
            </a:extLst>
          </p:cNvPr>
          <p:cNvSpPr txBox="1"/>
          <p:nvPr/>
        </p:nvSpPr>
        <p:spPr>
          <a:xfrm>
            <a:off x="771229" y="1223387"/>
            <a:ext cx="2760687" cy="1692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Diversidad de raza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31BF15E-F086-C3CA-BDAE-1F05D0CAE87E}"/>
              </a:ext>
            </a:extLst>
          </p:cNvPr>
          <p:cNvSpPr txBox="1"/>
          <p:nvPr/>
        </p:nvSpPr>
        <p:spPr>
          <a:xfrm>
            <a:off x="763427" y="4183624"/>
            <a:ext cx="10405924" cy="18928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28600" indent="-228600" algn="l">
              <a:buFont typeface="Wingdings"/>
              <a:buChar char="v"/>
            </a:pPr>
            <a:r>
              <a:rPr lang="es-ES" sz="12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Indeed</a:t>
            </a: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LinkedIn y Google </a:t>
            </a:r>
            <a:r>
              <a:rPr lang="es-ES" sz="12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Search</a:t>
            </a: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son las principales fuentes de reclutamiento, y todas ellas muestran una prevalencia muy significativa de personas de raza blanca.</a:t>
            </a:r>
            <a:endParaRPr lang="es-ES" sz="12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v"/>
            </a:pPr>
            <a:endParaRPr lang="es-ES" sz="12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v"/>
            </a:pPr>
            <a:r>
              <a:rPr lang="es-ES" sz="12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Diversity</a:t>
            </a: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Job </a:t>
            </a:r>
            <a:r>
              <a:rPr lang="es-ES" sz="12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Fair</a:t>
            </a: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por su parte, se enfoca exclusivamente en la incorporación de personas de raza negra o afroamericanas, siendo la fuente que genera el mayor número de contrataciones de esta población.</a:t>
            </a:r>
            <a:endParaRPr lang="es-ES" sz="800" dirty="0">
              <a:solidFill>
                <a:schemeClr val="accent3">
                  <a:lumMod val="49000"/>
                </a:schemeClr>
              </a:solidFill>
            </a:endParaRPr>
          </a:p>
          <a:p>
            <a:pPr marL="228600" indent="-228600" algn="l">
              <a:buFont typeface="Wingdings"/>
              <a:buChar char="v"/>
            </a:pPr>
            <a:endParaRPr lang="es-ES" sz="12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v"/>
            </a:pP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El sitio web de la empresa presenta una diversidad equilibrada en términos de razas y edades, aunque con un volumen de contrataciones relativamente bajo.</a:t>
            </a:r>
            <a:endParaRPr lang="es-ES" sz="800" dirty="0">
              <a:solidFill>
                <a:schemeClr val="accent3">
                  <a:lumMod val="49000"/>
                </a:schemeClr>
              </a:solidFill>
            </a:endParaRPr>
          </a:p>
          <a:p>
            <a:pPr marL="228600" indent="-228600" algn="l">
              <a:buFont typeface="Wingdings"/>
              <a:buChar char="v"/>
            </a:pPr>
            <a:endParaRPr lang="es-ES" sz="12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v"/>
            </a:pPr>
            <a:r>
              <a:rPr lang="es-ES" sz="12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Por último, el programa de referencias de empleados suele atraer incorporaciones con una media de edad superior a la de otras fuentes</a:t>
            </a:r>
          </a:p>
        </p:txBody>
      </p:sp>
      <p:pic>
        <p:nvPicPr>
          <p:cNvPr id="4" name="Imagen 3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C4503AC6-920F-D0ED-E2DE-9A5CBE11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25" t="42869" r="-125"/>
          <a:stretch/>
        </p:blipFill>
        <p:spPr>
          <a:xfrm>
            <a:off x="789399" y="1582713"/>
            <a:ext cx="2926187" cy="2166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F81D2773-D557-57C5-5852-D61081DA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" t="64" r="48817" b="54028"/>
          <a:stretch/>
        </p:blipFill>
        <p:spPr>
          <a:xfrm>
            <a:off x="7795450" y="1614268"/>
            <a:ext cx="3382449" cy="2159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1DE9A921-118B-6D45-D50E-1CD51AA6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36" y="1582917"/>
            <a:ext cx="3376613" cy="2164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19204E-5896-F237-1270-75C291F3A915}"/>
              </a:ext>
            </a:extLst>
          </p:cNvPr>
          <p:cNvSpPr txBox="1"/>
          <p:nvPr/>
        </p:nvSpPr>
        <p:spPr>
          <a:xfrm>
            <a:off x="4010086" y="1223484"/>
            <a:ext cx="3374520" cy="1692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Edad (momento contratación)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0C1B56-CF52-BAA4-288C-430E169B2169}"/>
              </a:ext>
            </a:extLst>
          </p:cNvPr>
          <p:cNvSpPr txBox="1"/>
          <p:nvPr/>
        </p:nvSpPr>
        <p:spPr>
          <a:xfrm>
            <a:off x="8104241" y="1223614"/>
            <a:ext cx="2760687" cy="1692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r>
              <a:rPr lang="es-ES" sz="80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Género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C509A2B-87BB-87D8-F95F-B83B32DBB38E}"/>
              </a:ext>
            </a:extLst>
          </p:cNvPr>
          <p:cNvSpPr txBox="1">
            <a:spLocks/>
          </p:cNvSpPr>
          <p:nvPr/>
        </p:nvSpPr>
        <p:spPr>
          <a:xfrm>
            <a:off x="638583" y="619378"/>
            <a:ext cx="10897041" cy="493638"/>
          </a:xfrm>
          <a:prstGeom prst="rect">
            <a:avLst/>
          </a:prstGeo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What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our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best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recruiting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sources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if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want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to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ensure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 diverse </a:t>
            </a:r>
            <a:r>
              <a:rPr lang="es-ES" sz="2200" b="1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organization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?</a:t>
            </a:r>
            <a:endParaRPr lang="es-ES" sz="2200" b="1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s-ES" sz="2700" b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pPr>
              <a:buFont typeface="+mj-lt"/>
              <a:buChar char="•"/>
            </a:pPr>
            <a:endParaRPr lang="en-US" sz="800" b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8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66EE0-F41A-47ED-EFD6-D5C66E93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FAC01C7-CD81-24D2-D3A9-AD8810DF664B}"/>
              </a:ext>
            </a:extLst>
          </p:cNvPr>
          <p:cNvSpPr txBox="1"/>
          <p:nvPr/>
        </p:nvSpPr>
        <p:spPr>
          <a:xfrm>
            <a:off x="781990" y="1946633"/>
            <a:ext cx="10617590" cy="127727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45720" tIns="22860" rIns="45720" bIns="228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228600" indent="-228600" algn="l">
              <a:buFont typeface="Wingdings"/>
              <a:buChar char="ü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Es fundamental mantener las plataformas tradicionales (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Indeed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LinkedIn y Google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Search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) debido al alto volumen de contrataciones que generan. Sin embargo, es necesario revisar las descripciones de los puestos y las estrategias de difusión para alcanzar una audiencia más diversa.</a:t>
            </a: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Fortalecer la presencia en ferias y eventos de diversidad, como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Diversity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 Job </a:t>
            </a:r>
            <a:r>
              <a:rPr lang="es-ES" sz="800" b="0" dirty="0" err="1">
                <a:solidFill>
                  <a:schemeClr val="accent3">
                    <a:lumMod val="49000"/>
                  </a:schemeClr>
                </a:solidFill>
                <a:cs typeface="Arial"/>
              </a:rPr>
              <a:t>Fair</a:t>
            </a: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, puede ser clave para aumentar la representación dentro de la organización.</a:t>
            </a: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Optimizar el sitio web corporativo como canal de reclutamiento podría transformarlo en una fuente más potente y diversa. Aunque el sitio web muestra una diversidad equilibrada, el volumen de contrataciones sigue siendo bajo.</a:t>
            </a: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marL="228600" indent="-228600" algn="l">
              <a:buFont typeface="Wingdings"/>
              <a:buChar char="ü"/>
            </a:pPr>
            <a:r>
              <a:rPr lang="es-ES" sz="800" b="0" dirty="0">
                <a:solidFill>
                  <a:schemeClr val="accent3">
                    <a:lumMod val="49000"/>
                  </a:schemeClr>
                </a:solidFill>
                <a:cs typeface="Arial"/>
              </a:rPr>
              <a:t>Diversificar el programa de referencias de empleados también es crucial. Promover una cultura en la que empleados de diferentes grupos demográficos recomienden talento diverso puede ayudar a equilibrar el perfil de las nuevas incorporaciones.</a:t>
            </a:r>
            <a:endParaRPr lang="es-ES" sz="80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  <a:p>
            <a:pPr algn="l"/>
            <a:endParaRPr lang="es-ES" sz="800" b="0" dirty="0">
              <a:solidFill>
                <a:schemeClr val="accent3">
                  <a:lumMod val="49000"/>
                </a:schemeClr>
              </a:solidFill>
              <a:cs typeface="Arial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A5C01DD-257C-66F1-44F4-4DEE4E475D8D}"/>
              </a:ext>
            </a:extLst>
          </p:cNvPr>
          <p:cNvSpPr txBox="1">
            <a:spLocks/>
          </p:cNvSpPr>
          <p:nvPr/>
        </p:nvSpPr>
        <p:spPr>
          <a:xfrm>
            <a:off x="596607" y="1326507"/>
            <a:ext cx="4885708" cy="493638"/>
          </a:xfrm>
          <a:prstGeom prst="rect">
            <a:avLst/>
          </a:prstGeo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indent="0">
              <a:buNone/>
            </a:pPr>
            <a:r>
              <a:rPr lang="es-ES" sz="800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Conclusiones:</a:t>
            </a:r>
            <a:endParaRPr lang="es-ES" sz="800" b="1" dirty="0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n-US" sz="800" b="0">
              <a:latin typeface="Arial"/>
              <a:cs typeface="Arial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A4F0EF4-4CED-E995-2BE5-54885B360DA3}"/>
              </a:ext>
            </a:extLst>
          </p:cNvPr>
          <p:cNvSpPr txBox="1">
            <a:spLocks/>
          </p:cNvSpPr>
          <p:nvPr/>
        </p:nvSpPr>
        <p:spPr>
          <a:xfrm>
            <a:off x="638583" y="619378"/>
            <a:ext cx="10897041" cy="493638"/>
          </a:xfrm>
          <a:prstGeom prst="rect">
            <a:avLst/>
          </a:prstGeom>
        </p:spPr>
        <p:txBody>
          <a:bodyPr vert="horz" lIns="45720" tIns="22860" rIns="45720" bIns="22860" anchor="t"/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ctr" defTabSz="41076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457200" indent="-457200">
              <a:buFont typeface="Arial"/>
              <a:buAutoNum type="arabicPeriod"/>
            </a:pP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What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are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our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best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recruiting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sources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if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want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to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ensure</a:t>
            </a:r>
            <a:r>
              <a:rPr lang="es-E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 a diverse </a:t>
            </a:r>
            <a:r>
              <a:rPr lang="es-ES" sz="2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Franklin Gothic Book"/>
              </a:rPr>
              <a:t>organization</a:t>
            </a:r>
            <a:endParaRPr lang="es-ES" sz="2200" b="1" dirty="0" err="1">
              <a:solidFill>
                <a:schemeClr val="tx1">
                  <a:lumMod val="90000"/>
                  <a:lumOff val="10000"/>
                </a:schemeClr>
              </a:solidFill>
              <a:latin typeface="Franklin Gothic Book" panose="020B0503020102020204" pitchFamily="34" charset="0"/>
            </a:endParaRPr>
          </a:p>
          <a:p>
            <a:endParaRPr lang="en-US" sz="800" b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85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662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ESADE COLORS">
      <a:dk1>
        <a:srgbClr val="000B32"/>
      </a:dk1>
      <a:lt1>
        <a:srgbClr val="EDEDFB"/>
      </a:lt1>
      <a:dk2>
        <a:srgbClr val="224BB9"/>
      </a:dk2>
      <a:lt2>
        <a:srgbClr val="F1595C"/>
      </a:lt2>
      <a:accent1>
        <a:srgbClr val="F9B937"/>
      </a:accent1>
      <a:accent2>
        <a:srgbClr val="00AE88"/>
      </a:accent2>
      <a:accent3>
        <a:srgbClr val="224BB9"/>
      </a:accent3>
      <a:accent4>
        <a:srgbClr val="F1595C"/>
      </a:accent4>
      <a:accent5>
        <a:srgbClr val="F9B937"/>
      </a:accent5>
      <a:accent6>
        <a:srgbClr val="00AE88"/>
      </a:accent6>
      <a:hlink>
        <a:srgbClr val="EDEDFB"/>
      </a:hlink>
      <a:folHlink>
        <a:srgbClr val="00AE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8" baseType="lpstr">
      <vt:lpstr>Tema de Office</vt:lpstr>
      <vt:lpstr>1_Custom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2012-07-30T22:48:03Z</dcterms:created>
  <dcterms:modified xsi:type="dcterms:W3CDTF">2025-03-02T19:03:04Z</dcterms:modified>
</cp:coreProperties>
</file>