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19DA-18ED-454E-B395-B29F4836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53757-AE7F-4FA9-9D1A-0C34800BF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B90C8-80D7-4FFF-8B8A-E76B8B60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829E-3EEA-400A-8870-2EE30949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DF60-3F00-4430-AE75-67000526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7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7D6B-2EA8-4D5E-9730-CD648499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7F5A8-13E1-428D-BE6C-99E483D06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5443-9876-46B1-B5AB-C23BC035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FED2-F850-4749-85EE-29DE4F21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49718-8F9F-4A9E-BF75-F69F73E4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73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35A00-5156-4131-BBB9-3EB1F6168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9116C-59D2-4F9F-94AD-E97A1A2B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EC0B2-800A-4327-8DC4-5EF1351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7854-1AB5-4621-B49F-EEBF6287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57DF-6F05-4997-8B9A-51579B59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8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E4D-CEBA-449E-A9F9-F2A3C02C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91C-8642-436B-BC1A-29C19764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9AB6-2C89-490D-ADC0-6C65EFF5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9306-AF2D-4B0C-8A21-B31ED6BF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1BE9C-B121-4CE3-858A-2488D97D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181E-F8AE-4420-9C7D-C6C6A9EF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92C95-51F8-4A88-8011-C3C55A2B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806F2-FA8B-43D5-B1B4-9A18225B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6447B-10E0-4315-9707-F064F9BE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B9F4-E4F7-4605-9D34-3C3E1D7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2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6A89-42E2-4133-87C1-31A98A38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9BDA-1E08-48C3-B547-AB4EB98EF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4102F-B51C-4BDF-9BE9-CD6530DB9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9D5E-3609-48F2-8702-5641504A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C7B61-D93C-482F-9B7B-58FF9E94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5F375-6271-4668-9567-E88EBF4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164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831C-40D0-4DF8-8ABE-F8EFAC9D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76E0-6FDF-4863-BDF3-427913D2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34B38-CD33-41D5-BE59-3FBB702E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B4D31-FD24-4D1D-8B16-32D8F8C2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5EDD5-8176-4421-969D-18114D15A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4EF6-1241-47F0-9A3D-77B1D407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B113D-7456-47E1-AE89-B667E9E7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7D52B-4D98-44F9-B6C7-FC842EC4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160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BCFC-FF78-4FEC-A0C9-8331C00D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4A7D-F221-4CE0-A4D5-B622E8EF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023CE-443A-4265-9F5A-6476DEAA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6FBDF-633A-490C-9EE7-4D142FC2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329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75416-E5A8-4A9B-B1EC-F2C59CDF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519AC-95C2-46A4-927C-48C52DA8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219E9-720E-4571-B2F8-6721A45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1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CB98-519E-4AEB-AED9-19F92134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1C08-2FAF-4991-8A33-E3F95D86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551C1-BD9B-4686-8ED3-A1C8F8E5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DE32C-A98D-4AE2-88F4-C02E8EF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80DE5-CC79-4C0F-97E6-F8781E7C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93D7B-C1D8-4A2E-ABF2-E8B0996E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884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D36E-E0E0-4D17-BB03-89A6EA6A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5A784-3A77-45CF-9CC9-7A59C4E5E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31803-0C32-43D8-9B79-8B574F844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079BB-C664-4810-88E1-CAADA645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C26A8-71D8-4A59-A74B-8652EA1D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5768-6B1D-4280-B98C-FB502AF8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56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9E4FC-AC24-4F48-A045-BEDEDBCD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0D28E-F811-4FB4-A509-316188152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DFA59-611F-42D1-95EC-C58FBDD8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740E-4442-4700-9312-5D07FB4F7618}" type="datetimeFigureOut">
              <a:rPr lang="es-CO" smtClean="0"/>
              <a:t>17/11/2021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65C9-BC27-40BC-97D8-55E066E98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BD27-408A-41B7-A828-AC1578020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B38B-6414-4DAB-ACD4-AF533423F93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185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15C6EB-54EF-443E-9597-87AC9C46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LOGIN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5DFCD-16D9-4BEF-B2FE-B08BA0A17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La aplicación tendrá un </a:t>
            </a:r>
            <a:r>
              <a:rPr lang="es-CO" dirty="0" err="1"/>
              <a:t>Login</a:t>
            </a:r>
            <a:r>
              <a:rPr lang="es-CO" dirty="0"/>
              <a:t> para poder iniciar sesión y entrar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C5F9FC-6730-4DA2-861C-3C7048D2FD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8714" y="2282246"/>
            <a:ext cx="22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2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8789-FEB5-4D8F-B104-8692CF77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928-AC1E-4DDD-ADB5-07AA4910E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En caso contrario, escoge ‘Autónomo’ entonces vuelve y pregunta si quiere hacer el análisis por ‘Recibo de energía’ o ‘Encuesta de cargas’. Si escoge ‘Recibo de energía’ le preguntará por los últimos 6 meses de consumo del recibo de la energía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513611-B348-4DD7-A1D4-7FE6DDD27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3476" y="2282246"/>
            <a:ext cx="2219048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0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8789-FEB5-4D8F-B104-8692CF77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928-AC1E-4DDD-ADB5-07AA4910E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Si escoge encuesta de cargas le abrirá una tabla para rellenar, en base a la figura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45EAF9-F8BA-43E4-8D94-E322C9BA1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53476" y="2282246"/>
            <a:ext cx="2219048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4CA8-3C46-4526-B8D5-17C91DCF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7C5B-4A8E-4B4B-8AEF-AB7738CC6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Este será el cuadro de Registro para ingresar, los datos del usuario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EE945D0-DAE4-4820-BCD0-5C37AC9EA9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8714" y="2277484"/>
            <a:ext cx="222857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1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D850-AB01-4217-B47B-D094997C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3A39-BE2D-4F96-89D5-B936FBBD03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Desde el Home ofrecemos la pantalla de bienvenida, los botones ‘Tus Sitios’ y ‘Mapas’ con un </a:t>
            </a:r>
            <a:r>
              <a:rPr lang="es-CO" dirty="0" err="1"/>
              <a:t>Menu</a:t>
            </a:r>
            <a:r>
              <a:rPr lang="es-CO" dirty="0"/>
              <a:t> </a:t>
            </a:r>
            <a:r>
              <a:rPr lang="es-CO" dirty="0" err="1"/>
              <a:t>Toolbar</a:t>
            </a:r>
            <a:r>
              <a:rPr lang="es-CO" dirty="0"/>
              <a:t> que de aquí en adelante van a estar en todos los </a:t>
            </a:r>
            <a:r>
              <a:rPr lang="es-CO" dirty="0" err="1"/>
              <a:t>layouts</a:t>
            </a:r>
            <a:endParaRPr lang="es-CO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64B704D-79A8-489A-BB91-761695392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6748" y="2070212"/>
            <a:ext cx="2228571" cy="3438095"/>
          </a:xfrm>
          <a:prstGeom prst="rect">
            <a:avLst/>
          </a:prstGeom>
        </p:spPr>
      </p:pic>
      <p:grpSp>
        <p:nvGrpSpPr>
          <p:cNvPr id="16" name="Group 14">
            <a:extLst>
              <a:ext uri="{FF2B5EF4-FFF2-40B4-BE49-F238E27FC236}">
                <a16:creationId xmlns:a16="http://schemas.microsoft.com/office/drawing/2014/main" id="{EB3BC48B-EEBC-4AC7-AA9A-7FE8E41C9B04}"/>
              </a:ext>
            </a:extLst>
          </p:cNvPr>
          <p:cNvGrpSpPr>
            <a:grpSpLocks/>
          </p:cNvGrpSpPr>
          <p:nvPr/>
        </p:nvGrpSpPr>
        <p:grpSpPr bwMode="auto">
          <a:xfrm>
            <a:off x="8882267" y="2070212"/>
            <a:ext cx="2185987" cy="3400425"/>
            <a:chOff x="111720198" y="105918870"/>
            <a:chExt cx="2185639" cy="3401122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42F4CBCF-2DF9-4428-AC43-E7A018BEE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720198" y="105918870"/>
              <a:ext cx="2185639" cy="3401122"/>
              <a:chOff x="111720198" y="105918870"/>
              <a:chExt cx="2185639" cy="3401122"/>
            </a:xfrm>
          </p:grpSpPr>
          <p:grpSp>
            <p:nvGrpSpPr>
              <p:cNvPr id="19" name="Group 16">
                <a:extLst>
                  <a:ext uri="{FF2B5EF4-FFF2-40B4-BE49-F238E27FC236}">
                    <a16:creationId xmlns:a16="http://schemas.microsoft.com/office/drawing/2014/main" id="{CA5AB32C-053E-42C2-986A-0C6E65F2B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720198" y="105918870"/>
                <a:ext cx="2185639" cy="3401122"/>
                <a:chOff x="109591398" y="105802771"/>
                <a:chExt cx="2185639" cy="3401122"/>
              </a:xfrm>
            </p:grpSpPr>
            <p:sp>
              <p:nvSpPr>
                <p:cNvPr id="22" name="Rectangle 17">
                  <a:extLst>
                    <a:ext uri="{FF2B5EF4-FFF2-40B4-BE49-F238E27FC236}">
                      <a16:creationId xmlns:a16="http://schemas.microsoft.com/office/drawing/2014/main" id="{D75C5202-DD4C-4483-871C-3097EE94A6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591398" y="105802771"/>
                  <a:ext cx="2185639" cy="3401122"/>
                </a:xfrm>
                <a:prstGeom prst="rect">
                  <a:avLst/>
                </a:prstGeom>
                <a:solidFill>
                  <a:srgbClr val="FFFFFF"/>
                </a:solidFill>
                <a:ln w="3175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CO"/>
                </a:p>
              </p:txBody>
            </p:sp>
            <p:pic>
              <p:nvPicPr>
                <p:cNvPr id="2066" name="Picture 18">
                  <a:extLst>
                    <a:ext uri="{FF2B5EF4-FFF2-40B4-BE49-F238E27FC236}">
                      <a16:creationId xmlns:a16="http://schemas.microsoft.com/office/drawing/2014/main" id="{86B792F7-0630-4317-8185-1D37814D2A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960098" y="106104787"/>
                  <a:ext cx="1468965" cy="1140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3" name="Rectangle 19">
                  <a:extLst>
                    <a:ext uri="{FF2B5EF4-FFF2-40B4-BE49-F238E27FC236}">
                      <a16:creationId xmlns:a16="http://schemas.microsoft.com/office/drawing/2014/main" id="{2F00FBBD-1A92-4284-91E6-C48046EAA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728000" y="107943805"/>
                  <a:ext cx="869795" cy="936702"/>
                </a:xfrm>
                <a:prstGeom prst="rect">
                  <a:avLst/>
                </a:prstGeom>
                <a:solidFill>
                  <a:srgbClr val="FFFF00"/>
                </a:solidFill>
                <a:ln w="31750" algn="ctr">
                  <a:solidFill>
                    <a:srgbClr val="FF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O" altLang="es-CO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TUS SITIOS</a:t>
                  </a:r>
                  <a:endPara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" name="Rectangle 20">
                  <a:extLst>
                    <a:ext uri="{FF2B5EF4-FFF2-40B4-BE49-F238E27FC236}">
                      <a16:creationId xmlns:a16="http://schemas.microsoft.com/office/drawing/2014/main" id="{92320BB3-FA3E-4F0A-AA92-95CB331D7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756700" y="107943805"/>
                  <a:ext cx="869795" cy="936702"/>
                </a:xfrm>
                <a:prstGeom prst="rect">
                  <a:avLst/>
                </a:prstGeom>
                <a:solidFill>
                  <a:srgbClr val="5B9BD5"/>
                </a:solidFill>
                <a:ln w="31750" algn="ctr">
                  <a:solidFill>
                    <a:srgbClr val="5B9BD5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68686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O" altLang="es-CO" sz="10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</a:rPr>
                    <a:t>MAPAS</a:t>
                  </a:r>
                  <a:endPara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" name="AutoShape 21">
                  <a:extLst>
                    <a:ext uri="{FF2B5EF4-FFF2-40B4-BE49-F238E27FC236}">
                      <a16:creationId xmlns:a16="http://schemas.microsoft.com/office/drawing/2014/main" id="{6FA08823-9165-417C-9F8D-D921522869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973327" y="108099922"/>
                  <a:ext cx="390293" cy="412595"/>
                </a:xfrm>
                <a:prstGeom prst="star5">
                  <a:avLst/>
                </a:prstGeom>
                <a:solidFill>
                  <a:srgbClr val="FFC000"/>
                </a:solidFill>
                <a:ln w="38100" algn="ctr">
                  <a:solidFill>
                    <a:srgbClr val="F3F3F3"/>
                  </a:solidFill>
                  <a:miter lim="800000"/>
                  <a:headEnd/>
                  <a:tailEnd/>
                </a:ln>
                <a:effectLst>
                  <a:outerShdw dist="28398" dir="3806097" algn="ctr" rotWithShape="0">
                    <a:srgbClr val="806000">
                      <a:alpha val="50000"/>
                    </a:srgbClr>
                  </a:outerShdw>
                </a:effectLst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CO"/>
                </a:p>
              </p:txBody>
            </p:sp>
            <p:pic>
              <p:nvPicPr>
                <p:cNvPr id="2070" name="Picture 22" descr="imagen png - imagen transparente descarga gratuita">
                  <a:extLst>
                    <a:ext uri="{FF2B5EF4-FFF2-40B4-BE49-F238E27FC236}">
                      <a16:creationId xmlns:a16="http://schemas.microsoft.com/office/drawing/2014/main" id="{8385A35F-9BF7-448D-816D-1B630604E3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870737" y="108072381"/>
                  <a:ext cx="675304" cy="510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in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" name="Text Box 23">
                  <a:extLst>
                    <a:ext uri="{FF2B5EF4-FFF2-40B4-BE49-F238E27FC236}">
                      <a16:creationId xmlns:a16="http://schemas.microsoft.com/office/drawing/2014/main" id="{9B0C9163-D2FC-4DB6-9B33-D117992024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995629" y="107341639"/>
                  <a:ext cx="1405054" cy="267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5B9BD5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CO" altLang="es-CO" sz="1000" b="0" i="0" u="none" strike="noStrike" cap="none" normalizeH="0" baseline="0">
                      <a:ln>
                        <a:noFill/>
                      </a:ln>
                      <a:solidFill>
                        <a:srgbClr val="3C4264"/>
                      </a:solidFill>
                      <a:effectLst/>
                      <a:latin typeface="Calibri" panose="020F0502020204030204" pitchFamily="34" charset="0"/>
                    </a:rPr>
                    <a:t>BIENVENIDO/A</a:t>
                  </a:r>
                  <a:endParaRPr kumimoji="0" lang="es-CO" altLang="es-CO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0" name="Group 24">
                <a:extLst>
                  <a:ext uri="{FF2B5EF4-FFF2-40B4-BE49-F238E27FC236}">
                    <a16:creationId xmlns:a16="http://schemas.microsoft.com/office/drawing/2014/main" id="{15770A8C-4DD4-48D4-9215-8C5713377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747618" y="105918870"/>
                <a:ext cx="2137748" cy="302016"/>
                <a:chOff x="109618818" y="105802771"/>
                <a:chExt cx="2137748" cy="302016"/>
              </a:xfrm>
            </p:grpSpPr>
            <p:sp>
              <p:nvSpPr>
                <p:cNvPr id="21" name="Rectangle 25">
                  <a:extLst>
                    <a:ext uri="{FF2B5EF4-FFF2-40B4-BE49-F238E27FC236}">
                      <a16:creationId xmlns:a16="http://schemas.microsoft.com/office/drawing/2014/main" id="{513067EC-B112-4F9D-81C1-E08BCC759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618818" y="105802771"/>
                  <a:ext cx="2137748" cy="302016"/>
                </a:xfrm>
                <a:prstGeom prst="rect">
                  <a:avLst/>
                </a:prstGeom>
                <a:solidFill>
                  <a:srgbClr val="5B9BD5"/>
                </a:solidFill>
                <a:ln w="25400" algn="ctr">
                  <a:solidFill>
                    <a:srgbClr val="5B9BD5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36576" tIns="36576" rIns="36576" bIns="3657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CO"/>
                </a:p>
              </p:txBody>
            </p:sp>
            <p:pic>
              <p:nvPicPr>
                <p:cNvPr id="2074" name="Picture 26" descr="Icono Menú PNG transparente - StickPNG">
                  <a:extLst>
                    <a:ext uri="{FF2B5EF4-FFF2-40B4-BE49-F238E27FC236}">
                      <a16:creationId xmlns:a16="http://schemas.microsoft.com/office/drawing/2014/main" id="{A70846FA-AF75-4A5E-B244-347903838B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9656994" y="105836246"/>
                  <a:ext cx="201197" cy="2011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in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9DEB2CD-36B1-49F4-ACF9-4E971F3D8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20198" y="106233423"/>
              <a:ext cx="1006397" cy="817213"/>
            </a:xfrm>
            <a:prstGeom prst="rect">
              <a:avLst/>
            </a:prstGeom>
            <a:solidFill>
              <a:srgbClr val="5B9BD5"/>
            </a:solidFill>
            <a:ln w="25400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altLang="es-CO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Tus Sitios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altLang="es-CO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Mapas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altLang="es-CO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Configuración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CO" altLang="es-CO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Acerca de</a:t>
              </a:r>
              <a:endPara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6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1021-CBC3-421A-B450-A8EBD9E8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TUS SITIOS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7225-68B3-4832-A8BC-70EBF921B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En ‘Tus Sitios’ podemos encontrar los sitios de interés agregados desde ‘Mapas’, sino se a agregado ninguno, la lista aparecerá vacía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C382CAD-3E74-4A8A-BD0B-F1CB437670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8714" y="2282246"/>
            <a:ext cx="22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333D-2ED9-4C7C-ABA3-B615E11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TUS SITIOS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4EE2-09DC-4541-A12C-BD7056638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Al seleccionar podremos obtener un </a:t>
            </a:r>
            <a:r>
              <a:rPr lang="es-CO" dirty="0" err="1"/>
              <a:t>layout</a:t>
            </a:r>
            <a:r>
              <a:rPr lang="es-CO" dirty="0"/>
              <a:t> como el siguiente mostrando la información del sitio, con los datos de consumo despegable mediante un botón con los siguientes caracteres “…”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8F04B-9245-42D3-A0E6-C9552EF8E5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8714" y="2282246"/>
            <a:ext cx="22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333D-2ED9-4C7C-ABA3-B615E11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TUS SITIOS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4EE2-09DC-4541-A12C-BD7056638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Tendrá dos </a:t>
            </a:r>
            <a:r>
              <a:rPr lang="es-CO" i="1" dirty="0" err="1"/>
              <a:t>FloatingButton</a:t>
            </a:r>
            <a:r>
              <a:rPr lang="es-CO" dirty="0"/>
              <a:t> que servirán para modificar o eliminar sitio, cada uno con su mensaje </a:t>
            </a:r>
            <a:r>
              <a:rPr lang="es-CO" dirty="0" err="1"/>
              <a:t>Toast</a:t>
            </a:r>
            <a:r>
              <a:rPr lang="es-CO" dirty="0"/>
              <a:t> al momento de seleccionarlo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DC59E41-3475-4F51-AC89-CA0CA7072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8714" y="2282246"/>
            <a:ext cx="22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8789-FEB5-4D8F-B104-8692CF77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928-AC1E-4DDD-ADB5-07AA4910E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Desde aquí se podrá navegar en el mapa, tiene el gestor del GPS con un </a:t>
            </a:r>
            <a:r>
              <a:rPr lang="es-CO" i="1" dirty="0" err="1"/>
              <a:t>FloatingButton</a:t>
            </a:r>
            <a:r>
              <a:rPr lang="es-CO" i="1" dirty="0"/>
              <a:t>, </a:t>
            </a:r>
            <a:r>
              <a:rPr lang="es-CO" dirty="0"/>
              <a:t>el otro servirá para agregar un sitio que se encuentre en el mapa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3BDD2BB-364C-48B7-A3D7-70E58C77E6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8714" y="2282246"/>
            <a:ext cx="22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3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8789-FEB5-4D8F-B104-8692CF77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928-AC1E-4DDD-ADB5-07AA4910E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Cuando se le da ‘Agregar Sitios’ se deberá abrir un </a:t>
            </a:r>
            <a:r>
              <a:rPr lang="es-CO" dirty="0" err="1"/>
              <a:t>intent</a:t>
            </a:r>
            <a:r>
              <a:rPr lang="es-CO" dirty="0"/>
              <a:t> o cuadro de dialogo de formulario y traerá otros formularios de tipo </a:t>
            </a:r>
            <a:r>
              <a:rPr lang="es-CO" i="1" dirty="0" err="1"/>
              <a:t>LinearLayout</a:t>
            </a:r>
            <a:r>
              <a:rPr lang="es-CO" dirty="0"/>
              <a:t> o </a:t>
            </a:r>
            <a:r>
              <a:rPr lang="es-CO" i="1" dirty="0" err="1"/>
              <a:t>Recycler</a:t>
            </a:r>
            <a:r>
              <a:rPr lang="es-CO" i="1" dirty="0"/>
              <a:t> View</a:t>
            </a:r>
            <a:r>
              <a:rPr lang="es-CO" dirty="0"/>
              <a:t>, dependiendo en este caso si es ‘Interconectado’ o ‘Híbrido’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B1AE6-F16C-4039-83F1-762F361F8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8714" y="2282246"/>
            <a:ext cx="22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0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8789-FEB5-4D8F-B104-8692CF77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6928-AC1E-4DDD-ADB5-07AA4910EE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Si escoge ‘Interconectado’ le preguntará por los últimos 6 meses de consumo del recibo de la energía</a:t>
            </a:r>
          </a:p>
          <a:p>
            <a:endParaRPr lang="es-C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7D0D92-8B52-430B-9CE1-A136D1D92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8714" y="2282246"/>
            <a:ext cx="222857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5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321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LOGIN</vt:lpstr>
      <vt:lpstr>REGISTRO</vt:lpstr>
      <vt:lpstr>HOME</vt:lpstr>
      <vt:lpstr>TUS SITIOS</vt:lpstr>
      <vt:lpstr>TUS SITIOS</vt:lpstr>
      <vt:lpstr>TUS SITIOS</vt:lpstr>
      <vt:lpstr>MAPAS</vt:lpstr>
      <vt:lpstr>MAPAS</vt:lpstr>
      <vt:lpstr>MAPAS</vt:lpstr>
      <vt:lpstr>MAPAS</vt:lpstr>
      <vt:lpstr>MAPAS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Jorge Alexander Alza Ramírez</dc:creator>
  <cp:lastModifiedBy>Jorge Alexander Alza Ramírez</cp:lastModifiedBy>
  <cp:revision>3</cp:revision>
  <dcterms:created xsi:type="dcterms:W3CDTF">2021-11-17T17:19:37Z</dcterms:created>
  <dcterms:modified xsi:type="dcterms:W3CDTF">2021-11-17T18:20:41Z</dcterms:modified>
</cp:coreProperties>
</file>