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lacial Indifference" charset="1" panose="00000000000000000000"/>
      <p:regular r:id="rId13"/>
    </p:embeddedFont>
    <p:embeddedFont>
      <p:font typeface="Glacial Indifference Bold" charset="1" panose="00000800000000000000"/>
      <p:regular r:id="rId14"/>
    </p:embeddedFont>
    <p:embeddedFont>
      <p:font typeface="Open Sans Bold" charset="1" panose="020B0806030504020204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5141436" y="8108333"/>
            <a:ext cx="800512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6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Realizado por Jorge Blasco Romero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34951" y="5072052"/>
            <a:ext cx="8618097" cy="92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5399" spc="50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EMPRESAS VS S&amp;P 500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95957" y="4156275"/>
            <a:ext cx="10296085" cy="1020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24"/>
              </a:lnSpc>
              <a:spcBef>
                <a:spcPct val="0"/>
              </a:spcBef>
            </a:pPr>
            <a:r>
              <a:rPr lang="en-US" sz="5945" spc="55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ANALISIS COMPARATIVO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6094832" y="-4408808"/>
            <a:ext cx="16380113" cy="14176243"/>
          </a:xfrm>
          <a:custGeom>
            <a:avLst/>
            <a:gdLst/>
            <a:ahLst/>
            <a:cxnLst/>
            <a:rect r="r" b="b" t="t" l="l"/>
            <a:pathLst>
              <a:path h="14176243" w="16380113">
                <a:moveTo>
                  <a:pt x="0" y="0"/>
                </a:moveTo>
                <a:lnTo>
                  <a:pt x="16380113" y="0"/>
                </a:lnTo>
                <a:lnTo>
                  <a:pt x="16380113" y="14176243"/>
                </a:lnTo>
                <a:lnTo>
                  <a:pt x="0" y="14176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065229">
            <a:off x="-3712779" y="5681614"/>
            <a:ext cx="9657553" cy="8358173"/>
          </a:xfrm>
          <a:custGeom>
            <a:avLst/>
            <a:gdLst/>
            <a:ahLst/>
            <a:cxnLst/>
            <a:rect r="r" b="b" t="t" l="l"/>
            <a:pathLst>
              <a:path h="8358173" w="9657553">
                <a:moveTo>
                  <a:pt x="0" y="0"/>
                </a:moveTo>
                <a:lnTo>
                  <a:pt x="9657553" y="0"/>
                </a:lnTo>
                <a:lnTo>
                  <a:pt x="9657553" y="8358173"/>
                </a:lnTo>
                <a:lnTo>
                  <a:pt x="0" y="83581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344704" y="1943183"/>
            <a:ext cx="6411555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sz="7662" b="true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4704" y="1392224"/>
            <a:ext cx="4756100" cy="97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83672" y="3766577"/>
            <a:ext cx="6320458" cy="3702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0435" indent="-370218" lvl="1">
              <a:lnSpc>
                <a:spcPts val="4115"/>
              </a:lnSpc>
              <a:buFont typeface="Arial"/>
              <a:buChar char="•"/>
            </a:pPr>
            <a:r>
              <a:rPr lang="en-US" sz="342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¿Qué es el índice S&amp;P 500?</a:t>
            </a:r>
          </a:p>
          <a:p>
            <a:pPr algn="l" marL="762641" indent="-381320" lvl="1">
              <a:lnSpc>
                <a:spcPts val="4238"/>
              </a:lnSpc>
              <a:buFont typeface="Arial"/>
              <a:buChar char="•"/>
            </a:pPr>
            <a:r>
              <a:rPr lang="en-US" sz="3532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Acciones escogidas para el análisis</a:t>
            </a:r>
          </a:p>
          <a:p>
            <a:pPr algn="l" marL="762641" indent="-381320" lvl="1">
              <a:lnSpc>
                <a:spcPts val="4238"/>
              </a:lnSpc>
              <a:buFont typeface="Arial"/>
              <a:buChar char="•"/>
            </a:pPr>
            <a:r>
              <a:rPr lang="en-US" sz="3532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Hipótesis</a:t>
            </a:r>
          </a:p>
          <a:p>
            <a:pPr algn="l" marL="762641" indent="-381320" lvl="1">
              <a:lnSpc>
                <a:spcPts val="4238"/>
              </a:lnSpc>
              <a:buFont typeface="Arial"/>
              <a:buChar char="•"/>
            </a:pPr>
            <a:r>
              <a:rPr lang="en-US" sz="3532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 Obtenidos</a:t>
            </a:r>
          </a:p>
          <a:p>
            <a:pPr algn="l" marL="762641" indent="-381320" lvl="1">
              <a:lnSpc>
                <a:spcPts val="4238"/>
              </a:lnSpc>
              <a:buFont typeface="Arial"/>
              <a:buChar char="•"/>
            </a:pPr>
            <a:r>
              <a:rPr lang="en-US" sz="3532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Conclusiones</a:t>
            </a:r>
          </a:p>
          <a:p>
            <a:pPr algn="l">
              <a:lnSpc>
                <a:spcPts val="423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404130" y="3776102"/>
            <a:ext cx="1085171" cy="3480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4"/>
              </a:lnSpc>
            </a:pPr>
            <a:r>
              <a:rPr lang="en-US" b="true" sz="4578" spc="9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5494"/>
              </a:lnSpc>
            </a:pPr>
            <a:r>
              <a:rPr lang="en-US" b="true" sz="4578" spc="9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5494"/>
              </a:lnSpc>
            </a:pPr>
            <a:r>
              <a:rPr lang="en-US" b="true" sz="4578" spc="9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5494"/>
              </a:lnSpc>
            </a:pPr>
            <a:r>
              <a:rPr lang="en-US" b="true" sz="4578" spc="9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 marL="0" indent="0" lvl="0">
              <a:lnSpc>
                <a:spcPts val="5494"/>
              </a:lnSpc>
            </a:pPr>
            <a:r>
              <a:rPr lang="en-US" b="true" sz="4578" spc="9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35705" y="1143000"/>
            <a:ext cx="6460548" cy="145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6"/>
              </a:lnSpc>
            </a:pPr>
            <a:r>
              <a:rPr lang="en-US" sz="568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¿QUÉ ES EL INDICE S&amp;P 500?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770156">
            <a:off x="-1709831" y="7121550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770156">
            <a:off x="15912792" y="696381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9" y="0"/>
                </a:lnTo>
                <a:lnTo>
                  <a:pt x="5154369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2838841"/>
            <a:ext cx="6467552" cy="163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8"/>
              </a:lnSpc>
            </a:pPr>
            <a:r>
              <a:rPr lang="en-US" sz="257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un índice bursátil que representa las 500 empresas más grandes de Estados Unidos.</a:t>
            </a:r>
          </a:p>
          <a:p>
            <a:pPr algn="l">
              <a:lnSpc>
                <a:spcPts val="2578"/>
              </a:lnSpc>
            </a:pPr>
          </a:p>
          <a:p>
            <a:pPr algn="l">
              <a:lnSpc>
                <a:spcPts val="2578"/>
              </a:lnSpc>
            </a:pPr>
            <a:r>
              <a:rPr lang="en-US" sz="257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Corresponde a uno de los indices más grandes a nivel global.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437454" y="4211822"/>
            <a:ext cx="9413093" cy="670251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8950680" y="990026"/>
            <a:ext cx="8308620" cy="3602381"/>
            <a:chOff x="0" y="0"/>
            <a:chExt cx="11078160" cy="480317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1078160" cy="4803175"/>
              <a:chOff x="0" y="0"/>
              <a:chExt cx="1584499" cy="68699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584499" cy="686993"/>
              </a:xfrm>
              <a:custGeom>
                <a:avLst/>
                <a:gdLst/>
                <a:ahLst/>
                <a:cxnLst/>
                <a:rect r="r" b="b" t="t" l="l"/>
                <a:pathLst>
                  <a:path h="686993" w="1584499">
                    <a:moveTo>
                      <a:pt x="24227" y="0"/>
                    </a:moveTo>
                    <a:lnTo>
                      <a:pt x="1560272" y="0"/>
                    </a:lnTo>
                    <a:cubicBezTo>
                      <a:pt x="1566697" y="0"/>
                      <a:pt x="1572859" y="2552"/>
                      <a:pt x="1577403" y="7096"/>
                    </a:cubicBezTo>
                    <a:cubicBezTo>
                      <a:pt x="1581946" y="11639"/>
                      <a:pt x="1584499" y="17801"/>
                      <a:pt x="1584499" y="24227"/>
                    </a:cubicBezTo>
                    <a:lnTo>
                      <a:pt x="1584499" y="662767"/>
                    </a:lnTo>
                    <a:cubicBezTo>
                      <a:pt x="1584499" y="669192"/>
                      <a:pt x="1581946" y="675354"/>
                      <a:pt x="1577403" y="679898"/>
                    </a:cubicBezTo>
                    <a:cubicBezTo>
                      <a:pt x="1572859" y="684441"/>
                      <a:pt x="1566697" y="686993"/>
                      <a:pt x="1560272" y="686993"/>
                    </a:cubicBezTo>
                    <a:lnTo>
                      <a:pt x="24227" y="686993"/>
                    </a:lnTo>
                    <a:cubicBezTo>
                      <a:pt x="10847" y="686993"/>
                      <a:pt x="0" y="676147"/>
                      <a:pt x="0" y="662767"/>
                    </a:cubicBezTo>
                    <a:lnTo>
                      <a:pt x="0" y="24227"/>
                    </a:lnTo>
                    <a:cubicBezTo>
                      <a:pt x="0" y="17801"/>
                      <a:pt x="2552" y="11639"/>
                      <a:pt x="7096" y="7096"/>
                    </a:cubicBezTo>
                    <a:cubicBezTo>
                      <a:pt x="11639" y="2552"/>
                      <a:pt x="17801" y="0"/>
                      <a:pt x="2422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9525"/>
                <a:ext cx="1584499" cy="677468"/>
              </a:xfrm>
              <a:prstGeom prst="rect">
                <a:avLst/>
              </a:prstGeom>
            </p:spPr>
            <p:txBody>
              <a:bodyPr anchor="ctr" rtlCol="false" tIns="33970" lIns="33970" bIns="33970" rIns="33970"/>
              <a:lstStyle/>
              <a:p>
                <a:pPr algn="ctr">
                  <a:lnSpc>
                    <a:spcPts val="2121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179535" y="219766"/>
              <a:ext cx="10714838" cy="4419871"/>
            </a:xfrm>
            <a:custGeom>
              <a:avLst/>
              <a:gdLst/>
              <a:ahLst/>
              <a:cxnLst/>
              <a:rect r="r" b="b" t="t" l="l"/>
              <a:pathLst>
                <a:path h="4419871" w="10714838">
                  <a:moveTo>
                    <a:pt x="0" y="0"/>
                  </a:moveTo>
                  <a:lnTo>
                    <a:pt x="10714838" y="0"/>
                  </a:lnTo>
                  <a:lnTo>
                    <a:pt x="10714838" y="4419871"/>
                  </a:lnTo>
                  <a:lnTo>
                    <a:pt x="0" y="4419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15995">
            <a:off x="-1076524" y="-1561054"/>
            <a:ext cx="15380559" cy="14373832"/>
          </a:xfrm>
          <a:custGeom>
            <a:avLst/>
            <a:gdLst/>
            <a:ahLst/>
            <a:cxnLst/>
            <a:rect r="r" b="b" t="t" l="l"/>
            <a:pathLst>
              <a:path h="14373832" w="15380559">
                <a:moveTo>
                  <a:pt x="0" y="0"/>
                </a:moveTo>
                <a:lnTo>
                  <a:pt x="15380559" y="0"/>
                </a:lnTo>
                <a:lnTo>
                  <a:pt x="15380559" y="14373832"/>
                </a:lnTo>
                <a:lnTo>
                  <a:pt x="0" y="1437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97245" y="2220906"/>
            <a:ext cx="5654110" cy="1900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7"/>
              </a:lnSpc>
            </a:pPr>
            <a:r>
              <a:rPr lang="en-US" sz="7327" b="true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ACCIONES ESCOGIDAS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799999">
            <a:off x="11999881" y="643512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2998071" y="5174661"/>
            <a:ext cx="3119089" cy="1097071"/>
            <a:chOff x="0" y="0"/>
            <a:chExt cx="539194" cy="1896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194" cy="189650"/>
            </a:xfrm>
            <a:custGeom>
              <a:avLst/>
              <a:gdLst/>
              <a:ahLst/>
              <a:cxnLst/>
              <a:rect r="r" b="b" t="t" l="l"/>
              <a:pathLst>
                <a:path h="189650" w="539194">
                  <a:moveTo>
                    <a:pt x="64535" y="0"/>
                  </a:moveTo>
                  <a:lnTo>
                    <a:pt x="474660" y="0"/>
                  </a:lnTo>
                  <a:cubicBezTo>
                    <a:pt x="491775" y="0"/>
                    <a:pt x="508190" y="6799"/>
                    <a:pt x="520293" y="18902"/>
                  </a:cubicBezTo>
                  <a:cubicBezTo>
                    <a:pt x="532395" y="31004"/>
                    <a:pt x="539194" y="47419"/>
                    <a:pt x="539194" y="64535"/>
                  </a:cubicBezTo>
                  <a:lnTo>
                    <a:pt x="539194" y="125115"/>
                  </a:lnTo>
                  <a:cubicBezTo>
                    <a:pt x="539194" y="142231"/>
                    <a:pt x="532395" y="158645"/>
                    <a:pt x="520293" y="170748"/>
                  </a:cubicBezTo>
                  <a:cubicBezTo>
                    <a:pt x="508190" y="182851"/>
                    <a:pt x="491775" y="189650"/>
                    <a:pt x="474660" y="189650"/>
                  </a:cubicBezTo>
                  <a:lnTo>
                    <a:pt x="64535" y="189650"/>
                  </a:lnTo>
                  <a:cubicBezTo>
                    <a:pt x="47419" y="189650"/>
                    <a:pt x="31004" y="182851"/>
                    <a:pt x="18902" y="170748"/>
                  </a:cubicBezTo>
                  <a:cubicBezTo>
                    <a:pt x="6799" y="158645"/>
                    <a:pt x="0" y="142231"/>
                    <a:pt x="0" y="125115"/>
                  </a:cubicBezTo>
                  <a:lnTo>
                    <a:pt x="0" y="64535"/>
                  </a:lnTo>
                  <a:cubicBezTo>
                    <a:pt x="0" y="47419"/>
                    <a:pt x="6799" y="31004"/>
                    <a:pt x="18902" y="18902"/>
                  </a:cubicBezTo>
                  <a:cubicBezTo>
                    <a:pt x="31004" y="6799"/>
                    <a:pt x="47419" y="0"/>
                    <a:pt x="64535" y="0"/>
                  </a:cubicBezTo>
                  <a:close/>
                </a:path>
              </a:pathLst>
            </a:custGeom>
            <a:solidFill>
              <a:srgbClr val="E3D8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539194" cy="180125"/>
            </a:xfrm>
            <a:prstGeom prst="rect">
              <a:avLst/>
            </a:prstGeom>
          </p:spPr>
          <p:txBody>
            <a:bodyPr anchor="ctr" rtlCol="false" tIns="37475" lIns="37475" bIns="37475" rIns="37475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165036" y="5004382"/>
            <a:ext cx="2696374" cy="1516710"/>
          </a:xfrm>
          <a:custGeom>
            <a:avLst/>
            <a:gdLst/>
            <a:ahLst/>
            <a:cxnLst/>
            <a:rect r="r" b="b" t="t" l="l"/>
            <a:pathLst>
              <a:path h="1516710" w="2696374">
                <a:moveTo>
                  <a:pt x="0" y="0"/>
                </a:moveTo>
                <a:lnTo>
                  <a:pt x="2696374" y="0"/>
                </a:lnTo>
                <a:lnTo>
                  <a:pt x="2696374" y="1516711"/>
                </a:lnTo>
                <a:lnTo>
                  <a:pt x="0" y="1516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553940" y="3333680"/>
            <a:ext cx="3208875" cy="1128651"/>
            <a:chOff x="0" y="0"/>
            <a:chExt cx="4278500" cy="150486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278500" cy="1504868"/>
              <a:chOff x="0" y="0"/>
              <a:chExt cx="539194" cy="1896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39194" cy="189650"/>
              </a:xfrm>
              <a:custGeom>
                <a:avLst/>
                <a:gdLst/>
                <a:ahLst/>
                <a:cxnLst/>
                <a:rect r="r" b="b" t="t" l="l"/>
                <a:pathLst>
                  <a:path h="189650" w="539194">
                    <a:moveTo>
                      <a:pt x="47608" y="0"/>
                    </a:moveTo>
                    <a:lnTo>
                      <a:pt x="491587" y="0"/>
                    </a:lnTo>
                    <a:cubicBezTo>
                      <a:pt x="504213" y="0"/>
                      <a:pt x="516322" y="5016"/>
                      <a:pt x="525250" y="13944"/>
                    </a:cubicBezTo>
                    <a:cubicBezTo>
                      <a:pt x="534179" y="22872"/>
                      <a:pt x="539194" y="34981"/>
                      <a:pt x="539194" y="47608"/>
                    </a:cubicBezTo>
                    <a:lnTo>
                      <a:pt x="539194" y="142042"/>
                    </a:lnTo>
                    <a:cubicBezTo>
                      <a:pt x="539194" y="154668"/>
                      <a:pt x="534179" y="166778"/>
                      <a:pt x="525250" y="175706"/>
                    </a:cubicBezTo>
                    <a:cubicBezTo>
                      <a:pt x="516322" y="184634"/>
                      <a:pt x="504213" y="189650"/>
                      <a:pt x="491587" y="189650"/>
                    </a:cubicBezTo>
                    <a:lnTo>
                      <a:pt x="47608" y="189650"/>
                    </a:lnTo>
                    <a:cubicBezTo>
                      <a:pt x="34981" y="189650"/>
                      <a:pt x="22872" y="184634"/>
                      <a:pt x="13944" y="175706"/>
                    </a:cubicBezTo>
                    <a:cubicBezTo>
                      <a:pt x="5016" y="166778"/>
                      <a:pt x="0" y="154668"/>
                      <a:pt x="0" y="142042"/>
                    </a:cubicBezTo>
                    <a:lnTo>
                      <a:pt x="0" y="47608"/>
                    </a:lnTo>
                    <a:cubicBezTo>
                      <a:pt x="0" y="34981"/>
                      <a:pt x="5016" y="22872"/>
                      <a:pt x="13944" y="13944"/>
                    </a:cubicBezTo>
                    <a:cubicBezTo>
                      <a:pt x="22872" y="5016"/>
                      <a:pt x="34981" y="0"/>
                      <a:pt x="47608" y="0"/>
                    </a:cubicBezTo>
                    <a:close/>
                  </a:path>
                </a:pathLst>
              </a:custGeom>
              <a:solidFill>
                <a:srgbClr val="E3D8D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9525"/>
                <a:ext cx="539194" cy="1801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21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399443" y="413896"/>
              <a:ext cx="3472499" cy="698840"/>
            </a:xfrm>
            <a:custGeom>
              <a:avLst/>
              <a:gdLst/>
              <a:ahLst/>
              <a:cxnLst/>
              <a:rect r="r" b="b" t="t" l="l"/>
              <a:pathLst>
                <a:path h="698840" w="3472499">
                  <a:moveTo>
                    <a:pt x="0" y="0"/>
                  </a:moveTo>
                  <a:lnTo>
                    <a:pt x="3472499" y="0"/>
                  </a:lnTo>
                  <a:lnTo>
                    <a:pt x="3472499" y="698840"/>
                  </a:lnTo>
                  <a:lnTo>
                    <a:pt x="0" y="6988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931257" y="1836606"/>
            <a:ext cx="1646918" cy="1497073"/>
            <a:chOff x="0" y="0"/>
            <a:chExt cx="2195890" cy="199609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195890" cy="1996098"/>
              <a:chOff x="0" y="0"/>
              <a:chExt cx="310533" cy="28228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10533" cy="282280"/>
              </a:xfrm>
              <a:custGeom>
                <a:avLst/>
                <a:gdLst/>
                <a:ahLst/>
                <a:cxnLst/>
                <a:rect r="r" b="b" t="t" l="l"/>
                <a:pathLst>
                  <a:path h="282280" w="310533">
                    <a:moveTo>
                      <a:pt x="82664" y="0"/>
                    </a:moveTo>
                    <a:lnTo>
                      <a:pt x="227870" y="0"/>
                    </a:lnTo>
                    <a:cubicBezTo>
                      <a:pt x="249793" y="0"/>
                      <a:pt x="270819" y="8709"/>
                      <a:pt x="286322" y="24212"/>
                    </a:cubicBezTo>
                    <a:cubicBezTo>
                      <a:pt x="301824" y="39714"/>
                      <a:pt x="310533" y="60740"/>
                      <a:pt x="310533" y="82664"/>
                    </a:cubicBezTo>
                    <a:lnTo>
                      <a:pt x="310533" y="199616"/>
                    </a:lnTo>
                    <a:cubicBezTo>
                      <a:pt x="310533" y="245270"/>
                      <a:pt x="273524" y="282280"/>
                      <a:pt x="227870" y="282280"/>
                    </a:cubicBezTo>
                    <a:lnTo>
                      <a:pt x="82664" y="282280"/>
                    </a:lnTo>
                    <a:cubicBezTo>
                      <a:pt x="37010" y="282280"/>
                      <a:pt x="0" y="245270"/>
                      <a:pt x="0" y="199616"/>
                    </a:cubicBezTo>
                    <a:lnTo>
                      <a:pt x="0" y="82664"/>
                    </a:lnTo>
                    <a:cubicBezTo>
                      <a:pt x="0" y="37010"/>
                      <a:pt x="37010" y="0"/>
                      <a:pt x="82664" y="0"/>
                    </a:cubicBezTo>
                    <a:close/>
                  </a:path>
                </a:pathLst>
              </a:custGeom>
              <a:solidFill>
                <a:srgbClr val="E3D8D4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9525"/>
                <a:ext cx="310533" cy="27275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21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308053" y="208156"/>
              <a:ext cx="1579785" cy="1579785"/>
            </a:xfrm>
            <a:custGeom>
              <a:avLst/>
              <a:gdLst/>
              <a:ahLst/>
              <a:cxnLst/>
              <a:rect r="r" b="b" t="t" l="l"/>
              <a:pathLst>
                <a:path h="1579785" w="1579785">
                  <a:moveTo>
                    <a:pt x="0" y="0"/>
                  </a:moveTo>
                  <a:lnTo>
                    <a:pt x="1579785" y="0"/>
                  </a:lnTo>
                  <a:lnTo>
                    <a:pt x="1579785" y="1579786"/>
                  </a:lnTo>
                  <a:lnTo>
                    <a:pt x="0" y="1579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1151982" y="7834170"/>
            <a:ext cx="2610833" cy="997735"/>
            <a:chOff x="0" y="0"/>
            <a:chExt cx="3481110" cy="1330313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3481110" cy="1330313"/>
              <a:chOff x="0" y="0"/>
              <a:chExt cx="460595" cy="176017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60595" cy="176017"/>
              </a:xfrm>
              <a:custGeom>
                <a:avLst/>
                <a:gdLst/>
                <a:ahLst/>
                <a:cxnLst/>
                <a:rect r="r" b="b" t="t" l="l"/>
                <a:pathLst>
                  <a:path h="176017" w="460595">
                    <a:moveTo>
                      <a:pt x="55732" y="0"/>
                    </a:moveTo>
                    <a:lnTo>
                      <a:pt x="404863" y="0"/>
                    </a:lnTo>
                    <a:cubicBezTo>
                      <a:pt x="435643" y="0"/>
                      <a:pt x="460595" y="24952"/>
                      <a:pt x="460595" y="55732"/>
                    </a:cubicBezTo>
                    <a:lnTo>
                      <a:pt x="460595" y="120286"/>
                    </a:lnTo>
                    <a:cubicBezTo>
                      <a:pt x="460595" y="151065"/>
                      <a:pt x="435643" y="176017"/>
                      <a:pt x="404863" y="176017"/>
                    </a:cubicBezTo>
                    <a:lnTo>
                      <a:pt x="55732" y="176017"/>
                    </a:lnTo>
                    <a:cubicBezTo>
                      <a:pt x="24952" y="176017"/>
                      <a:pt x="0" y="151065"/>
                      <a:pt x="0" y="120286"/>
                    </a:cubicBezTo>
                    <a:lnTo>
                      <a:pt x="0" y="55732"/>
                    </a:lnTo>
                    <a:cubicBezTo>
                      <a:pt x="0" y="24952"/>
                      <a:pt x="24952" y="0"/>
                      <a:pt x="55732" y="0"/>
                    </a:cubicBezTo>
                    <a:close/>
                  </a:path>
                </a:pathLst>
              </a:custGeom>
              <a:solidFill>
                <a:srgbClr val="E3D8D4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9525"/>
                <a:ext cx="460595" cy="1664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21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409704" y="293523"/>
              <a:ext cx="2661702" cy="805165"/>
            </a:xfrm>
            <a:custGeom>
              <a:avLst/>
              <a:gdLst/>
              <a:ahLst/>
              <a:cxnLst/>
              <a:rect r="r" b="b" t="t" l="l"/>
              <a:pathLst>
                <a:path h="805165" w="2661702">
                  <a:moveTo>
                    <a:pt x="0" y="0"/>
                  </a:moveTo>
                  <a:lnTo>
                    <a:pt x="2661702" y="0"/>
                  </a:lnTo>
                  <a:lnTo>
                    <a:pt x="2661702" y="805165"/>
                  </a:lnTo>
                  <a:lnTo>
                    <a:pt x="0" y="805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897140" y="5625862"/>
            <a:ext cx="2388862" cy="1519232"/>
            <a:chOff x="0" y="0"/>
            <a:chExt cx="3185150" cy="2025642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386305" y="0"/>
              <a:ext cx="2412540" cy="2025642"/>
              <a:chOff x="0" y="0"/>
              <a:chExt cx="331998" cy="27875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31998" cy="278755"/>
              </a:xfrm>
              <a:custGeom>
                <a:avLst/>
                <a:gdLst/>
                <a:ahLst/>
                <a:cxnLst/>
                <a:rect r="r" b="b" t="t" l="l"/>
                <a:pathLst>
                  <a:path h="278755" w="331998">
                    <a:moveTo>
                      <a:pt x="77319" y="0"/>
                    </a:moveTo>
                    <a:lnTo>
                      <a:pt x="254678" y="0"/>
                    </a:lnTo>
                    <a:cubicBezTo>
                      <a:pt x="275185" y="0"/>
                      <a:pt x="294851" y="8146"/>
                      <a:pt x="309351" y="22646"/>
                    </a:cubicBezTo>
                    <a:cubicBezTo>
                      <a:pt x="323852" y="37146"/>
                      <a:pt x="331998" y="56813"/>
                      <a:pt x="331998" y="77319"/>
                    </a:cubicBezTo>
                    <a:lnTo>
                      <a:pt x="331998" y="201436"/>
                    </a:lnTo>
                    <a:cubicBezTo>
                      <a:pt x="331998" y="221943"/>
                      <a:pt x="323852" y="241609"/>
                      <a:pt x="309351" y="256109"/>
                    </a:cubicBezTo>
                    <a:cubicBezTo>
                      <a:pt x="294851" y="270609"/>
                      <a:pt x="275185" y="278755"/>
                      <a:pt x="254678" y="278755"/>
                    </a:cubicBezTo>
                    <a:lnTo>
                      <a:pt x="77319" y="278755"/>
                    </a:lnTo>
                    <a:cubicBezTo>
                      <a:pt x="56813" y="278755"/>
                      <a:pt x="37146" y="270609"/>
                      <a:pt x="22646" y="256109"/>
                    </a:cubicBezTo>
                    <a:cubicBezTo>
                      <a:pt x="8146" y="241609"/>
                      <a:pt x="0" y="221943"/>
                      <a:pt x="0" y="201436"/>
                    </a:cubicBezTo>
                    <a:lnTo>
                      <a:pt x="0" y="77319"/>
                    </a:lnTo>
                    <a:cubicBezTo>
                      <a:pt x="0" y="56813"/>
                      <a:pt x="8146" y="37146"/>
                      <a:pt x="22646" y="22646"/>
                    </a:cubicBezTo>
                    <a:cubicBezTo>
                      <a:pt x="37146" y="8146"/>
                      <a:pt x="56813" y="0"/>
                      <a:pt x="77319" y="0"/>
                    </a:cubicBezTo>
                    <a:close/>
                  </a:path>
                </a:pathLst>
              </a:custGeom>
              <a:solidFill>
                <a:srgbClr val="E3D8D4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9525"/>
                <a:ext cx="331998" cy="2692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21"/>
                  </a:lnSpc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0" y="118989"/>
              <a:ext cx="3185150" cy="1787665"/>
            </a:xfrm>
            <a:custGeom>
              <a:avLst/>
              <a:gdLst/>
              <a:ahLst/>
              <a:cxnLst/>
              <a:rect r="r" b="b" t="t" l="l"/>
              <a:pathLst>
                <a:path h="1787665" w="3185150">
                  <a:moveTo>
                    <a:pt x="0" y="0"/>
                  </a:moveTo>
                  <a:lnTo>
                    <a:pt x="3185150" y="0"/>
                  </a:lnTo>
                  <a:lnTo>
                    <a:pt x="3185150" y="1787665"/>
                  </a:lnTo>
                  <a:lnTo>
                    <a:pt x="0" y="17876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97245" y="4271944"/>
            <a:ext cx="4847541" cy="1428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5"/>
              </a:lnSpc>
            </a:pPr>
            <a:r>
              <a:rPr lang="en-US" sz="3745" spc="8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Estas 5 acciones componen el 25% del indice total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6458" y="4232412"/>
            <a:ext cx="10383393" cy="191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9"/>
              </a:lnSpc>
            </a:pPr>
            <a:r>
              <a:rPr lang="en-US" sz="498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LAS 5 EMPRESAS MÁS GRANDES </a:t>
            </a:r>
          </a:p>
          <a:p>
            <a:pPr algn="l">
              <a:lnSpc>
                <a:spcPts val="4989"/>
              </a:lnSpc>
            </a:pPr>
            <a:r>
              <a:rPr lang="en-US" sz="498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DEL ÍNDICE HAN SUPERADO SU RENTABILIDAD ANUAL.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46458" y="3167173"/>
            <a:ext cx="4227375" cy="96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b="true" sz="5686" spc="53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HIPÓTESIS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659918">
            <a:off x="-442221" y="-3550155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51301">
            <a:off x="11164674" y="6546853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108570" y="1152525"/>
            <a:ext cx="10181689" cy="940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29"/>
              </a:lnSpc>
            </a:pPr>
            <a:r>
              <a:rPr lang="en-US" sz="702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 OBTENIDOS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446812" y="784176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0452176">
            <a:off x="15012576" y="4548199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2"/>
                </a:lnTo>
                <a:lnTo>
                  <a:pt x="0" y="488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108570" y="2274652"/>
          <a:ext cx="11671341" cy="6260335"/>
        </p:xfrm>
        <a:graphic>
          <a:graphicData uri="http://schemas.openxmlformats.org/drawingml/2006/table">
            <a:tbl>
              <a:tblPr/>
              <a:tblGrid>
                <a:gridCol w="2334268"/>
                <a:gridCol w="2334268"/>
                <a:gridCol w="2334268"/>
                <a:gridCol w="2334268"/>
                <a:gridCol w="2334268"/>
              </a:tblGrid>
              <a:tr h="14535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Acción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Rentabilidad Anual (%)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Ratio de Sharpe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Beta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Rentabilidad Comparada con el índice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35.72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1.44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11.60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Microsoft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14.56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1.19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-9.56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180.02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3.32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2.66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155.90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Amazon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46.55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1.52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1.54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22.43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70.08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1.84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1.55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45.96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1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S&amp;P 500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24.12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1.55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57150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62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1835289"/>
            <a:ext cx="9817265" cy="97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27"/>
              </a:lnSpc>
            </a:pPr>
            <a:r>
              <a:rPr lang="en-US" b="true" sz="732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348447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6"/>
                </a:lnTo>
                <a:lnTo>
                  <a:pt x="0" y="7819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3112837" y="-165991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521968">
            <a:off x="-1614569" y="6194806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397792" y="3033219"/>
            <a:ext cx="11492415" cy="456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5214" indent="-367607" lvl="1">
              <a:lnSpc>
                <a:spcPts val="5244"/>
              </a:lnSpc>
              <a:buFont typeface="Arial"/>
              <a:buChar char="•"/>
            </a:pPr>
            <a:r>
              <a:rPr lang="en-US" sz="340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Todas las empresas a excepción de Microsoft batieron al índice</a:t>
            </a:r>
          </a:p>
          <a:p>
            <a:pPr algn="l" marL="735214" indent="-367607" lvl="1">
              <a:lnSpc>
                <a:spcPts val="5244"/>
              </a:lnSpc>
              <a:buFont typeface="Arial"/>
              <a:buChar char="•"/>
            </a:pPr>
            <a:r>
              <a:rPr lang="en-US" sz="340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Nvidia destacó por un ratio rentabilidad/riesgo</a:t>
            </a:r>
          </a:p>
          <a:p>
            <a:pPr algn="l" marL="735214" indent="-367607" lvl="1">
              <a:lnSpc>
                <a:spcPts val="5244"/>
              </a:lnSpc>
              <a:buFont typeface="Arial"/>
              <a:buChar char="•"/>
            </a:pPr>
            <a:r>
              <a:rPr lang="en-US" sz="340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 es necesario invertir en todas las empresas de un índice para replicarlo</a:t>
            </a:r>
          </a:p>
          <a:p>
            <a:pPr algn="l" marL="735214" indent="-367607" lvl="1">
              <a:lnSpc>
                <a:spcPts val="5244"/>
              </a:lnSpc>
              <a:buFont typeface="Arial"/>
              <a:buChar char="•"/>
            </a:pPr>
            <a:r>
              <a:rPr lang="en-US" sz="340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 mayoria de las empresas son más volátiles que el índice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DAGmy4pWT80</dc:identifier>
  <dcterms:modified xsi:type="dcterms:W3CDTF">2011-08-01T06:04:30Z</dcterms:modified>
  <cp:revision>1</cp:revision>
  <dc:title>Analisis comparativo</dc:title>
</cp:coreProperties>
</file>