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45" r:id="rId4"/>
    <p:sldId id="465" r:id="rId5"/>
    <p:sldId id="478" r:id="rId6"/>
    <p:sldId id="494" r:id="rId7"/>
    <p:sldId id="485" r:id="rId8"/>
    <p:sldId id="468" r:id="rId9"/>
    <p:sldId id="493" r:id="rId10"/>
    <p:sldId id="489" r:id="rId11"/>
    <p:sldId id="491" r:id="rId12"/>
    <p:sldId id="496" r:id="rId13"/>
    <p:sldId id="492" r:id="rId14"/>
    <p:sldId id="497" r:id="rId15"/>
    <p:sldId id="470" r:id="rId16"/>
    <p:sldId id="471" r:id="rId17"/>
    <p:sldId id="473" r:id="rId18"/>
    <p:sldId id="479" r:id="rId19"/>
    <p:sldId id="481" r:id="rId20"/>
    <p:sldId id="480" r:id="rId21"/>
    <p:sldId id="482" r:id="rId22"/>
    <p:sldId id="486" r:id="rId23"/>
    <p:sldId id="501" r:id="rId24"/>
    <p:sldId id="487" r:id="rId25"/>
    <p:sldId id="498" r:id="rId26"/>
    <p:sldId id="503" r:id="rId27"/>
    <p:sldId id="504" r:id="rId28"/>
    <p:sldId id="499" r:id="rId29"/>
    <p:sldId id="505" r:id="rId30"/>
  </p:sldIdLst>
  <p:sldSz cx="1218882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4660"/>
  </p:normalViewPr>
  <p:slideViewPr>
    <p:cSldViewPr>
      <p:cViewPr>
        <p:scale>
          <a:sx n="60" d="100"/>
          <a:sy n="60" d="100"/>
        </p:scale>
        <p:origin x="-918" y="-1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77D3D-BCB7-42FA-B9F1-7BF926DD4EB1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</dgm:pt>
    <dgm:pt modelId="{ADD6C80A-BD4E-435F-B02F-DA271E8BAD61}">
      <dgm:prSet phldrT="[Texto]" custT="1"/>
      <dgm:spPr/>
      <dgm:t>
        <a:bodyPr anchor="ctr"/>
        <a:lstStyle/>
        <a:p>
          <a:r>
            <a:rPr lang="pt-BR" sz="1400" dirty="0" smtClean="0"/>
            <a:t>Google </a:t>
          </a:r>
          <a:r>
            <a:rPr lang="pt-BR" sz="1400" dirty="0" err="1" smtClean="0"/>
            <a:t>Distribuited</a:t>
          </a:r>
          <a:r>
            <a:rPr lang="pt-BR" sz="1400" dirty="0" smtClean="0"/>
            <a:t> File System (GFS), 2003.</a:t>
          </a:r>
          <a:endParaRPr lang="pt-BR" sz="1400" dirty="0"/>
        </a:p>
      </dgm:t>
    </dgm:pt>
    <dgm:pt modelId="{5A25576C-D3D4-44F3-8118-2E8BD21B646D}" type="parTrans" cxnId="{E97675B7-902F-4F13-B6C7-76E4C5C26CCB}">
      <dgm:prSet/>
      <dgm:spPr/>
      <dgm:t>
        <a:bodyPr/>
        <a:lstStyle/>
        <a:p>
          <a:endParaRPr lang="pt-BR"/>
        </a:p>
      </dgm:t>
    </dgm:pt>
    <dgm:pt modelId="{3B1B2852-4835-4417-89FD-021FA70EE967}" type="sibTrans" cxnId="{E97675B7-902F-4F13-B6C7-76E4C5C26CCB}">
      <dgm:prSet/>
      <dgm:spPr/>
      <dgm:t>
        <a:bodyPr/>
        <a:lstStyle/>
        <a:p>
          <a:endParaRPr lang="pt-BR"/>
        </a:p>
      </dgm:t>
    </dgm:pt>
    <dgm:pt modelId="{C69D516B-F140-49AE-B481-CCEFB01A120C}">
      <dgm:prSet phldrT="[Texto]" custT="1"/>
      <dgm:spPr/>
      <dgm:t>
        <a:bodyPr anchor="ctr"/>
        <a:lstStyle/>
        <a:p>
          <a:r>
            <a:rPr lang="pt-BR" sz="1400" dirty="0" err="1" smtClean="0"/>
            <a:t>Nutch</a:t>
          </a:r>
          <a:r>
            <a:rPr lang="pt-BR" sz="1400" dirty="0" smtClean="0"/>
            <a:t> </a:t>
          </a:r>
          <a:r>
            <a:rPr lang="pt-BR" sz="1400" dirty="0" err="1" smtClean="0"/>
            <a:t>Distribuited</a:t>
          </a:r>
          <a:r>
            <a:rPr lang="pt-BR" sz="1400" dirty="0" smtClean="0"/>
            <a:t> </a:t>
          </a:r>
          <a:r>
            <a:rPr lang="pt-BR" sz="1400" dirty="0" err="1" smtClean="0"/>
            <a:t>Filesystem</a:t>
          </a:r>
          <a:r>
            <a:rPr lang="pt-BR" sz="1400" dirty="0" smtClean="0"/>
            <a:t> (NDFS), 2004.</a:t>
          </a:r>
          <a:endParaRPr lang="pt-BR" sz="1400" dirty="0"/>
        </a:p>
      </dgm:t>
    </dgm:pt>
    <dgm:pt modelId="{8F0B48FB-CAFF-40E2-BAF9-30066F3F4E7E}" type="parTrans" cxnId="{9ADD10C3-4D17-49E3-AADF-3C9E897F49BC}">
      <dgm:prSet/>
      <dgm:spPr/>
      <dgm:t>
        <a:bodyPr/>
        <a:lstStyle/>
        <a:p>
          <a:endParaRPr lang="pt-BR"/>
        </a:p>
      </dgm:t>
    </dgm:pt>
    <dgm:pt modelId="{7D168567-60C6-466F-85C8-35C73D73E2F4}" type="sibTrans" cxnId="{9ADD10C3-4D17-49E3-AADF-3C9E897F49BC}">
      <dgm:prSet/>
      <dgm:spPr/>
      <dgm:t>
        <a:bodyPr/>
        <a:lstStyle/>
        <a:p>
          <a:endParaRPr lang="pt-BR"/>
        </a:p>
      </dgm:t>
    </dgm:pt>
    <dgm:pt modelId="{C230CA9F-A6C9-4295-92CB-2992DDD89C44}">
      <dgm:prSet phldrT="[Texto]" custT="1"/>
      <dgm:spPr/>
      <dgm:t>
        <a:bodyPr anchor="ctr"/>
        <a:lstStyle/>
        <a:p>
          <a:r>
            <a:rPr lang="pt-BR" sz="1400" dirty="0" err="1" smtClean="0"/>
            <a:t>Map</a:t>
          </a:r>
          <a:r>
            <a:rPr lang="pt-BR" sz="1400" dirty="0" smtClean="0"/>
            <a:t> </a:t>
          </a:r>
          <a:r>
            <a:rPr lang="pt-BR" sz="1400" dirty="0" err="1" smtClean="0"/>
            <a:t>Reduce</a:t>
          </a:r>
          <a:r>
            <a:rPr lang="pt-BR" sz="1400" dirty="0" smtClean="0"/>
            <a:t> apresentado pelo Google em 2004</a:t>
          </a:r>
          <a:endParaRPr lang="pt-BR" sz="1400" dirty="0"/>
        </a:p>
      </dgm:t>
    </dgm:pt>
    <dgm:pt modelId="{B4081D77-C0A1-4357-8E85-7B4A8DE03BAC}" type="parTrans" cxnId="{79586D5D-A345-4A28-9E3F-62E7B3F107C4}">
      <dgm:prSet/>
      <dgm:spPr/>
      <dgm:t>
        <a:bodyPr/>
        <a:lstStyle/>
        <a:p>
          <a:endParaRPr lang="pt-BR"/>
        </a:p>
      </dgm:t>
    </dgm:pt>
    <dgm:pt modelId="{9DB7200C-5D6A-47F8-8027-65264638D7BD}" type="sibTrans" cxnId="{79586D5D-A345-4A28-9E3F-62E7B3F107C4}">
      <dgm:prSet/>
      <dgm:spPr/>
      <dgm:t>
        <a:bodyPr/>
        <a:lstStyle/>
        <a:p>
          <a:endParaRPr lang="pt-BR"/>
        </a:p>
      </dgm:t>
    </dgm:pt>
    <dgm:pt modelId="{6685078D-DEE8-446A-A389-CFB4E40E7158}">
      <dgm:prSet phldrT="[Texto]" custT="1"/>
      <dgm:spPr/>
      <dgm:t>
        <a:bodyPr anchor="ctr"/>
        <a:lstStyle/>
        <a:p>
          <a:r>
            <a:rPr lang="pt-BR" sz="1400" dirty="0" smtClean="0"/>
            <a:t>Desenvolvedores do </a:t>
          </a:r>
          <a:r>
            <a:rPr lang="pt-BR" sz="1400" dirty="0" err="1" smtClean="0"/>
            <a:t>Nutch</a:t>
          </a:r>
          <a:r>
            <a:rPr lang="pt-BR" sz="1400" dirty="0" smtClean="0"/>
            <a:t> implementaram o </a:t>
          </a:r>
          <a:r>
            <a:rPr lang="pt-BR" sz="1400" dirty="0" err="1" smtClean="0"/>
            <a:t>Map</a:t>
          </a:r>
          <a:r>
            <a:rPr lang="pt-BR" sz="1400" dirty="0" smtClean="0"/>
            <a:t> </a:t>
          </a:r>
          <a:r>
            <a:rPr lang="pt-BR" sz="1400" dirty="0" err="1" smtClean="0"/>
            <a:t>Reduce</a:t>
          </a:r>
          <a:r>
            <a:rPr lang="pt-BR" sz="1400" dirty="0" smtClean="0"/>
            <a:t> para utilização com o NDFS</a:t>
          </a:r>
          <a:endParaRPr lang="pt-BR" sz="1400" dirty="0"/>
        </a:p>
      </dgm:t>
    </dgm:pt>
    <dgm:pt modelId="{42DBF5BA-ECA2-4C59-958A-DDAF779A1441}" type="parTrans" cxnId="{B4DBD2B3-9F93-42CA-AEB4-9C99B37184BF}">
      <dgm:prSet/>
      <dgm:spPr/>
      <dgm:t>
        <a:bodyPr/>
        <a:lstStyle/>
        <a:p>
          <a:endParaRPr lang="pt-BR"/>
        </a:p>
      </dgm:t>
    </dgm:pt>
    <dgm:pt modelId="{C2C56F07-FA8B-4E30-AE45-EFD532AB87D4}" type="sibTrans" cxnId="{B4DBD2B3-9F93-42CA-AEB4-9C99B37184BF}">
      <dgm:prSet/>
      <dgm:spPr/>
      <dgm:t>
        <a:bodyPr/>
        <a:lstStyle/>
        <a:p>
          <a:endParaRPr lang="pt-BR"/>
        </a:p>
      </dgm:t>
    </dgm:pt>
    <dgm:pt modelId="{0F4AF43A-1FCD-48BB-9F81-6D11F7254E43}">
      <dgm:prSet phldrT="[Texto]" custT="1"/>
      <dgm:spPr/>
      <dgm:t>
        <a:bodyPr anchor="ctr"/>
        <a:lstStyle/>
        <a:p>
          <a:r>
            <a:rPr lang="pt-BR" sz="1400" dirty="0" smtClean="0"/>
            <a:t>NDFS e </a:t>
          </a:r>
          <a:r>
            <a:rPr lang="pt-BR" sz="1400" dirty="0" err="1" smtClean="0"/>
            <a:t>Map</a:t>
          </a:r>
          <a:r>
            <a:rPr lang="pt-BR" sz="1400" dirty="0" smtClean="0"/>
            <a:t> </a:t>
          </a:r>
          <a:r>
            <a:rPr lang="pt-BR" sz="1400" dirty="0" err="1" smtClean="0"/>
            <a:t>Reduce</a:t>
          </a:r>
          <a:r>
            <a:rPr lang="pt-BR" sz="1400" dirty="0" smtClean="0"/>
            <a:t> movidos para um subprojeto chamado </a:t>
          </a:r>
          <a:r>
            <a:rPr lang="pt-BR" sz="1400" dirty="0" err="1" smtClean="0"/>
            <a:t>Hadoop</a:t>
          </a:r>
          <a:r>
            <a:rPr lang="pt-BR" sz="1400" dirty="0" smtClean="0"/>
            <a:t>, 2006</a:t>
          </a:r>
          <a:endParaRPr lang="pt-BR" sz="1400" dirty="0"/>
        </a:p>
      </dgm:t>
    </dgm:pt>
    <dgm:pt modelId="{33389E3B-4AB2-4E01-B380-6DA9C584F367}" type="parTrans" cxnId="{5BA33846-9BDA-4B6F-858A-5D5C5BA9EBF1}">
      <dgm:prSet/>
      <dgm:spPr/>
      <dgm:t>
        <a:bodyPr/>
        <a:lstStyle/>
        <a:p>
          <a:endParaRPr lang="pt-BR"/>
        </a:p>
      </dgm:t>
    </dgm:pt>
    <dgm:pt modelId="{C6DC6FD6-8E36-40E5-A10B-BF0BADA6322F}" type="sibTrans" cxnId="{5BA33846-9BDA-4B6F-858A-5D5C5BA9EBF1}">
      <dgm:prSet/>
      <dgm:spPr/>
      <dgm:t>
        <a:bodyPr/>
        <a:lstStyle/>
        <a:p>
          <a:endParaRPr lang="pt-BR"/>
        </a:p>
      </dgm:t>
    </dgm:pt>
    <dgm:pt modelId="{74ED4BC0-8252-46CC-A8A2-0358705AD4B7}">
      <dgm:prSet phldrT="[Texto]" custT="1"/>
      <dgm:spPr/>
      <dgm:t>
        <a:bodyPr anchor="ctr"/>
        <a:lstStyle/>
        <a:p>
          <a:r>
            <a:rPr lang="pt-BR" sz="1400" dirty="0" smtClean="0"/>
            <a:t>Doug </a:t>
          </a:r>
          <a:r>
            <a:rPr lang="pt-BR" sz="1400" dirty="0" err="1" smtClean="0"/>
            <a:t>Cutting</a:t>
          </a:r>
          <a:r>
            <a:rPr lang="pt-BR" sz="1400" dirty="0" smtClean="0"/>
            <a:t> implementou o </a:t>
          </a:r>
          <a:r>
            <a:rPr lang="pt-BR" sz="1400" dirty="0" err="1" smtClean="0"/>
            <a:t>Hadoop</a:t>
          </a:r>
          <a:r>
            <a:rPr lang="pt-BR" sz="1400" dirty="0" smtClean="0"/>
            <a:t> no Yahoo! Com um Cluster de 10.000 nós para o índice de buscas</a:t>
          </a:r>
          <a:endParaRPr lang="pt-BR" sz="1400" dirty="0"/>
        </a:p>
      </dgm:t>
    </dgm:pt>
    <dgm:pt modelId="{2F3F1146-3FBF-421D-A140-F297BB28336F}" type="parTrans" cxnId="{021F99DD-8F93-42DD-92DA-6C0FFAB1883C}">
      <dgm:prSet/>
      <dgm:spPr/>
      <dgm:t>
        <a:bodyPr/>
        <a:lstStyle/>
        <a:p>
          <a:endParaRPr lang="pt-BR"/>
        </a:p>
      </dgm:t>
    </dgm:pt>
    <dgm:pt modelId="{AD74E70B-C7EE-48A1-96E7-A69CFC36AB74}" type="sibTrans" cxnId="{021F99DD-8F93-42DD-92DA-6C0FFAB1883C}">
      <dgm:prSet/>
      <dgm:spPr/>
      <dgm:t>
        <a:bodyPr/>
        <a:lstStyle/>
        <a:p>
          <a:endParaRPr lang="pt-BR"/>
        </a:p>
      </dgm:t>
    </dgm:pt>
    <dgm:pt modelId="{1D4A861D-432A-44E7-83A1-43E19054B171}" type="pres">
      <dgm:prSet presAssocID="{C5E77D3D-BCB7-42FA-B9F1-7BF926DD4EB1}" presName="Name0" presStyleCnt="0">
        <dgm:presLayoutVars>
          <dgm:dir/>
          <dgm:resizeHandles val="exact"/>
        </dgm:presLayoutVars>
      </dgm:prSet>
      <dgm:spPr/>
    </dgm:pt>
    <dgm:pt modelId="{CA1A57DD-8750-4CAF-BDD1-173FAC024390}" type="pres">
      <dgm:prSet presAssocID="{C5E77D3D-BCB7-42FA-B9F1-7BF926DD4EB1}" presName="arrow" presStyleLbl="bgShp" presStyleIdx="0" presStyleCnt="1"/>
      <dgm:spPr/>
    </dgm:pt>
    <dgm:pt modelId="{A38DA85E-23D2-4B42-98F5-4A0FCDFA9E0D}" type="pres">
      <dgm:prSet presAssocID="{C5E77D3D-BCB7-42FA-B9F1-7BF926DD4EB1}" presName="points" presStyleCnt="0"/>
      <dgm:spPr/>
    </dgm:pt>
    <dgm:pt modelId="{9ABBFF24-2F7E-4D4E-9A92-8D2DD1756DC4}" type="pres">
      <dgm:prSet presAssocID="{ADD6C80A-BD4E-435F-B02F-DA271E8BAD61}" presName="compositeA" presStyleCnt="0"/>
      <dgm:spPr/>
    </dgm:pt>
    <dgm:pt modelId="{1727CDE6-12BA-4AE8-93F2-8438516B8F04}" type="pres">
      <dgm:prSet presAssocID="{ADD6C80A-BD4E-435F-B02F-DA271E8BAD61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1C09E7-20B0-4663-B612-9C79866677CF}" type="pres">
      <dgm:prSet presAssocID="{ADD6C80A-BD4E-435F-B02F-DA271E8BAD61}" presName="circleA" presStyleLbl="node1" presStyleIdx="0" presStyleCnt="6"/>
      <dgm:spPr/>
    </dgm:pt>
    <dgm:pt modelId="{BB4EE9A8-1689-4C5B-90A1-05014498591D}" type="pres">
      <dgm:prSet presAssocID="{ADD6C80A-BD4E-435F-B02F-DA271E8BAD61}" presName="spaceA" presStyleCnt="0"/>
      <dgm:spPr/>
    </dgm:pt>
    <dgm:pt modelId="{D39E656F-E5DC-40B4-B70C-308B9DFE04A4}" type="pres">
      <dgm:prSet presAssocID="{3B1B2852-4835-4417-89FD-021FA70EE967}" presName="space" presStyleCnt="0"/>
      <dgm:spPr/>
    </dgm:pt>
    <dgm:pt modelId="{52EF5F2F-81B5-4E28-B8F7-E046C4B712DA}" type="pres">
      <dgm:prSet presAssocID="{C69D516B-F140-49AE-B481-CCEFB01A120C}" presName="compositeB" presStyleCnt="0"/>
      <dgm:spPr/>
    </dgm:pt>
    <dgm:pt modelId="{06DAB2F1-A707-4209-A664-14315C0661B1}" type="pres">
      <dgm:prSet presAssocID="{C69D516B-F140-49AE-B481-CCEFB01A120C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ABECA45-27E2-42BF-8F29-C56964D24E4B}" type="pres">
      <dgm:prSet presAssocID="{C69D516B-F140-49AE-B481-CCEFB01A120C}" presName="circleB" presStyleLbl="node1" presStyleIdx="1" presStyleCnt="6"/>
      <dgm:spPr/>
    </dgm:pt>
    <dgm:pt modelId="{CF1CFC2B-3274-41C7-A665-BCC090F78A41}" type="pres">
      <dgm:prSet presAssocID="{C69D516B-F140-49AE-B481-CCEFB01A120C}" presName="spaceB" presStyleCnt="0"/>
      <dgm:spPr/>
    </dgm:pt>
    <dgm:pt modelId="{D3632EF9-B9A1-4411-AFCC-619F612C46DD}" type="pres">
      <dgm:prSet presAssocID="{7D168567-60C6-466F-85C8-35C73D73E2F4}" presName="space" presStyleCnt="0"/>
      <dgm:spPr/>
    </dgm:pt>
    <dgm:pt modelId="{8C055D71-F148-4BCB-9344-9639264D5E01}" type="pres">
      <dgm:prSet presAssocID="{C230CA9F-A6C9-4295-92CB-2992DDD89C44}" presName="compositeA" presStyleCnt="0"/>
      <dgm:spPr/>
    </dgm:pt>
    <dgm:pt modelId="{732CEAD4-6F8D-43F2-A1D1-56485191A55F}" type="pres">
      <dgm:prSet presAssocID="{C230CA9F-A6C9-4295-92CB-2992DDD89C44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0B204A-F39F-4EE5-BF6D-82D6BECA3A6E}" type="pres">
      <dgm:prSet presAssocID="{C230CA9F-A6C9-4295-92CB-2992DDD89C44}" presName="circleA" presStyleLbl="node1" presStyleIdx="2" presStyleCnt="6"/>
      <dgm:spPr/>
    </dgm:pt>
    <dgm:pt modelId="{DC1D4051-DF22-4C93-8853-BD57FFFD8941}" type="pres">
      <dgm:prSet presAssocID="{C230CA9F-A6C9-4295-92CB-2992DDD89C44}" presName="spaceA" presStyleCnt="0"/>
      <dgm:spPr/>
    </dgm:pt>
    <dgm:pt modelId="{FBC02045-DCCD-4C41-81AC-E31D21067E1C}" type="pres">
      <dgm:prSet presAssocID="{9DB7200C-5D6A-47F8-8027-65264638D7BD}" presName="space" presStyleCnt="0"/>
      <dgm:spPr/>
    </dgm:pt>
    <dgm:pt modelId="{9903B405-7DEB-4A24-837E-CFE341526AA7}" type="pres">
      <dgm:prSet presAssocID="{6685078D-DEE8-446A-A389-CFB4E40E7158}" presName="compositeB" presStyleCnt="0"/>
      <dgm:spPr/>
    </dgm:pt>
    <dgm:pt modelId="{C8A9ACA9-728E-48A8-AB76-BAE63E2FDAEE}" type="pres">
      <dgm:prSet presAssocID="{6685078D-DEE8-446A-A389-CFB4E40E7158}" presName="textB" presStyleLbl="revTx" presStyleIdx="3" presStyleCnt="6" custScaleX="16191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E879C4B-56E5-4716-B2DF-F25307D89572}" type="pres">
      <dgm:prSet presAssocID="{6685078D-DEE8-446A-A389-CFB4E40E7158}" presName="circleB" presStyleLbl="node1" presStyleIdx="3" presStyleCnt="6"/>
      <dgm:spPr/>
    </dgm:pt>
    <dgm:pt modelId="{59F8AADA-09BD-4390-9108-97E803EE2307}" type="pres">
      <dgm:prSet presAssocID="{6685078D-DEE8-446A-A389-CFB4E40E7158}" presName="spaceB" presStyleCnt="0"/>
      <dgm:spPr/>
    </dgm:pt>
    <dgm:pt modelId="{DE6504D1-835C-4455-B0E2-FD6B42EBDFCD}" type="pres">
      <dgm:prSet presAssocID="{C2C56F07-FA8B-4E30-AE45-EFD532AB87D4}" presName="space" presStyleCnt="0"/>
      <dgm:spPr/>
    </dgm:pt>
    <dgm:pt modelId="{CBCDDE93-FDF8-49B7-9EF0-8B6A0CE000A3}" type="pres">
      <dgm:prSet presAssocID="{0F4AF43A-1FCD-48BB-9F81-6D11F7254E43}" presName="compositeA" presStyleCnt="0"/>
      <dgm:spPr/>
    </dgm:pt>
    <dgm:pt modelId="{41DE06DD-A556-4C40-9EC5-F49F02A2542C}" type="pres">
      <dgm:prSet presAssocID="{0F4AF43A-1FCD-48BB-9F81-6D11F7254E43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415E79-6723-4D40-A93A-EE2E1F920FD1}" type="pres">
      <dgm:prSet presAssocID="{0F4AF43A-1FCD-48BB-9F81-6D11F7254E43}" presName="circleA" presStyleLbl="node1" presStyleIdx="4" presStyleCnt="6"/>
      <dgm:spPr/>
    </dgm:pt>
    <dgm:pt modelId="{69B74981-DF27-4EF1-B00D-9FD64FCC9C7A}" type="pres">
      <dgm:prSet presAssocID="{0F4AF43A-1FCD-48BB-9F81-6D11F7254E43}" presName="spaceA" presStyleCnt="0"/>
      <dgm:spPr/>
    </dgm:pt>
    <dgm:pt modelId="{A8784C82-97D9-4641-98BE-B043ACD996C3}" type="pres">
      <dgm:prSet presAssocID="{C6DC6FD6-8E36-40E5-A10B-BF0BADA6322F}" presName="space" presStyleCnt="0"/>
      <dgm:spPr/>
    </dgm:pt>
    <dgm:pt modelId="{C9F18003-48A4-4476-A386-591E333E8A9E}" type="pres">
      <dgm:prSet presAssocID="{74ED4BC0-8252-46CC-A8A2-0358705AD4B7}" presName="compositeB" presStyleCnt="0"/>
      <dgm:spPr/>
    </dgm:pt>
    <dgm:pt modelId="{34AE1591-5424-48D9-B611-DCB86819F840}" type="pres">
      <dgm:prSet presAssocID="{74ED4BC0-8252-46CC-A8A2-0358705AD4B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B2AB246-B671-4CF7-8EEC-76F509EEACEB}" type="pres">
      <dgm:prSet presAssocID="{74ED4BC0-8252-46CC-A8A2-0358705AD4B7}" presName="circleB" presStyleLbl="node1" presStyleIdx="5" presStyleCnt="6"/>
      <dgm:spPr/>
    </dgm:pt>
    <dgm:pt modelId="{3E7D669E-9E1D-454A-9C7F-CF47841FB43D}" type="pres">
      <dgm:prSet presAssocID="{74ED4BC0-8252-46CC-A8A2-0358705AD4B7}" presName="spaceB" presStyleCnt="0"/>
      <dgm:spPr/>
    </dgm:pt>
  </dgm:ptLst>
  <dgm:cxnLst>
    <dgm:cxn modelId="{3F14E167-DBF7-4456-AE78-9A7A076ABC8F}" type="presOf" srcId="{C5E77D3D-BCB7-42FA-B9F1-7BF926DD4EB1}" destId="{1D4A861D-432A-44E7-83A1-43E19054B171}" srcOrd="0" destOrd="0" presId="urn:microsoft.com/office/officeart/2005/8/layout/hProcess11"/>
    <dgm:cxn modelId="{9542CA5A-AD30-43B1-B7F5-F81127DA998C}" type="presOf" srcId="{C230CA9F-A6C9-4295-92CB-2992DDD89C44}" destId="{732CEAD4-6F8D-43F2-A1D1-56485191A55F}" srcOrd="0" destOrd="0" presId="urn:microsoft.com/office/officeart/2005/8/layout/hProcess11"/>
    <dgm:cxn modelId="{4DC4BE30-C692-4159-961C-7B582D8BB0AE}" type="presOf" srcId="{ADD6C80A-BD4E-435F-B02F-DA271E8BAD61}" destId="{1727CDE6-12BA-4AE8-93F2-8438516B8F04}" srcOrd="0" destOrd="0" presId="urn:microsoft.com/office/officeart/2005/8/layout/hProcess11"/>
    <dgm:cxn modelId="{5BA33846-9BDA-4B6F-858A-5D5C5BA9EBF1}" srcId="{C5E77D3D-BCB7-42FA-B9F1-7BF926DD4EB1}" destId="{0F4AF43A-1FCD-48BB-9F81-6D11F7254E43}" srcOrd="4" destOrd="0" parTransId="{33389E3B-4AB2-4E01-B380-6DA9C584F367}" sibTransId="{C6DC6FD6-8E36-40E5-A10B-BF0BADA6322F}"/>
    <dgm:cxn modelId="{B4DBD2B3-9F93-42CA-AEB4-9C99B37184BF}" srcId="{C5E77D3D-BCB7-42FA-B9F1-7BF926DD4EB1}" destId="{6685078D-DEE8-446A-A389-CFB4E40E7158}" srcOrd="3" destOrd="0" parTransId="{42DBF5BA-ECA2-4C59-958A-DDAF779A1441}" sibTransId="{C2C56F07-FA8B-4E30-AE45-EFD532AB87D4}"/>
    <dgm:cxn modelId="{9E3F490D-2EB2-4D5C-9090-2E3509837031}" type="presOf" srcId="{0F4AF43A-1FCD-48BB-9F81-6D11F7254E43}" destId="{41DE06DD-A556-4C40-9EC5-F49F02A2542C}" srcOrd="0" destOrd="0" presId="urn:microsoft.com/office/officeart/2005/8/layout/hProcess11"/>
    <dgm:cxn modelId="{3B01B39B-E9B5-490B-8A92-6D815082EEB9}" type="presOf" srcId="{6685078D-DEE8-446A-A389-CFB4E40E7158}" destId="{C8A9ACA9-728E-48A8-AB76-BAE63E2FDAEE}" srcOrd="0" destOrd="0" presId="urn:microsoft.com/office/officeart/2005/8/layout/hProcess11"/>
    <dgm:cxn modelId="{E97675B7-902F-4F13-B6C7-76E4C5C26CCB}" srcId="{C5E77D3D-BCB7-42FA-B9F1-7BF926DD4EB1}" destId="{ADD6C80A-BD4E-435F-B02F-DA271E8BAD61}" srcOrd="0" destOrd="0" parTransId="{5A25576C-D3D4-44F3-8118-2E8BD21B646D}" sibTransId="{3B1B2852-4835-4417-89FD-021FA70EE967}"/>
    <dgm:cxn modelId="{021F99DD-8F93-42DD-92DA-6C0FFAB1883C}" srcId="{C5E77D3D-BCB7-42FA-B9F1-7BF926DD4EB1}" destId="{74ED4BC0-8252-46CC-A8A2-0358705AD4B7}" srcOrd="5" destOrd="0" parTransId="{2F3F1146-3FBF-421D-A140-F297BB28336F}" sibTransId="{AD74E70B-C7EE-48A1-96E7-A69CFC36AB74}"/>
    <dgm:cxn modelId="{9ADD10C3-4D17-49E3-AADF-3C9E897F49BC}" srcId="{C5E77D3D-BCB7-42FA-B9F1-7BF926DD4EB1}" destId="{C69D516B-F140-49AE-B481-CCEFB01A120C}" srcOrd="1" destOrd="0" parTransId="{8F0B48FB-CAFF-40E2-BAF9-30066F3F4E7E}" sibTransId="{7D168567-60C6-466F-85C8-35C73D73E2F4}"/>
    <dgm:cxn modelId="{79586D5D-A345-4A28-9E3F-62E7B3F107C4}" srcId="{C5E77D3D-BCB7-42FA-B9F1-7BF926DD4EB1}" destId="{C230CA9F-A6C9-4295-92CB-2992DDD89C44}" srcOrd="2" destOrd="0" parTransId="{B4081D77-C0A1-4357-8E85-7B4A8DE03BAC}" sibTransId="{9DB7200C-5D6A-47F8-8027-65264638D7BD}"/>
    <dgm:cxn modelId="{A1174477-1F50-44F5-A919-667E0E5CF403}" type="presOf" srcId="{C69D516B-F140-49AE-B481-CCEFB01A120C}" destId="{06DAB2F1-A707-4209-A664-14315C0661B1}" srcOrd="0" destOrd="0" presId="urn:microsoft.com/office/officeart/2005/8/layout/hProcess11"/>
    <dgm:cxn modelId="{956CEC43-3F42-4D13-8C74-E9B59CEA8AA1}" type="presOf" srcId="{74ED4BC0-8252-46CC-A8A2-0358705AD4B7}" destId="{34AE1591-5424-48D9-B611-DCB86819F840}" srcOrd="0" destOrd="0" presId="urn:microsoft.com/office/officeart/2005/8/layout/hProcess11"/>
    <dgm:cxn modelId="{72136364-CBAE-4E57-A39F-FA4E8C816931}" type="presParOf" srcId="{1D4A861D-432A-44E7-83A1-43E19054B171}" destId="{CA1A57DD-8750-4CAF-BDD1-173FAC024390}" srcOrd="0" destOrd="0" presId="urn:microsoft.com/office/officeart/2005/8/layout/hProcess11"/>
    <dgm:cxn modelId="{2FB1B135-9FFB-415C-A077-F88EBCCAFFBA}" type="presParOf" srcId="{1D4A861D-432A-44E7-83A1-43E19054B171}" destId="{A38DA85E-23D2-4B42-98F5-4A0FCDFA9E0D}" srcOrd="1" destOrd="0" presId="urn:microsoft.com/office/officeart/2005/8/layout/hProcess11"/>
    <dgm:cxn modelId="{7F07CB7D-545F-482D-84D7-701394F57ABE}" type="presParOf" srcId="{A38DA85E-23D2-4B42-98F5-4A0FCDFA9E0D}" destId="{9ABBFF24-2F7E-4D4E-9A92-8D2DD1756DC4}" srcOrd="0" destOrd="0" presId="urn:microsoft.com/office/officeart/2005/8/layout/hProcess11"/>
    <dgm:cxn modelId="{9E2F4EBF-3556-4E42-BC04-4BA29ADF754E}" type="presParOf" srcId="{9ABBFF24-2F7E-4D4E-9A92-8D2DD1756DC4}" destId="{1727CDE6-12BA-4AE8-93F2-8438516B8F04}" srcOrd="0" destOrd="0" presId="urn:microsoft.com/office/officeart/2005/8/layout/hProcess11"/>
    <dgm:cxn modelId="{3E0426CD-809F-4D7C-AE98-771A109ADEE2}" type="presParOf" srcId="{9ABBFF24-2F7E-4D4E-9A92-8D2DD1756DC4}" destId="{D81C09E7-20B0-4663-B612-9C79866677CF}" srcOrd="1" destOrd="0" presId="urn:microsoft.com/office/officeart/2005/8/layout/hProcess11"/>
    <dgm:cxn modelId="{E7F1DED5-F999-4785-9677-CBA96EA282F2}" type="presParOf" srcId="{9ABBFF24-2F7E-4D4E-9A92-8D2DD1756DC4}" destId="{BB4EE9A8-1689-4C5B-90A1-05014498591D}" srcOrd="2" destOrd="0" presId="urn:microsoft.com/office/officeart/2005/8/layout/hProcess11"/>
    <dgm:cxn modelId="{F19D9837-AD53-425C-9B1A-2180C3593E2F}" type="presParOf" srcId="{A38DA85E-23D2-4B42-98F5-4A0FCDFA9E0D}" destId="{D39E656F-E5DC-40B4-B70C-308B9DFE04A4}" srcOrd="1" destOrd="0" presId="urn:microsoft.com/office/officeart/2005/8/layout/hProcess11"/>
    <dgm:cxn modelId="{E0DAC292-125D-46C2-8254-BF4AB4FC3348}" type="presParOf" srcId="{A38DA85E-23D2-4B42-98F5-4A0FCDFA9E0D}" destId="{52EF5F2F-81B5-4E28-B8F7-E046C4B712DA}" srcOrd="2" destOrd="0" presId="urn:microsoft.com/office/officeart/2005/8/layout/hProcess11"/>
    <dgm:cxn modelId="{B96F3080-FE7D-405B-85FF-B3B73AA5D5CC}" type="presParOf" srcId="{52EF5F2F-81B5-4E28-B8F7-E046C4B712DA}" destId="{06DAB2F1-A707-4209-A664-14315C0661B1}" srcOrd="0" destOrd="0" presId="urn:microsoft.com/office/officeart/2005/8/layout/hProcess11"/>
    <dgm:cxn modelId="{C7C91378-D81B-4E12-A689-536386676EB8}" type="presParOf" srcId="{52EF5F2F-81B5-4E28-B8F7-E046C4B712DA}" destId="{6ABECA45-27E2-42BF-8F29-C56964D24E4B}" srcOrd="1" destOrd="0" presId="urn:microsoft.com/office/officeart/2005/8/layout/hProcess11"/>
    <dgm:cxn modelId="{FB7E4BDF-BD47-456F-ADD7-68522263F586}" type="presParOf" srcId="{52EF5F2F-81B5-4E28-B8F7-E046C4B712DA}" destId="{CF1CFC2B-3274-41C7-A665-BCC090F78A41}" srcOrd="2" destOrd="0" presId="urn:microsoft.com/office/officeart/2005/8/layout/hProcess11"/>
    <dgm:cxn modelId="{562EDD66-0372-4EB8-9A41-C9E6F93A0BBE}" type="presParOf" srcId="{A38DA85E-23D2-4B42-98F5-4A0FCDFA9E0D}" destId="{D3632EF9-B9A1-4411-AFCC-619F612C46DD}" srcOrd="3" destOrd="0" presId="urn:microsoft.com/office/officeart/2005/8/layout/hProcess11"/>
    <dgm:cxn modelId="{F68E2C34-D966-4DCC-908E-EC92C0D0AD5E}" type="presParOf" srcId="{A38DA85E-23D2-4B42-98F5-4A0FCDFA9E0D}" destId="{8C055D71-F148-4BCB-9344-9639264D5E01}" srcOrd="4" destOrd="0" presId="urn:microsoft.com/office/officeart/2005/8/layout/hProcess11"/>
    <dgm:cxn modelId="{D9CE8F2F-B1C6-4B18-8ED4-C22CBF5A0AF6}" type="presParOf" srcId="{8C055D71-F148-4BCB-9344-9639264D5E01}" destId="{732CEAD4-6F8D-43F2-A1D1-56485191A55F}" srcOrd="0" destOrd="0" presId="urn:microsoft.com/office/officeart/2005/8/layout/hProcess11"/>
    <dgm:cxn modelId="{2EBF17D7-EEC9-4836-921D-C9BA18578F65}" type="presParOf" srcId="{8C055D71-F148-4BCB-9344-9639264D5E01}" destId="{B70B204A-F39F-4EE5-BF6D-82D6BECA3A6E}" srcOrd="1" destOrd="0" presId="urn:microsoft.com/office/officeart/2005/8/layout/hProcess11"/>
    <dgm:cxn modelId="{8C9EB04E-D3CD-4B66-9888-41012C75BD21}" type="presParOf" srcId="{8C055D71-F148-4BCB-9344-9639264D5E01}" destId="{DC1D4051-DF22-4C93-8853-BD57FFFD8941}" srcOrd="2" destOrd="0" presId="urn:microsoft.com/office/officeart/2005/8/layout/hProcess11"/>
    <dgm:cxn modelId="{3EF3CE23-D09F-452F-A84B-8859E185ED9A}" type="presParOf" srcId="{A38DA85E-23D2-4B42-98F5-4A0FCDFA9E0D}" destId="{FBC02045-DCCD-4C41-81AC-E31D21067E1C}" srcOrd="5" destOrd="0" presId="urn:microsoft.com/office/officeart/2005/8/layout/hProcess11"/>
    <dgm:cxn modelId="{3C61D872-0E0D-4266-A109-3AEB100F2D94}" type="presParOf" srcId="{A38DA85E-23D2-4B42-98F5-4A0FCDFA9E0D}" destId="{9903B405-7DEB-4A24-837E-CFE341526AA7}" srcOrd="6" destOrd="0" presId="urn:microsoft.com/office/officeart/2005/8/layout/hProcess11"/>
    <dgm:cxn modelId="{1B0DC9F7-FE7C-4E47-A578-E00F20C1240E}" type="presParOf" srcId="{9903B405-7DEB-4A24-837E-CFE341526AA7}" destId="{C8A9ACA9-728E-48A8-AB76-BAE63E2FDAEE}" srcOrd="0" destOrd="0" presId="urn:microsoft.com/office/officeart/2005/8/layout/hProcess11"/>
    <dgm:cxn modelId="{EF75C52E-3E60-47C0-AD74-0E52215EA908}" type="presParOf" srcId="{9903B405-7DEB-4A24-837E-CFE341526AA7}" destId="{8E879C4B-56E5-4716-B2DF-F25307D89572}" srcOrd="1" destOrd="0" presId="urn:microsoft.com/office/officeart/2005/8/layout/hProcess11"/>
    <dgm:cxn modelId="{E5125DA1-9B8C-4B99-97A3-F1D5471976C6}" type="presParOf" srcId="{9903B405-7DEB-4A24-837E-CFE341526AA7}" destId="{59F8AADA-09BD-4390-9108-97E803EE2307}" srcOrd="2" destOrd="0" presId="urn:microsoft.com/office/officeart/2005/8/layout/hProcess11"/>
    <dgm:cxn modelId="{89661E9B-A026-42FE-AF6C-010690A99090}" type="presParOf" srcId="{A38DA85E-23D2-4B42-98F5-4A0FCDFA9E0D}" destId="{DE6504D1-835C-4455-B0E2-FD6B42EBDFCD}" srcOrd="7" destOrd="0" presId="urn:microsoft.com/office/officeart/2005/8/layout/hProcess11"/>
    <dgm:cxn modelId="{B315D35E-47BE-4BDF-9777-2DF35AC194F6}" type="presParOf" srcId="{A38DA85E-23D2-4B42-98F5-4A0FCDFA9E0D}" destId="{CBCDDE93-FDF8-49B7-9EF0-8B6A0CE000A3}" srcOrd="8" destOrd="0" presId="urn:microsoft.com/office/officeart/2005/8/layout/hProcess11"/>
    <dgm:cxn modelId="{69E118A6-8CBC-45C0-BCE2-596E6A8DB701}" type="presParOf" srcId="{CBCDDE93-FDF8-49B7-9EF0-8B6A0CE000A3}" destId="{41DE06DD-A556-4C40-9EC5-F49F02A2542C}" srcOrd="0" destOrd="0" presId="urn:microsoft.com/office/officeart/2005/8/layout/hProcess11"/>
    <dgm:cxn modelId="{CFB88147-C976-4AB2-AD16-543237D70FF3}" type="presParOf" srcId="{CBCDDE93-FDF8-49B7-9EF0-8B6A0CE000A3}" destId="{1A415E79-6723-4D40-A93A-EE2E1F920FD1}" srcOrd="1" destOrd="0" presId="urn:microsoft.com/office/officeart/2005/8/layout/hProcess11"/>
    <dgm:cxn modelId="{B062DAB0-864B-42C8-91AC-E5C91C47D111}" type="presParOf" srcId="{CBCDDE93-FDF8-49B7-9EF0-8B6A0CE000A3}" destId="{69B74981-DF27-4EF1-B00D-9FD64FCC9C7A}" srcOrd="2" destOrd="0" presId="urn:microsoft.com/office/officeart/2005/8/layout/hProcess11"/>
    <dgm:cxn modelId="{9C669B73-8F97-488B-83F3-5BB93DED07DB}" type="presParOf" srcId="{A38DA85E-23D2-4B42-98F5-4A0FCDFA9E0D}" destId="{A8784C82-97D9-4641-98BE-B043ACD996C3}" srcOrd="9" destOrd="0" presId="urn:microsoft.com/office/officeart/2005/8/layout/hProcess11"/>
    <dgm:cxn modelId="{45C0E3C2-2A5B-45F1-B8D4-7095F9A442A3}" type="presParOf" srcId="{A38DA85E-23D2-4B42-98F5-4A0FCDFA9E0D}" destId="{C9F18003-48A4-4476-A386-591E333E8A9E}" srcOrd="10" destOrd="0" presId="urn:microsoft.com/office/officeart/2005/8/layout/hProcess11"/>
    <dgm:cxn modelId="{E34FCCFB-C642-4948-BF87-6E5276690FD4}" type="presParOf" srcId="{C9F18003-48A4-4476-A386-591E333E8A9E}" destId="{34AE1591-5424-48D9-B611-DCB86819F840}" srcOrd="0" destOrd="0" presId="urn:microsoft.com/office/officeart/2005/8/layout/hProcess11"/>
    <dgm:cxn modelId="{19C1F95B-37EE-4858-A342-D2AAB15C470B}" type="presParOf" srcId="{C9F18003-48A4-4476-A386-591E333E8A9E}" destId="{BB2AB246-B671-4CF7-8EEC-76F509EEACEB}" srcOrd="1" destOrd="0" presId="urn:microsoft.com/office/officeart/2005/8/layout/hProcess11"/>
    <dgm:cxn modelId="{91E2AE2F-6ACA-4B8D-87A9-E34D227DCB85}" type="presParOf" srcId="{C9F18003-48A4-4476-A386-591E333E8A9E}" destId="{3E7D669E-9E1D-454A-9C7F-CF47841FB43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A57DD-8750-4CAF-BDD1-173FAC024390}">
      <dsp:nvSpPr>
        <dsp:cNvPr id="0" name=""/>
        <dsp:cNvSpPr/>
      </dsp:nvSpPr>
      <dsp:spPr>
        <a:xfrm>
          <a:off x="0" y="1525467"/>
          <a:ext cx="9577063" cy="2033956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7CDE6-12BA-4AE8-93F2-8438516B8F04}">
      <dsp:nvSpPr>
        <dsp:cNvPr id="0" name=""/>
        <dsp:cNvSpPr/>
      </dsp:nvSpPr>
      <dsp:spPr>
        <a:xfrm>
          <a:off x="2077" y="0"/>
          <a:ext cx="1254183" cy="2033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Google </a:t>
          </a:r>
          <a:r>
            <a:rPr lang="pt-BR" sz="1400" kern="1200" dirty="0" err="1" smtClean="0"/>
            <a:t>Distribuited</a:t>
          </a:r>
          <a:r>
            <a:rPr lang="pt-BR" sz="1400" kern="1200" dirty="0" smtClean="0"/>
            <a:t> File System (GFS), 2003.</a:t>
          </a:r>
          <a:endParaRPr lang="pt-BR" sz="1400" kern="1200" dirty="0"/>
        </a:p>
      </dsp:txBody>
      <dsp:txXfrm>
        <a:off x="2077" y="0"/>
        <a:ext cx="1254183" cy="2033956"/>
      </dsp:txXfrm>
    </dsp:sp>
    <dsp:sp modelId="{D81C09E7-20B0-4663-B612-9C79866677CF}">
      <dsp:nvSpPr>
        <dsp:cNvPr id="0" name=""/>
        <dsp:cNvSpPr/>
      </dsp:nvSpPr>
      <dsp:spPr>
        <a:xfrm>
          <a:off x="374925" y="2288201"/>
          <a:ext cx="508489" cy="50848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AB2F1-A707-4209-A664-14315C0661B1}">
      <dsp:nvSpPr>
        <dsp:cNvPr id="0" name=""/>
        <dsp:cNvSpPr/>
      </dsp:nvSpPr>
      <dsp:spPr>
        <a:xfrm>
          <a:off x="1318970" y="3050935"/>
          <a:ext cx="1254183" cy="2033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err="1" smtClean="0"/>
            <a:t>Nutch</a:t>
          </a:r>
          <a:r>
            <a:rPr lang="pt-BR" sz="1400" kern="1200" dirty="0" smtClean="0"/>
            <a:t> </a:t>
          </a:r>
          <a:r>
            <a:rPr lang="pt-BR" sz="1400" kern="1200" dirty="0" err="1" smtClean="0"/>
            <a:t>Distribuited</a:t>
          </a:r>
          <a:r>
            <a:rPr lang="pt-BR" sz="1400" kern="1200" dirty="0" smtClean="0"/>
            <a:t> </a:t>
          </a:r>
          <a:r>
            <a:rPr lang="pt-BR" sz="1400" kern="1200" dirty="0" err="1" smtClean="0"/>
            <a:t>Filesystem</a:t>
          </a:r>
          <a:r>
            <a:rPr lang="pt-BR" sz="1400" kern="1200" dirty="0" smtClean="0"/>
            <a:t> (NDFS), 2004.</a:t>
          </a:r>
          <a:endParaRPr lang="pt-BR" sz="1400" kern="1200" dirty="0"/>
        </a:p>
      </dsp:txBody>
      <dsp:txXfrm>
        <a:off x="1318970" y="3050935"/>
        <a:ext cx="1254183" cy="2033956"/>
      </dsp:txXfrm>
    </dsp:sp>
    <dsp:sp modelId="{6ABECA45-27E2-42BF-8F29-C56964D24E4B}">
      <dsp:nvSpPr>
        <dsp:cNvPr id="0" name=""/>
        <dsp:cNvSpPr/>
      </dsp:nvSpPr>
      <dsp:spPr>
        <a:xfrm>
          <a:off x="1691818" y="2288201"/>
          <a:ext cx="508489" cy="508489"/>
        </a:xfrm>
        <a:prstGeom prst="ellipse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CEAD4-6F8D-43F2-A1D1-56485191A55F}">
      <dsp:nvSpPr>
        <dsp:cNvPr id="0" name=""/>
        <dsp:cNvSpPr/>
      </dsp:nvSpPr>
      <dsp:spPr>
        <a:xfrm>
          <a:off x="2635863" y="0"/>
          <a:ext cx="1254183" cy="2033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err="1" smtClean="0"/>
            <a:t>Map</a:t>
          </a:r>
          <a:r>
            <a:rPr lang="pt-BR" sz="1400" kern="1200" dirty="0" smtClean="0"/>
            <a:t> </a:t>
          </a:r>
          <a:r>
            <a:rPr lang="pt-BR" sz="1400" kern="1200" dirty="0" err="1" smtClean="0"/>
            <a:t>Reduce</a:t>
          </a:r>
          <a:r>
            <a:rPr lang="pt-BR" sz="1400" kern="1200" dirty="0" smtClean="0"/>
            <a:t> apresentado pelo Google em 2004</a:t>
          </a:r>
          <a:endParaRPr lang="pt-BR" sz="1400" kern="1200" dirty="0"/>
        </a:p>
      </dsp:txBody>
      <dsp:txXfrm>
        <a:off x="2635863" y="0"/>
        <a:ext cx="1254183" cy="2033956"/>
      </dsp:txXfrm>
    </dsp:sp>
    <dsp:sp modelId="{B70B204A-F39F-4EE5-BF6D-82D6BECA3A6E}">
      <dsp:nvSpPr>
        <dsp:cNvPr id="0" name=""/>
        <dsp:cNvSpPr/>
      </dsp:nvSpPr>
      <dsp:spPr>
        <a:xfrm>
          <a:off x="3008711" y="2288201"/>
          <a:ext cx="508489" cy="508489"/>
        </a:xfrm>
        <a:prstGeom prst="ellipse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9ACA9-728E-48A8-AB76-BAE63E2FDAEE}">
      <dsp:nvSpPr>
        <dsp:cNvPr id="0" name=""/>
        <dsp:cNvSpPr/>
      </dsp:nvSpPr>
      <dsp:spPr>
        <a:xfrm>
          <a:off x="3952756" y="3050935"/>
          <a:ext cx="2030736" cy="2033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Desenvolvedores do </a:t>
          </a:r>
          <a:r>
            <a:rPr lang="pt-BR" sz="1400" kern="1200" dirty="0" err="1" smtClean="0"/>
            <a:t>Nutch</a:t>
          </a:r>
          <a:r>
            <a:rPr lang="pt-BR" sz="1400" kern="1200" dirty="0" smtClean="0"/>
            <a:t> implementaram o </a:t>
          </a:r>
          <a:r>
            <a:rPr lang="pt-BR" sz="1400" kern="1200" dirty="0" err="1" smtClean="0"/>
            <a:t>Map</a:t>
          </a:r>
          <a:r>
            <a:rPr lang="pt-BR" sz="1400" kern="1200" dirty="0" smtClean="0"/>
            <a:t> </a:t>
          </a:r>
          <a:r>
            <a:rPr lang="pt-BR" sz="1400" kern="1200" dirty="0" err="1" smtClean="0"/>
            <a:t>Reduce</a:t>
          </a:r>
          <a:r>
            <a:rPr lang="pt-BR" sz="1400" kern="1200" dirty="0" smtClean="0"/>
            <a:t> para utilização com o NDFS</a:t>
          </a:r>
          <a:endParaRPr lang="pt-BR" sz="1400" kern="1200" dirty="0"/>
        </a:p>
      </dsp:txBody>
      <dsp:txXfrm>
        <a:off x="3952756" y="3050935"/>
        <a:ext cx="2030736" cy="2033956"/>
      </dsp:txXfrm>
    </dsp:sp>
    <dsp:sp modelId="{8E879C4B-56E5-4716-B2DF-F25307D89572}">
      <dsp:nvSpPr>
        <dsp:cNvPr id="0" name=""/>
        <dsp:cNvSpPr/>
      </dsp:nvSpPr>
      <dsp:spPr>
        <a:xfrm>
          <a:off x="4713880" y="2288201"/>
          <a:ext cx="508489" cy="508489"/>
        </a:xfrm>
        <a:prstGeom prst="ellipse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E06DD-A556-4C40-9EC5-F49F02A2542C}">
      <dsp:nvSpPr>
        <dsp:cNvPr id="0" name=""/>
        <dsp:cNvSpPr/>
      </dsp:nvSpPr>
      <dsp:spPr>
        <a:xfrm>
          <a:off x="6046202" y="0"/>
          <a:ext cx="1254183" cy="2033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NDFS e </a:t>
          </a:r>
          <a:r>
            <a:rPr lang="pt-BR" sz="1400" kern="1200" dirty="0" err="1" smtClean="0"/>
            <a:t>Map</a:t>
          </a:r>
          <a:r>
            <a:rPr lang="pt-BR" sz="1400" kern="1200" dirty="0" smtClean="0"/>
            <a:t> </a:t>
          </a:r>
          <a:r>
            <a:rPr lang="pt-BR" sz="1400" kern="1200" dirty="0" err="1" smtClean="0"/>
            <a:t>Reduce</a:t>
          </a:r>
          <a:r>
            <a:rPr lang="pt-BR" sz="1400" kern="1200" dirty="0" smtClean="0"/>
            <a:t> movidos para um subprojeto chamado </a:t>
          </a:r>
          <a:r>
            <a:rPr lang="pt-BR" sz="1400" kern="1200" dirty="0" err="1" smtClean="0"/>
            <a:t>Hadoop</a:t>
          </a:r>
          <a:r>
            <a:rPr lang="pt-BR" sz="1400" kern="1200" dirty="0" smtClean="0"/>
            <a:t>, 2006</a:t>
          </a:r>
          <a:endParaRPr lang="pt-BR" sz="1400" kern="1200" dirty="0"/>
        </a:p>
      </dsp:txBody>
      <dsp:txXfrm>
        <a:off x="6046202" y="0"/>
        <a:ext cx="1254183" cy="2033956"/>
      </dsp:txXfrm>
    </dsp:sp>
    <dsp:sp modelId="{1A415E79-6723-4D40-A93A-EE2E1F920FD1}">
      <dsp:nvSpPr>
        <dsp:cNvPr id="0" name=""/>
        <dsp:cNvSpPr/>
      </dsp:nvSpPr>
      <dsp:spPr>
        <a:xfrm>
          <a:off x="6419050" y="2288201"/>
          <a:ext cx="508489" cy="508489"/>
        </a:xfrm>
        <a:prstGeom prst="ellipse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E1591-5424-48D9-B611-DCB86819F840}">
      <dsp:nvSpPr>
        <dsp:cNvPr id="0" name=""/>
        <dsp:cNvSpPr/>
      </dsp:nvSpPr>
      <dsp:spPr>
        <a:xfrm>
          <a:off x="7363096" y="3050935"/>
          <a:ext cx="1254183" cy="2033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Doug </a:t>
          </a:r>
          <a:r>
            <a:rPr lang="pt-BR" sz="1400" kern="1200" dirty="0" err="1" smtClean="0"/>
            <a:t>Cutting</a:t>
          </a:r>
          <a:r>
            <a:rPr lang="pt-BR" sz="1400" kern="1200" dirty="0" smtClean="0"/>
            <a:t> implementou o </a:t>
          </a:r>
          <a:r>
            <a:rPr lang="pt-BR" sz="1400" kern="1200" dirty="0" err="1" smtClean="0"/>
            <a:t>Hadoop</a:t>
          </a:r>
          <a:r>
            <a:rPr lang="pt-BR" sz="1400" kern="1200" dirty="0" smtClean="0"/>
            <a:t> no Yahoo! Com um Cluster de 10.000 nós para o índice de buscas</a:t>
          </a:r>
          <a:endParaRPr lang="pt-BR" sz="1400" kern="1200" dirty="0"/>
        </a:p>
      </dsp:txBody>
      <dsp:txXfrm>
        <a:off x="7363096" y="3050935"/>
        <a:ext cx="1254183" cy="2033956"/>
      </dsp:txXfrm>
    </dsp:sp>
    <dsp:sp modelId="{BB2AB246-B671-4CF7-8EEC-76F509EEACEB}">
      <dsp:nvSpPr>
        <dsp:cNvPr id="0" name=""/>
        <dsp:cNvSpPr/>
      </dsp:nvSpPr>
      <dsp:spPr>
        <a:xfrm>
          <a:off x="7735943" y="2288201"/>
          <a:ext cx="508489" cy="50848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77DC-EE48-4D24-8400-D1B3E5ACAFCD}" type="datetimeFigureOut">
              <a:rPr lang="pt-BR" smtClean="0"/>
              <a:t>03/09/2017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8A46-0E1A-4807-807A-ECDD1CA7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7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377DC-EE48-4D24-8400-D1B3E5ACAFCD}" type="datetimeFigureOut">
              <a:rPr lang="pt-BR" smtClean="0"/>
              <a:t>03/09/2017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8A46-0E1A-4807-807A-ECDD1CA7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29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qoop.apach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qoop.apach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>Administração de Banco de Dados Oracle: Introdução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74732" y="3429000"/>
            <a:ext cx="280831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49996" y="4293096"/>
            <a:ext cx="36004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845940" y="1188035"/>
            <a:ext cx="101988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/>
              <a:t>Pós-Graduação Big Data</a:t>
            </a:r>
          </a:p>
          <a:p>
            <a:endParaRPr lang="pt-BR" sz="4000" b="1" dirty="0" smtClean="0"/>
          </a:p>
          <a:p>
            <a:endParaRPr lang="pt-BR" sz="4000" b="1" dirty="0" smtClean="0"/>
          </a:p>
          <a:p>
            <a:r>
              <a:rPr lang="pt-BR" sz="4000" b="1" dirty="0"/>
              <a:t>Bloco B: Infraestrutura para Big Data (Volume)</a:t>
            </a:r>
          </a:p>
          <a:p>
            <a:r>
              <a:rPr lang="pt-BR" sz="4000" b="1" dirty="0" smtClean="0"/>
              <a:t>Módulo 1 (</a:t>
            </a:r>
            <a:r>
              <a:rPr lang="pt-BR" sz="4000" b="1" dirty="0" err="1" smtClean="0"/>
              <a:t>Map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Reduce</a:t>
            </a:r>
            <a:r>
              <a:rPr lang="pt-BR" sz="4000" b="1" dirty="0" smtClean="0"/>
              <a:t>/</a:t>
            </a:r>
            <a:r>
              <a:rPr lang="pt-BR" sz="4000" b="1" dirty="0" err="1" smtClean="0"/>
              <a:t>Hadoop</a:t>
            </a:r>
            <a:r>
              <a:rPr lang="pt-BR" sz="4000" b="1" dirty="0" smtClean="0"/>
              <a:t>)</a:t>
            </a:r>
          </a:p>
          <a:p>
            <a:endParaRPr lang="pt-BR" sz="4000" b="1" dirty="0"/>
          </a:p>
          <a:p>
            <a:endParaRPr lang="pt-B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473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0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HDFS (</a:t>
            </a:r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 err="1" smtClean="0"/>
              <a:t>Distributed</a:t>
            </a:r>
            <a:r>
              <a:rPr lang="pt-BR" sz="3000" b="1" u="sng" dirty="0" smtClean="0"/>
              <a:t> </a:t>
            </a:r>
            <a:r>
              <a:rPr lang="pt-BR" sz="3000" b="1" u="sng" dirty="0" err="1" smtClean="0"/>
              <a:t>Filesystem</a:t>
            </a:r>
            <a:r>
              <a:rPr lang="pt-BR" sz="3000" b="1" u="sng" dirty="0" smtClean="0"/>
              <a:t>)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grpSp>
        <p:nvGrpSpPr>
          <p:cNvPr id="17" name="Grupo 16"/>
          <p:cNvGrpSpPr/>
          <p:nvPr/>
        </p:nvGrpSpPr>
        <p:grpSpPr>
          <a:xfrm>
            <a:off x="1701924" y="3501008"/>
            <a:ext cx="1008112" cy="1368152"/>
            <a:chOff x="5374332" y="2852936"/>
            <a:chExt cx="1368152" cy="1800200"/>
          </a:xfrm>
        </p:grpSpPr>
        <p:sp>
          <p:nvSpPr>
            <p:cNvPr id="18" name="Retângulo 17"/>
            <p:cNvSpPr/>
            <p:nvPr/>
          </p:nvSpPr>
          <p:spPr>
            <a:xfrm>
              <a:off x="5374332" y="2852936"/>
              <a:ext cx="1368152" cy="18002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74332" y="2888261"/>
              <a:ext cx="1368152" cy="540739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b="1" dirty="0" smtClean="0"/>
                <a:t>128 MB</a:t>
              </a:r>
              <a:endParaRPr lang="pt-BR" b="1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374332" y="3429000"/>
              <a:ext cx="1368000" cy="612000"/>
            </a:xfrm>
            <a:prstGeom prst="rect">
              <a:avLst/>
            </a:prstGeom>
            <a:solidFill>
              <a:srgbClr val="0070C0"/>
            </a:solidFill>
            <a:ln w="5715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b="1" dirty="0" smtClean="0"/>
                <a:t>128 MB</a:t>
              </a:r>
              <a:endParaRPr lang="pt-BR" b="1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374332" y="4077072"/>
              <a:ext cx="1368152" cy="540739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pt-BR" b="1" dirty="0" smtClean="0"/>
                <a:t>24 MB</a:t>
              </a:r>
              <a:endParaRPr lang="pt-BR" b="1" dirty="0"/>
            </a:p>
          </p:txBody>
        </p:sp>
      </p:grpSp>
      <p:sp>
        <p:nvSpPr>
          <p:cNvPr id="14" name="Nuvem 13"/>
          <p:cNvSpPr/>
          <p:nvPr/>
        </p:nvSpPr>
        <p:spPr>
          <a:xfrm>
            <a:off x="3718148" y="908720"/>
            <a:ext cx="6984776" cy="504056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Grupo 23"/>
          <p:cNvGrpSpPr/>
          <p:nvPr/>
        </p:nvGrpSpPr>
        <p:grpSpPr>
          <a:xfrm>
            <a:off x="7210536" y="1749162"/>
            <a:ext cx="577652" cy="864096"/>
            <a:chOff x="5518348" y="2420888"/>
            <a:chExt cx="720080" cy="1002504"/>
          </a:xfrm>
        </p:grpSpPr>
        <p:sp>
          <p:nvSpPr>
            <p:cNvPr id="22" name="Retângulo 21"/>
            <p:cNvSpPr/>
            <p:nvPr/>
          </p:nvSpPr>
          <p:spPr>
            <a:xfrm>
              <a:off x="5518348" y="2420888"/>
              <a:ext cx="720080" cy="1002504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607885" y="2600719"/>
              <a:ext cx="541006" cy="21640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5125450" y="1907085"/>
            <a:ext cx="577652" cy="864096"/>
            <a:chOff x="5518348" y="2420888"/>
            <a:chExt cx="720080" cy="1002504"/>
          </a:xfrm>
        </p:grpSpPr>
        <p:sp>
          <p:nvSpPr>
            <p:cNvPr id="27" name="Retângulo 26"/>
            <p:cNvSpPr/>
            <p:nvPr/>
          </p:nvSpPr>
          <p:spPr>
            <a:xfrm>
              <a:off x="5518348" y="2420888"/>
              <a:ext cx="720080" cy="1002504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607885" y="2600719"/>
              <a:ext cx="541006" cy="2164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6273638" y="2799620"/>
            <a:ext cx="577652" cy="864096"/>
            <a:chOff x="5518348" y="2420888"/>
            <a:chExt cx="720080" cy="1002504"/>
          </a:xfrm>
        </p:grpSpPr>
        <p:sp>
          <p:nvSpPr>
            <p:cNvPr id="30" name="Retângulo 29"/>
            <p:cNvSpPr/>
            <p:nvPr/>
          </p:nvSpPr>
          <p:spPr>
            <a:xfrm>
              <a:off x="5518348" y="2420888"/>
              <a:ext cx="720080" cy="1002504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607885" y="2600719"/>
              <a:ext cx="541006" cy="21640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8973144" y="1901562"/>
            <a:ext cx="577652" cy="864096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5014292" y="4077072"/>
            <a:ext cx="577652" cy="86409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7965032" y="3284984"/>
            <a:ext cx="577652" cy="864096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2709924" y="5332735"/>
            <a:ext cx="2044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000" b="1" dirty="0" err="1" smtClean="0">
                <a:solidFill>
                  <a:schemeClr val="accent6"/>
                </a:solidFill>
              </a:rPr>
              <a:t>Namenode</a:t>
            </a:r>
            <a:endParaRPr lang="pt-BR" sz="3000" b="1" dirty="0">
              <a:solidFill>
                <a:schemeClr val="accent6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9802824" y="708665"/>
            <a:ext cx="2052228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" b="1" dirty="0" err="1" smtClean="0">
                <a:solidFill>
                  <a:schemeClr val="accent4">
                    <a:lumMod val="75000"/>
                  </a:schemeClr>
                </a:solidFill>
              </a:rPr>
              <a:t>Datanodes</a:t>
            </a:r>
            <a:endParaRPr lang="pt-BR" sz="3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5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9376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/>
              <a:t>Big Data </a:t>
            </a:r>
            <a:r>
              <a:rPr lang="pt-BR" sz="3000" b="1" u="sng" dirty="0" err="1"/>
              <a:t>Hadoop</a:t>
            </a:r>
            <a:r>
              <a:rPr lang="pt-BR" sz="3000" b="1" u="sng" dirty="0"/>
              <a:t> </a:t>
            </a:r>
            <a:r>
              <a:rPr lang="pt-BR" sz="3000" b="1" u="sng" dirty="0" smtClean="0"/>
              <a:t>– HDFS (</a:t>
            </a:r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 err="1" smtClean="0"/>
              <a:t>Distributed</a:t>
            </a:r>
            <a:r>
              <a:rPr lang="pt-BR" sz="3000" b="1" u="sng" dirty="0" smtClean="0"/>
              <a:t> </a:t>
            </a:r>
            <a:r>
              <a:rPr lang="pt-BR" sz="3000" b="1" u="sng" dirty="0" err="1" smtClean="0"/>
              <a:t>Filesystem</a:t>
            </a:r>
            <a:r>
              <a:rPr lang="pt-BR" sz="3000" b="1" u="sng" dirty="0" smtClean="0"/>
              <a:t>)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smtClean="0"/>
              <a:t>Redundância</a:t>
            </a:r>
          </a:p>
          <a:p>
            <a:endParaRPr lang="pt-BR" sz="3000" b="1" dirty="0"/>
          </a:p>
        </p:txBody>
      </p:sp>
      <p:grpSp>
        <p:nvGrpSpPr>
          <p:cNvPr id="3" name="Grupo 2"/>
          <p:cNvGrpSpPr/>
          <p:nvPr/>
        </p:nvGrpSpPr>
        <p:grpSpPr>
          <a:xfrm>
            <a:off x="2603082" y="1346372"/>
            <a:ext cx="7772107" cy="4697417"/>
            <a:chOff x="3718148" y="908720"/>
            <a:chExt cx="6984776" cy="5040560"/>
          </a:xfrm>
        </p:grpSpPr>
        <p:sp>
          <p:nvSpPr>
            <p:cNvPr id="14" name="Nuvem 13"/>
            <p:cNvSpPr/>
            <p:nvPr/>
          </p:nvSpPr>
          <p:spPr>
            <a:xfrm>
              <a:off x="3718148" y="908720"/>
              <a:ext cx="6984776" cy="504056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7248848" y="1749162"/>
              <a:ext cx="577652" cy="864096"/>
              <a:chOff x="5566106" y="2420888"/>
              <a:chExt cx="720080" cy="1002504"/>
            </a:xfrm>
          </p:grpSpPr>
          <p:sp>
            <p:nvSpPr>
              <p:cNvPr id="22" name="Retângulo 21"/>
              <p:cNvSpPr/>
              <p:nvPr/>
            </p:nvSpPr>
            <p:spPr>
              <a:xfrm>
                <a:off x="5566106" y="2420888"/>
                <a:ext cx="720080" cy="10025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5640894" y="2600719"/>
                <a:ext cx="564623" cy="21640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>
              <a:off x="5125450" y="1907085"/>
              <a:ext cx="577652" cy="864096"/>
              <a:chOff x="5518348" y="2420888"/>
              <a:chExt cx="720080" cy="1002504"/>
            </a:xfrm>
          </p:grpSpPr>
          <p:sp>
            <p:nvSpPr>
              <p:cNvPr id="27" name="Retângulo 26"/>
              <p:cNvSpPr/>
              <p:nvPr/>
            </p:nvSpPr>
            <p:spPr>
              <a:xfrm>
                <a:off x="5518348" y="2420888"/>
                <a:ext cx="720080" cy="10025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5580835" y="2600719"/>
                <a:ext cx="564623" cy="21640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6273638" y="2799620"/>
              <a:ext cx="577652" cy="864096"/>
              <a:chOff x="5518348" y="2420888"/>
              <a:chExt cx="720080" cy="1002504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5518348" y="2420888"/>
                <a:ext cx="720080" cy="10025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5598756" y="2600719"/>
                <a:ext cx="564623" cy="2164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" name="Retângulo 41"/>
            <p:cNvSpPr/>
            <p:nvPr/>
          </p:nvSpPr>
          <p:spPr>
            <a:xfrm>
              <a:off x="8973144" y="1901562"/>
              <a:ext cx="57765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014292" y="4077072"/>
              <a:ext cx="577652" cy="864096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965032" y="3284984"/>
              <a:ext cx="57765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302324" y="2924944"/>
            <a:ext cx="898779" cy="1284097"/>
            <a:chOff x="3790156" y="3082043"/>
            <a:chExt cx="399189" cy="752502"/>
          </a:xfrm>
        </p:grpSpPr>
        <p:cxnSp>
          <p:nvCxnSpPr>
            <p:cNvPr id="7" name="Conector reto 6"/>
            <p:cNvCxnSpPr/>
            <p:nvPr/>
          </p:nvCxnSpPr>
          <p:spPr>
            <a:xfrm>
              <a:off x="3845734" y="3108546"/>
              <a:ext cx="304954" cy="6783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flipV="1">
              <a:off x="3790156" y="3082043"/>
              <a:ext cx="399189" cy="7525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7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9376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/>
              <a:t>Big Data </a:t>
            </a:r>
            <a:r>
              <a:rPr lang="pt-BR" sz="3000" b="1" u="sng" dirty="0" err="1"/>
              <a:t>Hadoop</a:t>
            </a:r>
            <a:r>
              <a:rPr lang="pt-BR" sz="3000" b="1" u="sng" dirty="0"/>
              <a:t> </a:t>
            </a:r>
            <a:r>
              <a:rPr lang="pt-BR" sz="3000" b="1" u="sng" dirty="0" smtClean="0"/>
              <a:t>– HDFS (</a:t>
            </a:r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 err="1" smtClean="0"/>
              <a:t>Distributed</a:t>
            </a:r>
            <a:r>
              <a:rPr lang="pt-BR" sz="3000" b="1" u="sng" dirty="0" smtClean="0"/>
              <a:t> </a:t>
            </a:r>
            <a:r>
              <a:rPr lang="pt-BR" sz="3000" b="1" u="sng" dirty="0" err="1" smtClean="0"/>
              <a:t>Filesystem</a:t>
            </a:r>
            <a:r>
              <a:rPr lang="pt-BR" sz="3000" b="1" u="sng" dirty="0" smtClean="0"/>
              <a:t>)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smtClean="0"/>
              <a:t>Redundância</a:t>
            </a:r>
          </a:p>
          <a:p>
            <a:endParaRPr lang="pt-BR" sz="3000" b="1" dirty="0"/>
          </a:p>
        </p:txBody>
      </p:sp>
      <p:grpSp>
        <p:nvGrpSpPr>
          <p:cNvPr id="3" name="Grupo 2"/>
          <p:cNvGrpSpPr/>
          <p:nvPr/>
        </p:nvGrpSpPr>
        <p:grpSpPr>
          <a:xfrm>
            <a:off x="2603082" y="1346372"/>
            <a:ext cx="7772107" cy="4697417"/>
            <a:chOff x="3718148" y="908720"/>
            <a:chExt cx="6984776" cy="5040560"/>
          </a:xfrm>
        </p:grpSpPr>
        <p:sp>
          <p:nvSpPr>
            <p:cNvPr id="14" name="Nuvem 13"/>
            <p:cNvSpPr/>
            <p:nvPr/>
          </p:nvSpPr>
          <p:spPr>
            <a:xfrm>
              <a:off x="3718148" y="908720"/>
              <a:ext cx="6984776" cy="504056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7248848" y="1749162"/>
              <a:ext cx="577652" cy="864096"/>
              <a:chOff x="5566106" y="2420888"/>
              <a:chExt cx="720080" cy="1002504"/>
            </a:xfrm>
          </p:grpSpPr>
          <p:sp>
            <p:nvSpPr>
              <p:cNvPr id="22" name="Retângulo 21"/>
              <p:cNvSpPr/>
              <p:nvPr/>
            </p:nvSpPr>
            <p:spPr>
              <a:xfrm>
                <a:off x="5566106" y="2420888"/>
                <a:ext cx="720080" cy="10025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5640894" y="2600719"/>
                <a:ext cx="564623" cy="21640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>
              <a:off x="5125450" y="1907085"/>
              <a:ext cx="577652" cy="864096"/>
              <a:chOff x="5518348" y="2420888"/>
              <a:chExt cx="720080" cy="1002504"/>
            </a:xfrm>
          </p:grpSpPr>
          <p:sp>
            <p:nvSpPr>
              <p:cNvPr id="27" name="Retângulo 26"/>
              <p:cNvSpPr/>
              <p:nvPr/>
            </p:nvSpPr>
            <p:spPr>
              <a:xfrm>
                <a:off x="5518348" y="2420888"/>
                <a:ext cx="720080" cy="10025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5580835" y="2600719"/>
                <a:ext cx="564623" cy="21640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>
              <a:off x="6273638" y="2799620"/>
              <a:ext cx="577652" cy="864096"/>
              <a:chOff x="5518348" y="2420888"/>
              <a:chExt cx="720080" cy="1002504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5518348" y="2420888"/>
                <a:ext cx="720080" cy="10025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5598756" y="2600719"/>
                <a:ext cx="564623" cy="21640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" name="Retângulo 41"/>
            <p:cNvSpPr/>
            <p:nvPr/>
          </p:nvSpPr>
          <p:spPr>
            <a:xfrm>
              <a:off x="8973144" y="1901562"/>
              <a:ext cx="57765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014292" y="4077072"/>
              <a:ext cx="577652" cy="864096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965032" y="3284984"/>
              <a:ext cx="57765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Retângulo 35"/>
          <p:cNvSpPr/>
          <p:nvPr/>
        </p:nvSpPr>
        <p:spPr>
          <a:xfrm>
            <a:off x="4222204" y="2708920"/>
            <a:ext cx="504000" cy="1738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5518348" y="3543204"/>
            <a:ext cx="504000" cy="1738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390612" y="3717032"/>
            <a:ext cx="504000" cy="1738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8515529" y="2380638"/>
            <a:ext cx="504000" cy="1738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7390556" y="3975252"/>
            <a:ext cx="504000" cy="1738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598524" y="2535092"/>
            <a:ext cx="504000" cy="1738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5302324" y="2924944"/>
            <a:ext cx="898779" cy="1284097"/>
            <a:chOff x="3790156" y="3082043"/>
            <a:chExt cx="399189" cy="752502"/>
          </a:xfrm>
        </p:grpSpPr>
        <p:cxnSp>
          <p:nvCxnSpPr>
            <p:cNvPr id="7" name="Conector reto 6"/>
            <p:cNvCxnSpPr/>
            <p:nvPr/>
          </p:nvCxnSpPr>
          <p:spPr>
            <a:xfrm>
              <a:off x="3845734" y="3108546"/>
              <a:ext cx="304954" cy="6783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flipV="1">
              <a:off x="3790156" y="3082043"/>
              <a:ext cx="399189" cy="7525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62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9376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/>
              <a:t>Big Data </a:t>
            </a:r>
            <a:r>
              <a:rPr lang="pt-BR" sz="3000" b="1" u="sng" dirty="0" err="1"/>
              <a:t>Hadoop</a:t>
            </a:r>
            <a:r>
              <a:rPr lang="pt-BR" sz="3000" b="1" u="sng" dirty="0"/>
              <a:t> </a:t>
            </a:r>
            <a:r>
              <a:rPr lang="pt-BR" sz="3000" b="1" u="sng" dirty="0" smtClean="0"/>
              <a:t>– HDFS (</a:t>
            </a:r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 err="1" smtClean="0"/>
              <a:t>Distributed</a:t>
            </a:r>
            <a:r>
              <a:rPr lang="pt-BR" sz="3000" b="1" u="sng" dirty="0" smtClean="0"/>
              <a:t> </a:t>
            </a:r>
            <a:r>
              <a:rPr lang="pt-BR" sz="3000" b="1" u="sng" dirty="0" err="1" smtClean="0"/>
              <a:t>Filesystem</a:t>
            </a:r>
            <a:r>
              <a:rPr lang="pt-BR" sz="3000" b="1" u="sng" dirty="0" smtClean="0"/>
              <a:t>)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smtClean="0"/>
              <a:t>Qual é o problema agora?</a:t>
            </a:r>
          </a:p>
          <a:p>
            <a:endParaRPr lang="pt-BR" sz="3000" b="1" dirty="0"/>
          </a:p>
        </p:txBody>
      </p:sp>
      <p:grpSp>
        <p:nvGrpSpPr>
          <p:cNvPr id="9" name="Grupo 8"/>
          <p:cNvGrpSpPr/>
          <p:nvPr/>
        </p:nvGrpSpPr>
        <p:grpSpPr>
          <a:xfrm>
            <a:off x="2566020" y="1346372"/>
            <a:ext cx="7809169" cy="4674915"/>
            <a:chOff x="2603082" y="1346372"/>
            <a:chExt cx="7772107" cy="4697417"/>
          </a:xfrm>
        </p:grpSpPr>
        <p:sp>
          <p:nvSpPr>
            <p:cNvPr id="39" name="Retângulo 38"/>
            <p:cNvSpPr/>
            <p:nvPr/>
          </p:nvSpPr>
          <p:spPr>
            <a:xfrm>
              <a:off x="7390612" y="3717032"/>
              <a:ext cx="504000" cy="17382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515529" y="2380638"/>
              <a:ext cx="504000" cy="17382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390556" y="3975252"/>
              <a:ext cx="504000" cy="17382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2603082" y="1346372"/>
              <a:ext cx="7772107" cy="4697417"/>
              <a:chOff x="2603082" y="1346372"/>
              <a:chExt cx="7772107" cy="4697417"/>
            </a:xfrm>
          </p:grpSpPr>
          <p:sp>
            <p:nvSpPr>
              <p:cNvPr id="36" name="Retângulo 35"/>
              <p:cNvSpPr/>
              <p:nvPr/>
            </p:nvSpPr>
            <p:spPr>
              <a:xfrm>
                <a:off x="4222204" y="2708920"/>
                <a:ext cx="504000" cy="17382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/>
              <p:cNvSpPr/>
              <p:nvPr/>
            </p:nvSpPr>
            <p:spPr>
              <a:xfrm>
                <a:off x="6598524" y="2535092"/>
                <a:ext cx="504000" cy="17382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" name="Grupo 3"/>
              <p:cNvGrpSpPr/>
              <p:nvPr/>
            </p:nvGrpSpPr>
            <p:grpSpPr>
              <a:xfrm>
                <a:off x="2603082" y="1346372"/>
                <a:ext cx="7772107" cy="4697417"/>
                <a:chOff x="2603082" y="1346372"/>
                <a:chExt cx="7772107" cy="4697417"/>
              </a:xfrm>
            </p:grpSpPr>
            <p:grpSp>
              <p:nvGrpSpPr>
                <p:cNvPr id="3" name="Grupo 2"/>
                <p:cNvGrpSpPr/>
                <p:nvPr/>
              </p:nvGrpSpPr>
              <p:grpSpPr>
                <a:xfrm>
                  <a:off x="2603082" y="1346372"/>
                  <a:ext cx="7772107" cy="4697417"/>
                  <a:chOff x="3718148" y="908720"/>
                  <a:chExt cx="6984776" cy="5040560"/>
                </a:xfrm>
              </p:grpSpPr>
              <p:sp>
                <p:nvSpPr>
                  <p:cNvPr id="14" name="Nuvem 13"/>
                  <p:cNvSpPr/>
                  <p:nvPr/>
                </p:nvSpPr>
                <p:spPr>
                  <a:xfrm>
                    <a:off x="3718148" y="908720"/>
                    <a:ext cx="6984776" cy="5040560"/>
                  </a:xfrm>
                  <a:prstGeom prst="clou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23"/>
                  <p:cNvGrpSpPr/>
                  <p:nvPr/>
                </p:nvGrpSpPr>
                <p:grpSpPr>
                  <a:xfrm>
                    <a:off x="7248848" y="1749162"/>
                    <a:ext cx="577652" cy="864096"/>
                    <a:chOff x="5566106" y="2420888"/>
                    <a:chExt cx="720080" cy="1002504"/>
                  </a:xfrm>
                </p:grpSpPr>
                <p:sp>
                  <p:nvSpPr>
                    <p:cNvPr id="22" name="Retângulo 21"/>
                    <p:cNvSpPr/>
                    <p:nvPr/>
                  </p:nvSpPr>
                  <p:spPr>
                    <a:xfrm>
                      <a:off x="5566106" y="2420888"/>
                      <a:ext cx="720080" cy="1002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" name="Retângulo 22"/>
                    <p:cNvSpPr/>
                    <p:nvPr/>
                  </p:nvSpPr>
                  <p:spPr>
                    <a:xfrm>
                      <a:off x="5640894" y="2600719"/>
                      <a:ext cx="564623" cy="21640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6" name="Grupo 25"/>
                  <p:cNvGrpSpPr/>
                  <p:nvPr/>
                </p:nvGrpSpPr>
                <p:grpSpPr>
                  <a:xfrm>
                    <a:off x="5125450" y="1907085"/>
                    <a:ext cx="577652" cy="864096"/>
                    <a:chOff x="5518348" y="2420888"/>
                    <a:chExt cx="720080" cy="1002504"/>
                  </a:xfrm>
                </p:grpSpPr>
                <p:sp>
                  <p:nvSpPr>
                    <p:cNvPr id="27" name="Retângulo 26"/>
                    <p:cNvSpPr/>
                    <p:nvPr/>
                  </p:nvSpPr>
                  <p:spPr>
                    <a:xfrm>
                      <a:off x="5518348" y="2420888"/>
                      <a:ext cx="720080" cy="1002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" name="Retângulo 27"/>
                    <p:cNvSpPr/>
                    <p:nvPr/>
                  </p:nvSpPr>
                  <p:spPr>
                    <a:xfrm>
                      <a:off x="5580835" y="2600719"/>
                      <a:ext cx="564623" cy="216403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9" name="Grupo 28"/>
                  <p:cNvGrpSpPr/>
                  <p:nvPr/>
                </p:nvGrpSpPr>
                <p:grpSpPr>
                  <a:xfrm>
                    <a:off x="6273638" y="2799620"/>
                    <a:ext cx="577652" cy="864096"/>
                    <a:chOff x="5518348" y="2420888"/>
                    <a:chExt cx="720080" cy="1002504"/>
                  </a:xfrm>
                </p:grpSpPr>
                <p:sp>
                  <p:nvSpPr>
                    <p:cNvPr id="30" name="Retângulo 29"/>
                    <p:cNvSpPr/>
                    <p:nvPr/>
                  </p:nvSpPr>
                  <p:spPr>
                    <a:xfrm>
                      <a:off x="5518348" y="2420888"/>
                      <a:ext cx="720080" cy="1002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Retângulo 30"/>
                    <p:cNvSpPr/>
                    <p:nvPr/>
                  </p:nvSpPr>
                  <p:spPr>
                    <a:xfrm>
                      <a:off x="5598756" y="2600719"/>
                      <a:ext cx="564623" cy="216403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2" name="Retângulo 41"/>
                  <p:cNvSpPr/>
                  <p:nvPr/>
                </p:nvSpPr>
                <p:spPr>
                  <a:xfrm>
                    <a:off x="8973144" y="1901562"/>
                    <a:ext cx="577652" cy="8640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44"/>
                  <p:cNvSpPr/>
                  <p:nvPr/>
                </p:nvSpPr>
                <p:spPr>
                  <a:xfrm>
                    <a:off x="5014292" y="4077072"/>
                    <a:ext cx="577652" cy="864096"/>
                  </a:xfrm>
                  <a:prstGeom prst="rect">
                    <a:avLst/>
                  </a:prstGeom>
                  <a:noFill/>
                  <a:ln w="5715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47"/>
                  <p:cNvSpPr/>
                  <p:nvPr/>
                </p:nvSpPr>
                <p:spPr>
                  <a:xfrm>
                    <a:off x="7965032" y="3284984"/>
                    <a:ext cx="577652" cy="8640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8" name="Retângulo 37"/>
                <p:cNvSpPr/>
                <p:nvPr/>
              </p:nvSpPr>
              <p:spPr>
                <a:xfrm>
                  <a:off x="5518348" y="3543204"/>
                  <a:ext cx="504000" cy="17382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" name="Grupo 11"/>
                <p:cNvGrpSpPr/>
                <p:nvPr/>
              </p:nvGrpSpPr>
              <p:grpSpPr>
                <a:xfrm>
                  <a:off x="5302324" y="2924944"/>
                  <a:ext cx="898779" cy="1284097"/>
                  <a:chOff x="3790156" y="3082043"/>
                  <a:chExt cx="399189" cy="752502"/>
                </a:xfrm>
              </p:grpSpPr>
              <p:cxnSp>
                <p:nvCxnSpPr>
                  <p:cNvPr id="7" name="Conector reto 6"/>
                  <p:cNvCxnSpPr/>
                  <p:nvPr/>
                </p:nvCxnSpPr>
                <p:spPr>
                  <a:xfrm>
                    <a:off x="3845734" y="3108546"/>
                    <a:ext cx="304954" cy="67833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ector reto 43"/>
                  <p:cNvCxnSpPr/>
                  <p:nvPr/>
                </p:nvCxnSpPr>
                <p:spPr>
                  <a:xfrm flipV="1">
                    <a:off x="3790156" y="3082043"/>
                    <a:ext cx="399189" cy="75250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42097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9376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smtClean="0"/>
              <a:t>Big Data </a:t>
            </a:r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HDFS (</a:t>
            </a:r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 err="1" smtClean="0"/>
              <a:t>Distributed</a:t>
            </a:r>
            <a:r>
              <a:rPr lang="pt-BR" sz="3000" b="1" u="sng" dirty="0" smtClean="0"/>
              <a:t> </a:t>
            </a:r>
            <a:r>
              <a:rPr lang="pt-BR" sz="3000" b="1" u="sng" dirty="0" err="1" smtClean="0"/>
              <a:t>Filesystem</a:t>
            </a:r>
            <a:r>
              <a:rPr lang="pt-BR" sz="3000" b="1" u="sng" dirty="0" smtClean="0"/>
              <a:t>)</a:t>
            </a:r>
          </a:p>
          <a:p>
            <a:endParaRPr lang="pt-BR" sz="1000" dirty="0" smtClean="0"/>
          </a:p>
          <a:p>
            <a:endParaRPr lang="pt-BR" sz="1000" dirty="0" smtClean="0"/>
          </a:p>
          <a:p>
            <a:endParaRPr lang="pt-BR" sz="1000" dirty="0" smtClean="0"/>
          </a:p>
          <a:p>
            <a:r>
              <a:rPr lang="pt-BR" sz="3000" b="1" dirty="0" smtClean="0"/>
              <a:t>Active </a:t>
            </a:r>
            <a:r>
              <a:rPr lang="pt-BR" sz="3000" b="1" dirty="0" err="1" smtClean="0"/>
              <a:t>and</a:t>
            </a:r>
            <a:r>
              <a:rPr lang="pt-BR" sz="3000" b="1" dirty="0" smtClean="0"/>
              <a:t> </a:t>
            </a:r>
            <a:r>
              <a:rPr lang="pt-BR" sz="3000" b="1" dirty="0" err="1" smtClean="0"/>
              <a:t>Standby</a:t>
            </a:r>
            <a:r>
              <a:rPr lang="pt-BR" sz="3000" b="1" dirty="0" smtClean="0"/>
              <a:t> </a:t>
            </a:r>
            <a:r>
              <a:rPr lang="pt-BR" sz="3000" b="1" dirty="0" err="1" smtClean="0"/>
              <a:t>Namenodes</a:t>
            </a:r>
            <a:endParaRPr lang="pt-BR" sz="3000" b="1" dirty="0" smtClean="0"/>
          </a:p>
          <a:p>
            <a:endParaRPr lang="pt-BR" sz="3000" b="1" dirty="0"/>
          </a:p>
          <a:p>
            <a:pPr lvl="0"/>
            <a:endParaRPr lang="pt-BR" sz="2000" b="1" dirty="0" smtClean="0">
              <a:solidFill>
                <a:prstClr val="black"/>
              </a:solidFill>
            </a:endParaRPr>
          </a:p>
          <a:p>
            <a:pPr lvl="0"/>
            <a:endParaRPr lang="pt-BR" sz="2000" b="1" dirty="0" smtClean="0">
              <a:solidFill>
                <a:prstClr val="black"/>
              </a:solidFill>
            </a:endParaRPr>
          </a:p>
          <a:p>
            <a:pPr lvl="0"/>
            <a:endParaRPr lang="pt-BR" sz="2000" b="1" dirty="0">
              <a:solidFill>
                <a:prstClr val="black"/>
              </a:solidFill>
            </a:endParaRPr>
          </a:p>
          <a:p>
            <a:endParaRPr lang="pt-BR" sz="3000" b="1" dirty="0" smtClean="0"/>
          </a:p>
          <a:p>
            <a:endParaRPr lang="pt-BR" sz="3000" b="1" dirty="0"/>
          </a:p>
        </p:txBody>
      </p:sp>
      <p:grpSp>
        <p:nvGrpSpPr>
          <p:cNvPr id="9" name="Grupo 8"/>
          <p:cNvGrpSpPr/>
          <p:nvPr/>
        </p:nvGrpSpPr>
        <p:grpSpPr>
          <a:xfrm>
            <a:off x="2145605" y="1700808"/>
            <a:ext cx="8053263" cy="4850253"/>
            <a:chOff x="2603082" y="1346372"/>
            <a:chExt cx="7772107" cy="4697417"/>
          </a:xfrm>
        </p:grpSpPr>
        <p:sp>
          <p:nvSpPr>
            <p:cNvPr id="39" name="Retângulo 38"/>
            <p:cNvSpPr/>
            <p:nvPr/>
          </p:nvSpPr>
          <p:spPr>
            <a:xfrm>
              <a:off x="7390612" y="3717032"/>
              <a:ext cx="504000" cy="17382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515529" y="2380638"/>
              <a:ext cx="504000" cy="17382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390556" y="3975252"/>
              <a:ext cx="504000" cy="17382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2603082" y="1346372"/>
              <a:ext cx="7772107" cy="4697417"/>
              <a:chOff x="2603082" y="1346372"/>
              <a:chExt cx="7772107" cy="4697417"/>
            </a:xfrm>
          </p:grpSpPr>
          <p:sp>
            <p:nvSpPr>
              <p:cNvPr id="36" name="Retângulo 35"/>
              <p:cNvSpPr/>
              <p:nvPr/>
            </p:nvSpPr>
            <p:spPr>
              <a:xfrm>
                <a:off x="4222204" y="2708920"/>
                <a:ext cx="504000" cy="17382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/>
              <p:cNvSpPr/>
              <p:nvPr/>
            </p:nvSpPr>
            <p:spPr>
              <a:xfrm>
                <a:off x="6598524" y="2535092"/>
                <a:ext cx="504000" cy="17382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" name="Grupo 3"/>
              <p:cNvGrpSpPr/>
              <p:nvPr/>
            </p:nvGrpSpPr>
            <p:grpSpPr>
              <a:xfrm>
                <a:off x="2603082" y="1346372"/>
                <a:ext cx="7772107" cy="4697417"/>
                <a:chOff x="2603082" y="1346372"/>
                <a:chExt cx="7772107" cy="4697417"/>
              </a:xfrm>
            </p:grpSpPr>
            <p:grpSp>
              <p:nvGrpSpPr>
                <p:cNvPr id="3" name="Grupo 2"/>
                <p:cNvGrpSpPr/>
                <p:nvPr/>
              </p:nvGrpSpPr>
              <p:grpSpPr>
                <a:xfrm>
                  <a:off x="2603082" y="1346372"/>
                  <a:ext cx="7772107" cy="4697417"/>
                  <a:chOff x="3718148" y="908720"/>
                  <a:chExt cx="6984776" cy="5040560"/>
                </a:xfrm>
              </p:grpSpPr>
              <p:sp>
                <p:nvSpPr>
                  <p:cNvPr id="14" name="Nuvem 13"/>
                  <p:cNvSpPr/>
                  <p:nvPr/>
                </p:nvSpPr>
                <p:spPr>
                  <a:xfrm>
                    <a:off x="3718148" y="908720"/>
                    <a:ext cx="6984776" cy="5040560"/>
                  </a:xfrm>
                  <a:prstGeom prst="clou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23"/>
                  <p:cNvGrpSpPr/>
                  <p:nvPr/>
                </p:nvGrpSpPr>
                <p:grpSpPr>
                  <a:xfrm>
                    <a:off x="7248848" y="1749162"/>
                    <a:ext cx="577652" cy="864096"/>
                    <a:chOff x="5566106" y="2420888"/>
                    <a:chExt cx="720080" cy="1002504"/>
                  </a:xfrm>
                </p:grpSpPr>
                <p:sp>
                  <p:nvSpPr>
                    <p:cNvPr id="22" name="Retângulo 21"/>
                    <p:cNvSpPr/>
                    <p:nvPr/>
                  </p:nvSpPr>
                  <p:spPr>
                    <a:xfrm>
                      <a:off x="5566106" y="2420888"/>
                      <a:ext cx="720080" cy="1002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" name="Retângulo 22"/>
                    <p:cNvSpPr/>
                    <p:nvPr/>
                  </p:nvSpPr>
                  <p:spPr>
                    <a:xfrm>
                      <a:off x="5640894" y="2600719"/>
                      <a:ext cx="564623" cy="21640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6" name="Grupo 25"/>
                  <p:cNvGrpSpPr/>
                  <p:nvPr/>
                </p:nvGrpSpPr>
                <p:grpSpPr>
                  <a:xfrm>
                    <a:off x="5125450" y="1907085"/>
                    <a:ext cx="577652" cy="864096"/>
                    <a:chOff x="5518348" y="2420888"/>
                    <a:chExt cx="720080" cy="1002504"/>
                  </a:xfrm>
                </p:grpSpPr>
                <p:sp>
                  <p:nvSpPr>
                    <p:cNvPr id="27" name="Retângulo 26"/>
                    <p:cNvSpPr/>
                    <p:nvPr/>
                  </p:nvSpPr>
                  <p:spPr>
                    <a:xfrm>
                      <a:off x="5518348" y="2420888"/>
                      <a:ext cx="720080" cy="1002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" name="Retângulo 27"/>
                    <p:cNvSpPr/>
                    <p:nvPr/>
                  </p:nvSpPr>
                  <p:spPr>
                    <a:xfrm>
                      <a:off x="5580835" y="2600719"/>
                      <a:ext cx="564623" cy="216403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9" name="Grupo 28"/>
                  <p:cNvGrpSpPr/>
                  <p:nvPr/>
                </p:nvGrpSpPr>
                <p:grpSpPr>
                  <a:xfrm>
                    <a:off x="6273638" y="2799620"/>
                    <a:ext cx="577652" cy="864096"/>
                    <a:chOff x="5518348" y="2420888"/>
                    <a:chExt cx="720080" cy="1002504"/>
                  </a:xfrm>
                </p:grpSpPr>
                <p:sp>
                  <p:nvSpPr>
                    <p:cNvPr id="30" name="Retângulo 29"/>
                    <p:cNvSpPr/>
                    <p:nvPr/>
                  </p:nvSpPr>
                  <p:spPr>
                    <a:xfrm>
                      <a:off x="5518348" y="2420888"/>
                      <a:ext cx="720080" cy="1002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Retângulo 30"/>
                    <p:cNvSpPr/>
                    <p:nvPr/>
                  </p:nvSpPr>
                  <p:spPr>
                    <a:xfrm>
                      <a:off x="5598756" y="2600719"/>
                      <a:ext cx="564623" cy="216403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2" name="Retângulo 41"/>
                  <p:cNvSpPr/>
                  <p:nvPr/>
                </p:nvSpPr>
                <p:spPr>
                  <a:xfrm>
                    <a:off x="8973144" y="1901562"/>
                    <a:ext cx="577652" cy="8640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44"/>
                  <p:cNvSpPr/>
                  <p:nvPr/>
                </p:nvSpPr>
                <p:spPr>
                  <a:xfrm>
                    <a:off x="5014292" y="3453054"/>
                    <a:ext cx="577652" cy="864096"/>
                  </a:xfrm>
                  <a:prstGeom prst="rect">
                    <a:avLst/>
                  </a:prstGeom>
                  <a:noFill/>
                  <a:ln w="5715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47"/>
                  <p:cNvSpPr/>
                  <p:nvPr/>
                </p:nvSpPr>
                <p:spPr>
                  <a:xfrm>
                    <a:off x="7965032" y="3284984"/>
                    <a:ext cx="577652" cy="86409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8" name="Retângulo 37"/>
                <p:cNvSpPr/>
                <p:nvPr/>
              </p:nvSpPr>
              <p:spPr>
                <a:xfrm>
                  <a:off x="5518348" y="3543204"/>
                  <a:ext cx="504000" cy="17382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2" name="Retângulo 31"/>
          <p:cNvSpPr/>
          <p:nvPr/>
        </p:nvSpPr>
        <p:spPr>
          <a:xfrm>
            <a:off x="5762991" y="4700174"/>
            <a:ext cx="666018" cy="83147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86100" y="501317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Namenode</a:t>
            </a:r>
            <a:r>
              <a:rPr lang="pt-BR" b="1" dirty="0" smtClean="0"/>
              <a:t> (Active)</a:t>
            </a:r>
            <a:endParaRPr lang="pt-BR" b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5446340" y="558924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Namenode</a:t>
            </a:r>
            <a:r>
              <a:rPr lang="pt-BR" b="1" dirty="0" smtClean="0"/>
              <a:t> (</a:t>
            </a:r>
            <a:r>
              <a:rPr lang="pt-BR" b="1" dirty="0" err="1" smtClean="0"/>
              <a:t>Standby</a:t>
            </a:r>
            <a:r>
              <a:rPr lang="pt-BR" b="1" dirty="0" smtClean="0"/>
              <a:t>)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939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/>
              <a:t>Big Data </a:t>
            </a:r>
            <a:r>
              <a:rPr lang="pt-BR" sz="3000" b="1" u="sng" dirty="0" err="1"/>
              <a:t>Hadoop</a:t>
            </a:r>
            <a:r>
              <a:rPr lang="pt-BR" sz="3000" b="1" u="sng" dirty="0"/>
              <a:t> – HDFS (</a:t>
            </a:r>
            <a:r>
              <a:rPr lang="pt-BR" sz="3000" b="1" u="sng" dirty="0" err="1"/>
              <a:t>Hadoop</a:t>
            </a:r>
            <a:r>
              <a:rPr lang="pt-BR" sz="3000" b="1" u="sng" dirty="0"/>
              <a:t> </a:t>
            </a:r>
            <a:r>
              <a:rPr lang="pt-BR" sz="3000" b="1" u="sng" dirty="0" err="1"/>
              <a:t>Distributed</a:t>
            </a:r>
            <a:r>
              <a:rPr lang="pt-BR" sz="3000" b="1" u="sng" dirty="0"/>
              <a:t> </a:t>
            </a:r>
            <a:r>
              <a:rPr lang="pt-BR" sz="3000" b="1" u="sng" dirty="0" err="1"/>
              <a:t>Filesystem</a:t>
            </a:r>
            <a:r>
              <a:rPr lang="pt-BR" sz="3000" b="1" u="sng" dirty="0"/>
              <a:t>)</a:t>
            </a:r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2000" b="1" u="sng" dirty="0" smtClean="0"/>
              <a:t>Como navegar pelo HDFS</a:t>
            </a:r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Terminal X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b="1" u="sng" dirty="0" smtClean="0"/>
              <a:t>Interface de Comando</a:t>
            </a:r>
          </a:p>
          <a:p>
            <a:endParaRPr lang="pt-BR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/>
              <a:t>hadoop</a:t>
            </a:r>
            <a:r>
              <a:rPr lang="pt-BR" sz="2000" dirty="0" smtClean="0"/>
              <a:t> </a:t>
            </a:r>
            <a:r>
              <a:rPr lang="pt-BR" sz="2000" dirty="0" err="1" smtClean="0"/>
              <a:t>fs</a:t>
            </a:r>
            <a:r>
              <a:rPr lang="pt-BR" sz="2000" dirty="0" smtClean="0"/>
              <a:t> – [comando]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Exemplo: 	</a:t>
            </a:r>
            <a:r>
              <a:rPr lang="pt-BR" sz="2000" dirty="0" err="1" smtClean="0"/>
              <a:t>hadoop</a:t>
            </a:r>
            <a:r>
              <a:rPr lang="pt-BR" sz="2000" dirty="0" smtClean="0"/>
              <a:t> </a:t>
            </a:r>
            <a:r>
              <a:rPr lang="pt-BR" sz="2000" dirty="0" err="1" smtClean="0"/>
              <a:t>fs</a:t>
            </a:r>
            <a:r>
              <a:rPr lang="pt-BR" sz="2000" dirty="0" smtClean="0"/>
              <a:t> -</a:t>
            </a:r>
            <a:r>
              <a:rPr lang="pt-BR" sz="2000" dirty="0" err="1" smtClean="0"/>
              <a:t>ls</a:t>
            </a:r>
            <a:r>
              <a:rPr lang="pt-BR" sz="2000" dirty="0" smtClean="0"/>
              <a:t> /</a:t>
            </a:r>
            <a:r>
              <a:rPr lang="pt-BR" sz="2000" dirty="0" err="1" smtClean="0"/>
              <a:t>departments</a:t>
            </a:r>
            <a:endParaRPr lang="pt-BR" sz="2000" dirty="0" smtClean="0"/>
          </a:p>
          <a:p>
            <a:pPr lvl="2"/>
            <a:r>
              <a:rPr lang="pt-BR" sz="2000" dirty="0"/>
              <a:t>	</a:t>
            </a:r>
            <a:r>
              <a:rPr lang="pt-BR" sz="2000" dirty="0" err="1" smtClean="0"/>
              <a:t>hadoop</a:t>
            </a:r>
            <a:r>
              <a:rPr lang="pt-BR" sz="2000" dirty="0" smtClean="0"/>
              <a:t> </a:t>
            </a:r>
            <a:r>
              <a:rPr lang="pt-BR" sz="2000" dirty="0" err="1" smtClean="0"/>
              <a:t>fs</a:t>
            </a:r>
            <a:r>
              <a:rPr lang="pt-BR" sz="2000" dirty="0" smtClean="0"/>
              <a:t> -cat arquivo.txt</a:t>
            </a:r>
          </a:p>
          <a:p>
            <a:pPr lvl="2"/>
            <a:r>
              <a:rPr lang="pt-BR" sz="2000" dirty="0"/>
              <a:t>	</a:t>
            </a:r>
            <a:r>
              <a:rPr lang="pt-BR" sz="2000" dirty="0" err="1" smtClean="0"/>
              <a:t>hadoop</a:t>
            </a:r>
            <a:r>
              <a:rPr lang="pt-BR" sz="2000" dirty="0" smtClean="0"/>
              <a:t> </a:t>
            </a:r>
            <a:r>
              <a:rPr lang="pt-BR" sz="2000" dirty="0" err="1" smtClean="0"/>
              <a:t>fs</a:t>
            </a:r>
            <a:r>
              <a:rPr lang="pt-BR" sz="2000" dirty="0" smtClean="0"/>
              <a:t> -</a:t>
            </a:r>
            <a:r>
              <a:rPr lang="pt-BR" sz="2000" dirty="0" err="1" smtClean="0"/>
              <a:t>rm</a:t>
            </a:r>
            <a:r>
              <a:rPr lang="pt-BR" sz="2000" dirty="0" smtClean="0"/>
              <a:t> /</a:t>
            </a:r>
            <a:r>
              <a:rPr lang="pt-BR" sz="2000" dirty="0" err="1" smtClean="0"/>
              <a:t>departments</a:t>
            </a:r>
            <a:r>
              <a:rPr lang="pt-BR" sz="2000" dirty="0" smtClean="0"/>
              <a:t>/</a:t>
            </a:r>
            <a:r>
              <a:rPr lang="pt-BR" sz="2000" dirty="0" err="1" smtClean="0"/>
              <a:t>dep</a:t>
            </a:r>
            <a:r>
              <a:rPr lang="pt-BR" sz="2000" dirty="0" smtClean="0"/>
              <a:t>*</a:t>
            </a:r>
          </a:p>
          <a:p>
            <a:endParaRPr lang="pt-BR" sz="2000" dirty="0"/>
          </a:p>
          <a:p>
            <a:r>
              <a:rPr lang="pt-BR" sz="2000" b="1" u="sng" dirty="0" smtClean="0"/>
              <a:t>HDFS no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localhost:50070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971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Conceitos Básicos de Rede</a:t>
            </a:r>
            <a:endParaRPr lang="pt-BR" dirty="0"/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269876" y="2636912"/>
            <a:ext cx="979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err="1" smtClean="0"/>
              <a:t>Map</a:t>
            </a:r>
            <a:r>
              <a:rPr lang="pt-BR" sz="6000" b="1" dirty="0" smtClean="0"/>
              <a:t> </a:t>
            </a:r>
            <a:r>
              <a:rPr lang="pt-BR" sz="6000" b="1" dirty="0" err="1" smtClean="0"/>
              <a:t>Reduce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34020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Map</a:t>
            </a:r>
            <a:r>
              <a:rPr lang="pt-BR" sz="3000" b="1" u="sng" dirty="0" smtClean="0"/>
              <a:t> </a:t>
            </a:r>
            <a:r>
              <a:rPr lang="pt-BR" sz="3000" b="1" u="sng" dirty="0" err="1" smtClean="0"/>
              <a:t>Reduce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2000" b="1" u="sng" dirty="0" smtClean="0"/>
              <a:t>Exemplo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Qual </a:t>
            </a:r>
            <a:r>
              <a:rPr lang="pt-BR" sz="2000" dirty="0"/>
              <a:t>é a temperatura mais alta já registrada em todo o mundo por ano?</a:t>
            </a: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r>
              <a:rPr lang="pt-BR" sz="2000" b="1" u="sng" dirty="0" smtClean="0"/>
              <a:t>Premissa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Considere que você coleta informações de sensores de temperatura de estações meteorológicas no mundo todo deste 1970 e grava estes logs em um servidor.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b="1" u="sng" dirty="0"/>
              <a:t>Resolução do </a:t>
            </a:r>
            <a:r>
              <a:rPr lang="pt-BR" sz="2000" b="1" u="sng" dirty="0" smtClean="0"/>
              <a:t>Problema</a:t>
            </a:r>
          </a:p>
          <a:p>
            <a:endParaRPr lang="pt-BR" sz="2000" b="1" u="sng" dirty="0"/>
          </a:p>
          <a:p>
            <a:r>
              <a:rPr lang="pt-BR" sz="2000" b="1" dirty="0"/>
              <a:t>Passo 1:</a:t>
            </a:r>
            <a:r>
              <a:rPr lang="pt-BR" sz="2000" dirty="0"/>
              <a:t> Analisar </a:t>
            </a:r>
            <a:r>
              <a:rPr lang="pt-BR" sz="2000" dirty="0" err="1"/>
              <a:t>dataset</a:t>
            </a:r>
            <a:r>
              <a:rPr lang="pt-BR" sz="2000" dirty="0"/>
              <a:t> para escolha do </a:t>
            </a:r>
            <a:r>
              <a:rPr lang="pt-BR" sz="2000" dirty="0" err="1"/>
              <a:t>key-value</a:t>
            </a:r>
            <a:r>
              <a:rPr lang="pt-BR" sz="2000" dirty="0"/>
              <a:t>:</a:t>
            </a:r>
          </a:p>
          <a:p>
            <a:endParaRPr lang="pt-BR" sz="2000" dirty="0" smtClean="0"/>
          </a:p>
        </p:txBody>
      </p: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4221088"/>
            <a:ext cx="7056784" cy="190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Retângulo de cantos arredondados 10"/>
          <p:cNvSpPr/>
          <p:nvPr/>
        </p:nvSpPr>
        <p:spPr>
          <a:xfrm>
            <a:off x="7246540" y="4062037"/>
            <a:ext cx="504057" cy="22034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438228" y="4077072"/>
            <a:ext cx="504057" cy="22034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334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Map</a:t>
            </a:r>
            <a:r>
              <a:rPr lang="pt-BR" sz="3000" b="1" u="sng" dirty="0" smtClean="0"/>
              <a:t> </a:t>
            </a:r>
            <a:r>
              <a:rPr lang="pt-BR" sz="3000" b="1" u="sng" dirty="0" err="1" smtClean="0"/>
              <a:t>Reduce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2000" b="1" dirty="0"/>
              <a:t>Passo 2:</a:t>
            </a:r>
            <a:r>
              <a:rPr lang="pt-BR" sz="2000" dirty="0"/>
              <a:t> </a:t>
            </a:r>
            <a:r>
              <a:rPr lang="pt-BR" sz="2000" dirty="0" smtClean="0"/>
              <a:t>Enviar </a:t>
            </a:r>
            <a:r>
              <a:rPr lang="pt-BR" sz="2000" dirty="0" err="1"/>
              <a:t>key-value</a:t>
            </a:r>
            <a:r>
              <a:rPr lang="pt-BR" sz="2000" dirty="0"/>
              <a:t> (input) ao </a:t>
            </a:r>
            <a:r>
              <a:rPr lang="pt-BR" sz="2000" dirty="0" err="1"/>
              <a:t>Map</a:t>
            </a:r>
            <a:r>
              <a:rPr lang="pt-BR" sz="2000" dirty="0"/>
              <a:t> </a:t>
            </a:r>
            <a:r>
              <a:rPr lang="pt-BR" sz="2000" dirty="0" err="1"/>
              <a:t>Function</a:t>
            </a:r>
            <a:r>
              <a:rPr lang="pt-BR" sz="2000" dirty="0"/>
              <a:t> para processar e retornar o </a:t>
            </a:r>
            <a:r>
              <a:rPr lang="pt-BR" sz="2000" dirty="0" err="1"/>
              <a:t>key-value</a:t>
            </a:r>
            <a:r>
              <a:rPr lang="pt-BR" sz="2000" dirty="0"/>
              <a:t> de saída (output</a:t>
            </a:r>
            <a:r>
              <a:rPr lang="pt-BR" sz="2000" dirty="0" smtClean="0"/>
              <a:t>).</a:t>
            </a:r>
          </a:p>
          <a:p>
            <a:endParaRPr lang="pt-BR" sz="2000" b="1" u="sng" dirty="0"/>
          </a:p>
          <a:p>
            <a:endParaRPr lang="pt-BR" sz="2000" b="1" u="sng" dirty="0" smtClean="0"/>
          </a:p>
          <a:p>
            <a:endParaRPr lang="pt-BR" sz="2000" b="1" u="sng" dirty="0"/>
          </a:p>
          <a:p>
            <a:endParaRPr lang="pt-BR" sz="2000" b="1" u="sng" dirty="0" smtClean="0"/>
          </a:p>
          <a:p>
            <a:endParaRPr lang="pt-BR" sz="2000" b="1" u="sng" dirty="0"/>
          </a:p>
          <a:p>
            <a:endParaRPr lang="pt-BR" sz="2000" b="1" u="sng" dirty="0" smtClean="0"/>
          </a:p>
          <a:p>
            <a:endParaRPr lang="pt-BR" sz="2000" b="1" u="sng" dirty="0"/>
          </a:p>
          <a:p>
            <a:endParaRPr lang="pt-BR" sz="2000" b="1" u="sng" dirty="0"/>
          </a:p>
          <a:p>
            <a:r>
              <a:rPr lang="pt-BR" sz="2000" b="1" dirty="0"/>
              <a:t>Passo 3:</a:t>
            </a:r>
            <a:r>
              <a:rPr lang="pt-BR" sz="2000" dirty="0"/>
              <a:t> </a:t>
            </a:r>
            <a:r>
              <a:rPr lang="pt-BR" sz="2000" dirty="0" err="1"/>
              <a:t>Map</a:t>
            </a:r>
            <a:r>
              <a:rPr lang="pt-BR" sz="2000" dirty="0"/>
              <a:t> </a:t>
            </a:r>
            <a:r>
              <a:rPr lang="pt-BR" sz="2000" dirty="0" err="1"/>
              <a:t>Function</a:t>
            </a:r>
            <a:r>
              <a:rPr lang="pt-BR" sz="2000" dirty="0"/>
              <a:t> retorna o output e envia como input ao </a:t>
            </a:r>
            <a:r>
              <a:rPr lang="pt-BR" sz="2000" dirty="0" err="1"/>
              <a:t>Reduce</a:t>
            </a:r>
            <a:r>
              <a:rPr lang="pt-BR" sz="2000" dirty="0"/>
              <a:t> </a:t>
            </a:r>
            <a:r>
              <a:rPr lang="pt-BR" sz="2000" dirty="0" err="1"/>
              <a:t>Function</a:t>
            </a:r>
            <a:endParaRPr lang="pt-BR" sz="2000" dirty="0"/>
          </a:p>
          <a:p>
            <a:endParaRPr lang="pt-BR" sz="2000" b="1" u="sng" dirty="0" smtClean="0"/>
          </a:p>
          <a:p>
            <a:endParaRPr lang="pt-BR" sz="2000" b="1" u="sng" dirty="0" smtClean="0"/>
          </a:p>
          <a:p>
            <a:endParaRPr lang="pt-BR" sz="2000" b="1" u="sng" dirty="0" smtClean="0"/>
          </a:p>
          <a:p>
            <a:endParaRPr lang="pt-BR" sz="2000" dirty="0" smtClean="0"/>
          </a:p>
        </p:txBody>
      </p:sp>
      <p:pic>
        <p:nvPicPr>
          <p:cNvPr id="8" name="Image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348" y="1916832"/>
            <a:ext cx="6379215" cy="1760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Imagem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80" y="4725144"/>
            <a:ext cx="1290756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972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Map</a:t>
            </a:r>
            <a:r>
              <a:rPr lang="pt-BR" sz="3000" b="1" u="sng" dirty="0" smtClean="0"/>
              <a:t> </a:t>
            </a:r>
            <a:r>
              <a:rPr lang="pt-BR" sz="3000" b="1" u="sng" dirty="0" err="1" smtClean="0"/>
              <a:t>Reduce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2000" b="1" dirty="0"/>
              <a:t>Passo 4:</a:t>
            </a:r>
            <a:r>
              <a:rPr lang="pt-BR" sz="2000" dirty="0"/>
              <a:t> O Framework </a:t>
            </a:r>
            <a:r>
              <a:rPr lang="pt-BR" sz="2000" dirty="0" err="1"/>
              <a:t>MapReduce</a:t>
            </a:r>
            <a:r>
              <a:rPr lang="pt-BR" sz="2000" dirty="0"/>
              <a:t> faz um </a:t>
            </a:r>
            <a:r>
              <a:rPr lang="pt-BR" sz="2000" dirty="0" err="1"/>
              <a:t>Sort</a:t>
            </a:r>
            <a:r>
              <a:rPr lang="pt-BR" sz="2000" dirty="0"/>
              <a:t> e </a:t>
            </a:r>
            <a:r>
              <a:rPr lang="pt-BR" sz="2000" dirty="0" err="1"/>
              <a:t>Group</a:t>
            </a:r>
            <a:r>
              <a:rPr lang="pt-BR" sz="2000" dirty="0"/>
              <a:t> nos “</a:t>
            </a:r>
            <a:r>
              <a:rPr lang="pt-BR" sz="2000" dirty="0" err="1"/>
              <a:t>key-values</a:t>
            </a:r>
            <a:r>
              <a:rPr lang="pt-BR" sz="2000" dirty="0"/>
              <a:t>” pelas “Keys”, antes de enviar como input para a </a:t>
            </a:r>
            <a:r>
              <a:rPr lang="pt-BR" sz="2000" dirty="0" err="1"/>
              <a:t>Reduce</a:t>
            </a:r>
            <a:r>
              <a:rPr lang="pt-BR" sz="2000" dirty="0"/>
              <a:t> </a:t>
            </a:r>
            <a:r>
              <a:rPr lang="pt-BR" sz="2000" dirty="0" err="1"/>
              <a:t>Function</a:t>
            </a:r>
            <a:r>
              <a:rPr lang="pt-BR" sz="2000" dirty="0" smtClean="0"/>
              <a:t>.</a:t>
            </a:r>
          </a:p>
          <a:p>
            <a:endParaRPr lang="pt-BR" sz="2000" b="1" u="sng" dirty="0"/>
          </a:p>
          <a:p>
            <a:endParaRPr lang="pt-BR" sz="2000" b="1" u="sng" dirty="0" smtClean="0"/>
          </a:p>
          <a:p>
            <a:endParaRPr lang="pt-BR" sz="2000" b="1" u="sng" dirty="0"/>
          </a:p>
          <a:p>
            <a:endParaRPr lang="pt-BR" sz="2000" b="1" u="sng" dirty="0" smtClean="0"/>
          </a:p>
          <a:p>
            <a:endParaRPr lang="pt-BR" sz="2000" b="1" u="sng" dirty="0"/>
          </a:p>
          <a:p>
            <a:endParaRPr lang="pt-BR" sz="2000" b="1" u="sng" dirty="0" smtClean="0"/>
          </a:p>
          <a:p>
            <a:r>
              <a:rPr lang="pt-BR" sz="2000" b="1" dirty="0"/>
              <a:t>Passo 5:</a:t>
            </a:r>
            <a:r>
              <a:rPr lang="pt-BR" sz="2000" dirty="0"/>
              <a:t> O </a:t>
            </a:r>
            <a:r>
              <a:rPr lang="pt-BR" sz="2000" dirty="0" err="1"/>
              <a:t>Reduce</a:t>
            </a:r>
            <a:r>
              <a:rPr lang="pt-BR" sz="2000" dirty="0"/>
              <a:t> </a:t>
            </a:r>
            <a:r>
              <a:rPr lang="pt-BR" sz="2000" dirty="0" err="1"/>
              <a:t>Function</a:t>
            </a:r>
            <a:r>
              <a:rPr lang="pt-BR" sz="2000" dirty="0"/>
              <a:t> itera pelas Keys para selecionar as maiores temperaturas e retornar no Output. </a:t>
            </a:r>
          </a:p>
          <a:p>
            <a:endParaRPr lang="pt-BR" sz="2000" b="1" u="sng" dirty="0" smtClean="0"/>
          </a:p>
          <a:p>
            <a:endParaRPr lang="pt-BR" sz="2000" b="1" u="sng" dirty="0" smtClean="0"/>
          </a:p>
          <a:p>
            <a:endParaRPr lang="pt-BR" sz="2000" dirty="0" smtClean="0"/>
          </a:p>
        </p:txBody>
      </p:sp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20" y="1988840"/>
            <a:ext cx="3234908" cy="9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Imagem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08" y="4514427"/>
            <a:ext cx="1646932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570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Map</a:t>
            </a:r>
            <a:r>
              <a:rPr lang="pt-BR" sz="3000" b="1" u="sng" dirty="0" smtClean="0"/>
              <a:t> </a:t>
            </a:r>
            <a:r>
              <a:rPr lang="pt-BR" sz="3000" b="1" u="sng" dirty="0" err="1" smtClean="0"/>
              <a:t>Reduce</a:t>
            </a:r>
            <a:r>
              <a:rPr lang="pt-BR" sz="3000" b="1" u="sng" dirty="0" smtClean="0"/>
              <a:t>/</a:t>
            </a:r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Agenda – Aula 1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3000" dirty="0" err="1" smtClean="0"/>
              <a:t>Hadoop</a:t>
            </a:r>
            <a:endParaRPr lang="pt-BR" sz="30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3000" dirty="0" err="1" smtClean="0"/>
              <a:t>Hadoop</a:t>
            </a:r>
            <a:r>
              <a:rPr lang="pt-BR" sz="3000" dirty="0" smtClean="0"/>
              <a:t> </a:t>
            </a:r>
            <a:r>
              <a:rPr lang="pt-BR" sz="3000" dirty="0" err="1" smtClean="0"/>
              <a:t>Distributed</a:t>
            </a:r>
            <a:r>
              <a:rPr lang="pt-BR" sz="3000" dirty="0" smtClean="0"/>
              <a:t> File System (HDFS)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3000" dirty="0" err="1" smtClean="0"/>
              <a:t>Map</a:t>
            </a:r>
            <a:r>
              <a:rPr lang="pt-BR" sz="3000" dirty="0" smtClean="0"/>
              <a:t> </a:t>
            </a:r>
            <a:r>
              <a:rPr lang="pt-BR" sz="3000" dirty="0" err="1" smtClean="0"/>
              <a:t>Reduce</a:t>
            </a:r>
            <a:endParaRPr lang="pt-BR" sz="3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3000" dirty="0" err="1" smtClean="0"/>
              <a:t>Sqoop</a:t>
            </a:r>
            <a:endParaRPr lang="pt-BR" sz="3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3000" dirty="0" err="1" smtClean="0"/>
              <a:t>Flume</a:t>
            </a:r>
            <a:endParaRPr lang="pt-BR" sz="3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pt-BR" sz="3000" dirty="0" smtClean="0"/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0139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/>
              <a:t>Hadoop</a:t>
            </a:r>
            <a:r>
              <a:rPr lang="pt-BR" sz="3000" b="1" u="sng" dirty="0"/>
              <a:t> – </a:t>
            </a:r>
            <a:r>
              <a:rPr lang="pt-BR" sz="3000" b="1" u="sng" dirty="0" err="1"/>
              <a:t>Map</a:t>
            </a:r>
            <a:r>
              <a:rPr lang="pt-BR" sz="3000" b="1" u="sng" dirty="0"/>
              <a:t> </a:t>
            </a:r>
            <a:r>
              <a:rPr lang="pt-BR" sz="3000" b="1" u="sng" dirty="0" err="1"/>
              <a:t>Reduce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2000" b="1" u="sng" dirty="0"/>
              <a:t>Data </a:t>
            </a:r>
            <a:r>
              <a:rPr lang="pt-BR" sz="2000" b="1" u="sng" dirty="0" err="1"/>
              <a:t>flow</a:t>
            </a:r>
            <a:r>
              <a:rPr lang="pt-BR" sz="2000" b="1" u="sng" dirty="0"/>
              <a:t> </a:t>
            </a:r>
            <a:r>
              <a:rPr lang="pt-BR" sz="2000" b="1" u="sng" dirty="0" err="1"/>
              <a:t>Map</a:t>
            </a:r>
            <a:r>
              <a:rPr lang="pt-BR" sz="2000" b="1" u="sng" dirty="0"/>
              <a:t> </a:t>
            </a:r>
            <a:r>
              <a:rPr lang="pt-BR" sz="2000" b="1" u="sng" dirty="0" err="1"/>
              <a:t>Reduce</a:t>
            </a:r>
            <a:endParaRPr lang="pt-BR" sz="2000" b="1" u="sng" dirty="0"/>
          </a:p>
          <a:p>
            <a:endParaRPr lang="pt-BR" sz="2000" b="1" u="sng" dirty="0" smtClean="0"/>
          </a:p>
          <a:p>
            <a:endParaRPr lang="pt-BR" sz="2000" b="1" u="sng" dirty="0" smtClean="0"/>
          </a:p>
          <a:p>
            <a:endParaRPr lang="pt-BR" sz="2000" dirty="0" smtClean="0"/>
          </a:p>
        </p:txBody>
      </p:sp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2060848"/>
            <a:ext cx="8352928" cy="273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309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/>
              <a:t>Hadoop</a:t>
            </a:r>
            <a:r>
              <a:rPr lang="pt-BR" sz="3000" b="1" u="sng" dirty="0"/>
              <a:t> – </a:t>
            </a:r>
            <a:r>
              <a:rPr lang="pt-BR" sz="3000" b="1" u="sng" dirty="0" err="1"/>
              <a:t>Map</a:t>
            </a:r>
            <a:r>
              <a:rPr lang="pt-BR" sz="3000" b="1" u="sng" dirty="0"/>
              <a:t> </a:t>
            </a:r>
            <a:r>
              <a:rPr lang="pt-BR" sz="3000" b="1" u="sng" dirty="0" err="1"/>
              <a:t>Reduce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2000" b="1" u="sng" dirty="0" smtClean="0"/>
              <a:t>Conceitos</a:t>
            </a:r>
          </a:p>
          <a:p>
            <a:endParaRPr lang="pt-BR" sz="2000" b="1" u="sng" dirty="0" smtClean="0"/>
          </a:p>
          <a:p>
            <a:pPr lvl="1"/>
            <a:endParaRPr lang="pt-BR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1772816"/>
            <a:ext cx="7528881" cy="415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1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Conceitos Básicos de Rede</a:t>
            </a:r>
            <a:endParaRPr lang="pt-BR" dirty="0"/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269876" y="2636912"/>
            <a:ext cx="979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err="1" smtClean="0"/>
              <a:t>Sqoop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17633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/>
              <a:t>Big Data </a:t>
            </a:r>
            <a:r>
              <a:rPr lang="pt-BR" sz="3000" b="1" u="sng" dirty="0" err="1"/>
              <a:t>Hadoop</a:t>
            </a:r>
            <a:r>
              <a:rPr lang="pt-BR" sz="3000" b="1" u="sng" dirty="0"/>
              <a:t> </a:t>
            </a:r>
            <a:r>
              <a:rPr lang="pt-BR" sz="3000" b="1" u="sng" dirty="0" smtClean="0"/>
              <a:t>– </a:t>
            </a:r>
            <a:r>
              <a:rPr lang="pt-BR" sz="3000" b="1" u="sng" dirty="0" err="1" smtClean="0"/>
              <a:t>Sqoop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2000" b="1" u="sng" dirty="0"/>
              <a:t>Transferência de dados de bancos de dados relacionais para o HDFS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Site Oficial: </a:t>
            </a:r>
            <a:r>
              <a:rPr lang="pt-BR" sz="2000" dirty="0">
                <a:hlinkClick r:id="rId3"/>
              </a:rPr>
              <a:t>http://sqoop.apache.org/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u="sng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32" y="1837056"/>
            <a:ext cx="5400600" cy="476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1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/>
              <a:t>Big Data </a:t>
            </a:r>
            <a:r>
              <a:rPr lang="pt-BR" sz="3000" b="1" u="sng" dirty="0" err="1"/>
              <a:t>Hadoop</a:t>
            </a:r>
            <a:r>
              <a:rPr lang="pt-BR" sz="3000" b="1" u="sng" dirty="0"/>
              <a:t> </a:t>
            </a:r>
            <a:r>
              <a:rPr lang="pt-BR" sz="3000" b="1" u="sng" dirty="0" smtClean="0"/>
              <a:t>– </a:t>
            </a:r>
            <a:r>
              <a:rPr lang="pt-BR" sz="3000" b="1" u="sng" dirty="0" err="1" smtClean="0"/>
              <a:t>Sqoop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2000" b="1" u="sng" dirty="0" smtClean="0"/>
              <a:t>Modelo relacional (</a:t>
            </a:r>
            <a:r>
              <a:rPr lang="pt-BR" sz="2000" b="1" u="sng" dirty="0" err="1" smtClean="0"/>
              <a:t>retail_db</a:t>
            </a:r>
            <a:r>
              <a:rPr lang="pt-BR" sz="2000" b="1" u="sng" dirty="0" smtClean="0"/>
              <a:t>) disponibilizado na VM (</a:t>
            </a:r>
            <a:r>
              <a:rPr lang="pt-BR" sz="2000" b="1" u="sng" dirty="0" err="1" smtClean="0"/>
              <a:t>MySql</a:t>
            </a:r>
            <a:r>
              <a:rPr lang="pt-BR" sz="2000" b="1" u="sng" dirty="0" smtClean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/>
              <a:t>User</a:t>
            </a:r>
            <a:r>
              <a:rPr lang="pt-BR" sz="2000" dirty="0" smtClean="0"/>
              <a:t>: root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/>
              <a:t>Password</a:t>
            </a:r>
            <a:r>
              <a:rPr lang="pt-BR" sz="2000" dirty="0" smtClean="0"/>
              <a:t>: root</a:t>
            </a:r>
          </a:p>
        </p:txBody>
      </p:sp>
      <p:pic>
        <p:nvPicPr>
          <p:cNvPr id="3" name="Picture 2" descr="https://www.cloudera.com/content/dam/www/marketing/images/screenshots/tutorial/exercise1-f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2276873"/>
            <a:ext cx="6163444" cy="410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81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Conceitos Básicos de Rede</a:t>
            </a:r>
            <a:endParaRPr lang="pt-BR" dirty="0"/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269876" y="2636912"/>
            <a:ext cx="979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err="1" smtClean="0"/>
              <a:t>Flume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12790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/>
              <a:t>Big Data </a:t>
            </a:r>
            <a:r>
              <a:rPr lang="pt-BR" sz="3000" b="1" u="sng" dirty="0" err="1"/>
              <a:t>Hadoop</a:t>
            </a:r>
            <a:r>
              <a:rPr lang="pt-BR" sz="3000" b="1" u="sng" dirty="0"/>
              <a:t> </a:t>
            </a:r>
            <a:r>
              <a:rPr lang="pt-BR" sz="3000" b="1" u="sng" dirty="0" smtClean="0"/>
              <a:t>– </a:t>
            </a:r>
            <a:r>
              <a:rPr lang="pt-BR" sz="3000" b="1" u="sng" dirty="0" err="1" smtClean="0"/>
              <a:t>Flume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2000" b="1" u="sng" dirty="0" smtClean="0"/>
              <a:t>Ingestão de dados Não Estruturados para </a:t>
            </a:r>
            <a:r>
              <a:rPr lang="pt-BR" sz="2000" b="1" u="sng" dirty="0"/>
              <a:t>o HDFS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Site Oficial: </a:t>
            </a:r>
            <a:r>
              <a:rPr lang="pt-BR" sz="2000" dirty="0">
                <a:hlinkClick r:id="rId3"/>
              </a:rPr>
              <a:t>http</a:t>
            </a:r>
            <a:r>
              <a:rPr lang="pt-BR" sz="2000" dirty="0" smtClean="0">
                <a:hlinkClick r:id="rId3"/>
              </a:rPr>
              <a:t>://flume.apache.org</a:t>
            </a:r>
            <a:r>
              <a:rPr lang="pt-BR" sz="2000" dirty="0">
                <a:hlinkClick r:id="rId3"/>
              </a:rPr>
              <a:t>/</a:t>
            </a:r>
            <a:endParaRPr lang="pt-BR" sz="2000" b="1" u="sng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6146" name="Picture 2" descr="Agent component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84" y="2492896"/>
            <a:ext cx="6563594" cy="274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9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smtClean="0"/>
              <a:t>Big Data </a:t>
            </a:r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Flume</a:t>
            </a:r>
            <a:endParaRPr lang="pt-BR" sz="3000" b="1" u="sng" dirty="0" smtClean="0"/>
          </a:p>
          <a:p>
            <a:endParaRPr lang="pt-BR" sz="1000" dirty="0" smtClean="0"/>
          </a:p>
          <a:p>
            <a:endParaRPr lang="pt-BR" sz="1000" dirty="0" smtClean="0"/>
          </a:p>
          <a:p>
            <a:endParaRPr lang="pt-BR" sz="1000" dirty="0" smtClean="0"/>
          </a:p>
          <a:p>
            <a:r>
              <a:rPr lang="pt-BR" sz="2000" b="1" dirty="0" smtClean="0"/>
              <a:t>Exemplo: </a:t>
            </a:r>
            <a:r>
              <a:rPr lang="pt-BR" sz="2000" dirty="0" smtClean="0"/>
              <a:t>ingestão de novos dados de um diretório em um servidor na rede.</a:t>
            </a:r>
          </a:p>
          <a:p>
            <a:pPr lvl="1"/>
            <a:endParaRPr lang="pt-BR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50" y="2204864"/>
            <a:ext cx="9838828" cy="289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3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smtClean="0"/>
              <a:t>Big Data </a:t>
            </a:r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Flume</a:t>
            </a:r>
            <a:endParaRPr lang="pt-BR" sz="3000" b="1" u="sng" dirty="0" smtClean="0"/>
          </a:p>
          <a:p>
            <a:endParaRPr lang="pt-BR" sz="1000" dirty="0" smtClean="0"/>
          </a:p>
          <a:p>
            <a:endParaRPr lang="pt-BR" sz="1000" dirty="0" smtClean="0"/>
          </a:p>
          <a:p>
            <a:endParaRPr lang="pt-BR" sz="1000" dirty="0" smtClean="0"/>
          </a:p>
          <a:p>
            <a:r>
              <a:rPr lang="pt-BR" sz="2000" b="1" dirty="0" smtClean="0"/>
              <a:t>Exemplo: </a:t>
            </a:r>
            <a:r>
              <a:rPr lang="pt-BR" sz="2000" dirty="0" smtClean="0"/>
              <a:t>ingestão de novos dados de um diretório em um servidor na rede.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lvl="1"/>
            <a:r>
              <a:rPr lang="pt-BR" dirty="0" smtClean="0">
                <a:solidFill>
                  <a:srgbClr val="33009A"/>
                </a:solidFill>
                <a:latin typeface="UbuntuMono-Regular"/>
              </a:rPr>
              <a:t>agent1.sources </a:t>
            </a:r>
            <a:r>
              <a:rPr lang="pt-B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pt-BR" dirty="0">
                <a:solidFill>
                  <a:srgbClr val="CD3300"/>
                </a:solidFill>
                <a:latin typeface="UbuntuMono-Regular"/>
              </a:rPr>
              <a:t>source1</a:t>
            </a:r>
          </a:p>
          <a:p>
            <a:pPr lvl="1"/>
            <a:r>
              <a:rPr lang="pt-BR" dirty="0">
                <a:solidFill>
                  <a:srgbClr val="33009A"/>
                </a:solidFill>
                <a:latin typeface="UbuntuMono-Regular"/>
              </a:rPr>
              <a:t>agent1.sinks </a:t>
            </a:r>
            <a:r>
              <a:rPr lang="pt-B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pt-BR" dirty="0">
                <a:solidFill>
                  <a:srgbClr val="CD3300"/>
                </a:solidFill>
                <a:latin typeface="UbuntuMono-Regular"/>
              </a:rPr>
              <a:t>sink1</a:t>
            </a:r>
          </a:p>
          <a:p>
            <a:pPr lvl="1"/>
            <a:r>
              <a:rPr lang="pt-BR" dirty="0">
                <a:solidFill>
                  <a:srgbClr val="33009A"/>
                </a:solidFill>
                <a:latin typeface="UbuntuMono-Regular"/>
              </a:rPr>
              <a:t>agent1.channels </a:t>
            </a:r>
            <a:r>
              <a:rPr lang="pt-B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pt-BR" dirty="0">
                <a:solidFill>
                  <a:srgbClr val="CD3300"/>
                </a:solidFill>
                <a:latin typeface="UbuntuMono-Regular"/>
              </a:rPr>
              <a:t>channel1</a:t>
            </a:r>
          </a:p>
          <a:p>
            <a:pPr lvl="1"/>
            <a:endParaRPr lang="pt-BR" dirty="0" smtClean="0">
              <a:solidFill>
                <a:srgbClr val="33009A"/>
              </a:solidFill>
              <a:latin typeface="UbuntuMono-Regular"/>
            </a:endParaRPr>
          </a:p>
          <a:p>
            <a:pPr lvl="1"/>
            <a:r>
              <a:rPr lang="pt-BR" dirty="0" smtClean="0">
                <a:solidFill>
                  <a:srgbClr val="33009A"/>
                </a:solidFill>
                <a:latin typeface="UbuntuMono-Regular"/>
              </a:rPr>
              <a:t>agent1.sources.source1.channels </a:t>
            </a:r>
            <a:r>
              <a:rPr lang="pt-B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pt-BR" dirty="0">
                <a:solidFill>
                  <a:srgbClr val="CD3300"/>
                </a:solidFill>
                <a:latin typeface="UbuntuMono-Regular"/>
              </a:rPr>
              <a:t>channel1</a:t>
            </a:r>
          </a:p>
          <a:p>
            <a:pPr lvl="1"/>
            <a:r>
              <a:rPr lang="pt-BR" dirty="0">
                <a:solidFill>
                  <a:srgbClr val="33009A"/>
                </a:solidFill>
                <a:latin typeface="UbuntuMono-Regular"/>
              </a:rPr>
              <a:t>agent1.sinks.sink1.channel </a:t>
            </a:r>
            <a:r>
              <a:rPr lang="pt-B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pt-BR" dirty="0">
                <a:solidFill>
                  <a:srgbClr val="CD3300"/>
                </a:solidFill>
                <a:latin typeface="UbuntuMono-Regular"/>
              </a:rPr>
              <a:t>channel1</a:t>
            </a:r>
          </a:p>
          <a:p>
            <a:pPr lvl="1"/>
            <a:endParaRPr lang="pt-BR" dirty="0" smtClean="0">
              <a:solidFill>
                <a:srgbClr val="33009A"/>
              </a:solidFill>
              <a:latin typeface="UbuntuMono-Regular"/>
            </a:endParaRPr>
          </a:p>
          <a:p>
            <a:pPr lvl="1"/>
            <a:r>
              <a:rPr lang="pt-BR" dirty="0" smtClean="0">
                <a:solidFill>
                  <a:srgbClr val="33009A"/>
                </a:solidFill>
                <a:latin typeface="UbuntuMono-Regular"/>
              </a:rPr>
              <a:t>agent1.sources.source1.type </a:t>
            </a:r>
            <a:r>
              <a:rPr lang="pt-B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pt-BR" dirty="0" err="1">
                <a:solidFill>
                  <a:srgbClr val="CD3300"/>
                </a:solidFill>
                <a:latin typeface="UbuntuMono-Regular"/>
              </a:rPr>
              <a:t>spooldir</a:t>
            </a:r>
            <a:endParaRPr lang="pt-BR" dirty="0">
              <a:solidFill>
                <a:srgbClr val="CD3300"/>
              </a:solidFill>
              <a:latin typeface="UbuntuMono-Regular"/>
            </a:endParaRPr>
          </a:p>
          <a:p>
            <a:pPr lvl="1"/>
            <a:r>
              <a:rPr lang="pt-BR" dirty="0">
                <a:solidFill>
                  <a:srgbClr val="33009A"/>
                </a:solidFill>
                <a:latin typeface="UbuntuMono-Regular"/>
              </a:rPr>
              <a:t>agent1.sources.source1.spoolDir </a:t>
            </a:r>
            <a:r>
              <a:rPr lang="pt-B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pt-BR" dirty="0">
                <a:solidFill>
                  <a:srgbClr val="CD3300"/>
                </a:solidFill>
                <a:latin typeface="UbuntuMono-Regular"/>
              </a:rPr>
              <a:t>/</a:t>
            </a:r>
            <a:r>
              <a:rPr lang="pt-BR" dirty="0" err="1">
                <a:solidFill>
                  <a:srgbClr val="CD3300"/>
                </a:solidFill>
                <a:latin typeface="UbuntuMono-Regular"/>
              </a:rPr>
              <a:t>tmp</a:t>
            </a:r>
            <a:r>
              <a:rPr lang="pt-BR" dirty="0">
                <a:solidFill>
                  <a:srgbClr val="CD3300"/>
                </a:solidFill>
                <a:latin typeface="UbuntuMono-Regular"/>
              </a:rPr>
              <a:t>/</a:t>
            </a:r>
            <a:r>
              <a:rPr lang="pt-BR" dirty="0" err="1">
                <a:solidFill>
                  <a:srgbClr val="CD3300"/>
                </a:solidFill>
                <a:latin typeface="UbuntuMono-Regular"/>
              </a:rPr>
              <a:t>spooldir</a:t>
            </a:r>
            <a:endParaRPr lang="pt-BR" dirty="0">
              <a:solidFill>
                <a:srgbClr val="CD3300"/>
              </a:solidFill>
              <a:latin typeface="UbuntuMono-Regular"/>
            </a:endParaRPr>
          </a:p>
          <a:p>
            <a:pPr lvl="1"/>
            <a:endParaRPr lang="pt-BR" dirty="0" smtClean="0">
              <a:solidFill>
                <a:srgbClr val="33009A"/>
              </a:solidFill>
              <a:latin typeface="UbuntuMono-Regular"/>
            </a:endParaRPr>
          </a:p>
          <a:p>
            <a:pPr lvl="1"/>
            <a:r>
              <a:rPr lang="pt-BR" dirty="0" smtClean="0">
                <a:solidFill>
                  <a:srgbClr val="33009A"/>
                </a:solidFill>
                <a:latin typeface="UbuntuMono-Regular"/>
              </a:rPr>
              <a:t>agent1.sinks.sink1.type </a:t>
            </a:r>
            <a:r>
              <a:rPr lang="pt-B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pt-BR" dirty="0" err="1">
                <a:solidFill>
                  <a:srgbClr val="CD3300"/>
                </a:solidFill>
                <a:latin typeface="UbuntuMono-Regular"/>
              </a:rPr>
              <a:t>logger</a:t>
            </a:r>
            <a:endParaRPr lang="pt-BR" dirty="0">
              <a:solidFill>
                <a:srgbClr val="CD3300"/>
              </a:solidFill>
              <a:latin typeface="UbuntuMono-Regular"/>
            </a:endParaRPr>
          </a:p>
          <a:p>
            <a:pPr lvl="1"/>
            <a:endParaRPr lang="pt-BR" dirty="0" smtClean="0">
              <a:solidFill>
                <a:srgbClr val="33009A"/>
              </a:solidFill>
              <a:latin typeface="UbuntuMono-Regular"/>
            </a:endParaRPr>
          </a:p>
          <a:p>
            <a:pPr lvl="1"/>
            <a:r>
              <a:rPr lang="pt-BR" dirty="0" smtClean="0">
                <a:solidFill>
                  <a:srgbClr val="33009A"/>
                </a:solidFill>
                <a:latin typeface="UbuntuMono-Regular"/>
              </a:rPr>
              <a:t>agent1.channels.channel1.type </a:t>
            </a:r>
            <a:r>
              <a:rPr lang="pt-BR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pt-BR" dirty="0" smtClean="0">
                <a:solidFill>
                  <a:srgbClr val="CD3300"/>
                </a:solidFill>
                <a:latin typeface="UbuntuMono-Regular"/>
              </a:rPr>
              <a:t>file</a:t>
            </a:r>
            <a:endParaRPr lang="pt-BR" sz="5400" dirty="0" smtClean="0"/>
          </a:p>
        </p:txBody>
      </p:sp>
    </p:spTree>
    <p:extLst>
      <p:ext uri="{BB962C8B-B14F-4D97-AF65-F5344CB8AC3E}">
        <p14:creationId xmlns:p14="http://schemas.microsoft.com/office/powerpoint/2010/main" val="353151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smtClean="0"/>
              <a:t>Big Data </a:t>
            </a:r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Flume</a:t>
            </a:r>
            <a:endParaRPr lang="pt-BR" sz="3000" b="1" u="sng" dirty="0" smtClean="0"/>
          </a:p>
          <a:p>
            <a:endParaRPr lang="pt-BR" sz="1000" dirty="0" smtClean="0"/>
          </a:p>
          <a:p>
            <a:endParaRPr lang="pt-BR" sz="1000" dirty="0" smtClean="0"/>
          </a:p>
          <a:p>
            <a:endParaRPr lang="pt-BR" sz="1000" dirty="0" smtClean="0"/>
          </a:p>
          <a:p>
            <a:r>
              <a:rPr lang="pt-BR" sz="2000" b="1" dirty="0" smtClean="0"/>
              <a:t>Exemplo: </a:t>
            </a:r>
            <a:r>
              <a:rPr lang="pt-BR" sz="2000" dirty="0" smtClean="0"/>
              <a:t>ingestão de novos dados de um diretório em um servidor na rede.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Comando para iniciar o agente: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lvl="1"/>
            <a:r>
              <a:rPr lang="pt-BR" sz="2000" b="1" dirty="0" err="1" smtClean="0"/>
              <a:t>flume-ng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agent</a:t>
            </a:r>
            <a:r>
              <a:rPr lang="pt-BR" sz="2000" b="1" dirty="0" smtClean="0"/>
              <a:t> \</a:t>
            </a:r>
          </a:p>
          <a:p>
            <a:pPr lvl="1"/>
            <a:r>
              <a:rPr lang="pt-BR" sz="2000" b="1" dirty="0" smtClean="0"/>
              <a:t>--</a:t>
            </a:r>
            <a:r>
              <a:rPr lang="pt-BR" sz="2000" b="1" dirty="0" err="1" smtClean="0"/>
              <a:t>conf</a:t>
            </a:r>
            <a:r>
              <a:rPr lang="pt-BR" sz="2000" b="1" dirty="0" smtClean="0"/>
              <a:t>-file </a:t>
            </a:r>
            <a:r>
              <a:rPr lang="pt-BR" sz="2000" b="1" dirty="0" err="1" smtClean="0"/>
              <a:t>spool-to-logger.properties</a:t>
            </a:r>
            <a:r>
              <a:rPr lang="pt-BR" sz="2000" b="1" dirty="0" smtClean="0"/>
              <a:t> \</a:t>
            </a:r>
          </a:p>
          <a:p>
            <a:pPr lvl="1"/>
            <a:r>
              <a:rPr lang="pt-BR" sz="2000" b="1" dirty="0" smtClean="0"/>
              <a:t>--</a:t>
            </a:r>
            <a:r>
              <a:rPr lang="pt-BR" sz="2000" b="1" dirty="0" err="1" smtClean="0"/>
              <a:t>name</a:t>
            </a:r>
            <a:r>
              <a:rPr lang="pt-BR" sz="2000" b="1" dirty="0" smtClean="0"/>
              <a:t> agent1 \</a:t>
            </a:r>
          </a:p>
          <a:p>
            <a:pPr lvl="1"/>
            <a:r>
              <a:rPr lang="pt-BR" sz="2000" b="1" dirty="0" smtClean="0"/>
              <a:t>--</a:t>
            </a:r>
            <a:r>
              <a:rPr lang="pt-BR" sz="2000" b="1" dirty="0" err="1" smtClean="0"/>
              <a:t>conf</a:t>
            </a:r>
            <a:r>
              <a:rPr lang="pt-BR" sz="2000" b="1" dirty="0" smtClean="0"/>
              <a:t> $FLUME_HOME/</a:t>
            </a:r>
            <a:r>
              <a:rPr lang="pt-BR" sz="2000" b="1" dirty="0" err="1" smtClean="0"/>
              <a:t>conf</a:t>
            </a:r>
            <a:r>
              <a:rPr lang="pt-BR" sz="2000" b="1" dirty="0" smtClean="0"/>
              <a:t> \</a:t>
            </a:r>
          </a:p>
          <a:p>
            <a:pPr lvl="1"/>
            <a:r>
              <a:rPr lang="pt-BR" sz="2000" b="1" dirty="0" smtClean="0"/>
              <a:t>-</a:t>
            </a:r>
            <a:r>
              <a:rPr lang="pt-BR" sz="2000" b="1" dirty="0" err="1" smtClean="0"/>
              <a:t>Dflume.root.logger</a:t>
            </a:r>
            <a:r>
              <a:rPr lang="pt-BR" sz="2000" b="1" dirty="0" smtClean="0"/>
              <a:t>=</a:t>
            </a:r>
            <a:r>
              <a:rPr lang="pt-BR" sz="2000" b="1" dirty="0" err="1" smtClean="0"/>
              <a:t>INFO,console</a:t>
            </a: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21233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Conceitos Básicos de Rede</a:t>
            </a:r>
            <a:endParaRPr lang="pt-BR" dirty="0"/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269876" y="2636912"/>
            <a:ext cx="979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err="1" smtClean="0"/>
              <a:t>Map</a:t>
            </a:r>
            <a:r>
              <a:rPr lang="pt-BR" sz="6000" b="1" dirty="0" smtClean="0"/>
              <a:t> </a:t>
            </a:r>
            <a:r>
              <a:rPr lang="pt-BR" sz="6000" b="1" dirty="0" err="1" smtClean="0"/>
              <a:t>Reduce</a:t>
            </a:r>
            <a:r>
              <a:rPr lang="pt-BR" sz="6000" b="1" dirty="0" smtClean="0"/>
              <a:t>/</a:t>
            </a:r>
            <a:r>
              <a:rPr lang="pt-BR" sz="6000" b="1" dirty="0" err="1" smtClean="0"/>
              <a:t>Hadoop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19145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smtClean="0"/>
              <a:t>Introdução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2000" b="1" u="sng" dirty="0" smtClean="0"/>
              <a:t>Origem</a:t>
            </a:r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Criado por Doug </a:t>
            </a:r>
            <a:r>
              <a:rPr lang="pt-BR" sz="2000" dirty="0" err="1" smtClean="0"/>
              <a:t>Cutting</a:t>
            </a:r>
            <a:r>
              <a:rPr lang="pt-BR" sz="2000" dirty="0" smtClean="0"/>
              <a:t>, criador do Apache </a:t>
            </a:r>
            <a:r>
              <a:rPr lang="pt-BR" sz="2000" dirty="0" err="1" smtClean="0"/>
              <a:t>Lucene</a:t>
            </a:r>
            <a:r>
              <a:rPr lang="pt-BR" sz="2000" dirty="0" smtClean="0"/>
              <a:t> (biblioteca de busca de texto).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Originado </a:t>
            </a:r>
            <a:r>
              <a:rPr lang="pt-BR" sz="2000" dirty="0"/>
              <a:t>pelo projeto Apache </a:t>
            </a:r>
            <a:r>
              <a:rPr lang="pt-BR" sz="2000" dirty="0" err="1"/>
              <a:t>Nutch</a:t>
            </a:r>
            <a:r>
              <a:rPr lang="pt-BR" sz="2000" dirty="0"/>
              <a:t> (</a:t>
            </a:r>
            <a:r>
              <a:rPr lang="pt-BR" sz="2000" dirty="0" err="1"/>
              <a:t>engine</a:t>
            </a:r>
            <a:r>
              <a:rPr lang="pt-BR" sz="2000" dirty="0"/>
              <a:t> de busca na web), em 2002.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Desafio: Escalabilidade! (Bilhões de páginas na web!)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1028" name="Picture 4" descr="Resultado de imagem para had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17" y="1484784"/>
            <a:ext cx="534916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94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smtClean="0"/>
              <a:t>Introdução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2000" b="1" u="sng" dirty="0" smtClean="0"/>
              <a:t>Linha do Tempo</a:t>
            </a:r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238286686"/>
              </p:ext>
            </p:extLst>
          </p:nvPr>
        </p:nvGraphicFramePr>
        <p:xfrm>
          <a:off x="1773932" y="1340768"/>
          <a:ext cx="9577064" cy="5084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11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smtClean="0"/>
              <a:t>Introdução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981844" y="1519624"/>
            <a:ext cx="3957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/>
              <a:t>Armazenamento</a:t>
            </a:r>
          </a:p>
          <a:p>
            <a:pPr algn="ctr"/>
            <a:r>
              <a:rPr lang="pt-BR" sz="3000" b="1" dirty="0" smtClean="0"/>
              <a:t>no</a:t>
            </a:r>
          </a:p>
          <a:p>
            <a:pPr algn="ctr"/>
            <a:r>
              <a:rPr lang="pt-BR" sz="3000" b="1" dirty="0" smtClean="0"/>
              <a:t>HDFS</a:t>
            </a:r>
            <a:endParaRPr lang="pt-BR" sz="3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66826" y="1519624"/>
            <a:ext cx="3088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/>
              <a:t>Processamento </a:t>
            </a:r>
          </a:p>
          <a:p>
            <a:pPr algn="ctr"/>
            <a:r>
              <a:rPr lang="pt-BR" sz="3000" b="1" dirty="0" smtClean="0"/>
              <a:t>No</a:t>
            </a:r>
          </a:p>
          <a:p>
            <a:pPr algn="ctr"/>
            <a:r>
              <a:rPr lang="pt-BR" sz="3000" b="1" dirty="0" err="1" smtClean="0"/>
              <a:t>Map</a:t>
            </a:r>
            <a:r>
              <a:rPr lang="pt-BR" sz="3000" b="1" dirty="0" smtClean="0"/>
              <a:t> </a:t>
            </a:r>
            <a:r>
              <a:rPr lang="pt-BR" sz="3000" b="1" dirty="0" err="1" smtClean="0"/>
              <a:t>Reduce</a:t>
            </a:r>
            <a:endParaRPr lang="pt-BR" sz="3000" b="1" dirty="0"/>
          </a:p>
        </p:txBody>
      </p:sp>
      <p:grpSp>
        <p:nvGrpSpPr>
          <p:cNvPr id="12" name="Grupo 11"/>
          <p:cNvGrpSpPr/>
          <p:nvPr/>
        </p:nvGrpSpPr>
        <p:grpSpPr>
          <a:xfrm>
            <a:off x="5014292" y="3141358"/>
            <a:ext cx="2885994" cy="2561638"/>
            <a:chOff x="4615339" y="2924944"/>
            <a:chExt cx="3240360" cy="2770424"/>
          </a:xfrm>
        </p:grpSpPr>
        <p:grpSp>
          <p:nvGrpSpPr>
            <p:cNvPr id="8" name="Grupo 7"/>
            <p:cNvGrpSpPr/>
            <p:nvPr/>
          </p:nvGrpSpPr>
          <p:grpSpPr>
            <a:xfrm>
              <a:off x="4615339" y="2924944"/>
              <a:ext cx="3240360" cy="1872208"/>
              <a:chOff x="4615339" y="2924944"/>
              <a:chExt cx="3240360" cy="1872208"/>
            </a:xfrm>
          </p:grpSpPr>
          <p:sp>
            <p:nvSpPr>
              <p:cNvPr id="3" name="Nuvem 2"/>
              <p:cNvSpPr/>
              <p:nvPr/>
            </p:nvSpPr>
            <p:spPr>
              <a:xfrm>
                <a:off x="4615339" y="2924944"/>
                <a:ext cx="3240360" cy="1872208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Seta em curva para baixo 4"/>
              <p:cNvSpPr/>
              <p:nvPr/>
            </p:nvSpPr>
            <p:spPr>
              <a:xfrm>
                <a:off x="5725988" y="3501008"/>
                <a:ext cx="936104" cy="288032"/>
              </a:xfrm>
              <a:prstGeom prst="curved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Seta em curva para baixo 9"/>
              <p:cNvSpPr/>
              <p:nvPr/>
            </p:nvSpPr>
            <p:spPr>
              <a:xfrm rot="10800000">
                <a:off x="5734372" y="4005064"/>
                <a:ext cx="936104" cy="288032"/>
              </a:xfrm>
              <a:prstGeom prst="curved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CaixaDeTexto 10"/>
            <p:cNvSpPr txBox="1"/>
            <p:nvPr/>
          </p:nvSpPr>
          <p:spPr>
            <a:xfrm>
              <a:off x="5338327" y="5096217"/>
              <a:ext cx="1728192" cy="59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 smtClean="0"/>
                <a:t>Cluster</a:t>
              </a:r>
              <a:endParaRPr lang="pt-BR" sz="3000" b="1" dirty="0"/>
            </a:p>
          </p:txBody>
        </p:sp>
      </p:grpSp>
      <p:sp>
        <p:nvSpPr>
          <p:cNvPr id="13" name="Seta em curva para baixo 12"/>
          <p:cNvSpPr/>
          <p:nvPr/>
        </p:nvSpPr>
        <p:spPr>
          <a:xfrm rot="2699407" flipV="1">
            <a:off x="1977182" y="3573015"/>
            <a:ext cx="1478346" cy="576064"/>
          </a:xfrm>
          <a:prstGeom prst="curvedDownArrow">
            <a:avLst>
              <a:gd name="adj1" fmla="val 25000"/>
              <a:gd name="adj2" fmla="val 5413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 em curva para baixo 14"/>
          <p:cNvSpPr/>
          <p:nvPr/>
        </p:nvSpPr>
        <p:spPr>
          <a:xfrm rot="18455627" flipH="1" flipV="1">
            <a:off x="8924547" y="3603699"/>
            <a:ext cx="1478346" cy="576064"/>
          </a:xfrm>
          <a:prstGeom prst="curvedDownArrow">
            <a:avLst>
              <a:gd name="adj1" fmla="val 25000"/>
              <a:gd name="adj2" fmla="val 5413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4171583" y="1988840"/>
            <a:ext cx="4659133" cy="3989823"/>
            <a:chOff x="4615339" y="2924944"/>
            <a:chExt cx="3240360" cy="2725271"/>
          </a:xfrm>
        </p:grpSpPr>
        <p:grpSp>
          <p:nvGrpSpPr>
            <p:cNvPr id="17" name="Grupo 16"/>
            <p:cNvGrpSpPr/>
            <p:nvPr/>
          </p:nvGrpSpPr>
          <p:grpSpPr>
            <a:xfrm>
              <a:off x="4615339" y="2924944"/>
              <a:ext cx="3240360" cy="2171273"/>
              <a:chOff x="4615339" y="2924944"/>
              <a:chExt cx="3240360" cy="2171273"/>
            </a:xfrm>
          </p:grpSpPr>
          <p:sp>
            <p:nvSpPr>
              <p:cNvPr id="19" name="Nuvem 18"/>
              <p:cNvSpPr/>
              <p:nvPr/>
            </p:nvSpPr>
            <p:spPr>
              <a:xfrm>
                <a:off x="4615339" y="2924944"/>
                <a:ext cx="3240360" cy="2171273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Seta em curva para baixo 19"/>
              <p:cNvSpPr/>
              <p:nvPr/>
            </p:nvSpPr>
            <p:spPr>
              <a:xfrm>
                <a:off x="5725988" y="3501008"/>
                <a:ext cx="936104" cy="288032"/>
              </a:xfrm>
              <a:prstGeom prst="curved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Seta em curva para baixo 20"/>
              <p:cNvSpPr/>
              <p:nvPr/>
            </p:nvSpPr>
            <p:spPr>
              <a:xfrm rot="10800000">
                <a:off x="5734372" y="4005064"/>
                <a:ext cx="936104" cy="288032"/>
              </a:xfrm>
              <a:prstGeom prst="curved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CaixaDeTexto 17"/>
            <p:cNvSpPr txBox="1"/>
            <p:nvPr/>
          </p:nvSpPr>
          <p:spPr>
            <a:xfrm>
              <a:off x="5338327" y="5096217"/>
              <a:ext cx="17281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 smtClean="0"/>
                <a:t>Cluster</a:t>
              </a:r>
              <a:endParaRPr lang="pt-BR" sz="3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547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- </a:t>
            </a:r>
            <a:r>
              <a:rPr lang="pt-BR" sz="3000" b="1" u="sng" dirty="0" smtClean="0"/>
              <a:t>Ecossistema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Ecossistema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859" y="1316732"/>
            <a:ext cx="7753209" cy="53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6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Conceitos Básicos de Rede</a:t>
            </a:r>
            <a:endParaRPr lang="pt-BR" dirty="0"/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269876" y="2636912"/>
            <a:ext cx="979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smtClean="0"/>
              <a:t>HDFS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16579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HDFS (</a:t>
            </a:r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</a:t>
            </a:r>
            <a:r>
              <a:rPr lang="pt-BR" sz="3000" b="1" u="sng" dirty="0" err="1" smtClean="0"/>
              <a:t>Distributed</a:t>
            </a:r>
            <a:r>
              <a:rPr lang="pt-BR" sz="3000" b="1" u="sng" dirty="0" smtClean="0"/>
              <a:t> </a:t>
            </a:r>
            <a:r>
              <a:rPr lang="pt-BR" sz="3000" b="1" u="sng" dirty="0" err="1" smtClean="0"/>
              <a:t>Filesystem</a:t>
            </a:r>
            <a:r>
              <a:rPr lang="pt-BR" sz="3000" b="1" u="sng" dirty="0" smtClean="0"/>
              <a:t>)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sp>
        <p:nvSpPr>
          <p:cNvPr id="3" name="Retângulo 2"/>
          <p:cNvSpPr/>
          <p:nvPr/>
        </p:nvSpPr>
        <p:spPr>
          <a:xfrm>
            <a:off x="5374332" y="2852936"/>
            <a:ext cx="1368152" cy="1800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518348" y="4757082"/>
            <a:ext cx="112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280 MB</a:t>
            </a:r>
            <a:endParaRPr lang="pt-BR" sz="2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4906280" y="2420888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Arquivo.txt</a:t>
            </a:r>
            <a:endParaRPr lang="pt-BR" sz="2000" b="1" dirty="0"/>
          </a:p>
        </p:txBody>
      </p:sp>
      <p:sp>
        <p:nvSpPr>
          <p:cNvPr id="8" name="Retângulo 7"/>
          <p:cNvSpPr/>
          <p:nvPr/>
        </p:nvSpPr>
        <p:spPr>
          <a:xfrm>
            <a:off x="3079803" y="1350595"/>
            <a:ext cx="6120680" cy="43428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230316" y="1412776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/>
              <a:t>HDFS</a:t>
            </a:r>
            <a:endParaRPr lang="pt-BR" sz="30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74332" y="2888261"/>
            <a:ext cx="1368152" cy="540739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b="1" dirty="0" smtClean="0"/>
              <a:t>128 MB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374332" y="3429000"/>
            <a:ext cx="1368000" cy="61200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b="1" dirty="0" smtClean="0"/>
              <a:t>128 MB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374332" y="4077072"/>
            <a:ext cx="1368152" cy="540739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b="1" dirty="0" smtClean="0"/>
              <a:t>24 MB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042184" y="298766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Bloco 1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042184" y="356837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Bloco 2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042184" y="4162775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Bloco 3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68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693</Words>
  <Application>Microsoft Office PowerPoint</Application>
  <PresentationFormat>Personalizar</PresentationFormat>
  <Paragraphs>275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       Administração de Banco de Dados Oracle: Introdução</vt:lpstr>
      <vt:lpstr>Índice</vt:lpstr>
      <vt:lpstr>Conceitos Básicos de Rede</vt:lpstr>
      <vt:lpstr>Índice</vt:lpstr>
      <vt:lpstr>Índice</vt:lpstr>
      <vt:lpstr>Índice</vt:lpstr>
      <vt:lpstr>Índice</vt:lpstr>
      <vt:lpstr>Conceitos Básicos de Rede</vt:lpstr>
      <vt:lpstr>Índice</vt:lpstr>
      <vt:lpstr>Índice</vt:lpstr>
      <vt:lpstr>Índice</vt:lpstr>
      <vt:lpstr>Índice</vt:lpstr>
      <vt:lpstr>Índice</vt:lpstr>
      <vt:lpstr>Índice</vt:lpstr>
      <vt:lpstr>Índice</vt:lpstr>
      <vt:lpstr>Conceitos Básicos de Rede</vt:lpstr>
      <vt:lpstr>Índice</vt:lpstr>
      <vt:lpstr>Índice</vt:lpstr>
      <vt:lpstr>Índice</vt:lpstr>
      <vt:lpstr>Índice</vt:lpstr>
      <vt:lpstr>Índice</vt:lpstr>
      <vt:lpstr>Conceitos Básicos de Rede</vt:lpstr>
      <vt:lpstr>Índice</vt:lpstr>
      <vt:lpstr>Índice</vt:lpstr>
      <vt:lpstr>Conceitos Básicos de Rede</vt:lpstr>
      <vt:lpstr>Índice</vt:lpstr>
      <vt:lpstr>Índice</vt:lpstr>
      <vt:lpstr>Índice</vt:lpstr>
      <vt:lpstr>Índice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Administração de Banco de Dados Oracle: Introdução</dc:title>
  <dc:creator>Junior®</dc:creator>
  <cp:lastModifiedBy>Junior®</cp:lastModifiedBy>
  <cp:revision>511</cp:revision>
  <dcterms:created xsi:type="dcterms:W3CDTF">2017-04-22T16:06:56Z</dcterms:created>
  <dcterms:modified xsi:type="dcterms:W3CDTF">2017-09-03T23:40:07Z</dcterms:modified>
</cp:coreProperties>
</file>