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45" r:id="rId4"/>
    <p:sldId id="491" r:id="rId5"/>
    <p:sldId id="465" r:id="rId6"/>
    <p:sldId id="492" r:id="rId7"/>
    <p:sldId id="494" r:id="rId8"/>
    <p:sldId id="495" r:id="rId9"/>
    <p:sldId id="496" r:id="rId10"/>
    <p:sldId id="497" r:id="rId11"/>
    <p:sldId id="493" r:id="rId12"/>
    <p:sldId id="498" r:id="rId13"/>
    <p:sldId id="499" r:id="rId14"/>
    <p:sldId id="500" r:id="rId15"/>
    <p:sldId id="501" r:id="rId16"/>
    <p:sldId id="503" r:id="rId17"/>
    <p:sldId id="504" r:id="rId18"/>
    <p:sldId id="502" r:id="rId19"/>
    <p:sldId id="505" r:id="rId20"/>
    <p:sldId id="506" r:id="rId21"/>
    <p:sldId id="507" r:id="rId22"/>
    <p:sldId id="508" r:id="rId23"/>
    <p:sldId id="509" r:id="rId24"/>
    <p:sldId id="510" r:id="rId25"/>
    <p:sldId id="490" r:id="rId26"/>
  </p:sldIdLst>
  <p:sldSz cx="1218882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4660"/>
  </p:normalViewPr>
  <p:slideViewPr>
    <p:cSldViewPr>
      <p:cViewPr>
        <p:scale>
          <a:sx n="60" d="100"/>
          <a:sy n="60" d="100"/>
        </p:scale>
        <p:origin x="-942" y="-1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77DC-EE48-4D24-8400-D1B3E5ACAFCD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8A46-0E1A-4807-807A-ECDD1CA7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7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377DC-EE48-4D24-8400-D1B3E5ACAFCD}" type="datetimeFigureOut">
              <a:rPr lang="pt-BR" smtClean="0"/>
              <a:t>08/09/2017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8A46-0E1A-4807-807A-ECDD1CA7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29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>Administração de Banco de Dados Oracle: Introdução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74732" y="3429000"/>
            <a:ext cx="280831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349996" y="4293096"/>
            <a:ext cx="36004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845940" y="1188035"/>
            <a:ext cx="101988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/>
              <a:t>Pós-Graduação Big Data</a:t>
            </a:r>
          </a:p>
          <a:p>
            <a:endParaRPr lang="pt-BR" sz="4000" b="1" dirty="0" smtClean="0"/>
          </a:p>
          <a:p>
            <a:endParaRPr lang="pt-BR" sz="4000" b="1" dirty="0" smtClean="0"/>
          </a:p>
          <a:p>
            <a:r>
              <a:rPr lang="pt-BR" sz="4000" b="1" dirty="0"/>
              <a:t>Bloco B: Infraestrutura para Big Data (Volume)</a:t>
            </a:r>
          </a:p>
          <a:p>
            <a:r>
              <a:rPr lang="pt-BR" sz="4000" b="1" dirty="0" smtClean="0"/>
              <a:t>Módulo 1 (</a:t>
            </a:r>
            <a:r>
              <a:rPr lang="pt-BR" sz="4000" b="1" dirty="0" err="1" smtClean="0"/>
              <a:t>Map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Reduce</a:t>
            </a:r>
            <a:r>
              <a:rPr lang="pt-BR" sz="4000" b="1" dirty="0" smtClean="0"/>
              <a:t>/</a:t>
            </a:r>
            <a:r>
              <a:rPr lang="pt-BR" sz="4000" b="1" dirty="0" err="1" smtClean="0"/>
              <a:t>Hadoop</a:t>
            </a:r>
            <a:r>
              <a:rPr lang="pt-BR" sz="4000" b="1" dirty="0" smtClean="0"/>
              <a:t>)</a:t>
            </a:r>
          </a:p>
          <a:p>
            <a:endParaRPr lang="pt-BR" sz="4000" b="1" dirty="0"/>
          </a:p>
          <a:p>
            <a:endParaRPr lang="pt-B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4735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err="1" smtClean="0"/>
              <a:t>Hive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dirty="0" smtClean="0"/>
              <a:t>Tipos de Dados - Exemplo</a:t>
            </a:r>
            <a:endParaRPr lang="pt-BR" sz="3000" dirty="0"/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3000" dirty="0" smtClean="0"/>
              <a:t>Delimitadores de Campo Default</a:t>
            </a:r>
            <a:endParaRPr lang="pt-BR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484784"/>
            <a:ext cx="8030694" cy="168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4077072"/>
            <a:ext cx="8064896" cy="2624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2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err="1" smtClean="0"/>
              <a:t>Hive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dirty="0" err="1"/>
              <a:t>Hive</a:t>
            </a:r>
            <a:r>
              <a:rPr lang="pt-BR" sz="3000" dirty="0"/>
              <a:t> </a:t>
            </a:r>
            <a:r>
              <a:rPr lang="pt-BR" sz="3000" dirty="0" err="1"/>
              <a:t>One</a:t>
            </a:r>
            <a:r>
              <a:rPr lang="pt-BR" sz="3000" dirty="0"/>
              <a:t> </a:t>
            </a:r>
            <a:r>
              <a:rPr lang="pt-BR" sz="3000" dirty="0" err="1"/>
              <a:t>Shot</a:t>
            </a:r>
            <a:r>
              <a:rPr lang="pt-BR" sz="3000" dirty="0"/>
              <a:t> </a:t>
            </a:r>
            <a:r>
              <a:rPr lang="pt-BR" sz="3000" dirty="0" err="1"/>
              <a:t>Commands</a:t>
            </a:r>
            <a:endParaRPr lang="pt-BR" sz="3000" dirty="0"/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Exibe o resultado do SQL no </a:t>
            </a:r>
            <a:r>
              <a:rPr lang="pt-BR" sz="2000" dirty="0" err="1" smtClean="0"/>
              <a:t>teminal</a:t>
            </a:r>
            <a:r>
              <a:rPr lang="pt-BR" sz="20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Exibe o conteúdo do SQL no </a:t>
            </a:r>
            <a:r>
              <a:rPr lang="pt-BR" sz="2000" dirty="0" err="1" smtClean="0"/>
              <a:t>teminal</a:t>
            </a:r>
            <a:r>
              <a:rPr lang="pt-BR" sz="2000" dirty="0" smtClean="0"/>
              <a:t> de forma </a:t>
            </a:r>
            <a:r>
              <a:rPr lang="pt-BR" sz="2000" dirty="0" err="1" smtClean="0"/>
              <a:t>silencionsa</a:t>
            </a:r>
            <a:r>
              <a:rPr lang="pt-BR" sz="2000" dirty="0" smtClean="0"/>
              <a:t> e direciona o resultado para arquivo: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324" y="4281765"/>
            <a:ext cx="7573356" cy="134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2204864"/>
            <a:ext cx="5184576" cy="137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4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- </a:t>
            </a:r>
            <a:r>
              <a:rPr lang="pt-BR" sz="3000" b="1" u="sng" dirty="0" err="1" smtClean="0"/>
              <a:t>Hive</a:t>
            </a:r>
            <a:endParaRPr lang="pt-BR" sz="3000" b="1" u="sng" dirty="0" smtClean="0"/>
          </a:p>
          <a:p>
            <a:endParaRPr lang="pt-BR" sz="1000" dirty="0" smtClean="0"/>
          </a:p>
          <a:p>
            <a:endParaRPr lang="pt-BR" sz="1000" dirty="0" smtClean="0"/>
          </a:p>
          <a:p>
            <a:endParaRPr lang="pt-BR" sz="1000" dirty="0" smtClean="0"/>
          </a:p>
          <a:p>
            <a:r>
              <a:rPr lang="pt-BR" sz="3000" dirty="0" smtClean="0"/>
              <a:t>Exibindo/Alterando delimitadores das tabelas</a:t>
            </a:r>
          </a:p>
          <a:p>
            <a:endParaRPr lang="pt-BR" sz="2000" b="1" u="sng" dirty="0" smtClean="0"/>
          </a:p>
          <a:p>
            <a:endParaRPr lang="pt-BR" sz="2000" b="1" u="sng" dirty="0"/>
          </a:p>
          <a:p>
            <a:endParaRPr lang="pt-BR" sz="2000" b="1" u="sng" dirty="0" smtClean="0"/>
          </a:p>
          <a:p>
            <a:endParaRPr lang="pt-BR" sz="2000" b="1" u="sng" dirty="0"/>
          </a:p>
          <a:p>
            <a:endParaRPr lang="pt-BR" sz="2000" b="1" u="sng" dirty="0" smtClean="0"/>
          </a:p>
          <a:p>
            <a:endParaRPr lang="pt-BR" sz="2000" b="1" u="sng" dirty="0"/>
          </a:p>
          <a:p>
            <a:endParaRPr lang="pt-BR" sz="2000" b="1" u="sng" dirty="0" smtClean="0"/>
          </a:p>
          <a:p>
            <a:endParaRPr lang="pt-BR" sz="2000" b="1" u="sng" dirty="0"/>
          </a:p>
          <a:p>
            <a:endParaRPr lang="pt-BR" sz="2000" b="1" u="sng" dirty="0" smtClean="0"/>
          </a:p>
          <a:p>
            <a:endParaRPr lang="pt-BR" sz="2000" b="1" u="sng" dirty="0"/>
          </a:p>
          <a:p>
            <a:endParaRPr lang="pt-BR" sz="2000" b="1" u="sng" dirty="0" smtClean="0"/>
          </a:p>
          <a:p>
            <a:endParaRPr lang="pt-BR" sz="2000" b="1" u="sng" dirty="0"/>
          </a:p>
          <a:p>
            <a:endParaRPr lang="pt-BR" sz="2000" b="1" u="sng" dirty="0" smtClean="0"/>
          </a:p>
          <a:p>
            <a:endParaRPr lang="pt-BR" sz="2000" b="1" u="sng" dirty="0"/>
          </a:p>
          <a:p>
            <a:r>
              <a:rPr lang="pt-BR" sz="3000" dirty="0" smtClean="0">
                <a:solidFill>
                  <a:srgbClr val="FF0000"/>
                </a:solidFill>
              </a:rPr>
              <a:t>*</a:t>
            </a:r>
            <a:r>
              <a:rPr lang="pt-BR" sz="3000" dirty="0" err="1" smtClean="0">
                <a:solidFill>
                  <a:srgbClr val="FF0000"/>
                </a:solidFill>
              </a:rPr>
              <a:t>Schema</a:t>
            </a:r>
            <a:r>
              <a:rPr lang="pt-BR" sz="3000" dirty="0" smtClean="0">
                <a:solidFill>
                  <a:srgbClr val="FF0000"/>
                </a:solidFill>
              </a:rPr>
              <a:t> </a:t>
            </a:r>
            <a:r>
              <a:rPr lang="pt-BR" sz="3000" dirty="0" err="1">
                <a:solidFill>
                  <a:srgbClr val="FF0000"/>
                </a:solidFill>
              </a:rPr>
              <a:t>on</a:t>
            </a:r>
            <a:r>
              <a:rPr lang="pt-BR" sz="3000" dirty="0">
                <a:solidFill>
                  <a:srgbClr val="FF0000"/>
                </a:solidFill>
              </a:rPr>
              <a:t> </a:t>
            </a:r>
            <a:r>
              <a:rPr lang="pt-BR" sz="3000" dirty="0" err="1">
                <a:solidFill>
                  <a:srgbClr val="FF0000"/>
                </a:solidFill>
              </a:rPr>
              <a:t>Read</a:t>
            </a:r>
            <a:r>
              <a:rPr lang="pt-BR" sz="3000" dirty="0">
                <a:solidFill>
                  <a:srgbClr val="FF0000"/>
                </a:solidFill>
              </a:rPr>
              <a:t>!</a:t>
            </a:r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62" y="1844824"/>
            <a:ext cx="8734042" cy="347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2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err="1" smtClean="0"/>
              <a:t>Hive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b="1" dirty="0" err="1" smtClean="0"/>
              <a:t>HiveQL</a:t>
            </a:r>
            <a:r>
              <a:rPr lang="pt-BR" sz="3000" b="1" dirty="0" smtClean="0"/>
              <a:t> (</a:t>
            </a:r>
            <a:r>
              <a:rPr lang="pt-BR" sz="3000" b="1" dirty="0" err="1" smtClean="0"/>
              <a:t>Databases</a:t>
            </a:r>
            <a:r>
              <a:rPr lang="pt-BR" sz="3000" b="1" dirty="0" smtClean="0"/>
              <a:t>)</a:t>
            </a:r>
            <a:endParaRPr lang="pt-BR" sz="3000" b="1" dirty="0"/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Se você não especificar qual </a:t>
            </a:r>
            <a:r>
              <a:rPr lang="pt-BR" sz="2000" dirty="0" err="1" smtClean="0"/>
              <a:t>database</a:t>
            </a:r>
            <a:r>
              <a:rPr lang="pt-BR" sz="2000" dirty="0" smtClean="0"/>
              <a:t> quer utilizar, o </a:t>
            </a:r>
            <a:r>
              <a:rPr lang="pt-BR" sz="2000" dirty="0" err="1" smtClean="0"/>
              <a:t>Hive</a:t>
            </a:r>
            <a:r>
              <a:rPr lang="pt-BR" sz="2000" dirty="0" smtClean="0"/>
              <a:t> usará a “Default”.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O diretório dos </a:t>
            </a:r>
            <a:r>
              <a:rPr lang="pt-BR" sz="2000" dirty="0" err="1" smtClean="0"/>
              <a:t>databases</a:t>
            </a:r>
            <a:r>
              <a:rPr lang="pt-BR" sz="2000" dirty="0" smtClean="0"/>
              <a:t> é especificado no parâmetro </a:t>
            </a:r>
            <a:r>
              <a:rPr lang="pt-BR" sz="2000" dirty="0" err="1" smtClean="0"/>
              <a:t>hive.metastore.warehouse.dir</a:t>
            </a: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Você pode alterar o local do repositório através do comando: </a:t>
            </a:r>
          </a:p>
          <a:p>
            <a:r>
              <a:rPr lang="pt-BR" sz="2000" dirty="0"/>
              <a:t>	</a:t>
            </a:r>
            <a:r>
              <a:rPr lang="pt-BR" sz="2000" dirty="0" smtClean="0"/>
              <a:t>CREATE DATABASE teste LOCATION ‘/meu </a:t>
            </a:r>
            <a:r>
              <a:rPr lang="pt-BR" sz="2000" dirty="0" err="1" smtClean="0"/>
              <a:t>diretorio</a:t>
            </a:r>
            <a:r>
              <a:rPr lang="pt-BR" sz="2000" dirty="0" smtClean="0"/>
              <a:t>/pasta’</a:t>
            </a:r>
          </a:p>
          <a:p>
            <a:endParaRPr lang="pt-BR" sz="2000" dirty="0"/>
          </a:p>
          <a:p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7709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err="1" smtClean="0"/>
              <a:t>Hive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b="1" dirty="0" err="1"/>
              <a:t>HiveQL</a:t>
            </a:r>
            <a:r>
              <a:rPr lang="pt-BR" sz="3000" b="1" dirty="0"/>
              <a:t> </a:t>
            </a:r>
            <a:r>
              <a:rPr lang="pt-BR" sz="3000" b="1" dirty="0" smtClean="0"/>
              <a:t>(</a:t>
            </a:r>
            <a:r>
              <a:rPr lang="pt-BR" sz="3000" b="1" dirty="0" err="1" smtClean="0"/>
              <a:t>Create</a:t>
            </a:r>
            <a:r>
              <a:rPr lang="pt-BR" sz="3000" b="1" dirty="0" smtClean="0"/>
              <a:t> </a:t>
            </a:r>
            <a:r>
              <a:rPr lang="pt-BR" sz="3000" b="1" dirty="0" err="1" smtClean="0"/>
              <a:t>Table</a:t>
            </a:r>
            <a:r>
              <a:rPr lang="pt-BR" sz="3000" b="1" dirty="0" smtClean="0"/>
              <a:t>)</a:t>
            </a:r>
            <a:endParaRPr lang="pt-BR" sz="3000" b="1" dirty="0"/>
          </a:p>
          <a:p>
            <a:endParaRPr lang="pt-BR" sz="2000" b="1" u="sng" dirty="0" smtClean="0"/>
          </a:p>
          <a:p>
            <a:endParaRPr lang="pt-BR" sz="2000" b="1" u="sng" dirty="0"/>
          </a:p>
          <a:p>
            <a:endParaRPr lang="pt-BR" sz="2000" b="1" u="sng" dirty="0" smtClean="0"/>
          </a:p>
          <a:p>
            <a:endParaRPr lang="pt-BR" sz="2000" b="1" u="sng" dirty="0"/>
          </a:p>
          <a:p>
            <a:endParaRPr lang="pt-BR" sz="2000" b="1" u="sng" dirty="0" smtClean="0"/>
          </a:p>
          <a:p>
            <a:endParaRPr lang="pt-BR" sz="2000" b="1" u="sng" dirty="0"/>
          </a:p>
          <a:p>
            <a:endParaRPr lang="pt-BR" sz="2000" b="1" u="sng" dirty="0" smtClean="0"/>
          </a:p>
          <a:p>
            <a:endParaRPr lang="pt-BR" sz="2000" b="1" u="sng" dirty="0"/>
          </a:p>
          <a:p>
            <a:endParaRPr lang="pt-BR" sz="2000" b="1" u="sng" dirty="0" smtClean="0"/>
          </a:p>
          <a:p>
            <a:endParaRPr lang="pt-BR" sz="2000" b="1" u="sng" dirty="0"/>
          </a:p>
          <a:p>
            <a:endParaRPr lang="pt-BR" sz="2000" b="1" u="sng" dirty="0" smtClean="0"/>
          </a:p>
          <a:p>
            <a:r>
              <a:rPr lang="pt-BR" sz="2000" b="1" dirty="0" smtClean="0"/>
              <a:t>Visualizar a Estrutura de uma tabela</a:t>
            </a:r>
          </a:p>
          <a:p>
            <a:endParaRPr lang="pt-BR" sz="2000" b="1" dirty="0"/>
          </a:p>
          <a:p>
            <a:r>
              <a:rPr lang="pt-BR" sz="2000" b="1" dirty="0" smtClean="0"/>
              <a:t>DESCRIBE [</a:t>
            </a:r>
            <a:r>
              <a:rPr lang="pt-BR" sz="2000" b="1" dirty="0" err="1" smtClean="0"/>
              <a:t>tablename</a:t>
            </a:r>
            <a:r>
              <a:rPr lang="pt-BR" sz="2000" b="1" dirty="0" smtClean="0"/>
              <a:t>]</a:t>
            </a:r>
          </a:p>
          <a:p>
            <a:r>
              <a:rPr lang="pt-BR" sz="2000" b="1" dirty="0"/>
              <a:t>DESCRIBE </a:t>
            </a:r>
            <a:r>
              <a:rPr lang="pt-BR" sz="2000" b="1" dirty="0" smtClean="0"/>
              <a:t>EXTENDED [</a:t>
            </a:r>
            <a:r>
              <a:rPr lang="pt-BR" sz="2000" b="1" dirty="0" err="1" smtClean="0"/>
              <a:t>tablename</a:t>
            </a:r>
            <a:r>
              <a:rPr lang="pt-BR" sz="2000" b="1" dirty="0" smtClean="0"/>
              <a:t>]</a:t>
            </a:r>
          </a:p>
          <a:p>
            <a:r>
              <a:rPr lang="pt-BR" sz="2000" b="1" dirty="0"/>
              <a:t>DESCRIBE </a:t>
            </a:r>
            <a:r>
              <a:rPr lang="pt-BR" sz="2000" b="1" dirty="0" smtClean="0"/>
              <a:t>FORMATTED </a:t>
            </a:r>
            <a:r>
              <a:rPr lang="pt-BR" sz="2000" b="1" dirty="0"/>
              <a:t>[</a:t>
            </a:r>
            <a:r>
              <a:rPr lang="pt-BR" sz="2000" b="1" dirty="0" err="1"/>
              <a:t>tablename</a:t>
            </a:r>
            <a:r>
              <a:rPr lang="pt-BR" sz="2000" b="1" dirty="0"/>
              <a:t>]</a:t>
            </a:r>
          </a:p>
          <a:p>
            <a:endParaRPr lang="pt-BR" sz="2000" b="1" dirty="0"/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2060848"/>
            <a:ext cx="6825070" cy="23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9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err="1" smtClean="0"/>
              <a:t>Hive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b="1" dirty="0" err="1"/>
              <a:t>HiveQL</a:t>
            </a:r>
            <a:r>
              <a:rPr lang="pt-BR" sz="3000" b="1" dirty="0"/>
              <a:t> </a:t>
            </a:r>
            <a:r>
              <a:rPr lang="pt-BR" sz="3000" b="1" dirty="0" smtClean="0"/>
              <a:t>(Tipos de Tabela)</a:t>
            </a:r>
            <a:endParaRPr lang="pt-BR" sz="3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/>
              <a:t>Managed</a:t>
            </a:r>
            <a:r>
              <a:rPr lang="pt-BR" sz="2000" dirty="0" smtClean="0"/>
              <a:t> </a:t>
            </a:r>
            <a:r>
              <a:rPr lang="pt-BR" sz="2000" dirty="0" err="1" smtClean="0"/>
              <a:t>Table</a:t>
            </a:r>
            <a:r>
              <a:rPr lang="pt-BR" sz="2000" dirty="0" smtClean="0"/>
              <a:t> ou </a:t>
            </a:r>
            <a:r>
              <a:rPr lang="pt-BR" sz="2000" dirty="0" err="1" smtClean="0"/>
              <a:t>Internal</a:t>
            </a:r>
            <a:r>
              <a:rPr lang="pt-BR" sz="2000" dirty="0" smtClean="0"/>
              <a:t> </a:t>
            </a:r>
            <a:r>
              <a:rPr lang="pt-BR" sz="2000" dirty="0" err="1" smtClean="0"/>
              <a:t>Table</a:t>
            </a:r>
            <a:endParaRPr lang="pt-B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São armazenadas no repositório default do </a:t>
            </a:r>
            <a:r>
              <a:rPr lang="pt-BR" sz="2000" dirty="0" err="1" smtClean="0"/>
              <a:t>Hive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/>
              <a:t>External</a:t>
            </a:r>
            <a:r>
              <a:rPr lang="pt-BR" sz="2000" dirty="0" smtClean="0"/>
              <a:t> </a:t>
            </a:r>
            <a:r>
              <a:rPr lang="pt-BR" sz="2000" dirty="0" err="1" smtClean="0"/>
              <a:t>Table</a:t>
            </a: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>
                <a:solidFill>
                  <a:srgbClr val="FF0000"/>
                </a:solidFill>
              </a:rPr>
              <a:t>*Quando usar:</a:t>
            </a:r>
            <a:r>
              <a:rPr lang="pt-BR" sz="2000" dirty="0" smtClean="0"/>
              <a:t> depois de processar dados no </a:t>
            </a:r>
            <a:r>
              <a:rPr lang="pt-BR" sz="2000" dirty="0" err="1" smtClean="0"/>
              <a:t>Pig</a:t>
            </a:r>
            <a:r>
              <a:rPr lang="pt-BR" sz="2000" dirty="0" smtClean="0"/>
              <a:t>, podemos fazer queries nos dados a partir do resultado dos scripts com uma tabela que aponta para o diretório mas não detém os dados.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75" y="3140967"/>
            <a:ext cx="5311449" cy="270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8254652" y="3423392"/>
            <a:ext cx="2887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rgbClr val="FF0000"/>
                </a:solidFill>
              </a:rPr>
              <a:t>Dropar</a:t>
            </a:r>
            <a:r>
              <a:rPr lang="pt-BR" b="1" dirty="0" smtClean="0">
                <a:solidFill>
                  <a:srgbClr val="FF0000"/>
                </a:solidFill>
              </a:rPr>
              <a:t> uma tabela externa não apaga os dados!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Apaga somente os </a:t>
            </a:r>
            <a:r>
              <a:rPr lang="pt-BR" b="1" dirty="0" err="1" smtClean="0">
                <a:solidFill>
                  <a:srgbClr val="FF0000"/>
                </a:solidFill>
              </a:rPr>
              <a:t>metadados</a:t>
            </a:r>
            <a:r>
              <a:rPr lang="pt-BR" b="1" dirty="0" smtClean="0">
                <a:solidFill>
                  <a:srgbClr val="FF0000"/>
                </a:solidFill>
              </a:rPr>
              <a:t>!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9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44260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err="1" smtClean="0"/>
              <a:t>Hive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b="1" dirty="0" err="1"/>
              <a:t>HiveQL</a:t>
            </a:r>
            <a:r>
              <a:rPr lang="pt-BR" sz="3000" b="1" dirty="0"/>
              <a:t> </a:t>
            </a:r>
            <a:r>
              <a:rPr lang="pt-BR" sz="3000" b="1" dirty="0" smtClean="0"/>
              <a:t>(</a:t>
            </a:r>
            <a:r>
              <a:rPr lang="pt-BR" sz="3000" b="1" dirty="0" err="1" smtClean="0"/>
              <a:t>Table</a:t>
            </a:r>
            <a:r>
              <a:rPr lang="pt-BR" sz="3000" b="1" dirty="0" smtClean="0"/>
              <a:t> </a:t>
            </a:r>
            <a:r>
              <a:rPr lang="pt-BR" sz="3000" b="1" dirty="0" err="1" smtClean="0"/>
              <a:t>Partition</a:t>
            </a:r>
            <a:r>
              <a:rPr lang="pt-BR" sz="3000" b="1" dirty="0" smtClean="0"/>
              <a:t>)</a:t>
            </a:r>
            <a:endParaRPr lang="pt-BR" sz="3000" b="1" dirty="0"/>
          </a:p>
          <a:p>
            <a:endParaRPr lang="pt-BR" sz="3000" dirty="0"/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Diretório da Tabela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Sub Diretórios das Partições da </a:t>
            </a:r>
            <a:r>
              <a:rPr lang="pt-BR" sz="2000" dirty="0"/>
              <a:t>Tabela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1790822"/>
            <a:ext cx="7445082" cy="163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912" y="4149080"/>
            <a:ext cx="879217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231" y="5013176"/>
            <a:ext cx="409586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8326660" y="179082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Pode ser utilizado com </a:t>
            </a:r>
          </a:p>
          <a:p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EXTERNAL TABLES!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5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err="1" smtClean="0"/>
              <a:t>Hive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b="1" dirty="0" err="1"/>
              <a:t>HiveQL</a:t>
            </a:r>
            <a:r>
              <a:rPr lang="pt-BR" sz="3000" b="1" dirty="0"/>
              <a:t> </a:t>
            </a:r>
            <a:r>
              <a:rPr lang="pt-BR" sz="3000" b="1" dirty="0" smtClean="0"/>
              <a:t>(Exportando Dados)</a:t>
            </a:r>
            <a:endParaRPr lang="pt-BR" sz="3000" b="1" dirty="0"/>
          </a:p>
          <a:p>
            <a:endParaRPr lang="pt-BR" sz="3000" dirty="0"/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1844824"/>
            <a:ext cx="7711703" cy="139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75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err="1" smtClean="0"/>
              <a:t>Hive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b="1" dirty="0" err="1"/>
              <a:t>HiveQL</a:t>
            </a:r>
            <a:r>
              <a:rPr lang="pt-BR" sz="3000" b="1" dirty="0"/>
              <a:t> </a:t>
            </a:r>
            <a:r>
              <a:rPr lang="pt-BR" sz="3000" b="1" dirty="0" smtClean="0"/>
              <a:t>(Queries - WHERE)</a:t>
            </a:r>
            <a:endParaRPr lang="pt-BR" sz="3000" b="1" dirty="0"/>
          </a:p>
          <a:p>
            <a:endParaRPr lang="pt-BR" sz="3000" dirty="0"/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731" y="1700808"/>
            <a:ext cx="5981465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24" y="2924944"/>
            <a:ext cx="6708084" cy="159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24" y="4941168"/>
            <a:ext cx="6073404" cy="146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3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err="1" smtClean="0"/>
              <a:t>Hive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b="1" dirty="0" err="1"/>
              <a:t>HiveQL</a:t>
            </a:r>
            <a:r>
              <a:rPr lang="pt-BR" sz="3000" b="1" dirty="0"/>
              <a:t> </a:t>
            </a:r>
            <a:r>
              <a:rPr lang="pt-BR" sz="3000" b="1" dirty="0" smtClean="0"/>
              <a:t>(Queries – WHERE - Operadores)</a:t>
            </a:r>
            <a:endParaRPr lang="pt-BR" sz="3000" b="1" dirty="0"/>
          </a:p>
          <a:p>
            <a:endParaRPr lang="pt-BR" sz="3000" dirty="0"/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628800"/>
            <a:ext cx="520065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0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Map</a:t>
            </a:r>
            <a:r>
              <a:rPr lang="pt-BR" sz="3000" b="1" u="sng" dirty="0" smtClean="0"/>
              <a:t> </a:t>
            </a:r>
            <a:r>
              <a:rPr lang="pt-BR" sz="3000" b="1" u="sng" dirty="0" err="1" smtClean="0"/>
              <a:t>Reduce</a:t>
            </a:r>
            <a:r>
              <a:rPr lang="pt-BR" sz="3000" b="1" u="sng" dirty="0" smtClean="0"/>
              <a:t>/</a:t>
            </a:r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Agenda – Aula 2</a:t>
            </a:r>
          </a:p>
          <a:p>
            <a:endParaRPr lang="pt-BR" dirty="0" smtClean="0"/>
          </a:p>
          <a:p>
            <a:endParaRPr lang="pt-B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3000" dirty="0" err="1" smtClean="0">
                <a:solidFill>
                  <a:srgbClr val="FF0000"/>
                </a:solidFill>
              </a:rPr>
              <a:t>Hadoop</a:t>
            </a:r>
            <a:endParaRPr lang="pt-BR" sz="30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3000" dirty="0" err="1" smtClean="0">
                <a:solidFill>
                  <a:srgbClr val="FF0000"/>
                </a:solidFill>
              </a:rPr>
              <a:t>Sqoop</a:t>
            </a:r>
            <a:endParaRPr lang="pt-BR" sz="30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3000" dirty="0" err="1">
                <a:solidFill>
                  <a:srgbClr val="FF0000"/>
                </a:solidFill>
              </a:rPr>
              <a:t>Flume</a:t>
            </a:r>
            <a:endParaRPr lang="pt-BR" sz="30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3000" dirty="0" err="1" smtClean="0">
                <a:solidFill>
                  <a:srgbClr val="FF0000"/>
                </a:solidFill>
              </a:rPr>
              <a:t>Pig</a:t>
            </a:r>
            <a:endParaRPr lang="pt-BR" sz="30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3000" dirty="0" err="1" smtClean="0"/>
              <a:t>Hive</a:t>
            </a:r>
            <a:endParaRPr lang="pt-BR" sz="3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3000" dirty="0" smtClean="0"/>
              <a:t>Revisão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3000" dirty="0" smtClean="0"/>
              <a:t>Simulado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pt-BR" sz="3000" dirty="0" smtClean="0"/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0139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err="1" smtClean="0"/>
              <a:t>Hive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b="1" dirty="0" err="1"/>
              <a:t>HiveQL</a:t>
            </a:r>
            <a:r>
              <a:rPr lang="pt-BR" sz="3000" b="1" dirty="0"/>
              <a:t> </a:t>
            </a:r>
            <a:r>
              <a:rPr lang="pt-BR" sz="3000" b="1" dirty="0" smtClean="0"/>
              <a:t>(Queries – GROUP BY)</a:t>
            </a:r>
            <a:endParaRPr lang="pt-BR" sz="3000" b="1" dirty="0"/>
          </a:p>
          <a:p>
            <a:endParaRPr lang="pt-BR" sz="3000" dirty="0"/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02" y="2060848"/>
            <a:ext cx="4791796" cy="310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91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err="1" smtClean="0"/>
              <a:t>Hive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b="1" dirty="0" err="1"/>
              <a:t>HiveQL</a:t>
            </a:r>
            <a:r>
              <a:rPr lang="pt-BR" sz="3000" b="1" dirty="0"/>
              <a:t> </a:t>
            </a:r>
            <a:r>
              <a:rPr lang="pt-BR" sz="3000" b="1" dirty="0" smtClean="0"/>
              <a:t>(Queries – HAVING)</a:t>
            </a:r>
            <a:endParaRPr lang="pt-BR" sz="3000" b="1" dirty="0"/>
          </a:p>
          <a:p>
            <a:endParaRPr lang="pt-BR" sz="3000" dirty="0"/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92" y="2348880"/>
            <a:ext cx="5362351" cy="250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92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err="1" smtClean="0"/>
              <a:t>Hive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b="1" dirty="0" err="1"/>
              <a:t>HiveQL</a:t>
            </a:r>
            <a:r>
              <a:rPr lang="pt-BR" sz="3000" b="1" dirty="0"/>
              <a:t> </a:t>
            </a:r>
            <a:r>
              <a:rPr lang="pt-BR" sz="3000" b="1" dirty="0" smtClean="0"/>
              <a:t>(Queries – LEFT OUTER JOIN)</a:t>
            </a:r>
            <a:endParaRPr lang="pt-BR" sz="3000" b="1" dirty="0"/>
          </a:p>
          <a:p>
            <a:endParaRPr lang="pt-BR" sz="3000" dirty="0"/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02" y="1916832"/>
            <a:ext cx="7103996" cy="343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37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err="1" smtClean="0"/>
              <a:t>Hive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b="1" dirty="0" err="1"/>
              <a:t>HiveQL</a:t>
            </a:r>
            <a:r>
              <a:rPr lang="pt-BR" sz="3000" b="1" dirty="0"/>
              <a:t> </a:t>
            </a:r>
            <a:r>
              <a:rPr lang="pt-BR" sz="3000" b="1" dirty="0" smtClean="0"/>
              <a:t>(Queries – RIGHT OUTER JOIN)</a:t>
            </a:r>
            <a:endParaRPr lang="pt-BR" sz="3000" b="1" dirty="0"/>
          </a:p>
          <a:p>
            <a:endParaRPr lang="pt-BR" sz="3000" dirty="0"/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2204864"/>
            <a:ext cx="8877693" cy="215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37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err="1" smtClean="0"/>
              <a:t>Hive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b="1" dirty="0" err="1"/>
              <a:t>HiveQL</a:t>
            </a:r>
            <a:r>
              <a:rPr lang="pt-BR" sz="3000" b="1" dirty="0"/>
              <a:t> </a:t>
            </a:r>
            <a:r>
              <a:rPr lang="pt-BR" sz="3000" b="1" dirty="0" smtClean="0"/>
              <a:t>(Queries – FULL OUTER JOIN)</a:t>
            </a:r>
            <a:endParaRPr lang="pt-BR" sz="3000" b="1" dirty="0"/>
          </a:p>
          <a:p>
            <a:endParaRPr lang="pt-BR" sz="3000" dirty="0"/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2492896"/>
            <a:ext cx="9109810" cy="22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37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0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smtClean="0"/>
              <a:t>Big Data </a:t>
            </a:r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Hive</a:t>
            </a:r>
            <a:endParaRPr lang="pt-BR" sz="3000" b="1" u="sng" dirty="0" smtClean="0"/>
          </a:p>
          <a:p>
            <a:endParaRPr lang="pt-BR" sz="1000" dirty="0" smtClean="0"/>
          </a:p>
          <a:p>
            <a:endParaRPr lang="pt-BR" sz="1000" dirty="0" smtClean="0"/>
          </a:p>
          <a:p>
            <a:endParaRPr lang="pt-BR" sz="1000" dirty="0" smtClean="0"/>
          </a:p>
          <a:p>
            <a:r>
              <a:rPr lang="pt-BR" sz="3000" b="1" dirty="0" smtClean="0"/>
              <a:t>Word </a:t>
            </a:r>
            <a:r>
              <a:rPr lang="pt-BR" sz="3000" b="1" dirty="0" err="1" smtClean="0"/>
              <a:t>Count</a:t>
            </a:r>
            <a:r>
              <a:rPr lang="pt-BR" sz="3000" b="1" dirty="0" smtClean="0"/>
              <a:t> em </a:t>
            </a:r>
            <a:r>
              <a:rPr lang="pt-BR" sz="3000" b="1" dirty="0" err="1" smtClean="0"/>
              <a:t>Hive</a:t>
            </a:r>
            <a:r>
              <a:rPr lang="pt-BR" sz="3000" b="1" dirty="0" smtClean="0"/>
              <a:t> </a:t>
            </a:r>
          </a:p>
          <a:p>
            <a:endParaRPr lang="en-US" sz="2000" b="1" dirty="0" smtClean="0"/>
          </a:p>
          <a:p>
            <a:pPr lvl="1"/>
            <a:r>
              <a:rPr lang="en-US" sz="2000" b="1" dirty="0" smtClean="0"/>
              <a:t>CREATE </a:t>
            </a:r>
            <a:r>
              <a:rPr lang="en-US" sz="2000" b="1" dirty="0"/>
              <a:t>TABLE </a:t>
            </a:r>
            <a:r>
              <a:rPr lang="en-US" sz="2000" dirty="0"/>
              <a:t>docs (line STRING);</a:t>
            </a:r>
          </a:p>
          <a:p>
            <a:pPr lvl="1"/>
            <a:endParaRPr lang="en-US" sz="2000" b="1" dirty="0" smtClean="0"/>
          </a:p>
          <a:p>
            <a:pPr lvl="1"/>
            <a:r>
              <a:rPr lang="en-US" sz="2000" b="1" dirty="0" smtClean="0"/>
              <a:t>LOAD </a:t>
            </a:r>
            <a:r>
              <a:rPr lang="en-US" sz="2000" b="1" dirty="0"/>
              <a:t>DATA </a:t>
            </a:r>
            <a:r>
              <a:rPr lang="en-US" sz="2000" dirty="0"/>
              <a:t>INPATH 'docs' OVERWRITE </a:t>
            </a:r>
            <a:r>
              <a:rPr lang="en-US" sz="2000" b="1" dirty="0"/>
              <a:t>INTO TABLE </a:t>
            </a:r>
            <a:r>
              <a:rPr lang="en-US" sz="2000" dirty="0"/>
              <a:t>docs;</a:t>
            </a:r>
          </a:p>
          <a:p>
            <a:pPr lvl="1"/>
            <a:endParaRPr lang="pt-BR" sz="2000" b="1" dirty="0" smtClean="0"/>
          </a:p>
          <a:p>
            <a:pPr lvl="1"/>
            <a:r>
              <a:rPr lang="pt-BR" sz="2000" b="1" dirty="0" smtClean="0"/>
              <a:t>CREATE </a:t>
            </a:r>
            <a:r>
              <a:rPr lang="pt-BR" sz="2000" b="1" dirty="0"/>
              <a:t>TABLE </a:t>
            </a:r>
            <a:r>
              <a:rPr lang="pt-BR" sz="2000" dirty="0" err="1"/>
              <a:t>word_counts</a:t>
            </a:r>
            <a:r>
              <a:rPr lang="pt-BR" sz="2000" dirty="0"/>
              <a:t> </a:t>
            </a:r>
            <a:r>
              <a:rPr lang="pt-BR" sz="2000" b="1" dirty="0"/>
              <a:t>AS</a:t>
            </a:r>
          </a:p>
          <a:p>
            <a:pPr lvl="1"/>
            <a:endParaRPr lang="en-US" sz="2000" b="1" dirty="0" smtClean="0"/>
          </a:p>
          <a:p>
            <a:pPr lvl="1"/>
            <a:r>
              <a:rPr lang="en-US" sz="2000" b="1" dirty="0" smtClean="0"/>
              <a:t>SELECT </a:t>
            </a:r>
            <a:r>
              <a:rPr lang="en-US" sz="2000" dirty="0"/>
              <a:t>word, </a:t>
            </a:r>
            <a:r>
              <a:rPr lang="en-US" sz="2000" b="1" dirty="0"/>
              <a:t>count</a:t>
            </a:r>
            <a:r>
              <a:rPr lang="en-US" sz="2000" dirty="0"/>
              <a:t>(1) </a:t>
            </a:r>
            <a:r>
              <a:rPr lang="en-US" sz="2000" b="1" dirty="0"/>
              <a:t>AS count FROM</a:t>
            </a:r>
          </a:p>
          <a:p>
            <a:pPr lvl="1"/>
            <a:r>
              <a:rPr lang="en-US" sz="2000" dirty="0" smtClean="0"/>
              <a:t>	(</a:t>
            </a:r>
            <a:r>
              <a:rPr lang="en-US" sz="2000" b="1" dirty="0"/>
              <a:t>SELECT </a:t>
            </a:r>
            <a:r>
              <a:rPr lang="en-US" sz="2000" dirty="0"/>
              <a:t>explode(split(line, '\s')) </a:t>
            </a:r>
            <a:r>
              <a:rPr lang="en-US" sz="2000" b="1" dirty="0"/>
              <a:t>AS </a:t>
            </a:r>
            <a:r>
              <a:rPr lang="en-US" sz="2000" dirty="0"/>
              <a:t>word </a:t>
            </a:r>
            <a:r>
              <a:rPr lang="en-US" sz="2000" b="1" dirty="0"/>
              <a:t>FROM </a:t>
            </a:r>
            <a:r>
              <a:rPr lang="en-US" sz="2000" dirty="0"/>
              <a:t>docs) w</a:t>
            </a:r>
          </a:p>
          <a:p>
            <a:pPr lvl="1"/>
            <a:r>
              <a:rPr lang="pt-BR" sz="2000" b="1" dirty="0"/>
              <a:t>GROUP BY </a:t>
            </a:r>
            <a:r>
              <a:rPr lang="pt-BR" sz="2000" dirty="0" err="1"/>
              <a:t>word</a:t>
            </a:r>
            <a:endParaRPr lang="pt-BR" sz="2000" dirty="0"/>
          </a:p>
          <a:p>
            <a:pPr lvl="1"/>
            <a:r>
              <a:rPr lang="pt-BR" sz="2000" b="1" dirty="0"/>
              <a:t>ORDER BY </a:t>
            </a:r>
            <a:r>
              <a:rPr lang="pt-BR" sz="2000" dirty="0" err="1"/>
              <a:t>word</a:t>
            </a:r>
            <a:r>
              <a:rPr lang="pt-BR" sz="2000" dirty="0" smtClean="0"/>
              <a:t>;</a:t>
            </a:r>
          </a:p>
          <a:p>
            <a:pPr lvl="1"/>
            <a:endParaRPr lang="pt-BR" sz="2000" b="1" dirty="0"/>
          </a:p>
          <a:p>
            <a:pPr lvl="1"/>
            <a:r>
              <a:rPr lang="pt-BR" sz="2000" b="1" dirty="0" smtClean="0">
                <a:solidFill>
                  <a:srgbClr val="FF0000"/>
                </a:solidFill>
              </a:rPr>
              <a:t>*Não requer compilação nem criação de JAR!</a:t>
            </a:r>
          </a:p>
          <a:p>
            <a:pPr lvl="1"/>
            <a:endParaRPr lang="pt-BR" sz="2000" b="1" dirty="0" smtClean="0"/>
          </a:p>
          <a:p>
            <a:pPr lvl="1"/>
            <a:r>
              <a:rPr lang="pt-BR" sz="2000" b="1" dirty="0" smtClean="0"/>
              <a:t>Word </a:t>
            </a:r>
            <a:r>
              <a:rPr lang="pt-BR" sz="2000" b="1" dirty="0" err="1" smtClean="0"/>
              <a:t>Count</a:t>
            </a:r>
            <a:r>
              <a:rPr lang="pt-BR" sz="2000" b="1" dirty="0" smtClean="0"/>
              <a:t> em Java =&gt; 63 Linhas!!!!</a:t>
            </a:r>
          </a:p>
          <a:p>
            <a:pPr lvl="1"/>
            <a:r>
              <a:rPr lang="pt-BR" sz="2000" b="1" dirty="0" smtClean="0"/>
              <a:t>Word </a:t>
            </a:r>
            <a:r>
              <a:rPr lang="pt-BR" sz="2000" b="1" dirty="0" err="1" smtClean="0"/>
              <a:t>Count</a:t>
            </a:r>
            <a:r>
              <a:rPr lang="pt-BR" sz="2000" b="1" dirty="0" smtClean="0"/>
              <a:t> em </a:t>
            </a:r>
            <a:r>
              <a:rPr lang="pt-BR" sz="2000" b="1" dirty="0" err="1" smtClean="0"/>
              <a:t>Hive</a:t>
            </a:r>
            <a:r>
              <a:rPr lang="pt-BR" sz="2000" b="1" dirty="0" smtClean="0"/>
              <a:t> =&gt;   8 Linhas!!!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1727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Conceitos Básicos de Rede</a:t>
            </a:r>
            <a:endParaRPr lang="pt-BR" dirty="0"/>
          </a:p>
        </p:txBody>
      </p:sp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269876" y="2636912"/>
            <a:ext cx="979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err="1" smtClean="0"/>
              <a:t>Hive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191450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err="1" smtClean="0"/>
              <a:t>Hive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dirty="0" smtClean="0"/>
              <a:t>Módulos do </a:t>
            </a:r>
            <a:r>
              <a:rPr lang="pt-BR" sz="3000" dirty="0" err="1" smtClean="0"/>
              <a:t>Hive</a:t>
            </a:r>
            <a:endParaRPr lang="pt-BR" sz="3000" dirty="0" smtClean="0"/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7" y="1700808"/>
            <a:ext cx="40100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22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smtClean="0"/>
              <a:t>Hive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dirty="0" smtClean="0"/>
              <a:t>Performance </a:t>
            </a:r>
            <a:r>
              <a:rPr lang="pt-BR" sz="3000" dirty="0" err="1" smtClean="0"/>
              <a:t>Hadoop</a:t>
            </a:r>
            <a:r>
              <a:rPr lang="pt-BR" sz="3000" dirty="0" smtClean="0"/>
              <a:t> X </a:t>
            </a:r>
            <a:r>
              <a:rPr lang="pt-BR" sz="3000" dirty="0" err="1" smtClean="0"/>
              <a:t>Pig</a:t>
            </a:r>
            <a:r>
              <a:rPr lang="pt-BR" sz="3000" dirty="0" smtClean="0"/>
              <a:t> X </a:t>
            </a:r>
            <a:r>
              <a:rPr lang="pt-BR" sz="3000" dirty="0" err="1" smtClean="0"/>
              <a:t>Hive</a:t>
            </a:r>
            <a:endParaRPr lang="pt-BR" sz="3000" dirty="0" smtClean="0"/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00" y="1938338"/>
            <a:ext cx="6504567" cy="415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94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err="1" smtClean="0"/>
              <a:t>Hive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dirty="0" err="1" smtClean="0"/>
              <a:t>Hive</a:t>
            </a:r>
            <a:r>
              <a:rPr lang="pt-BR" sz="3000" dirty="0" smtClean="0"/>
              <a:t> CLI (Interface de Comando)</a:t>
            </a:r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912" y="1556792"/>
            <a:ext cx="7548176" cy="358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57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err="1" smtClean="0"/>
              <a:t>Hive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dirty="0" smtClean="0"/>
              <a:t>Comandos </a:t>
            </a:r>
            <a:r>
              <a:rPr lang="pt-BR" sz="3000" dirty="0" err="1" smtClean="0"/>
              <a:t>Hadoop</a:t>
            </a:r>
            <a:r>
              <a:rPr lang="pt-BR" sz="3000" dirty="0" smtClean="0"/>
              <a:t> no </a:t>
            </a:r>
            <a:r>
              <a:rPr lang="pt-BR" sz="3000" dirty="0" err="1" smtClean="0"/>
              <a:t>Hive</a:t>
            </a:r>
            <a:endParaRPr lang="pt-BR" sz="3000" dirty="0"/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Exibe o resultado do SQL no </a:t>
            </a:r>
            <a:r>
              <a:rPr lang="pt-BR" sz="2000" dirty="0" err="1" smtClean="0"/>
              <a:t>teminal</a:t>
            </a:r>
            <a:r>
              <a:rPr lang="pt-BR" sz="20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224183"/>
            <a:ext cx="8028608" cy="142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6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err="1" smtClean="0"/>
              <a:t>Hive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dirty="0" smtClean="0"/>
              <a:t>Tipos de Dados Primitivos</a:t>
            </a:r>
            <a:endParaRPr lang="pt-BR" sz="3000" dirty="0"/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grpSp>
        <p:nvGrpSpPr>
          <p:cNvPr id="3" name="Grupo 2"/>
          <p:cNvGrpSpPr/>
          <p:nvPr/>
        </p:nvGrpSpPr>
        <p:grpSpPr>
          <a:xfrm>
            <a:off x="2926060" y="1772816"/>
            <a:ext cx="6624736" cy="4248472"/>
            <a:chOff x="1629916" y="1628800"/>
            <a:chExt cx="5219700" cy="367240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916" y="1628800"/>
              <a:ext cx="5219700" cy="200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916" y="3434308"/>
              <a:ext cx="5210175" cy="186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7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err="1" smtClean="0"/>
              <a:t>Hive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dirty="0" smtClean="0"/>
              <a:t>Tipos de Dados </a:t>
            </a:r>
            <a:r>
              <a:rPr lang="pt-BR" sz="3000" dirty="0" err="1" smtClean="0"/>
              <a:t>Collection</a:t>
            </a:r>
            <a:endParaRPr lang="pt-BR" sz="3000" dirty="0"/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66" y="1844824"/>
            <a:ext cx="8358016" cy="387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70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4462</TotalTime>
  <Words>457</Words>
  <Application>Microsoft Office PowerPoint</Application>
  <PresentationFormat>Personalizar</PresentationFormat>
  <Paragraphs>430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       Administração de Banco de Dados Oracle: Introdução</vt:lpstr>
      <vt:lpstr>Índice</vt:lpstr>
      <vt:lpstr>Conceitos Básicos de Rede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Administração de Banco de Dados Oracle: Introdução</dc:title>
  <dc:creator>Junior®</dc:creator>
  <cp:lastModifiedBy>Junior®</cp:lastModifiedBy>
  <cp:revision>549</cp:revision>
  <dcterms:created xsi:type="dcterms:W3CDTF">2017-04-22T16:06:56Z</dcterms:created>
  <dcterms:modified xsi:type="dcterms:W3CDTF">2017-09-09T02:12:24Z</dcterms:modified>
</cp:coreProperties>
</file>