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45" r:id="rId4"/>
    <p:sldId id="465" r:id="rId5"/>
    <p:sldId id="497" r:id="rId6"/>
    <p:sldId id="495" r:id="rId7"/>
    <p:sldId id="496" r:id="rId8"/>
    <p:sldId id="499" r:id="rId9"/>
    <p:sldId id="498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2" r:id="rId22"/>
    <p:sldId id="513" r:id="rId23"/>
    <p:sldId id="514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</p:sldIdLst>
  <p:sldSz cx="1218882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>
      <p:cViewPr>
        <p:scale>
          <a:sx n="60" d="100"/>
          <a:sy n="60" d="100"/>
        </p:scale>
        <p:origin x="-942" y="-1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77DC-EE48-4D24-8400-D1B3E5ACAFC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8A46-0E1A-4807-807A-ECDD1CA7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77DC-EE48-4D24-8400-D1B3E5ACAFCD}" type="datetimeFigureOut">
              <a:rPr lang="pt-BR" smtClean="0"/>
              <a:t>24/08/2017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58A46-0E1A-4807-807A-ECDD1CA7C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29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g.apach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Administração de Banco de Dados Oracle: Introdução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74732" y="3429000"/>
            <a:ext cx="28083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349996" y="4293096"/>
            <a:ext cx="3600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1845940" y="1188035"/>
            <a:ext cx="101988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/>
              <a:t>Pós-Graduação Big Data</a:t>
            </a:r>
          </a:p>
          <a:p>
            <a:endParaRPr lang="pt-BR" sz="4000" b="1" dirty="0" smtClean="0"/>
          </a:p>
          <a:p>
            <a:endParaRPr lang="pt-BR" sz="4000" b="1" dirty="0" smtClean="0"/>
          </a:p>
          <a:p>
            <a:r>
              <a:rPr lang="pt-BR" sz="4000" b="1" dirty="0"/>
              <a:t>Bloco B: Infraestrutura para Big Data (Volume)</a:t>
            </a:r>
          </a:p>
          <a:p>
            <a:r>
              <a:rPr lang="pt-BR" sz="4000" b="1" dirty="0" smtClean="0"/>
              <a:t>Módulo 1 (</a:t>
            </a:r>
            <a:r>
              <a:rPr lang="pt-BR" sz="4000" b="1" dirty="0" err="1" smtClean="0"/>
              <a:t>Map</a:t>
            </a:r>
            <a:r>
              <a:rPr lang="pt-BR" sz="4000" b="1" dirty="0" smtClean="0"/>
              <a:t> </a:t>
            </a:r>
            <a:r>
              <a:rPr lang="pt-BR" sz="4000" b="1" dirty="0" err="1" smtClean="0"/>
              <a:t>Reduce</a:t>
            </a:r>
            <a:r>
              <a:rPr lang="pt-BR" sz="4000" b="1" dirty="0" smtClean="0"/>
              <a:t>/</a:t>
            </a:r>
            <a:r>
              <a:rPr lang="pt-BR" sz="4000" b="1" dirty="0" err="1" smtClean="0"/>
              <a:t>Hadoop</a:t>
            </a:r>
            <a:r>
              <a:rPr lang="pt-BR" sz="4000" b="1" dirty="0" smtClean="0"/>
              <a:t>)</a:t>
            </a:r>
          </a:p>
          <a:p>
            <a:endParaRPr lang="pt-BR" sz="4000" b="1" dirty="0"/>
          </a:p>
          <a:p>
            <a:endParaRPr lang="pt-BR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473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2000" b="1" u="sng" dirty="0" err="1" smtClean="0">
                <a:solidFill>
                  <a:prstClr val="black"/>
                </a:solidFill>
              </a:rPr>
              <a:t>Tuple</a:t>
            </a:r>
            <a:endParaRPr lang="pt-BR" sz="2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Coleção de elementos similar a uma linha em bancos de dados SQL.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São divididas em campos, onde cada campo possui um tipo de elemento (Escalar ou Complexo).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Os campos podem ser referenciados pela sua posição.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</a:t>
            </a:r>
            <a:r>
              <a:rPr lang="pt-BR" sz="2000" b="1" dirty="0" smtClean="0"/>
              <a:t>( ‘</a:t>
            </a:r>
            <a:r>
              <a:rPr lang="pt-BR" sz="2000" b="1" dirty="0" err="1" smtClean="0"/>
              <a:t>joao</a:t>
            </a:r>
            <a:r>
              <a:rPr lang="pt-BR" sz="2000" b="1" dirty="0" smtClean="0"/>
              <a:t>', 55 )</a:t>
            </a:r>
            <a:r>
              <a:rPr lang="pt-BR" sz="2000" dirty="0" smtClean="0"/>
              <a:t> =&gt; </a:t>
            </a:r>
            <a:r>
              <a:rPr lang="pt-BR" sz="2000" dirty="0" err="1" smtClean="0"/>
              <a:t>Tuple</a:t>
            </a:r>
            <a:r>
              <a:rPr lang="pt-BR" sz="2000" dirty="0" smtClean="0"/>
              <a:t> com 2 campos</a:t>
            </a:r>
            <a:endParaRPr lang="pt-BR" sz="2000" b="1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2000" b="1" u="sng" dirty="0" smtClean="0">
                <a:solidFill>
                  <a:prstClr val="black"/>
                </a:solidFill>
              </a:rPr>
              <a:t>Bag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Coleção não ordenada de </a:t>
            </a:r>
            <a:r>
              <a:rPr lang="pt-BR" sz="2000" dirty="0" err="1" smtClean="0">
                <a:solidFill>
                  <a:prstClr val="black"/>
                </a:solidFill>
              </a:rPr>
              <a:t>Tuples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</a:t>
            </a:r>
            <a:r>
              <a:rPr lang="pt-BR" sz="2000" b="1" dirty="0" smtClean="0"/>
              <a:t>{ ( ‘</a:t>
            </a:r>
            <a:r>
              <a:rPr lang="pt-BR" sz="2000" b="1" dirty="0" err="1" smtClean="0"/>
              <a:t>joao</a:t>
            </a:r>
            <a:r>
              <a:rPr lang="pt-BR" sz="2000" b="1" dirty="0" smtClean="0"/>
              <a:t>', 55 ), ( ‘</a:t>
            </a:r>
            <a:r>
              <a:rPr lang="pt-BR" sz="2000" b="1" dirty="0" err="1" smtClean="0"/>
              <a:t>maria</a:t>
            </a:r>
            <a:r>
              <a:rPr lang="pt-BR" sz="2000" b="1" dirty="0" smtClean="0"/>
              <a:t>', 52 ), ( ‘</a:t>
            </a:r>
            <a:r>
              <a:rPr lang="pt-BR" sz="2000" b="1" dirty="0" err="1" smtClean="0"/>
              <a:t>jose</a:t>
            </a:r>
            <a:r>
              <a:rPr lang="pt-BR" sz="2000" b="1" dirty="0" smtClean="0"/>
              <a:t>', 25 ) }</a:t>
            </a:r>
            <a:r>
              <a:rPr lang="pt-BR" sz="2000" dirty="0" smtClean="0"/>
              <a:t> =&gt; Bag com 3 </a:t>
            </a:r>
            <a:r>
              <a:rPr lang="pt-BR" sz="2000" dirty="0" err="1" smtClean="0"/>
              <a:t>Tuples</a:t>
            </a:r>
            <a:r>
              <a:rPr lang="pt-BR" sz="2000" dirty="0" smtClean="0"/>
              <a:t>, cada uma com 2 campos.</a:t>
            </a:r>
            <a:endParaRPr lang="pt-B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1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u="sng" dirty="0" err="1" smtClean="0">
                <a:solidFill>
                  <a:prstClr val="black"/>
                </a:solidFill>
              </a:rPr>
              <a:t>Schemas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solidFill>
                  <a:prstClr val="black"/>
                </a:solidFill>
              </a:rPr>
              <a:t>Pig</a:t>
            </a:r>
            <a:r>
              <a:rPr lang="pt-BR" sz="2000" dirty="0" smtClean="0">
                <a:solidFill>
                  <a:prstClr val="black"/>
                </a:solidFill>
              </a:rPr>
              <a:t> faz a decisão de qual tipo de dado utilizará baseando-se em como o seu script trabalha com os dados.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Você pode definir o </a:t>
            </a:r>
            <a:r>
              <a:rPr lang="pt-BR" sz="2000" dirty="0" err="1" smtClean="0">
                <a:solidFill>
                  <a:prstClr val="black"/>
                </a:solidFill>
              </a:rPr>
              <a:t>schema</a:t>
            </a:r>
            <a:r>
              <a:rPr lang="pt-BR" sz="2000" dirty="0" smtClean="0">
                <a:solidFill>
                  <a:prstClr val="black"/>
                </a:solidFill>
              </a:rPr>
              <a:t> de seus dados ao carregá-los no </a:t>
            </a:r>
            <a:r>
              <a:rPr lang="pt-BR" sz="2000" dirty="0" err="1" smtClean="0">
                <a:solidFill>
                  <a:prstClr val="black"/>
                </a:solidFill>
              </a:rPr>
              <a:t>Pig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 = LOAD ‘</a:t>
            </a:r>
            <a:r>
              <a:rPr lang="pt-BR" sz="2000" dirty="0" err="1" smtClean="0">
                <a:solidFill>
                  <a:prstClr val="black"/>
                </a:solidFill>
              </a:rPr>
              <a:t>arq_temp</a:t>
            </a:r>
            <a:r>
              <a:rPr lang="pt-BR" sz="2000" dirty="0" smtClean="0">
                <a:solidFill>
                  <a:prstClr val="black"/>
                </a:solidFill>
              </a:rPr>
              <a:t>’ as (cidade: </a:t>
            </a:r>
            <a:r>
              <a:rPr lang="pt-BR" sz="2000" dirty="0" err="1" smtClean="0">
                <a:solidFill>
                  <a:prstClr val="black"/>
                </a:solidFill>
              </a:rPr>
              <a:t>chararray</a:t>
            </a:r>
            <a:r>
              <a:rPr lang="pt-BR" sz="2000" dirty="0" smtClean="0">
                <a:solidFill>
                  <a:prstClr val="black"/>
                </a:solidFill>
              </a:rPr>
              <a:t>, 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: </a:t>
            </a:r>
            <a:r>
              <a:rPr lang="pt-BR" sz="2000" dirty="0" err="1" smtClean="0">
                <a:solidFill>
                  <a:prstClr val="black"/>
                </a:solidFill>
              </a:rPr>
              <a:t>float</a:t>
            </a:r>
            <a:r>
              <a:rPr lang="pt-BR" sz="2000" dirty="0" smtClean="0">
                <a:solidFill>
                  <a:prstClr val="black"/>
                </a:solidFill>
              </a:rPr>
              <a:t>, </a:t>
            </a:r>
            <a:r>
              <a:rPr lang="pt-BR" sz="2000" dirty="0" err="1" smtClean="0">
                <a:solidFill>
                  <a:prstClr val="black"/>
                </a:solidFill>
              </a:rPr>
              <a:t>data_coleta</a:t>
            </a:r>
            <a:r>
              <a:rPr lang="pt-BR" sz="2000" dirty="0" smtClean="0">
                <a:solidFill>
                  <a:prstClr val="black"/>
                </a:solidFill>
              </a:rPr>
              <a:t>: </a:t>
            </a:r>
            <a:r>
              <a:rPr lang="pt-BR" sz="2000" dirty="0" err="1" smtClean="0">
                <a:solidFill>
                  <a:prstClr val="black"/>
                </a:solidFill>
              </a:rPr>
              <a:t>chararray</a:t>
            </a:r>
            <a:r>
              <a:rPr lang="pt-BR" sz="2000" dirty="0" smtClean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A partir de agora, o </a:t>
            </a:r>
            <a:r>
              <a:rPr lang="pt-BR" sz="2000" dirty="0" err="1" smtClean="0">
                <a:solidFill>
                  <a:prstClr val="black"/>
                </a:solidFill>
              </a:rPr>
              <a:t>Pig</a:t>
            </a:r>
            <a:r>
              <a:rPr lang="pt-BR" sz="2000" dirty="0" smtClean="0">
                <a:solidFill>
                  <a:prstClr val="black"/>
                </a:solidFill>
              </a:rPr>
              <a:t> espera que seu arquivo tenha 3 campos. Se tiver mais, ele truncará os demais. Se tiver menos, ele completará com </a:t>
            </a:r>
            <a:r>
              <a:rPr lang="pt-BR" sz="2000" dirty="0" err="1" smtClean="0">
                <a:solidFill>
                  <a:prstClr val="black"/>
                </a:solidFill>
              </a:rPr>
              <a:t>NULLs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u="sng" dirty="0" err="1" smtClean="0">
                <a:solidFill>
                  <a:prstClr val="black"/>
                </a:solidFill>
              </a:rPr>
              <a:t>Schema</a:t>
            </a:r>
            <a:r>
              <a:rPr lang="pt-BR" sz="3000" b="1" u="sng" dirty="0" smtClean="0">
                <a:solidFill>
                  <a:prstClr val="black"/>
                </a:solidFill>
              </a:rPr>
              <a:t> Sintaxe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067" y="1772816"/>
            <a:ext cx="7526094" cy="45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0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dirty="0" err="1">
                <a:solidFill>
                  <a:prstClr val="black"/>
                </a:solidFill>
              </a:rPr>
              <a:t>HCatalog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A função LOAD pode saber o </a:t>
            </a:r>
            <a:r>
              <a:rPr lang="pt-BR" sz="2000" dirty="0" err="1" smtClean="0">
                <a:solidFill>
                  <a:prstClr val="black"/>
                </a:solidFill>
              </a:rPr>
              <a:t>schema</a:t>
            </a:r>
            <a:r>
              <a:rPr lang="pt-BR" sz="2000" dirty="0" smtClean="0">
                <a:solidFill>
                  <a:prstClr val="black"/>
                </a:solidFill>
              </a:rPr>
              <a:t>, desde que ele esteja armazenado em u repositório de </a:t>
            </a:r>
            <a:r>
              <a:rPr lang="pt-BR" sz="2000" dirty="0" err="1" smtClean="0">
                <a:solidFill>
                  <a:prstClr val="black"/>
                </a:solidFill>
              </a:rPr>
              <a:t>metadados</a:t>
            </a:r>
            <a:r>
              <a:rPr lang="pt-BR" sz="2000" dirty="0" smtClean="0">
                <a:solidFill>
                  <a:prstClr val="black"/>
                </a:solidFill>
              </a:rPr>
              <a:t>, como o </a:t>
            </a:r>
            <a:r>
              <a:rPr lang="pt-BR" sz="2000" dirty="0" err="1" smtClean="0">
                <a:solidFill>
                  <a:prstClr val="black"/>
                </a:solidFill>
              </a:rPr>
              <a:t>Hcatalog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Neste caso, não precisamos declarar o </a:t>
            </a:r>
            <a:r>
              <a:rPr lang="pt-BR" sz="2000" dirty="0" err="1" smtClean="0">
                <a:solidFill>
                  <a:prstClr val="black"/>
                </a:solidFill>
              </a:rPr>
              <a:t>Schema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Com o </a:t>
            </a:r>
            <a:r>
              <a:rPr lang="pt-BR" sz="2000" dirty="0" err="1" smtClean="0">
                <a:solidFill>
                  <a:prstClr val="black"/>
                </a:solidFill>
              </a:rPr>
              <a:t>Hcatalog</a:t>
            </a:r>
            <a:r>
              <a:rPr lang="pt-BR" sz="2000" dirty="0" smtClean="0">
                <a:solidFill>
                  <a:prstClr val="black"/>
                </a:solidFill>
              </a:rPr>
              <a:t>, podemos referenciar os campos pelo nome ou sua posição.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</a:t>
            </a:r>
          </a:p>
          <a:p>
            <a:r>
              <a:rPr lang="pt-BR" sz="2000" dirty="0">
                <a:solidFill>
                  <a:prstClr val="black"/>
                </a:solidFill>
              </a:rPr>
              <a:t>	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 = LOAD ‘</a:t>
            </a:r>
            <a:r>
              <a:rPr lang="pt-BR" sz="2000" dirty="0" err="1" smtClean="0">
                <a:solidFill>
                  <a:prstClr val="black"/>
                </a:solidFill>
              </a:rPr>
              <a:t>arq_temp</a:t>
            </a:r>
            <a:r>
              <a:rPr lang="pt-BR" sz="2000" dirty="0" smtClean="0">
                <a:solidFill>
                  <a:prstClr val="black"/>
                </a:solidFill>
              </a:rPr>
              <a:t>’ </a:t>
            </a:r>
            <a:r>
              <a:rPr lang="pt-BR" sz="2000" dirty="0" err="1" smtClean="0">
                <a:solidFill>
                  <a:prstClr val="black"/>
                </a:solidFill>
              </a:rPr>
              <a:t>using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  <a:r>
              <a:rPr lang="pt-BR" sz="2000" dirty="0" err="1" smtClean="0">
                <a:solidFill>
                  <a:prstClr val="black"/>
                </a:solidFill>
              </a:rPr>
              <a:t>HCatLoader</a:t>
            </a:r>
            <a:r>
              <a:rPr lang="pt-BR" sz="2000" dirty="0" smtClean="0">
                <a:solidFill>
                  <a:prstClr val="black"/>
                </a:solidFill>
              </a:rPr>
              <a:t>();</a:t>
            </a:r>
          </a:p>
          <a:p>
            <a:endParaRPr lang="pt-BR" sz="2000" dirty="0" smtClean="0">
              <a:solidFill>
                <a:prstClr val="black"/>
              </a:solidFill>
            </a:endParaRPr>
          </a:p>
          <a:p>
            <a:r>
              <a:rPr lang="pt-BR" sz="2000" dirty="0">
                <a:solidFill>
                  <a:prstClr val="black"/>
                </a:solidFill>
              </a:rPr>
              <a:t>	</a:t>
            </a:r>
            <a:r>
              <a:rPr lang="pt-BR" sz="2000" dirty="0" smtClean="0">
                <a:solidFill>
                  <a:prstClr val="black"/>
                </a:solidFill>
              </a:rPr>
              <a:t>x = FILTER 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 IS NOT NULL;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dirty="0" err="1" smtClean="0">
                <a:solidFill>
                  <a:prstClr val="black"/>
                </a:solidFill>
              </a:rPr>
              <a:t>Type</a:t>
            </a:r>
            <a:r>
              <a:rPr lang="pt-BR" sz="3000" b="1" dirty="0" smtClean="0">
                <a:solidFill>
                  <a:prstClr val="black"/>
                </a:solidFill>
              </a:rPr>
              <a:t> </a:t>
            </a:r>
            <a:r>
              <a:rPr lang="pt-BR" sz="3000" b="1" dirty="0" err="1" smtClean="0">
                <a:solidFill>
                  <a:prstClr val="black"/>
                </a:solidFill>
              </a:rPr>
              <a:t>Cast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772816"/>
            <a:ext cx="7553599" cy="456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dirty="0" smtClean="0">
                <a:solidFill>
                  <a:prstClr val="black"/>
                </a:solidFill>
              </a:rPr>
              <a:t>Sintaxe do </a:t>
            </a:r>
            <a:r>
              <a:rPr lang="pt-BR" sz="3000" b="1" dirty="0" err="1" smtClean="0">
                <a:solidFill>
                  <a:prstClr val="black"/>
                </a:solidFill>
              </a:rPr>
              <a:t>Pig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Relações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São parecidas com variáveis mas não são!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Uma vez que um código é atribuído à ela, é permanente.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Pode-se reutilizar uma relação, mas não é aconselhável.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Palavras reservadas no </a:t>
            </a:r>
            <a:r>
              <a:rPr lang="pt-BR" sz="2000" dirty="0" err="1" smtClean="0">
                <a:solidFill>
                  <a:prstClr val="black"/>
                </a:solidFill>
              </a:rPr>
              <a:t>Pig</a:t>
            </a:r>
            <a:r>
              <a:rPr lang="pt-BR" sz="2000" dirty="0" smtClean="0">
                <a:solidFill>
                  <a:prstClr val="black"/>
                </a:solidFill>
              </a:rPr>
              <a:t> não são case </a:t>
            </a:r>
            <a:r>
              <a:rPr lang="pt-BR" sz="2000" dirty="0" err="1" smtClean="0">
                <a:solidFill>
                  <a:prstClr val="black"/>
                </a:solidFill>
              </a:rPr>
              <a:t>sensitive</a:t>
            </a:r>
            <a:r>
              <a:rPr lang="pt-BR" sz="2000" dirty="0" smtClean="0">
                <a:solidFill>
                  <a:prstClr val="black"/>
                </a:solidFill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LOAD é igual a </a:t>
            </a:r>
            <a:r>
              <a:rPr lang="pt-BR" sz="2000" dirty="0" err="1" smtClean="0">
                <a:solidFill>
                  <a:prstClr val="black"/>
                </a:solidFill>
              </a:rPr>
              <a:t>load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Relações e campos são case </a:t>
            </a:r>
            <a:r>
              <a:rPr lang="pt-BR" sz="2000" dirty="0" err="1" smtClean="0">
                <a:solidFill>
                  <a:prstClr val="black"/>
                </a:solidFill>
              </a:rPr>
              <a:t>sensitive</a:t>
            </a:r>
            <a:r>
              <a:rPr lang="pt-BR" sz="2000" dirty="0" smtClean="0">
                <a:solidFill>
                  <a:prstClr val="black"/>
                </a:solidFill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A = </a:t>
            </a:r>
            <a:r>
              <a:rPr lang="pt-BR" sz="2000" dirty="0" err="1" smtClean="0">
                <a:solidFill>
                  <a:prstClr val="black"/>
                </a:solidFill>
              </a:rPr>
              <a:t>load</a:t>
            </a:r>
            <a:r>
              <a:rPr lang="pt-BR" sz="2000" dirty="0" smtClean="0">
                <a:solidFill>
                  <a:prstClr val="black"/>
                </a:solidFill>
              </a:rPr>
              <a:t> ‘arquivo’ é diferente de a = </a:t>
            </a:r>
            <a:r>
              <a:rPr lang="pt-BR" sz="2000" dirty="0" err="1" smtClean="0">
                <a:solidFill>
                  <a:prstClr val="black"/>
                </a:solidFill>
              </a:rPr>
              <a:t>load</a:t>
            </a:r>
            <a:r>
              <a:rPr lang="pt-BR" sz="2000" dirty="0" smtClean="0">
                <a:solidFill>
                  <a:prstClr val="black"/>
                </a:solidFill>
              </a:rPr>
              <a:t> ‘arquivo’.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dirty="0" smtClean="0">
                <a:solidFill>
                  <a:prstClr val="black"/>
                </a:solidFill>
              </a:rPr>
              <a:t>Input (</a:t>
            </a:r>
            <a:r>
              <a:rPr lang="pt-BR" sz="3000" b="1" dirty="0" err="1" smtClean="0">
                <a:solidFill>
                  <a:prstClr val="black"/>
                </a:solidFill>
              </a:rPr>
              <a:t>Load</a:t>
            </a:r>
            <a:r>
              <a:rPr lang="pt-BR" sz="3000" b="1" dirty="0" smtClean="0">
                <a:solidFill>
                  <a:prstClr val="black"/>
                </a:solidFill>
              </a:rPr>
              <a:t>)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Procura os dados no HDFS e utiliza no </a:t>
            </a:r>
            <a:r>
              <a:rPr lang="pt-BR" sz="2000" dirty="0" err="1" smtClean="0">
                <a:solidFill>
                  <a:prstClr val="black"/>
                </a:solidFill>
              </a:rPr>
              <a:t>Pig</a:t>
            </a:r>
            <a:r>
              <a:rPr lang="pt-BR" sz="2000" dirty="0" smtClean="0">
                <a:solidFill>
                  <a:prstClr val="black"/>
                </a:solidFill>
              </a:rPr>
              <a:t> como um arquivo delimitado por TAB, por default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Por default, o </a:t>
            </a:r>
            <a:r>
              <a:rPr lang="pt-BR" sz="2000" dirty="0" err="1" smtClean="0">
                <a:solidFill>
                  <a:prstClr val="black"/>
                </a:solidFill>
              </a:rPr>
              <a:t>load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smtClean="0">
                <a:solidFill>
                  <a:prstClr val="black"/>
                </a:solidFill>
              </a:rPr>
              <a:t>procurará os arquivos em seu diretório home no HDFS (/</a:t>
            </a:r>
            <a:r>
              <a:rPr lang="pt-BR" sz="2000" dirty="0" err="1" smtClean="0">
                <a:solidFill>
                  <a:prstClr val="black"/>
                </a:solidFill>
              </a:rPr>
              <a:t>users</a:t>
            </a:r>
            <a:r>
              <a:rPr lang="pt-BR" sz="2000" dirty="0" smtClean="0">
                <a:solidFill>
                  <a:prstClr val="black"/>
                </a:solidFill>
              </a:rPr>
              <a:t>/</a:t>
            </a:r>
            <a:r>
              <a:rPr lang="pt-BR" sz="2000" dirty="0" err="1" smtClean="0">
                <a:solidFill>
                  <a:prstClr val="black"/>
                </a:solidFill>
              </a:rPr>
              <a:t>seulogin</a:t>
            </a:r>
            <a:r>
              <a:rPr lang="pt-BR" sz="2000" dirty="0" smtClean="0">
                <a:solidFill>
                  <a:prstClr val="black"/>
                </a:solidFill>
              </a:rPr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Você pode especificar o separador dos campos do arquivo.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</a:t>
            </a:r>
            <a:r>
              <a:rPr lang="pt-BR" sz="2000" dirty="0" smtClean="0">
                <a:solidFill>
                  <a:prstClr val="black"/>
                </a:solidFill>
              </a:rPr>
              <a:t>: 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 = </a:t>
            </a:r>
            <a:r>
              <a:rPr lang="pt-BR" sz="2000" dirty="0" err="1" smtClean="0">
                <a:solidFill>
                  <a:prstClr val="black"/>
                </a:solidFill>
              </a:rPr>
              <a:t>load</a:t>
            </a:r>
            <a:r>
              <a:rPr lang="pt-BR" sz="2000" dirty="0" smtClean="0">
                <a:solidFill>
                  <a:prstClr val="black"/>
                </a:solidFill>
              </a:rPr>
              <a:t> ‘arquivo’ </a:t>
            </a:r>
            <a:r>
              <a:rPr lang="pt-BR" sz="2000" dirty="0" err="1" smtClean="0">
                <a:solidFill>
                  <a:prstClr val="black"/>
                </a:solidFill>
              </a:rPr>
              <a:t>using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  <a:r>
              <a:rPr lang="pt-BR" sz="2000" dirty="0" err="1" smtClean="0">
                <a:solidFill>
                  <a:prstClr val="black"/>
                </a:solidFill>
              </a:rPr>
              <a:t>PigStorage</a:t>
            </a:r>
            <a:r>
              <a:rPr lang="pt-BR" sz="2000" dirty="0" smtClean="0">
                <a:solidFill>
                  <a:prstClr val="black"/>
                </a:solidFill>
              </a:rPr>
              <a:t>(‘,’);</a:t>
            </a:r>
          </a:p>
          <a:p>
            <a:pPr lvl="1"/>
            <a:r>
              <a:rPr lang="pt-BR" sz="2000" dirty="0" smtClean="0">
                <a:solidFill>
                  <a:prstClr val="black"/>
                </a:solidFill>
              </a:rPr>
              <a:t>		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prstClr val="black"/>
                </a:solidFill>
              </a:rPr>
              <a:t>= </a:t>
            </a:r>
            <a:r>
              <a:rPr lang="pt-BR" sz="2000" dirty="0" err="1">
                <a:solidFill>
                  <a:prstClr val="black"/>
                </a:solidFill>
              </a:rPr>
              <a:t>load</a:t>
            </a:r>
            <a:r>
              <a:rPr lang="pt-BR" sz="2000" dirty="0">
                <a:solidFill>
                  <a:prstClr val="black"/>
                </a:solidFill>
              </a:rPr>
              <a:t> ‘arquivo’ </a:t>
            </a:r>
            <a:r>
              <a:rPr lang="pt-BR" sz="2000" dirty="0" err="1">
                <a:solidFill>
                  <a:prstClr val="black"/>
                </a:solidFill>
              </a:rPr>
              <a:t>using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 smtClean="0">
                <a:solidFill>
                  <a:prstClr val="black"/>
                </a:solidFill>
              </a:rPr>
              <a:t>HCatalog</a:t>
            </a:r>
            <a:r>
              <a:rPr lang="pt-BR" sz="2000" dirty="0" smtClean="0">
                <a:solidFill>
                  <a:prstClr val="black"/>
                </a:solidFill>
              </a:rPr>
              <a:t>();</a:t>
            </a:r>
            <a:endParaRPr lang="pt-BR" sz="2000" dirty="0">
              <a:solidFill>
                <a:prstClr val="black"/>
              </a:solidFill>
            </a:endParaRPr>
          </a:p>
          <a:p>
            <a:pPr lvl="2"/>
            <a:r>
              <a:rPr lang="pt-BR" sz="2000" dirty="0" smtClean="0">
                <a:solidFill>
                  <a:prstClr val="black"/>
                </a:solidFill>
              </a:rPr>
              <a:t>	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 </a:t>
            </a:r>
            <a:r>
              <a:rPr lang="pt-BR" sz="2000" dirty="0">
                <a:solidFill>
                  <a:prstClr val="black"/>
                </a:solidFill>
              </a:rPr>
              <a:t>= </a:t>
            </a:r>
            <a:r>
              <a:rPr lang="pt-BR" sz="2000" dirty="0" err="1">
                <a:solidFill>
                  <a:prstClr val="black"/>
                </a:solidFill>
              </a:rPr>
              <a:t>load</a:t>
            </a:r>
            <a:r>
              <a:rPr lang="pt-BR" sz="2000" dirty="0">
                <a:solidFill>
                  <a:prstClr val="black"/>
                </a:solidFill>
              </a:rPr>
              <a:t> ‘arquivo’ </a:t>
            </a:r>
            <a:r>
              <a:rPr lang="pt-BR" sz="2000" dirty="0" err="1">
                <a:solidFill>
                  <a:prstClr val="black"/>
                </a:solidFill>
              </a:rPr>
              <a:t>using</a:t>
            </a:r>
            <a:r>
              <a:rPr lang="pt-BR" sz="2000" dirty="0">
                <a:solidFill>
                  <a:prstClr val="black"/>
                </a:solidFill>
              </a:rPr>
              <a:t> </a:t>
            </a:r>
            <a:r>
              <a:rPr lang="pt-BR" sz="2000" dirty="0" err="1" smtClean="0">
                <a:solidFill>
                  <a:prstClr val="black"/>
                </a:solidFill>
              </a:rPr>
              <a:t>HBaseStorage</a:t>
            </a:r>
            <a:r>
              <a:rPr lang="pt-BR" sz="2000" dirty="0" smtClean="0">
                <a:solidFill>
                  <a:prstClr val="black"/>
                </a:solidFill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Especificando </a:t>
            </a:r>
            <a:r>
              <a:rPr lang="pt-BR" sz="2000" dirty="0" err="1" smtClean="0">
                <a:solidFill>
                  <a:prstClr val="black"/>
                </a:solidFill>
              </a:rPr>
              <a:t>schema</a:t>
            </a:r>
            <a:r>
              <a:rPr lang="pt-BR" sz="2000" dirty="0" smtClean="0">
                <a:solidFill>
                  <a:prstClr val="black"/>
                </a:solidFill>
              </a:rPr>
              <a:t>: </a:t>
            </a:r>
            <a:r>
              <a:rPr lang="pt-BR" sz="2000" dirty="0" err="1">
                <a:solidFill>
                  <a:prstClr val="black"/>
                </a:solidFill>
              </a:rPr>
              <a:t>temp</a:t>
            </a:r>
            <a:r>
              <a:rPr lang="pt-BR" sz="2000" dirty="0">
                <a:solidFill>
                  <a:prstClr val="black"/>
                </a:solidFill>
              </a:rPr>
              <a:t> = </a:t>
            </a:r>
            <a:r>
              <a:rPr lang="pt-BR" sz="2000" dirty="0" err="1">
                <a:solidFill>
                  <a:prstClr val="black"/>
                </a:solidFill>
              </a:rPr>
              <a:t>load</a:t>
            </a:r>
            <a:r>
              <a:rPr lang="pt-BR" sz="2000" dirty="0">
                <a:solidFill>
                  <a:prstClr val="black"/>
                </a:solidFill>
              </a:rPr>
              <a:t> ‘arquivo’ </a:t>
            </a:r>
            <a:r>
              <a:rPr lang="pt-BR" sz="2000" dirty="0" smtClean="0">
                <a:solidFill>
                  <a:prstClr val="black"/>
                </a:solidFill>
              </a:rPr>
              <a:t>as (</a:t>
            </a:r>
            <a:r>
              <a:rPr lang="pt-BR" sz="2000" dirty="0" err="1" smtClean="0">
                <a:solidFill>
                  <a:prstClr val="black"/>
                </a:solidFill>
              </a:rPr>
              <a:t>temp</a:t>
            </a:r>
            <a:r>
              <a:rPr lang="pt-BR" sz="2000" dirty="0" smtClean="0">
                <a:solidFill>
                  <a:prstClr val="black"/>
                </a:solidFill>
              </a:rPr>
              <a:t>, cidade);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dirty="0" smtClean="0">
                <a:solidFill>
                  <a:prstClr val="black"/>
                </a:solidFill>
              </a:rPr>
              <a:t>Output (</a:t>
            </a:r>
            <a:r>
              <a:rPr lang="pt-BR" sz="3000" b="1" dirty="0" err="1" smtClean="0">
                <a:solidFill>
                  <a:prstClr val="black"/>
                </a:solidFill>
              </a:rPr>
              <a:t>Store</a:t>
            </a:r>
            <a:r>
              <a:rPr lang="pt-BR" sz="3000" b="1" dirty="0" smtClean="0">
                <a:solidFill>
                  <a:prstClr val="black"/>
                </a:solidFill>
              </a:rPr>
              <a:t>)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STORE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Depois de processar os dados, nós precisaremos salvá-los em algum local no HDFS.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Por default o </a:t>
            </a:r>
            <a:r>
              <a:rPr lang="pt-BR" sz="2000" dirty="0" err="1" smtClean="0">
                <a:solidFill>
                  <a:prstClr val="black"/>
                </a:solidFill>
              </a:rPr>
              <a:t>Pig</a:t>
            </a:r>
            <a:r>
              <a:rPr lang="pt-BR" sz="2000" dirty="0" smtClean="0">
                <a:solidFill>
                  <a:prstClr val="black"/>
                </a:solidFill>
              </a:rPr>
              <a:t> salva o arquivo com delimitador TAB (pode ser alterado);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prstClr val="black"/>
                </a:solidFill>
              </a:rPr>
              <a:t>Sintaxe: STORE [arquivo] INTO [</a:t>
            </a:r>
            <a:r>
              <a:rPr lang="pt-BR" sz="2000" dirty="0" err="1">
                <a:solidFill>
                  <a:prstClr val="black"/>
                </a:solidFill>
              </a:rPr>
              <a:t>diretorio</a:t>
            </a:r>
            <a:r>
              <a:rPr lang="pt-BR" sz="2000" dirty="0">
                <a:solidFill>
                  <a:prstClr val="black"/>
                </a:solidFill>
              </a:rPr>
              <a:t>];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Caso não especifique a função de STORE, utilizará </a:t>
            </a:r>
            <a:r>
              <a:rPr lang="pt-BR" sz="2000" dirty="0" err="1" smtClean="0">
                <a:solidFill>
                  <a:prstClr val="black"/>
                </a:solidFill>
              </a:rPr>
              <a:t>PigStorage</a:t>
            </a:r>
            <a:r>
              <a:rPr lang="pt-BR" sz="2000" dirty="0" smtClean="0">
                <a:solidFill>
                  <a:prstClr val="black"/>
                </a:solidFill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</a:t>
            </a:r>
            <a:r>
              <a:rPr lang="pt-BR" sz="2000" dirty="0">
                <a:solidFill>
                  <a:prstClr val="black"/>
                </a:solidFill>
              </a:rPr>
              <a:t>STORE [arquivo] INTO [</a:t>
            </a:r>
            <a:r>
              <a:rPr lang="pt-BR" sz="2000" dirty="0" err="1">
                <a:solidFill>
                  <a:prstClr val="black"/>
                </a:solidFill>
              </a:rPr>
              <a:t>diretorio</a:t>
            </a:r>
            <a:r>
              <a:rPr lang="pt-BR" sz="2000" dirty="0" smtClean="0">
                <a:solidFill>
                  <a:prstClr val="black"/>
                </a:solidFill>
              </a:rPr>
              <a:t>] USING </a:t>
            </a:r>
            <a:r>
              <a:rPr lang="pt-BR" sz="2000" dirty="0" err="1" smtClean="0">
                <a:solidFill>
                  <a:prstClr val="black"/>
                </a:solidFill>
              </a:rPr>
              <a:t>Hcatalog</a:t>
            </a:r>
            <a:r>
              <a:rPr lang="pt-BR" sz="2000" dirty="0" smtClean="0">
                <a:solidFill>
                  <a:prstClr val="black"/>
                </a:solidFill>
              </a:rPr>
              <a:t>();</a:t>
            </a:r>
          </a:p>
          <a:p>
            <a:pPr lvl="3"/>
            <a:r>
              <a:rPr lang="pt-BR" sz="2000" dirty="0" smtClean="0">
                <a:solidFill>
                  <a:prstClr val="black"/>
                </a:solidFill>
              </a:rPr>
              <a:t>	STORE </a:t>
            </a:r>
            <a:r>
              <a:rPr lang="pt-BR" sz="2000" dirty="0">
                <a:solidFill>
                  <a:prstClr val="black"/>
                </a:solidFill>
              </a:rPr>
              <a:t>[arquivo] INTO [</a:t>
            </a:r>
            <a:r>
              <a:rPr lang="pt-BR" sz="2000" dirty="0" err="1">
                <a:solidFill>
                  <a:prstClr val="black"/>
                </a:solidFill>
              </a:rPr>
              <a:t>diretorio</a:t>
            </a:r>
            <a:r>
              <a:rPr lang="pt-BR" sz="2000" dirty="0">
                <a:solidFill>
                  <a:prstClr val="black"/>
                </a:solidFill>
              </a:rPr>
              <a:t>] USING </a:t>
            </a:r>
            <a:r>
              <a:rPr lang="pt-BR" sz="2000" dirty="0" err="1" smtClean="0">
                <a:solidFill>
                  <a:prstClr val="black"/>
                </a:solidFill>
              </a:rPr>
              <a:t>PigStorage</a:t>
            </a:r>
            <a:r>
              <a:rPr lang="pt-BR" sz="2000" dirty="0" smtClean="0">
                <a:solidFill>
                  <a:prstClr val="black"/>
                </a:solidFill>
              </a:rPr>
              <a:t>(‘,’);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1"/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3000" b="1" dirty="0" smtClean="0">
                <a:solidFill>
                  <a:prstClr val="black"/>
                </a:solidFill>
              </a:rPr>
              <a:t>DUMP</a:t>
            </a:r>
            <a:endParaRPr lang="pt-BR" sz="3000" b="1" u="sng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DUMP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Comando de visualização para Debug na tela.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Pode ser utilizado para visualização de processamentos parciais;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prstClr val="black"/>
                </a:solidFill>
              </a:rPr>
              <a:t>Sintaxe: </a:t>
            </a:r>
            <a:r>
              <a:rPr lang="pt-BR" sz="2000" dirty="0" smtClean="0">
                <a:solidFill>
                  <a:prstClr val="black"/>
                </a:solidFill>
              </a:rPr>
              <a:t>DUMP [</a:t>
            </a:r>
            <a:r>
              <a:rPr lang="pt-BR" sz="2000" dirty="0" err="1" smtClean="0">
                <a:solidFill>
                  <a:prstClr val="black"/>
                </a:solidFill>
              </a:rPr>
              <a:t>relacao</a:t>
            </a:r>
            <a:r>
              <a:rPr lang="pt-BR" sz="2000" dirty="0" smtClean="0">
                <a:solidFill>
                  <a:prstClr val="black"/>
                </a:solidFill>
              </a:rPr>
              <a:t>];</a:t>
            </a:r>
            <a:endParaRPr lang="pt-B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Exemplo: DUMP </a:t>
            </a:r>
            <a:r>
              <a:rPr lang="pt-BR" sz="2000" dirty="0" err="1" smtClean="0">
                <a:solidFill>
                  <a:prstClr val="black"/>
                </a:solidFill>
              </a:rPr>
              <a:t>arq_processado</a:t>
            </a:r>
            <a:r>
              <a:rPr lang="pt-BR" sz="2000" dirty="0" smtClean="0">
                <a:solidFill>
                  <a:prstClr val="black"/>
                </a:solidFill>
              </a:rPr>
              <a:t>;</a:t>
            </a:r>
          </a:p>
          <a:p>
            <a:pPr lvl="3"/>
            <a:r>
              <a:rPr lang="pt-BR" sz="2000" dirty="0" smtClean="0">
                <a:solidFill>
                  <a:prstClr val="black"/>
                </a:solidFill>
              </a:rPr>
              <a:t>	STORE </a:t>
            </a:r>
            <a:r>
              <a:rPr lang="pt-BR" sz="2000" dirty="0">
                <a:solidFill>
                  <a:prstClr val="black"/>
                </a:solidFill>
              </a:rPr>
              <a:t>[arquivo] INTO [</a:t>
            </a:r>
            <a:r>
              <a:rPr lang="pt-BR" sz="2000" dirty="0" err="1">
                <a:solidFill>
                  <a:prstClr val="black"/>
                </a:solidFill>
              </a:rPr>
              <a:t>diretorio</a:t>
            </a:r>
            <a:r>
              <a:rPr lang="pt-BR" sz="2000" dirty="0">
                <a:solidFill>
                  <a:prstClr val="black"/>
                </a:solidFill>
              </a:rPr>
              <a:t>] USING </a:t>
            </a:r>
            <a:r>
              <a:rPr lang="pt-BR" sz="2000" dirty="0" err="1" smtClean="0">
                <a:solidFill>
                  <a:prstClr val="black"/>
                </a:solidFill>
              </a:rPr>
              <a:t>PigStorage</a:t>
            </a:r>
            <a:r>
              <a:rPr lang="pt-BR" sz="2000" dirty="0" smtClean="0">
                <a:solidFill>
                  <a:prstClr val="black"/>
                </a:solidFill>
              </a:rPr>
              <a:t>(‘,’);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1"/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Foreach</a:t>
            </a:r>
            <a:r>
              <a:rPr lang="pt-BR" sz="3000" dirty="0" smtClean="0">
                <a:solidFill>
                  <a:prstClr val="black"/>
                </a:solidFill>
              </a:rPr>
              <a:t> (Projeção)</a:t>
            </a:r>
            <a:endParaRPr lang="pt-BR" sz="2000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/>
              <a:t>A </a:t>
            </a:r>
            <a:r>
              <a:rPr lang="en-US" dirty="0"/>
              <a:t>= load 'input' as (</a:t>
            </a:r>
            <a:r>
              <a:rPr lang="en-US" dirty="0" err="1"/>
              <a:t>user:chararray</a:t>
            </a:r>
            <a:r>
              <a:rPr lang="en-US" dirty="0"/>
              <a:t>, </a:t>
            </a:r>
            <a:r>
              <a:rPr lang="en-US" dirty="0" err="1"/>
              <a:t>id:long</a:t>
            </a:r>
            <a:r>
              <a:rPr lang="en-US" dirty="0"/>
              <a:t>, </a:t>
            </a:r>
            <a:r>
              <a:rPr lang="en-US" dirty="0" err="1"/>
              <a:t>address:chararray</a:t>
            </a:r>
            <a:r>
              <a:rPr lang="en-US" dirty="0"/>
              <a:t>, </a:t>
            </a:r>
            <a:r>
              <a:rPr lang="en-US" dirty="0" err="1"/>
              <a:t>phone:chararray</a:t>
            </a:r>
            <a:r>
              <a:rPr lang="en-US" dirty="0"/>
              <a:t>,</a:t>
            </a:r>
          </a:p>
          <a:p>
            <a:pPr lvl="1"/>
            <a:r>
              <a:rPr lang="pt-BR" dirty="0" err="1"/>
              <a:t>preferences:map</a:t>
            </a:r>
            <a:r>
              <a:rPr lang="pt-BR" dirty="0"/>
              <a:t>[]);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err="1"/>
              <a:t>foreach</a:t>
            </a:r>
            <a:r>
              <a:rPr lang="en-US" dirty="0"/>
              <a:t> A generate user, id;</a:t>
            </a:r>
            <a:endParaRPr lang="pt-BR" sz="5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r>
              <a:rPr lang="pt-BR" sz="3000" dirty="0" smtClean="0">
                <a:solidFill>
                  <a:prstClr val="black"/>
                </a:solidFill>
              </a:rPr>
              <a:t>Expressões no </a:t>
            </a:r>
            <a:r>
              <a:rPr lang="pt-BR" sz="3000" dirty="0" err="1" smtClean="0">
                <a:solidFill>
                  <a:prstClr val="black"/>
                </a:solidFill>
              </a:rPr>
              <a:t>foreach</a:t>
            </a:r>
            <a:endParaRPr lang="pt-BR" sz="3000" dirty="0" smtClean="0">
              <a:solidFill>
                <a:prstClr val="black"/>
              </a:solidFill>
            </a:endParaRPr>
          </a:p>
          <a:p>
            <a:pPr lvl="1"/>
            <a:r>
              <a:rPr lang="en-US" sz="2000" dirty="0" smtClean="0"/>
              <a:t>prices </a:t>
            </a:r>
            <a:r>
              <a:rPr lang="en-US" sz="2000" dirty="0"/>
              <a:t>= load '</a:t>
            </a:r>
            <a:r>
              <a:rPr lang="en-US" sz="2000" dirty="0" err="1"/>
              <a:t>NYSE_daily</a:t>
            </a:r>
            <a:r>
              <a:rPr lang="en-US" sz="2000" dirty="0"/>
              <a:t>' as (exchange, symbol, date, open, high, low, close,</a:t>
            </a:r>
          </a:p>
          <a:p>
            <a:pPr lvl="1"/>
            <a:r>
              <a:rPr lang="pt-BR" sz="2000" dirty="0"/>
              <a:t>volume, </a:t>
            </a:r>
            <a:r>
              <a:rPr lang="pt-BR" sz="2000" dirty="0" err="1"/>
              <a:t>adj_close</a:t>
            </a:r>
            <a:r>
              <a:rPr lang="pt-BR" sz="2000" dirty="0"/>
              <a:t>);</a:t>
            </a:r>
          </a:p>
          <a:p>
            <a:pPr lvl="1"/>
            <a:r>
              <a:rPr lang="en-US" sz="2000" dirty="0"/>
              <a:t>gain = </a:t>
            </a:r>
            <a:r>
              <a:rPr lang="en-US" sz="2000" dirty="0" err="1"/>
              <a:t>foreach</a:t>
            </a:r>
            <a:r>
              <a:rPr lang="en-US" sz="2000" dirty="0"/>
              <a:t> prices generate close - open;</a:t>
            </a:r>
          </a:p>
          <a:p>
            <a:pPr lvl="1"/>
            <a:r>
              <a:rPr lang="en-US" sz="2000" dirty="0"/>
              <a:t>gain2 = </a:t>
            </a:r>
            <a:r>
              <a:rPr lang="en-US" sz="2000" dirty="0" err="1"/>
              <a:t>foreach</a:t>
            </a:r>
            <a:r>
              <a:rPr lang="en-US" sz="2000" dirty="0"/>
              <a:t> prices generate $6 - $3;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1"/>
            <a:r>
              <a:rPr lang="en-US" sz="2000" dirty="0"/>
              <a:t>prices = load '</a:t>
            </a:r>
            <a:r>
              <a:rPr lang="en-US" sz="2000" dirty="0" err="1"/>
              <a:t>NYSE_daily</a:t>
            </a:r>
            <a:r>
              <a:rPr lang="en-US" sz="2000" dirty="0"/>
              <a:t>' as (exchange, symbol, date, open,</a:t>
            </a:r>
          </a:p>
          <a:p>
            <a:pPr lvl="1"/>
            <a:r>
              <a:rPr lang="en-US" sz="2000" dirty="0"/>
              <a:t>high, low, close, volume, </a:t>
            </a:r>
            <a:r>
              <a:rPr lang="en-US" sz="2000" dirty="0" err="1"/>
              <a:t>adj_close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beginning = </a:t>
            </a:r>
            <a:r>
              <a:rPr lang="en-US" sz="2000" dirty="0" err="1"/>
              <a:t>foreach</a:t>
            </a:r>
            <a:r>
              <a:rPr lang="en-US" sz="2000" dirty="0"/>
              <a:t> prices generate ..open; -- produces exchange, symbol, date, open</a:t>
            </a:r>
          </a:p>
          <a:p>
            <a:pPr lvl="1"/>
            <a:r>
              <a:rPr lang="en-US" sz="2000" dirty="0"/>
              <a:t>middle = </a:t>
            </a:r>
            <a:r>
              <a:rPr lang="en-US" sz="2000" dirty="0" err="1"/>
              <a:t>foreach</a:t>
            </a:r>
            <a:r>
              <a:rPr lang="en-US" sz="2000" dirty="0"/>
              <a:t> prices generate </a:t>
            </a:r>
            <a:r>
              <a:rPr lang="en-US" sz="2000" dirty="0" err="1"/>
              <a:t>open..close</a:t>
            </a:r>
            <a:r>
              <a:rPr lang="en-US" sz="2000" dirty="0"/>
              <a:t>; -- produces open, high, low, close</a:t>
            </a:r>
          </a:p>
          <a:p>
            <a:pPr lvl="1"/>
            <a:r>
              <a:rPr lang="en-US" sz="2000" dirty="0"/>
              <a:t>end = </a:t>
            </a:r>
            <a:r>
              <a:rPr lang="en-US" sz="2000" dirty="0" err="1"/>
              <a:t>foreach</a:t>
            </a:r>
            <a:r>
              <a:rPr lang="en-US" sz="2000" dirty="0"/>
              <a:t> prices generate volume..; -- produces volume, </a:t>
            </a:r>
            <a:r>
              <a:rPr lang="en-US" sz="2000" dirty="0" err="1"/>
              <a:t>adj_close</a:t>
            </a: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3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Map</a:t>
            </a:r>
            <a:r>
              <a:rPr lang="pt-BR" sz="3000" b="1" u="sng" dirty="0" smtClean="0"/>
              <a:t> </a:t>
            </a:r>
            <a:r>
              <a:rPr lang="pt-BR" sz="3000" b="1" u="sng" dirty="0" err="1" smtClean="0"/>
              <a:t>Reduce</a:t>
            </a:r>
            <a:r>
              <a:rPr lang="pt-BR" sz="3000" b="1" u="sng" dirty="0" smtClean="0"/>
              <a:t>/</a:t>
            </a:r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Agenda – Aula 2</a:t>
            </a:r>
          </a:p>
          <a:p>
            <a:endParaRPr lang="pt-BR" dirty="0" smtClean="0"/>
          </a:p>
          <a:p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>
                <a:solidFill>
                  <a:srgbClr val="FF0000"/>
                </a:solidFill>
              </a:rPr>
              <a:t>Hadoop</a:t>
            </a:r>
            <a:endParaRPr lang="pt-BR" sz="30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000" dirty="0" err="1">
                <a:solidFill>
                  <a:srgbClr val="FF0000"/>
                </a:solidFill>
              </a:rPr>
              <a:t>Hadoop</a:t>
            </a:r>
            <a:r>
              <a:rPr lang="pt-BR" sz="3000" dirty="0">
                <a:solidFill>
                  <a:srgbClr val="FF0000"/>
                </a:solidFill>
              </a:rPr>
              <a:t> </a:t>
            </a:r>
            <a:r>
              <a:rPr lang="pt-BR" sz="3000" dirty="0" err="1">
                <a:solidFill>
                  <a:srgbClr val="FF0000"/>
                </a:solidFill>
              </a:rPr>
              <a:t>Distributed</a:t>
            </a:r>
            <a:r>
              <a:rPr lang="pt-BR" sz="3000" dirty="0">
                <a:solidFill>
                  <a:srgbClr val="FF0000"/>
                </a:solidFill>
              </a:rPr>
              <a:t> File System (HDFS)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3000" dirty="0" err="1">
                <a:solidFill>
                  <a:srgbClr val="FF0000"/>
                </a:solidFill>
              </a:rPr>
              <a:t>Map</a:t>
            </a:r>
            <a:r>
              <a:rPr lang="pt-BR" sz="3000" dirty="0">
                <a:solidFill>
                  <a:srgbClr val="FF0000"/>
                </a:solidFill>
              </a:rPr>
              <a:t> </a:t>
            </a:r>
            <a:r>
              <a:rPr lang="pt-BR" sz="3000" dirty="0" err="1">
                <a:solidFill>
                  <a:srgbClr val="FF0000"/>
                </a:solidFill>
              </a:rPr>
              <a:t>Reduce</a:t>
            </a:r>
            <a:endParaRPr lang="pt-BR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>
                <a:solidFill>
                  <a:srgbClr val="FF0000"/>
                </a:solidFill>
              </a:rPr>
              <a:t>Sqoop</a:t>
            </a:r>
            <a:endParaRPr lang="pt-BR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>
                <a:solidFill>
                  <a:srgbClr val="FF0000"/>
                </a:solidFill>
              </a:rPr>
              <a:t>Flume</a:t>
            </a:r>
            <a:endParaRPr lang="pt-BR" sz="3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/>
              <a:t>Pig</a:t>
            </a:r>
            <a:endParaRPr lang="pt-BR" sz="3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3000" dirty="0" err="1" smtClean="0"/>
              <a:t>Hive</a:t>
            </a:r>
            <a:endParaRPr lang="pt-BR" sz="3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pt-BR" sz="3000" dirty="0" smtClean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139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UDFs</a:t>
            </a:r>
            <a:r>
              <a:rPr lang="pt-BR" sz="3000" dirty="0" smtClean="0">
                <a:solidFill>
                  <a:prstClr val="black"/>
                </a:solidFill>
              </a:rPr>
              <a:t> (</a:t>
            </a:r>
            <a:r>
              <a:rPr lang="pt-BR" sz="3000" dirty="0" err="1" smtClean="0">
                <a:solidFill>
                  <a:prstClr val="black"/>
                </a:solidFill>
              </a:rPr>
              <a:t>User</a:t>
            </a:r>
            <a:r>
              <a:rPr lang="pt-BR" sz="3000" dirty="0" smtClean="0">
                <a:solidFill>
                  <a:prstClr val="black"/>
                </a:solidFill>
              </a:rPr>
              <a:t> </a:t>
            </a:r>
            <a:r>
              <a:rPr lang="pt-BR" sz="3000" dirty="0" err="1" smtClean="0">
                <a:solidFill>
                  <a:prstClr val="black"/>
                </a:solidFill>
              </a:rPr>
              <a:t>Defined</a:t>
            </a:r>
            <a:r>
              <a:rPr lang="pt-BR" sz="3000" dirty="0" smtClean="0">
                <a:solidFill>
                  <a:prstClr val="black"/>
                </a:solidFill>
              </a:rPr>
              <a:t> </a:t>
            </a:r>
            <a:r>
              <a:rPr lang="pt-BR" sz="3000" dirty="0" err="1" smtClean="0">
                <a:solidFill>
                  <a:prstClr val="black"/>
                </a:solidFill>
              </a:rPr>
              <a:t>Functions</a:t>
            </a:r>
            <a:r>
              <a:rPr lang="pt-BR" sz="3000" dirty="0" smtClean="0">
                <a:solidFill>
                  <a:prstClr val="black"/>
                </a:solidFill>
              </a:rPr>
              <a:t>) no </a:t>
            </a:r>
            <a:r>
              <a:rPr lang="pt-BR" sz="3000" dirty="0" err="1" smtClean="0">
                <a:solidFill>
                  <a:prstClr val="black"/>
                </a:solidFill>
              </a:rPr>
              <a:t>Foreach</a:t>
            </a:r>
            <a:r>
              <a:rPr lang="pt-BR" sz="3000" dirty="0" smtClean="0">
                <a:solidFill>
                  <a:prstClr val="black"/>
                </a:solidFill>
              </a:rPr>
              <a:t> </a:t>
            </a:r>
            <a:endParaRPr lang="pt-BR" sz="2000" dirty="0" smtClean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  <a:p>
            <a:r>
              <a:rPr lang="pt-BR" dirty="0"/>
              <a:t>-- </a:t>
            </a:r>
            <a:r>
              <a:rPr lang="pt-BR" dirty="0" err="1"/>
              <a:t>udf_in_foreach.pig</a:t>
            </a:r>
            <a:endParaRPr lang="pt-BR" dirty="0"/>
          </a:p>
          <a:p>
            <a:r>
              <a:rPr lang="pt-BR" dirty="0" err="1"/>
              <a:t>divs</a:t>
            </a:r>
            <a:r>
              <a:rPr lang="pt-BR" dirty="0"/>
              <a:t> = </a:t>
            </a:r>
            <a:r>
              <a:rPr lang="pt-BR" dirty="0" err="1"/>
              <a:t>load</a:t>
            </a:r>
            <a:r>
              <a:rPr lang="pt-BR" dirty="0"/>
              <a:t> '</a:t>
            </a:r>
            <a:r>
              <a:rPr lang="pt-BR" dirty="0" err="1"/>
              <a:t>NYSE_dividends</a:t>
            </a:r>
            <a:r>
              <a:rPr lang="pt-BR" dirty="0"/>
              <a:t>' as (</a:t>
            </a:r>
            <a:r>
              <a:rPr lang="pt-BR" dirty="0" err="1"/>
              <a:t>exchange</a:t>
            </a:r>
            <a:r>
              <a:rPr lang="pt-BR" dirty="0"/>
              <a:t>, </a:t>
            </a:r>
            <a:r>
              <a:rPr lang="pt-BR" dirty="0" err="1"/>
              <a:t>symbol</a:t>
            </a:r>
            <a:r>
              <a:rPr lang="pt-BR" dirty="0"/>
              <a:t>, date, </a:t>
            </a:r>
            <a:r>
              <a:rPr lang="pt-BR" dirty="0" err="1"/>
              <a:t>dividends</a:t>
            </a:r>
            <a:r>
              <a:rPr lang="pt-BR" dirty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make sure all strings are uppercase</a:t>
            </a:r>
          </a:p>
          <a:p>
            <a:r>
              <a:rPr lang="en-US" dirty="0"/>
              <a:t>upped =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divs</a:t>
            </a:r>
            <a:r>
              <a:rPr lang="en-US" dirty="0"/>
              <a:t> generate UPPER(symbol) as symbol, dividends;</a:t>
            </a:r>
          </a:p>
          <a:p>
            <a:r>
              <a:rPr lang="en-US" dirty="0" err="1"/>
              <a:t>grpd</a:t>
            </a:r>
            <a:r>
              <a:rPr lang="en-US" dirty="0"/>
              <a:t> = group upped by symbol; --output a bag upped for each value of symbol</a:t>
            </a:r>
          </a:p>
          <a:p>
            <a:endParaRPr lang="en-US" dirty="0" smtClean="0"/>
          </a:p>
          <a:p>
            <a:r>
              <a:rPr lang="en-US" dirty="0" smtClean="0"/>
              <a:t>--</a:t>
            </a:r>
            <a:r>
              <a:rPr lang="en-US" dirty="0"/>
              <a:t>take a bag of integers, produce one result for each group</a:t>
            </a:r>
          </a:p>
          <a:p>
            <a:r>
              <a:rPr lang="en-US" dirty="0"/>
              <a:t>sums = </a:t>
            </a:r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/>
              <a:t>grpd</a:t>
            </a:r>
            <a:r>
              <a:rPr lang="en-US" dirty="0"/>
              <a:t> generate group, SUM(</a:t>
            </a:r>
            <a:r>
              <a:rPr lang="en-US" dirty="0" err="1"/>
              <a:t>upped.dividends</a:t>
            </a:r>
            <a:r>
              <a:rPr lang="en-US" dirty="0"/>
              <a:t>);</a:t>
            </a:r>
            <a:endParaRPr lang="pt-BR" sz="54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pPr lvl="0"/>
            <a:endParaRPr lang="pt-BR" sz="3000" b="1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2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Filter</a:t>
            </a:r>
            <a:endParaRPr lang="pt-BR" sz="2000" dirty="0" smtClean="0">
              <a:solidFill>
                <a:prstClr val="black"/>
              </a:solidFill>
            </a:endParaRPr>
          </a:p>
          <a:p>
            <a:pPr lvl="1"/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Permite operadores matemáticos:  “==“,   “!=“,  “&gt;”,  “&gt;=“,  “&lt;“,  “&lt;=“</a:t>
            </a:r>
          </a:p>
          <a:p>
            <a:pPr lvl="1"/>
            <a:endParaRPr lang="pt-BR" dirty="0" smtClean="0"/>
          </a:p>
          <a:p>
            <a:pPr lvl="1"/>
            <a:r>
              <a:rPr lang="en-US" dirty="0" err="1" smtClean="0"/>
              <a:t>divs</a:t>
            </a:r>
            <a:r>
              <a:rPr lang="en-US" dirty="0" smtClean="0"/>
              <a:t> </a:t>
            </a:r>
            <a:r>
              <a:rPr lang="en-US" dirty="0"/>
              <a:t>= load '</a:t>
            </a:r>
            <a:r>
              <a:rPr lang="en-US" dirty="0" err="1"/>
              <a:t>NYSE_dividends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 smtClean="0"/>
              <a:t>symbol:chararray</a:t>
            </a:r>
            <a:r>
              <a:rPr lang="en-US" dirty="0" smtClean="0"/>
              <a:t>, </a:t>
            </a:r>
            <a:r>
              <a:rPr lang="pt-BR" dirty="0" err="1" smtClean="0"/>
              <a:t>date:chararray</a:t>
            </a:r>
            <a:r>
              <a:rPr lang="pt-BR" dirty="0"/>
              <a:t>, </a:t>
            </a:r>
            <a:r>
              <a:rPr lang="pt-BR" dirty="0" err="1"/>
              <a:t>dividends:float</a:t>
            </a:r>
            <a:r>
              <a:rPr lang="pt-BR" dirty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startswithcm</a:t>
            </a:r>
            <a:r>
              <a:rPr lang="en-US" dirty="0" smtClean="0"/>
              <a:t> </a:t>
            </a:r>
            <a:r>
              <a:rPr lang="en-US" dirty="0"/>
              <a:t>= filter </a:t>
            </a:r>
            <a:r>
              <a:rPr lang="en-US" dirty="0" err="1"/>
              <a:t>divs</a:t>
            </a:r>
            <a:r>
              <a:rPr lang="en-US" dirty="0"/>
              <a:t> by symbol matches 'CM</a:t>
            </a:r>
            <a:r>
              <a:rPr lang="en-US" dirty="0" smtClean="0"/>
              <a:t>.*';  	=&gt; 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!</a:t>
            </a:r>
            <a:endParaRPr lang="pt-BR" sz="96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operadores</a:t>
            </a:r>
            <a:r>
              <a:rPr lang="en-US" sz="2000" dirty="0" smtClean="0"/>
              <a:t> </a:t>
            </a:r>
            <a:r>
              <a:rPr lang="en-US" sz="2000" dirty="0" err="1" smtClean="0"/>
              <a:t>Lógicos</a:t>
            </a:r>
            <a:r>
              <a:rPr lang="en-US" sz="2000" dirty="0" smtClean="0"/>
              <a:t> (and, or, not)</a:t>
            </a:r>
          </a:p>
          <a:p>
            <a:pPr marL="0" lvl="1"/>
            <a:endParaRPr lang="en-US" dirty="0" smtClean="0"/>
          </a:p>
          <a:p>
            <a:pPr lvl="1"/>
            <a:r>
              <a:rPr lang="en-US" dirty="0" err="1"/>
              <a:t>divs</a:t>
            </a:r>
            <a:r>
              <a:rPr lang="en-US" dirty="0"/>
              <a:t> = load '</a:t>
            </a:r>
            <a:r>
              <a:rPr lang="en-US" dirty="0" err="1"/>
              <a:t>NYSE_dividends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/>
              <a:t>, </a:t>
            </a:r>
            <a:r>
              <a:rPr lang="pt-BR" dirty="0" err="1"/>
              <a:t>date:chararray</a:t>
            </a:r>
            <a:r>
              <a:rPr lang="pt-BR" dirty="0"/>
              <a:t>, </a:t>
            </a:r>
            <a:r>
              <a:rPr lang="pt-BR" dirty="0" err="1"/>
              <a:t>dividends:float</a:t>
            </a:r>
            <a:r>
              <a:rPr lang="pt-BR" dirty="0"/>
              <a:t>);</a:t>
            </a:r>
          </a:p>
          <a:p>
            <a:endParaRPr lang="en-US" sz="2000" dirty="0" smtClean="0"/>
          </a:p>
          <a:p>
            <a:pPr lvl="1"/>
            <a:r>
              <a:rPr lang="en-US" sz="2000" dirty="0" err="1" smtClean="0"/>
              <a:t>notstartswithcm</a:t>
            </a:r>
            <a:r>
              <a:rPr lang="en-US" sz="2000" dirty="0" smtClean="0"/>
              <a:t> </a:t>
            </a:r>
            <a:r>
              <a:rPr lang="en-US" sz="2000" dirty="0"/>
              <a:t>= filter </a:t>
            </a:r>
            <a:r>
              <a:rPr lang="en-US" sz="2000" dirty="0" err="1"/>
              <a:t>divs</a:t>
            </a:r>
            <a:r>
              <a:rPr lang="en-US" sz="2000" dirty="0"/>
              <a:t> by </a:t>
            </a:r>
            <a:r>
              <a:rPr lang="en-US" sz="2000" b="1" dirty="0"/>
              <a:t>not</a:t>
            </a:r>
            <a:r>
              <a:rPr lang="en-US" sz="2000" dirty="0"/>
              <a:t> symbol matches 'CM.*';</a:t>
            </a:r>
            <a:endParaRPr lang="pt-BR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4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Group</a:t>
            </a:r>
            <a:endParaRPr lang="pt-BR" sz="2000" dirty="0" smtClean="0">
              <a:solidFill>
                <a:prstClr val="black"/>
              </a:solidFill>
            </a:endParaRPr>
          </a:p>
          <a:p>
            <a:pPr lvl="1"/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Similar ao GROUP no 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No </a:t>
            </a:r>
            <a:r>
              <a:rPr lang="pt-BR" sz="2000" dirty="0" err="1" smtClean="0"/>
              <a:t>Pig</a:t>
            </a:r>
            <a:r>
              <a:rPr lang="pt-BR" sz="2000" dirty="0" smtClean="0"/>
              <a:t> não existe relação direta entre o GROUP e as funções de agregação.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Coleta os registros com a mesma </a:t>
            </a:r>
            <a:r>
              <a:rPr lang="pt-BR" sz="2000" b="1" dirty="0" smtClean="0"/>
              <a:t>Key</a:t>
            </a:r>
            <a:r>
              <a:rPr lang="pt-BR" sz="2000" dirty="0" smtClean="0"/>
              <a:t> e armazena numa </a:t>
            </a:r>
            <a:r>
              <a:rPr lang="pt-BR" sz="2000" b="1" dirty="0" smtClean="0"/>
              <a:t>Bag</a:t>
            </a:r>
            <a:r>
              <a:rPr lang="pt-B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Os </a:t>
            </a:r>
            <a:r>
              <a:rPr lang="pt-BR" sz="2000" dirty="0"/>
              <a:t>registros agrupados possuem dois campos: Key e Bag (</a:t>
            </a:r>
            <a:r>
              <a:rPr lang="pt-BR" sz="2000" dirty="0" err="1"/>
              <a:t>Value</a:t>
            </a:r>
            <a:r>
              <a:rPr lang="pt-BR" sz="2000" dirty="0"/>
              <a:t>)!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campo Key sempre tem o nome “</a:t>
            </a:r>
            <a:r>
              <a:rPr lang="pt-BR" sz="2000" b="1" dirty="0" err="1"/>
              <a:t>group</a:t>
            </a:r>
            <a:r>
              <a:rPr lang="pt-BR" sz="20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/>
              <a:t>campo “</a:t>
            </a:r>
            <a:r>
              <a:rPr lang="pt-BR" sz="2000" b="1" dirty="0"/>
              <a:t>Bag</a:t>
            </a:r>
            <a:r>
              <a:rPr lang="pt-BR" sz="2000" dirty="0" smtClean="0"/>
              <a:t>” é </a:t>
            </a:r>
            <a:r>
              <a:rPr lang="pt-BR" sz="2000" dirty="0"/>
              <a:t>nomeado com a relação que foi agrupada.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Para </a:t>
            </a:r>
            <a:r>
              <a:rPr lang="pt-BR" sz="2000" dirty="0"/>
              <a:t>cada registro no grupo, o registro inteiro (</a:t>
            </a:r>
            <a:r>
              <a:rPr lang="pt-BR" sz="2000" dirty="0" err="1"/>
              <a:t>incluíndo</a:t>
            </a:r>
            <a:r>
              <a:rPr lang="pt-BR" sz="2000" dirty="0"/>
              <a:t> a Key) é armazenado.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2608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Group</a:t>
            </a:r>
            <a:endParaRPr lang="pt-BR" sz="2000" dirty="0" smtClean="0">
              <a:solidFill>
                <a:prstClr val="black"/>
              </a:solidFill>
            </a:endParaRPr>
          </a:p>
          <a:p>
            <a:pPr lvl="1"/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</a:t>
            </a:r>
            <a:r>
              <a:rPr lang="pt-BR" sz="2000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en-US" sz="2000" dirty="0"/>
              <a:t>daily = load '</a:t>
            </a:r>
            <a:r>
              <a:rPr lang="en-US" sz="2000" dirty="0" err="1"/>
              <a:t>NYSE_daily</a:t>
            </a:r>
            <a:r>
              <a:rPr lang="en-US" sz="2000" dirty="0"/>
              <a:t>' as (exchange, stock);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grpd</a:t>
            </a:r>
            <a:r>
              <a:rPr lang="en-US" sz="2000" dirty="0"/>
              <a:t> = group daily by stock;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err="1"/>
              <a:t>cnt</a:t>
            </a:r>
            <a:r>
              <a:rPr lang="en-US" sz="2000" dirty="0"/>
              <a:t> = </a:t>
            </a:r>
            <a:r>
              <a:rPr lang="en-US" sz="2000" dirty="0" err="1"/>
              <a:t>foreach</a:t>
            </a:r>
            <a:r>
              <a:rPr lang="en-US" sz="2000" dirty="0"/>
              <a:t> </a:t>
            </a:r>
            <a:r>
              <a:rPr lang="en-US" sz="2000" dirty="0" err="1"/>
              <a:t>grpd</a:t>
            </a:r>
            <a:r>
              <a:rPr lang="en-US" sz="2000" dirty="0"/>
              <a:t> generate group, COUNT(daily);</a:t>
            </a:r>
            <a:endParaRPr lang="pt-BR" sz="2000" dirty="0">
              <a:solidFill>
                <a:prstClr val="black"/>
              </a:solidFill>
            </a:endParaRPr>
          </a:p>
          <a:p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prstClr val="black"/>
                </a:solidFill>
              </a:rPr>
              <a:t>Observação:</a:t>
            </a:r>
            <a:r>
              <a:rPr lang="pt-BR" sz="2000" dirty="0">
                <a:solidFill>
                  <a:prstClr val="black"/>
                </a:solidFill>
              </a:rPr>
              <a:t> Podemos passar o resultado do agrupamento para uma função de agregação em seguida!</a:t>
            </a:r>
          </a:p>
          <a:p>
            <a:endParaRPr lang="pt-BR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980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Order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Ordena </a:t>
            </a:r>
            <a:r>
              <a:rPr lang="pt-BR" sz="2000" dirty="0"/>
              <a:t>os dados em cada partição dos dados no HDFS.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Os dados estarão ordenados mesmo que haja mais de um arquivo particionado.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 comando CAT mostrará os dados ordenados.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</a:t>
            </a:r>
            <a:r>
              <a:rPr lang="pt-BR" sz="2000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en-US" dirty="0" smtClean="0"/>
              <a:t>daily </a:t>
            </a:r>
            <a:r>
              <a:rPr lang="en-US" dirty="0"/>
              <a:t>= load '</a:t>
            </a:r>
            <a:r>
              <a:rPr lang="en-US" dirty="0" err="1"/>
              <a:t>NYSE_daily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 smtClean="0"/>
              <a:t>symbol:chararray,date:chararray</a:t>
            </a:r>
            <a:r>
              <a:rPr lang="en-US" dirty="0" smtClean="0"/>
              <a:t>, </a:t>
            </a:r>
            <a:r>
              <a:rPr lang="en-US" dirty="0" err="1" smtClean="0"/>
              <a:t>open:float</a:t>
            </a:r>
            <a:r>
              <a:rPr lang="en-US" dirty="0" smtClean="0"/>
              <a:t>, </a:t>
            </a:r>
            <a:r>
              <a:rPr lang="en-US" dirty="0" err="1" smtClean="0"/>
              <a:t>high:float</a:t>
            </a:r>
            <a:r>
              <a:rPr lang="en-US" dirty="0" smtClean="0"/>
              <a:t>,          				</a:t>
            </a:r>
            <a:r>
              <a:rPr lang="en-US" dirty="0" err="1" smtClean="0"/>
              <a:t>low:float</a:t>
            </a:r>
            <a:r>
              <a:rPr lang="en-US" dirty="0" smtClean="0"/>
              <a:t>, </a:t>
            </a:r>
            <a:r>
              <a:rPr lang="en-US" dirty="0" err="1" smtClean="0"/>
              <a:t>close:float</a:t>
            </a:r>
            <a:r>
              <a:rPr lang="en-US" dirty="0" smtClean="0"/>
              <a:t>,</a:t>
            </a:r>
            <a:r>
              <a:rPr lang="pt-BR" dirty="0" err="1" smtClean="0"/>
              <a:t>volume:int</a:t>
            </a:r>
            <a:r>
              <a:rPr lang="pt-BR" dirty="0"/>
              <a:t>, </a:t>
            </a:r>
            <a:r>
              <a:rPr lang="pt-BR" dirty="0" err="1"/>
              <a:t>adj_close:float</a:t>
            </a:r>
            <a:r>
              <a:rPr lang="pt-BR" dirty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bydate</a:t>
            </a:r>
            <a:r>
              <a:rPr lang="en-US" dirty="0" smtClean="0"/>
              <a:t> </a:t>
            </a:r>
            <a:r>
              <a:rPr lang="en-US" dirty="0"/>
              <a:t>= order daily by date;</a:t>
            </a:r>
          </a:p>
          <a:p>
            <a:pPr lvl="1"/>
            <a:endParaRPr lang="pt-BR" dirty="0" smtClean="0"/>
          </a:p>
          <a:p>
            <a:pPr lvl="1"/>
            <a:r>
              <a:rPr lang="en-US" dirty="0" smtClean="0"/>
              <a:t>daily </a:t>
            </a:r>
            <a:r>
              <a:rPr lang="en-US" dirty="0"/>
              <a:t>= load '</a:t>
            </a:r>
            <a:r>
              <a:rPr lang="en-US" dirty="0" err="1"/>
              <a:t>NYSE_daily</a:t>
            </a:r>
            <a:r>
              <a:rPr lang="en-US" dirty="0"/>
              <a:t>' as (</a:t>
            </a:r>
            <a:r>
              <a:rPr lang="en-US" dirty="0" err="1"/>
              <a:t>exchange:chararray</a:t>
            </a:r>
            <a:r>
              <a:rPr lang="en-US" dirty="0"/>
              <a:t>, </a:t>
            </a:r>
            <a:r>
              <a:rPr lang="en-US" dirty="0" err="1"/>
              <a:t>symbol:chararray</a:t>
            </a:r>
            <a:r>
              <a:rPr lang="en-US" dirty="0" smtClean="0"/>
              <a:t>, </a:t>
            </a:r>
            <a:r>
              <a:rPr lang="pt-BR" dirty="0" err="1" smtClean="0"/>
              <a:t>date:chararray</a:t>
            </a:r>
            <a:r>
              <a:rPr lang="pt-BR" dirty="0"/>
              <a:t>, </a:t>
            </a:r>
            <a:r>
              <a:rPr lang="pt-BR" dirty="0" err="1"/>
              <a:t>open:float</a:t>
            </a:r>
            <a:r>
              <a:rPr lang="pt-BR" dirty="0"/>
              <a:t>, </a:t>
            </a:r>
            <a:r>
              <a:rPr lang="pt-BR" dirty="0" err="1"/>
              <a:t>high:float</a:t>
            </a:r>
            <a:r>
              <a:rPr lang="pt-BR" dirty="0"/>
              <a:t>, </a:t>
            </a:r>
            <a:r>
              <a:rPr lang="pt-BR" dirty="0" smtClean="0"/>
              <a:t>				</a:t>
            </a:r>
            <a:r>
              <a:rPr lang="pt-BR" dirty="0" err="1" smtClean="0"/>
              <a:t>low:float</a:t>
            </a:r>
            <a:r>
              <a:rPr lang="pt-BR" dirty="0" smtClean="0"/>
              <a:t>, </a:t>
            </a:r>
            <a:r>
              <a:rPr lang="pt-BR" dirty="0" err="1" smtClean="0"/>
              <a:t>close:float</a:t>
            </a:r>
            <a:r>
              <a:rPr lang="pt-BR" dirty="0"/>
              <a:t>, </a:t>
            </a:r>
            <a:r>
              <a:rPr lang="pt-BR" dirty="0" err="1"/>
              <a:t>volume:int</a:t>
            </a:r>
            <a:r>
              <a:rPr lang="pt-BR" dirty="0"/>
              <a:t>, </a:t>
            </a:r>
            <a:r>
              <a:rPr lang="pt-BR" dirty="0" err="1"/>
              <a:t>adj_close:float</a:t>
            </a:r>
            <a:r>
              <a:rPr lang="pt-BR" dirty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bydatensymbol</a:t>
            </a:r>
            <a:r>
              <a:rPr lang="en-US" dirty="0" smtClean="0"/>
              <a:t> </a:t>
            </a:r>
            <a:r>
              <a:rPr lang="en-US" dirty="0"/>
              <a:t>= order daily by date, symbol;</a:t>
            </a:r>
            <a:endParaRPr lang="pt-BR" sz="5400" dirty="0">
              <a:solidFill>
                <a:prstClr val="black"/>
              </a:solidFill>
            </a:endParaRPr>
          </a:p>
          <a:p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endParaRPr lang="pt-BR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0033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Distinct</a:t>
            </a:r>
            <a:endParaRPr lang="pt-BR" sz="3000" dirty="0" smtClean="0">
              <a:solidFill>
                <a:prstClr val="black"/>
              </a:solidFill>
            </a:endParaRPr>
          </a:p>
          <a:p>
            <a:endParaRPr lang="pt-BR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Remove linhas duplicadas.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Funciona somente em registros inteiros. Não funciona para campos </a:t>
            </a:r>
            <a:r>
              <a:rPr lang="pt-BR" sz="2000" dirty="0" err="1" smtClean="0"/>
              <a:t>indiciduais</a:t>
            </a:r>
            <a:r>
              <a:rPr lang="pt-BR" sz="2000" dirty="0" smtClean="0"/>
              <a:t>.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</a:t>
            </a:r>
            <a:r>
              <a:rPr lang="pt-BR" sz="2000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en-US" sz="2000" dirty="0" smtClean="0"/>
              <a:t>daily </a:t>
            </a:r>
            <a:r>
              <a:rPr lang="en-US" sz="2000" dirty="0"/>
              <a:t>= load '</a:t>
            </a:r>
            <a:r>
              <a:rPr lang="en-US" sz="2000" dirty="0" err="1"/>
              <a:t>NYSE_daily</a:t>
            </a:r>
            <a:r>
              <a:rPr lang="en-US" sz="2000" dirty="0"/>
              <a:t>' as (</a:t>
            </a:r>
            <a:r>
              <a:rPr lang="en-US" sz="2000" dirty="0" err="1"/>
              <a:t>exchange:chararray</a:t>
            </a:r>
            <a:r>
              <a:rPr lang="en-US" sz="2000" dirty="0"/>
              <a:t>, </a:t>
            </a:r>
            <a:r>
              <a:rPr lang="en-US" sz="2000" dirty="0" err="1"/>
              <a:t>symbol:chararray</a:t>
            </a:r>
            <a:r>
              <a:rPr lang="en-US" sz="2000" dirty="0"/>
              <a:t>);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err="1" smtClean="0"/>
              <a:t>uniq</a:t>
            </a:r>
            <a:r>
              <a:rPr lang="pt-BR" sz="2000" dirty="0" smtClean="0"/>
              <a:t> </a:t>
            </a:r>
            <a:r>
              <a:rPr lang="pt-BR" sz="2000" dirty="0"/>
              <a:t>= </a:t>
            </a:r>
            <a:r>
              <a:rPr lang="pt-BR" sz="2000" dirty="0" err="1"/>
              <a:t>distinct</a:t>
            </a:r>
            <a:r>
              <a:rPr lang="pt-BR" sz="2000" dirty="0"/>
              <a:t> </a:t>
            </a:r>
            <a:r>
              <a:rPr lang="pt-BR" sz="2000" dirty="0" err="1"/>
              <a:t>daily</a:t>
            </a:r>
            <a:r>
              <a:rPr lang="pt-BR" sz="2000" dirty="0"/>
              <a:t>;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  <a:p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Equivalente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SQL: SELECT DISTINCT X FROM TABELA;</a:t>
            </a:r>
          </a:p>
        </p:txBody>
      </p:sp>
    </p:spTree>
    <p:extLst>
      <p:ext uri="{BB962C8B-B14F-4D97-AF65-F5344CB8AC3E}">
        <p14:creationId xmlns:p14="http://schemas.microsoft.com/office/powerpoint/2010/main" val="1485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Join</a:t>
            </a:r>
            <a:endParaRPr lang="pt-BR" sz="3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Remove registros que não são encontrados pelas condições.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Funciona somente em registros inteiros. Não funciona para campos </a:t>
            </a:r>
            <a:r>
              <a:rPr lang="pt-BR" sz="2000" dirty="0" err="1" smtClean="0"/>
              <a:t>indiciduais</a:t>
            </a:r>
            <a:r>
              <a:rPr lang="pt-B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Pig</a:t>
            </a:r>
            <a:r>
              <a:rPr lang="pt-BR" sz="2000" dirty="0" smtClean="0"/>
              <a:t> suporta </a:t>
            </a:r>
            <a:r>
              <a:rPr lang="pt-BR" sz="2000" dirty="0" err="1" smtClean="0"/>
              <a:t>Outer</a:t>
            </a:r>
            <a:r>
              <a:rPr lang="pt-BR" sz="2000" dirty="0" smtClean="0"/>
              <a:t> </a:t>
            </a:r>
            <a:r>
              <a:rPr lang="pt-BR" sz="2000" dirty="0" err="1" smtClean="0"/>
              <a:t>Joins</a:t>
            </a:r>
            <a:r>
              <a:rPr lang="pt-BR" sz="2000" dirty="0" smtClean="0"/>
              <a:t>. Podem ser: </a:t>
            </a:r>
            <a:r>
              <a:rPr lang="pt-BR" sz="2000" dirty="0" err="1" smtClean="0"/>
              <a:t>left</a:t>
            </a:r>
            <a:r>
              <a:rPr lang="pt-BR" sz="2000" dirty="0" smtClean="0"/>
              <a:t>, </a:t>
            </a:r>
            <a:r>
              <a:rPr lang="pt-BR" sz="2000" dirty="0" err="1" smtClean="0"/>
              <a:t>right</a:t>
            </a:r>
            <a:r>
              <a:rPr lang="pt-BR" sz="2000" dirty="0" smtClean="0"/>
              <a:t> ou </a:t>
            </a:r>
            <a:r>
              <a:rPr lang="pt-BR" sz="2000" dirty="0" err="1" smtClean="0"/>
              <a:t>full</a:t>
            </a:r>
            <a:r>
              <a:rPr lang="pt-BR" sz="2000" dirty="0" smtClean="0"/>
              <a:t>.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624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Join</a:t>
            </a:r>
            <a:endParaRPr lang="pt-BR" sz="3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Exemplo:</a:t>
            </a:r>
          </a:p>
          <a:p>
            <a:pPr lvl="1"/>
            <a:r>
              <a:rPr lang="en-US" dirty="0" smtClean="0"/>
              <a:t>daily </a:t>
            </a:r>
            <a:r>
              <a:rPr lang="en-US" dirty="0"/>
              <a:t>= load '</a:t>
            </a:r>
            <a:r>
              <a:rPr lang="en-US" dirty="0" err="1"/>
              <a:t>NYSE_daily</a:t>
            </a:r>
            <a:r>
              <a:rPr lang="en-US" dirty="0"/>
              <a:t>' as (exchange, symbol, date, open, high, low, close,</a:t>
            </a:r>
            <a:r>
              <a:rPr lang="pt-BR" dirty="0"/>
              <a:t>volume, </a:t>
            </a:r>
            <a:r>
              <a:rPr lang="pt-BR" dirty="0" err="1"/>
              <a:t>adj_close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divs</a:t>
            </a:r>
            <a:r>
              <a:rPr lang="pt-BR" dirty="0"/>
              <a:t> = </a:t>
            </a:r>
            <a:r>
              <a:rPr lang="pt-BR" dirty="0" err="1"/>
              <a:t>load</a:t>
            </a:r>
            <a:r>
              <a:rPr lang="pt-BR" dirty="0"/>
              <a:t> '</a:t>
            </a:r>
            <a:r>
              <a:rPr lang="pt-BR" dirty="0" err="1"/>
              <a:t>NYSE_dividends</a:t>
            </a:r>
            <a:r>
              <a:rPr lang="pt-BR" dirty="0"/>
              <a:t>' as (</a:t>
            </a:r>
            <a:r>
              <a:rPr lang="pt-BR" dirty="0" err="1"/>
              <a:t>exchange</a:t>
            </a:r>
            <a:r>
              <a:rPr lang="pt-BR" dirty="0"/>
              <a:t>, </a:t>
            </a:r>
            <a:r>
              <a:rPr lang="pt-BR" dirty="0" err="1"/>
              <a:t>symbol</a:t>
            </a:r>
            <a:r>
              <a:rPr lang="pt-BR" dirty="0"/>
              <a:t>, date, </a:t>
            </a:r>
            <a:r>
              <a:rPr lang="pt-BR" dirty="0" err="1"/>
              <a:t>dividends</a:t>
            </a:r>
            <a:r>
              <a:rPr lang="pt-BR" dirty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jnd</a:t>
            </a:r>
            <a:r>
              <a:rPr lang="en-US" dirty="0"/>
              <a:t> = join daily by symbol, </a:t>
            </a:r>
            <a:r>
              <a:rPr lang="en-US" dirty="0" err="1"/>
              <a:t>divs</a:t>
            </a:r>
            <a:r>
              <a:rPr lang="en-US" dirty="0"/>
              <a:t> by symbol;</a:t>
            </a:r>
          </a:p>
          <a:p>
            <a:pPr lvl="1"/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Exemplo:</a:t>
            </a:r>
            <a:endParaRPr lang="en-US" sz="2000" dirty="0" smtClean="0"/>
          </a:p>
          <a:p>
            <a:pPr lvl="1"/>
            <a:r>
              <a:rPr lang="en-US" dirty="0" smtClean="0"/>
              <a:t>daily </a:t>
            </a:r>
            <a:r>
              <a:rPr lang="en-US" dirty="0"/>
              <a:t>= load '</a:t>
            </a:r>
            <a:r>
              <a:rPr lang="en-US" dirty="0" err="1"/>
              <a:t>NYSE_daily</a:t>
            </a:r>
            <a:r>
              <a:rPr lang="en-US" dirty="0"/>
              <a:t>' as (exchange, symbol, date, open, high, low, close,</a:t>
            </a:r>
            <a:r>
              <a:rPr lang="pt-BR" dirty="0"/>
              <a:t>volume, </a:t>
            </a:r>
            <a:r>
              <a:rPr lang="pt-BR" dirty="0" err="1"/>
              <a:t>adj_close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divs</a:t>
            </a:r>
            <a:r>
              <a:rPr lang="pt-BR" dirty="0"/>
              <a:t> = </a:t>
            </a:r>
            <a:r>
              <a:rPr lang="pt-BR" dirty="0" err="1"/>
              <a:t>load</a:t>
            </a:r>
            <a:r>
              <a:rPr lang="pt-BR" dirty="0"/>
              <a:t> '</a:t>
            </a:r>
            <a:r>
              <a:rPr lang="pt-BR" dirty="0" err="1"/>
              <a:t>NYSE_dividends</a:t>
            </a:r>
            <a:r>
              <a:rPr lang="pt-BR" dirty="0"/>
              <a:t>' as (</a:t>
            </a:r>
            <a:r>
              <a:rPr lang="pt-BR" dirty="0" err="1"/>
              <a:t>exchange</a:t>
            </a:r>
            <a:r>
              <a:rPr lang="pt-BR" dirty="0"/>
              <a:t>, </a:t>
            </a:r>
            <a:r>
              <a:rPr lang="pt-BR" dirty="0" err="1"/>
              <a:t>symbol</a:t>
            </a:r>
            <a:r>
              <a:rPr lang="pt-BR" dirty="0"/>
              <a:t>, date, </a:t>
            </a:r>
            <a:r>
              <a:rPr lang="pt-BR" dirty="0" err="1"/>
              <a:t>dividends</a:t>
            </a:r>
            <a:r>
              <a:rPr lang="pt-BR" dirty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jnd</a:t>
            </a:r>
            <a:r>
              <a:rPr lang="en-US" dirty="0"/>
              <a:t> = join daily by (symbol, date), </a:t>
            </a:r>
            <a:r>
              <a:rPr lang="en-US" dirty="0" err="1"/>
              <a:t>divs</a:t>
            </a:r>
            <a:r>
              <a:rPr lang="en-US" dirty="0"/>
              <a:t> by (symbol, date);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8454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Join</a:t>
            </a:r>
            <a:endParaRPr lang="pt-BR" sz="3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Exemplo:</a:t>
            </a:r>
          </a:p>
          <a:p>
            <a:pPr lvl="1"/>
            <a:r>
              <a:rPr lang="en-US" sz="2000" dirty="0" smtClean="0"/>
              <a:t>daily </a:t>
            </a:r>
            <a:r>
              <a:rPr lang="en-US" sz="2000" dirty="0"/>
              <a:t>= load '</a:t>
            </a:r>
            <a:r>
              <a:rPr lang="en-US" sz="2000" dirty="0" err="1"/>
              <a:t>NYSE_daily</a:t>
            </a:r>
            <a:r>
              <a:rPr lang="en-US" sz="2000" dirty="0"/>
              <a:t>' as (exchange, symbol, date, open, high, low, </a:t>
            </a:r>
            <a:r>
              <a:rPr lang="en-US" sz="2000" dirty="0" smtClean="0"/>
              <a:t>close,</a:t>
            </a:r>
            <a:r>
              <a:rPr lang="pt-BR" sz="2000" dirty="0" smtClean="0"/>
              <a:t>volume</a:t>
            </a:r>
            <a:r>
              <a:rPr lang="pt-BR" sz="2000" dirty="0"/>
              <a:t>, </a:t>
            </a:r>
            <a:r>
              <a:rPr lang="pt-BR" sz="2000" dirty="0" err="1"/>
              <a:t>adj_close</a:t>
            </a:r>
            <a:r>
              <a:rPr lang="pt-BR" sz="2000" dirty="0"/>
              <a:t>);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err="1" smtClean="0"/>
              <a:t>divs</a:t>
            </a:r>
            <a:r>
              <a:rPr lang="pt-BR" sz="2000" dirty="0" smtClean="0"/>
              <a:t> </a:t>
            </a:r>
            <a:r>
              <a:rPr lang="pt-BR" sz="2000" dirty="0"/>
              <a:t>= </a:t>
            </a:r>
            <a:r>
              <a:rPr lang="pt-BR" sz="2000" dirty="0" err="1"/>
              <a:t>load</a:t>
            </a:r>
            <a:r>
              <a:rPr lang="pt-BR" sz="2000" dirty="0"/>
              <a:t> '</a:t>
            </a:r>
            <a:r>
              <a:rPr lang="pt-BR" sz="2000" dirty="0" err="1"/>
              <a:t>NYSE_dividends</a:t>
            </a:r>
            <a:r>
              <a:rPr lang="pt-BR" sz="2000" dirty="0"/>
              <a:t>' as (</a:t>
            </a:r>
            <a:r>
              <a:rPr lang="pt-BR" sz="2000" dirty="0" err="1"/>
              <a:t>exchange</a:t>
            </a:r>
            <a:r>
              <a:rPr lang="pt-BR" sz="2000" dirty="0"/>
              <a:t>, </a:t>
            </a:r>
            <a:r>
              <a:rPr lang="pt-BR" sz="2000" dirty="0" err="1"/>
              <a:t>symbol</a:t>
            </a:r>
            <a:r>
              <a:rPr lang="pt-BR" sz="2000" dirty="0"/>
              <a:t>, date, </a:t>
            </a:r>
            <a:r>
              <a:rPr lang="pt-BR" sz="2000" dirty="0" err="1"/>
              <a:t>dividends</a:t>
            </a:r>
            <a:r>
              <a:rPr lang="pt-BR" sz="2000" dirty="0"/>
              <a:t>);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jnd</a:t>
            </a:r>
            <a:r>
              <a:rPr lang="en-US" sz="2000" dirty="0" smtClean="0"/>
              <a:t> </a:t>
            </a:r>
            <a:r>
              <a:rPr lang="en-US" sz="2000" dirty="0"/>
              <a:t>= join daily by (symbol, date) left outer, </a:t>
            </a:r>
            <a:r>
              <a:rPr lang="en-US" sz="2000" dirty="0" err="1"/>
              <a:t>divs</a:t>
            </a:r>
            <a:r>
              <a:rPr lang="en-US" sz="2000" dirty="0"/>
              <a:t> by (symbol, date);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464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Limit</a:t>
            </a:r>
            <a:endParaRPr lang="pt-BR" sz="3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Filtra a quantidade de linhas na relação.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Limit</a:t>
            </a:r>
            <a:r>
              <a:rPr lang="pt-BR" sz="2000" dirty="0" smtClean="0"/>
              <a:t> provoca uma fase “</a:t>
            </a:r>
            <a:r>
              <a:rPr lang="pt-BR" sz="2000" dirty="0" err="1" smtClean="0"/>
              <a:t>Reduce</a:t>
            </a:r>
            <a:r>
              <a:rPr lang="pt-BR" sz="2000" dirty="0" smtClean="0"/>
              <a:t>” adicional pois precisa coletar os registros para contar quantos foram retornados.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Exemplo: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divs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err="1"/>
              <a:t>load</a:t>
            </a:r>
            <a:r>
              <a:rPr lang="pt-BR" dirty="0"/>
              <a:t> '</a:t>
            </a:r>
            <a:r>
              <a:rPr lang="pt-BR" dirty="0" err="1"/>
              <a:t>NYSE_dividends</a:t>
            </a:r>
            <a:r>
              <a:rPr lang="pt-BR" dirty="0"/>
              <a:t>';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first10 </a:t>
            </a:r>
            <a:r>
              <a:rPr lang="pt-BR" dirty="0"/>
              <a:t>= </a:t>
            </a:r>
            <a:r>
              <a:rPr lang="pt-BR" dirty="0" err="1"/>
              <a:t>limit</a:t>
            </a:r>
            <a:r>
              <a:rPr lang="pt-BR" dirty="0"/>
              <a:t> </a:t>
            </a:r>
            <a:r>
              <a:rPr lang="pt-BR" dirty="0" err="1"/>
              <a:t>divs</a:t>
            </a:r>
            <a:r>
              <a:rPr lang="pt-BR" dirty="0"/>
              <a:t> 10;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7612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Conceitos Básicos de Rede</a:t>
            </a:r>
            <a:endParaRPr lang="pt-BR" dirty="0"/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69876" y="2636912"/>
            <a:ext cx="9793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err="1" smtClean="0"/>
              <a:t>Pig</a:t>
            </a:r>
            <a:endParaRPr lang="pt-BR" sz="6000" b="1" dirty="0"/>
          </a:p>
        </p:txBody>
      </p:sp>
    </p:spTree>
    <p:extLst>
      <p:ext uri="{BB962C8B-B14F-4D97-AF65-F5344CB8AC3E}">
        <p14:creationId xmlns:p14="http://schemas.microsoft.com/office/powerpoint/2010/main" val="19145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Sample</a:t>
            </a:r>
            <a:endParaRPr lang="pt-BR" sz="3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Retorna uma amostra nos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Nós podemos definir o percentual de registros como valor em </a:t>
            </a:r>
            <a:r>
              <a:rPr lang="pt-BR" sz="2000" dirty="0" err="1" smtClean="0"/>
              <a:t>double</a:t>
            </a:r>
            <a:r>
              <a:rPr lang="pt-BR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Exemplo: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/>
              <a:t>divs</a:t>
            </a:r>
            <a:r>
              <a:rPr lang="pt-BR" dirty="0"/>
              <a:t> = </a:t>
            </a:r>
            <a:r>
              <a:rPr lang="pt-BR" dirty="0" err="1"/>
              <a:t>load</a:t>
            </a:r>
            <a:r>
              <a:rPr lang="pt-BR" dirty="0"/>
              <a:t> '</a:t>
            </a:r>
            <a:r>
              <a:rPr lang="pt-BR" dirty="0" err="1"/>
              <a:t>NYSE_dividends</a:t>
            </a:r>
            <a:r>
              <a:rPr lang="pt-BR" dirty="0"/>
              <a:t>';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some </a:t>
            </a:r>
            <a:r>
              <a:rPr lang="pt-BR" dirty="0"/>
              <a:t>= </a:t>
            </a:r>
            <a:r>
              <a:rPr lang="pt-BR" dirty="0" err="1"/>
              <a:t>sample</a:t>
            </a:r>
            <a:r>
              <a:rPr lang="pt-BR" dirty="0"/>
              <a:t> </a:t>
            </a:r>
            <a:r>
              <a:rPr lang="pt-BR" dirty="0" err="1"/>
              <a:t>divs</a:t>
            </a:r>
            <a:r>
              <a:rPr lang="pt-BR" dirty="0"/>
              <a:t> 0.1;</a:t>
            </a: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31417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9376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</a:t>
            </a:r>
            <a:r>
              <a:rPr lang="pt-BR" sz="3000" b="1" u="sng" dirty="0"/>
              <a:t>(</a:t>
            </a:r>
            <a:r>
              <a:rPr lang="pt-BR" sz="3000" b="1" u="sng" dirty="0"/>
              <a:t>Operadores </a:t>
            </a:r>
            <a:r>
              <a:rPr lang="pt-BR" sz="3000" b="1" u="sng" dirty="0"/>
              <a:t>Relacionais)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3000" dirty="0" smtClean="0">
              <a:solidFill>
                <a:prstClr val="black"/>
              </a:solidFill>
            </a:endParaRPr>
          </a:p>
          <a:p>
            <a:r>
              <a:rPr lang="pt-BR" sz="3000" dirty="0" err="1" smtClean="0">
                <a:solidFill>
                  <a:prstClr val="black"/>
                </a:solidFill>
              </a:rPr>
              <a:t>Parallel</a:t>
            </a:r>
            <a:endParaRPr lang="pt-BR" sz="3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Controla o paralelismo da fase do “</a:t>
            </a:r>
            <a:r>
              <a:rPr lang="pt-BR" sz="2000" dirty="0" err="1" smtClean="0"/>
              <a:t>Reduce</a:t>
            </a:r>
            <a:r>
              <a:rPr lang="pt-BR" sz="2000" dirty="0" smtClean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Tem sentido a sua utilização em comandos que forçam a fase de “</a:t>
            </a:r>
            <a:r>
              <a:rPr lang="pt-BR" sz="2000" dirty="0" err="1" smtClean="0"/>
              <a:t>Reduce</a:t>
            </a:r>
            <a:r>
              <a:rPr lang="pt-BR" sz="2000" dirty="0" smtClean="0"/>
              <a:t>”: </a:t>
            </a:r>
            <a:r>
              <a:rPr lang="pt-BR" sz="2000" dirty="0" err="1" smtClean="0"/>
              <a:t>group</a:t>
            </a:r>
            <a:r>
              <a:rPr lang="pt-BR" sz="2000" dirty="0" smtClean="0"/>
              <a:t>, </a:t>
            </a:r>
            <a:r>
              <a:rPr lang="pt-BR" sz="2000" dirty="0" err="1" smtClean="0"/>
              <a:t>order</a:t>
            </a:r>
            <a:r>
              <a:rPr lang="pt-BR" sz="2000" dirty="0" smtClean="0"/>
              <a:t>, </a:t>
            </a:r>
            <a:r>
              <a:rPr lang="pt-BR" sz="2000" dirty="0" err="1" smtClean="0"/>
              <a:t>distinct</a:t>
            </a:r>
            <a:r>
              <a:rPr lang="pt-BR" sz="2000" dirty="0" smtClean="0"/>
              <a:t>, </a:t>
            </a:r>
            <a:r>
              <a:rPr lang="pt-BR" sz="2000" dirty="0" err="1" smtClean="0"/>
              <a:t>join</a:t>
            </a:r>
            <a:r>
              <a:rPr lang="pt-BR" sz="2000" dirty="0" smtClean="0"/>
              <a:t>, </a:t>
            </a:r>
            <a:r>
              <a:rPr lang="pt-BR" sz="2000" dirty="0" err="1" smtClean="0"/>
              <a:t>limit</a:t>
            </a:r>
            <a:r>
              <a:rPr lang="pt-BR" sz="2000" dirty="0" smtClean="0"/>
              <a:t>, </a:t>
            </a:r>
            <a:r>
              <a:rPr lang="pt-BR" sz="2000" dirty="0" err="1" smtClean="0"/>
              <a:t>cogroup</a:t>
            </a:r>
            <a:r>
              <a:rPr lang="pt-BR" sz="2000" dirty="0" smtClean="0"/>
              <a:t> e </a:t>
            </a:r>
            <a:r>
              <a:rPr lang="pt-BR" sz="2000" dirty="0" err="1" smtClean="0"/>
              <a:t>cross</a:t>
            </a:r>
            <a:r>
              <a:rPr lang="pt-B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Nós podemos definir o percentual de registros como valor em </a:t>
            </a:r>
            <a:r>
              <a:rPr lang="pt-BR" sz="2000" dirty="0" err="1" smtClean="0"/>
              <a:t>double</a:t>
            </a:r>
            <a:r>
              <a:rPr lang="pt-BR" sz="2000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Exemplo:</a:t>
            </a:r>
          </a:p>
          <a:p>
            <a:pPr lvl="1"/>
            <a:endParaRPr lang="pt-BR" dirty="0" smtClean="0"/>
          </a:p>
          <a:p>
            <a:pPr lvl="1"/>
            <a:r>
              <a:rPr lang="en-US" dirty="0"/>
              <a:t>daily = load '</a:t>
            </a:r>
            <a:r>
              <a:rPr lang="en-US" dirty="0" err="1"/>
              <a:t>NYSE_daily</a:t>
            </a:r>
            <a:r>
              <a:rPr lang="en-US" dirty="0"/>
              <a:t>' as (exchange, symbol, date, open, high, low, </a:t>
            </a:r>
            <a:r>
              <a:rPr lang="en-US" dirty="0" smtClean="0"/>
              <a:t>close,</a:t>
            </a:r>
            <a:r>
              <a:rPr lang="pt-BR" dirty="0" smtClean="0"/>
              <a:t>volume</a:t>
            </a:r>
            <a:r>
              <a:rPr lang="pt-BR" dirty="0"/>
              <a:t>, </a:t>
            </a:r>
            <a:r>
              <a:rPr lang="pt-BR" dirty="0" err="1"/>
              <a:t>adj_close</a:t>
            </a:r>
            <a:r>
              <a:rPr lang="pt-BR" dirty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bysymbl</a:t>
            </a:r>
            <a:r>
              <a:rPr lang="en-US" dirty="0" smtClean="0"/>
              <a:t> </a:t>
            </a:r>
            <a:r>
              <a:rPr lang="en-US" dirty="0"/>
              <a:t>= group daily by symbol parallel 10;</a:t>
            </a:r>
            <a:endParaRPr lang="pt-BR" sz="21600" dirty="0"/>
          </a:p>
        </p:txBody>
      </p:sp>
    </p:spTree>
    <p:extLst>
      <p:ext uri="{BB962C8B-B14F-4D97-AF65-F5344CB8AC3E}">
        <p14:creationId xmlns:p14="http://schemas.microsoft.com/office/powerpoint/2010/main" val="40546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2000" b="1" u="sng" dirty="0" smtClean="0"/>
              <a:t>Introdução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Engine</a:t>
            </a:r>
            <a:r>
              <a:rPr lang="pt-BR" sz="2000" dirty="0" smtClean="0"/>
              <a:t> de execução de fluxo de dados em paralelo no </a:t>
            </a:r>
            <a:r>
              <a:rPr lang="pt-BR" sz="2000" dirty="0" err="1" smtClean="0"/>
              <a:t>Hadoop</a:t>
            </a:r>
            <a:r>
              <a:rPr lang="pt-BR" sz="2000" dirty="0"/>
              <a:t> (</a:t>
            </a:r>
            <a:r>
              <a:rPr lang="pt-BR" sz="2000" dirty="0">
                <a:hlinkClick r:id="rId3"/>
              </a:rPr>
              <a:t>https://pig.apache.org</a:t>
            </a:r>
            <a:r>
              <a:rPr lang="pt-BR" sz="2000" dirty="0" smtClean="0">
                <a:hlinkClick r:id="rId3"/>
              </a:rPr>
              <a:t>/</a:t>
            </a:r>
            <a:r>
              <a:rPr lang="pt-BR" sz="20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Roda no </a:t>
            </a:r>
            <a:r>
              <a:rPr lang="pt-BR" sz="2000" dirty="0" err="1" smtClean="0"/>
              <a:t>Hadoop</a:t>
            </a:r>
            <a:r>
              <a:rPr lang="pt-BR" sz="2000" dirty="0" smtClean="0"/>
              <a:t> e utiliza o HDFS e o </a:t>
            </a:r>
            <a:r>
              <a:rPr lang="pt-BR" sz="2000" dirty="0" err="1" smtClean="0"/>
              <a:t>Map</a:t>
            </a:r>
            <a:r>
              <a:rPr lang="pt-BR" sz="2000" dirty="0" smtClean="0"/>
              <a:t> </a:t>
            </a:r>
            <a:r>
              <a:rPr lang="pt-BR" sz="2000" dirty="0" err="1" smtClean="0"/>
              <a:t>Reduce</a:t>
            </a:r>
            <a:r>
              <a:rPr lang="pt-BR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Inclui a linguagem </a:t>
            </a:r>
            <a:r>
              <a:rPr lang="pt-BR" sz="2000" dirty="0" err="1"/>
              <a:t>Pig</a:t>
            </a:r>
            <a:r>
              <a:rPr lang="pt-BR" sz="2000" dirty="0"/>
              <a:t> </a:t>
            </a:r>
            <a:r>
              <a:rPr lang="pt-BR" sz="2000" dirty="0" err="1"/>
              <a:t>Latin</a:t>
            </a:r>
            <a:r>
              <a:rPr lang="pt-BR" sz="2000" dirty="0"/>
              <a:t>, para trabalhar com os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pic>
        <p:nvPicPr>
          <p:cNvPr id="1028" name="Picture 4" descr="Resultado de imagem para apache p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2879518"/>
            <a:ext cx="2088232" cy="31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94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smtClean="0">
                <a:solidFill>
                  <a:prstClr val="black"/>
                </a:solidFill>
              </a:rPr>
              <a:t>Para que propósitos </a:t>
            </a:r>
            <a:r>
              <a:rPr lang="pt-BR" sz="3000" b="1" dirty="0" err="1" smtClean="0">
                <a:solidFill>
                  <a:prstClr val="black"/>
                </a:solidFill>
              </a:rPr>
              <a:t>Pig</a:t>
            </a:r>
            <a:r>
              <a:rPr lang="pt-BR" sz="3000" b="1" dirty="0" smtClean="0">
                <a:solidFill>
                  <a:prstClr val="black"/>
                </a:solidFill>
              </a:rPr>
              <a:t> é utilizado?</a:t>
            </a:r>
            <a:endParaRPr lang="pt-BR" sz="2000" b="1" u="sng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ETL (maioria dos casos). Vimos um exemplo na aula passada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Qual é a temperatura mais alta já registrada em todo o mundo por ano?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Pesquisa em dados não processados (Origem).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Processamento iterativo.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  <p:grpSp>
        <p:nvGrpSpPr>
          <p:cNvPr id="7" name="Grupo 6"/>
          <p:cNvGrpSpPr/>
          <p:nvPr/>
        </p:nvGrpSpPr>
        <p:grpSpPr>
          <a:xfrm>
            <a:off x="2710036" y="2564904"/>
            <a:ext cx="7056784" cy="2218457"/>
            <a:chOff x="2710036" y="4062037"/>
            <a:chExt cx="7056784" cy="2218457"/>
          </a:xfrm>
        </p:grpSpPr>
        <p:pic>
          <p:nvPicPr>
            <p:cNvPr id="8" name="Imagem 7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0036" y="4221088"/>
              <a:ext cx="7056784" cy="1908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7246540" y="4062037"/>
              <a:ext cx="504057" cy="220342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438228" y="4077072"/>
              <a:ext cx="504057" cy="220342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11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u="sng" dirty="0" err="1" smtClean="0"/>
              <a:t>Pig</a:t>
            </a:r>
            <a:r>
              <a:rPr lang="pt-BR" sz="3000" b="1" u="sng" dirty="0" smtClean="0"/>
              <a:t> Data </a:t>
            </a:r>
            <a:r>
              <a:rPr lang="pt-BR" sz="3000" b="1" u="sng" dirty="0" err="1" smtClean="0"/>
              <a:t>Flow</a:t>
            </a:r>
            <a:r>
              <a:rPr lang="pt-BR" sz="3000" b="1" u="sng" dirty="0" smtClean="0"/>
              <a:t> X SQL</a:t>
            </a:r>
          </a:p>
          <a:p>
            <a:endParaRPr lang="pt-BR" sz="20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Quais são as similaridades de um script em </a:t>
            </a:r>
            <a:r>
              <a:rPr lang="pt-BR" sz="2000" dirty="0" err="1" smtClean="0"/>
              <a:t>Pig</a:t>
            </a:r>
            <a:r>
              <a:rPr lang="pt-BR" sz="2000" dirty="0" smtClean="0"/>
              <a:t> (Data </a:t>
            </a:r>
            <a:r>
              <a:rPr lang="pt-BR" sz="2000" dirty="0" err="1" smtClean="0"/>
              <a:t>Flow</a:t>
            </a:r>
            <a:r>
              <a:rPr lang="pt-BR" sz="2000" dirty="0" smtClean="0"/>
              <a:t>) em relação à um SQL?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Analise o exemplo a seguir: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r>
              <a:rPr lang="pt-BR" sz="3000" b="1" dirty="0" smtClean="0"/>
              <a:t>SQL</a:t>
            </a:r>
          </a:p>
          <a:p>
            <a:endParaRPr lang="en-US" sz="2000" dirty="0" smtClean="0"/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TEMP TABLE t1 AS</a:t>
            </a:r>
          </a:p>
          <a:p>
            <a:pPr lvl="1"/>
            <a:r>
              <a:rPr lang="en-US" sz="2000" dirty="0"/>
              <a:t>SELECT customer, sum(purchase) AS </a:t>
            </a:r>
            <a:r>
              <a:rPr lang="en-US" sz="2000" dirty="0" err="1"/>
              <a:t>total_purchases</a:t>
            </a:r>
            <a:endParaRPr lang="en-US" sz="2000" dirty="0"/>
          </a:p>
          <a:p>
            <a:pPr lvl="1"/>
            <a:r>
              <a:rPr lang="pt-BR" sz="2000" dirty="0"/>
              <a:t>FROM </a:t>
            </a:r>
            <a:r>
              <a:rPr lang="pt-BR" sz="2000" dirty="0" err="1"/>
              <a:t>transactions</a:t>
            </a:r>
            <a:endParaRPr lang="pt-BR" sz="2000" dirty="0"/>
          </a:p>
          <a:p>
            <a:pPr lvl="1"/>
            <a:r>
              <a:rPr lang="pt-BR" sz="2000" dirty="0"/>
              <a:t>GROUP BY </a:t>
            </a:r>
            <a:r>
              <a:rPr lang="pt-BR" sz="2000" dirty="0" err="1"/>
              <a:t>customer</a:t>
            </a:r>
            <a:r>
              <a:rPr lang="pt-BR" sz="2000" dirty="0"/>
              <a:t>;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SELECT </a:t>
            </a:r>
            <a:r>
              <a:rPr lang="pt-BR" sz="2000" dirty="0" err="1"/>
              <a:t>customer</a:t>
            </a:r>
            <a:r>
              <a:rPr lang="pt-BR" sz="2000" dirty="0"/>
              <a:t>, </a:t>
            </a:r>
            <a:r>
              <a:rPr lang="pt-BR" sz="2000" dirty="0" err="1"/>
              <a:t>total_purchases</a:t>
            </a:r>
            <a:r>
              <a:rPr lang="pt-BR" sz="2000" dirty="0"/>
              <a:t>, </a:t>
            </a:r>
            <a:r>
              <a:rPr lang="pt-BR" sz="2000" dirty="0" err="1"/>
              <a:t>zipcode</a:t>
            </a:r>
            <a:endParaRPr lang="pt-BR" sz="2000" dirty="0"/>
          </a:p>
          <a:p>
            <a:pPr lvl="1"/>
            <a:r>
              <a:rPr lang="pt-BR" sz="2000" dirty="0"/>
              <a:t>FROM t1, </a:t>
            </a:r>
            <a:r>
              <a:rPr lang="pt-BR" sz="2000" dirty="0" err="1"/>
              <a:t>customer_profile</a:t>
            </a:r>
            <a:endParaRPr lang="pt-BR" sz="2000" dirty="0"/>
          </a:p>
          <a:p>
            <a:pPr lvl="1"/>
            <a:r>
              <a:rPr lang="pt-BR" sz="2000" dirty="0"/>
              <a:t>WHERE t1.customer = </a:t>
            </a:r>
            <a:r>
              <a:rPr lang="pt-BR" sz="2000" dirty="0" err="1"/>
              <a:t>customer_profile.customer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0493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 smtClean="0">
                <a:solidFill>
                  <a:prstClr val="black"/>
                </a:solidFill>
              </a:rPr>
              <a:t>Pig</a:t>
            </a:r>
            <a:endParaRPr lang="pt-BR" sz="2000" b="1" u="sng" dirty="0" smtClean="0"/>
          </a:p>
          <a:p>
            <a:endParaRPr lang="en-US" sz="2000" dirty="0" smtClean="0"/>
          </a:p>
          <a:p>
            <a:r>
              <a:rPr lang="en-US" sz="2000" dirty="0" smtClean="0"/>
              <a:t>-- </a:t>
            </a:r>
            <a:r>
              <a:rPr lang="en-US" sz="2000" dirty="0" err="1" smtClean="0"/>
              <a:t>Carrega</a:t>
            </a:r>
            <a:r>
              <a:rPr lang="en-US" sz="2000" dirty="0" smtClean="0"/>
              <a:t> o </a:t>
            </a:r>
            <a:r>
              <a:rPr lang="en-US" sz="2000" dirty="0" err="1" smtClean="0"/>
              <a:t>arquivo</a:t>
            </a:r>
            <a:r>
              <a:rPr lang="en-US" sz="2000" dirty="0" smtClean="0"/>
              <a:t> de </a:t>
            </a:r>
            <a:r>
              <a:rPr lang="en-US" sz="2000" dirty="0" err="1" smtClean="0"/>
              <a:t>transações</a:t>
            </a:r>
            <a:r>
              <a:rPr lang="en-US" sz="2000" dirty="0" smtClean="0"/>
              <a:t>, </a:t>
            </a:r>
            <a:r>
              <a:rPr lang="en-US" sz="2000" dirty="0" err="1" smtClean="0"/>
              <a:t>agrupa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</a:t>
            </a:r>
            <a:r>
              <a:rPr lang="en-US" sz="2000" dirty="0" smtClean="0"/>
              <a:t>, e soma o total das </a:t>
            </a:r>
            <a:r>
              <a:rPr lang="en-US" sz="2000" dirty="0" err="1" smtClean="0"/>
              <a:t>compras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txns</a:t>
            </a:r>
            <a:r>
              <a:rPr lang="en-US" sz="2000" dirty="0" smtClean="0"/>
              <a:t> </a:t>
            </a:r>
            <a:r>
              <a:rPr lang="en-US" sz="2000" dirty="0"/>
              <a:t>= load 'transactions' as (customer, purchase);</a:t>
            </a:r>
          </a:p>
          <a:p>
            <a:r>
              <a:rPr lang="en-US" sz="2000" dirty="0" smtClean="0"/>
              <a:t>	grouped </a:t>
            </a:r>
            <a:r>
              <a:rPr lang="en-US" sz="2000" dirty="0"/>
              <a:t>= group </a:t>
            </a:r>
            <a:r>
              <a:rPr lang="en-US" sz="2000" dirty="0" err="1"/>
              <a:t>txns</a:t>
            </a:r>
            <a:r>
              <a:rPr lang="en-US" sz="2000" dirty="0"/>
              <a:t> by customer;</a:t>
            </a:r>
          </a:p>
          <a:p>
            <a:r>
              <a:rPr lang="en-US" sz="2000" dirty="0" smtClean="0"/>
              <a:t>	total </a:t>
            </a:r>
            <a:r>
              <a:rPr lang="en-US" sz="2000" dirty="0"/>
              <a:t>= </a:t>
            </a:r>
            <a:r>
              <a:rPr lang="en-US" sz="2000" dirty="0" err="1"/>
              <a:t>foreach</a:t>
            </a:r>
            <a:r>
              <a:rPr lang="en-US" sz="2000" dirty="0"/>
              <a:t> grouped generate group, SUM(</a:t>
            </a:r>
            <a:r>
              <a:rPr lang="en-US" sz="2000" dirty="0" err="1"/>
              <a:t>txns.purchase</a:t>
            </a:r>
            <a:r>
              <a:rPr lang="en-US" sz="2000" dirty="0"/>
              <a:t>) as </a:t>
            </a:r>
            <a:r>
              <a:rPr lang="en-US" sz="2000" dirty="0" err="1"/>
              <a:t>tp</a:t>
            </a:r>
            <a:r>
              <a:rPr lang="en-US" sz="2000" dirty="0"/>
              <a:t>;</a:t>
            </a:r>
          </a:p>
          <a:p>
            <a:endParaRPr lang="pt-BR" sz="2000" dirty="0" smtClean="0"/>
          </a:p>
          <a:p>
            <a:r>
              <a:rPr lang="pt-BR" sz="2000" dirty="0" smtClean="0"/>
              <a:t>-- Carrega o arquivo de perfil de clientes</a:t>
            </a:r>
            <a:endParaRPr lang="pt-BR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profile </a:t>
            </a:r>
            <a:r>
              <a:rPr lang="en-US" sz="2000" dirty="0"/>
              <a:t>= load '</a:t>
            </a:r>
            <a:r>
              <a:rPr lang="en-US" sz="2000" dirty="0" err="1"/>
              <a:t>customer_profile</a:t>
            </a:r>
            <a:r>
              <a:rPr lang="en-US" sz="2000" dirty="0"/>
              <a:t>' as (customer, </a:t>
            </a:r>
            <a:r>
              <a:rPr lang="en-US" sz="2000" dirty="0" err="1"/>
              <a:t>zipcode</a:t>
            </a:r>
            <a:r>
              <a:rPr lang="en-US" sz="2000" dirty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-- </a:t>
            </a:r>
            <a:r>
              <a:rPr lang="en-US" sz="2000" dirty="0" err="1" smtClean="0"/>
              <a:t>Faz</a:t>
            </a:r>
            <a:r>
              <a:rPr lang="en-US" sz="2000" dirty="0" smtClean="0"/>
              <a:t> o Join dos dados de </a:t>
            </a:r>
            <a:r>
              <a:rPr lang="en-US" sz="2000" dirty="0" err="1" smtClean="0"/>
              <a:t>perfil</a:t>
            </a:r>
            <a:r>
              <a:rPr lang="en-US" sz="2000" dirty="0" smtClean="0"/>
              <a:t> de </a:t>
            </a:r>
            <a:r>
              <a:rPr lang="en-US" sz="2000" dirty="0" err="1" smtClean="0"/>
              <a:t>cliente</a:t>
            </a:r>
            <a:r>
              <a:rPr lang="en-US" sz="2000" dirty="0" smtClean="0"/>
              <a:t> com </a:t>
            </a:r>
            <a:r>
              <a:rPr lang="en-US" sz="2000" dirty="0" err="1" smtClean="0"/>
              <a:t>os</a:t>
            </a:r>
            <a:r>
              <a:rPr lang="en-US" sz="2000" dirty="0" smtClean="0"/>
              <a:t> dados </a:t>
            </a:r>
            <a:r>
              <a:rPr lang="en-US" sz="2000" dirty="0" err="1" smtClean="0"/>
              <a:t>totalizados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cliente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smtClean="0"/>
              <a:t>answer </a:t>
            </a:r>
            <a:r>
              <a:rPr lang="en-US" sz="2000" dirty="0"/>
              <a:t>= join total by group, profile by customer;</a:t>
            </a:r>
          </a:p>
          <a:p>
            <a:endParaRPr lang="en-US" sz="2000" dirty="0" smtClean="0"/>
          </a:p>
          <a:p>
            <a:r>
              <a:rPr lang="en-US" sz="2000" dirty="0" smtClean="0"/>
              <a:t>-- </a:t>
            </a:r>
            <a:r>
              <a:rPr lang="en-US" sz="2000" dirty="0" err="1" smtClean="0"/>
              <a:t>Mostra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resultados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tela</a:t>
            </a:r>
            <a:endParaRPr lang="en-US" sz="2000" dirty="0"/>
          </a:p>
          <a:p>
            <a:r>
              <a:rPr lang="pt-BR" sz="2000" dirty="0" smtClean="0"/>
              <a:t>	</a:t>
            </a:r>
            <a:r>
              <a:rPr lang="pt-BR" sz="2000" dirty="0" err="1" smtClean="0"/>
              <a:t>dump</a:t>
            </a:r>
            <a:r>
              <a:rPr lang="pt-BR" sz="2000" dirty="0" smtClean="0"/>
              <a:t> </a:t>
            </a:r>
            <a:r>
              <a:rPr lang="pt-BR" sz="2000" dirty="0" err="1"/>
              <a:t>answer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4959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err="1" smtClean="0">
                <a:solidFill>
                  <a:prstClr val="black"/>
                </a:solidFill>
              </a:rPr>
              <a:t>Grunt</a:t>
            </a:r>
            <a:endParaRPr lang="pt-BR" sz="2000" b="1" u="sng" dirty="0" smtClean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Shell interativo do </a:t>
            </a:r>
            <a:r>
              <a:rPr lang="pt-BR" sz="2000" dirty="0" err="1" smtClean="0"/>
              <a:t>Pig</a:t>
            </a:r>
            <a:endParaRPr lang="pt-BR" sz="2000" dirty="0" smtClean="0"/>
          </a:p>
          <a:p>
            <a:r>
              <a:rPr lang="pt-BR" sz="2000" dirty="0" smtClean="0"/>
              <a:t>	</a:t>
            </a:r>
            <a:r>
              <a:rPr lang="pt-BR" sz="2000" dirty="0" err="1" smtClean="0"/>
              <a:t>pig</a:t>
            </a:r>
            <a:r>
              <a:rPr lang="pt-BR" sz="2000" dirty="0" smtClean="0"/>
              <a:t> -x local =&gt; </a:t>
            </a:r>
            <a:r>
              <a:rPr lang="pt-BR" sz="2000" dirty="0" smtClean="0">
                <a:solidFill>
                  <a:srgbClr val="FF0000"/>
                </a:solidFill>
              </a:rPr>
              <a:t>Se omitirmos os argumentos -x local, o </a:t>
            </a:r>
            <a:r>
              <a:rPr lang="pt-BR" sz="2000" dirty="0" err="1" smtClean="0">
                <a:solidFill>
                  <a:srgbClr val="FF0000"/>
                </a:solidFill>
              </a:rPr>
              <a:t>Pig</a:t>
            </a:r>
            <a:r>
              <a:rPr lang="pt-BR" sz="2000" dirty="0" smtClean="0">
                <a:solidFill>
                  <a:srgbClr val="FF0000"/>
                </a:solidFill>
              </a:rPr>
              <a:t> interagirá com o HDFS.</a:t>
            </a:r>
          </a:p>
          <a:p>
            <a:r>
              <a:rPr lang="pt-BR" sz="2000" dirty="0"/>
              <a:t>	</a:t>
            </a:r>
            <a:r>
              <a:rPr lang="pt-BR" sz="2000" dirty="0" err="1" smtClean="0"/>
              <a:t>pig</a:t>
            </a:r>
            <a:r>
              <a:rPr lang="pt-BR" sz="2000" dirty="0" smtClean="0"/>
              <a:t> -x  tez</a:t>
            </a:r>
          </a:p>
          <a:p>
            <a:endParaRPr lang="pt-BR" sz="2000" dirty="0" smtClean="0"/>
          </a:p>
          <a:p>
            <a:r>
              <a:rPr lang="pt-BR" sz="2000" dirty="0" smtClean="0"/>
              <a:t>	</a:t>
            </a:r>
            <a:r>
              <a:rPr lang="pt-BR" sz="2000" dirty="0" err="1" smtClean="0"/>
              <a:t>grunt</a:t>
            </a:r>
            <a:r>
              <a:rPr lang="pt-BR" sz="2000" dirty="0" smtClean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Comando para sair do </a:t>
            </a:r>
            <a:r>
              <a:rPr lang="pt-BR" sz="2000" dirty="0" err="1" smtClean="0"/>
              <a:t>prompt</a:t>
            </a:r>
            <a:r>
              <a:rPr lang="pt-BR" sz="2000" dirty="0" smtClean="0"/>
              <a:t> do </a:t>
            </a:r>
            <a:r>
              <a:rPr lang="pt-BR" sz="2000" dirty="0" err="1" smtClean="0"/>
              <a:t>Grunt</a:t>
            </a:r>
            <a:endParaRPr lang="pt-BR" sz="2000" dirty="0" smtClean="0"/>
          </a:p>
          <a:p>
            <a:r>
              <a:rPr lang="pt-BR" sz="2000" dirty="0"/>
              <a:t>	</a:t>
            </a:r>
            <a:r>
              <a:rPr lang="pt-BR" sz="2000" dirty="0" smtClean="0"/>
              <a:t>&gt; </a:t>
            </a:r>
            <a:r>
              <a:rPr lang="pt-BR" sz="2000" dirty="0" err="1" smtClean="0"/>
              <a:t>quit</a:t>
            </a:r>
            <a:r>
              <a:rPr lang="pt-BR" sz="2000" dirty="0"/>
              <a:t> </a:t>
            </a:r>
            <a:r>
              <a:rPr lang="pt-BR" sz="2000" dirty="0" smtClean="0"/>
              <a:t>ou CTRL + D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O </a:t>
            </a:r>
            <a:r>
              <a:rPr lang="pt-BR" sz="2000" dirty="0" err="1"/>
              <a:t>Pig</a:t>
            </a:r>
            <a:r>
              <a:rPr lang="pt-BR" sz="2000" dirty="0"/>
              <a:t> não executará o script até que receba os comandos LOAD ou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r>
              <a:rPr lang="pt-BR" sz="2800" b="1" dirty="0">
                <a:solidFill>
                  <a:prstClr val="black"/>
                </a:solidFill>
              </a:rPr>
              <a:t>Comandos do HDFS no </a:t>
            </a:r>
            <a:r>
              <a:rPr lang="pt-BR" sz="2800" b="1" dirty="0" err="1">
                <a:solidFill>
                  <a:prstClr val="black"/>
                </a:solidFill>
              </a:rPr>
              <a:t>Grunt</a:t>
            </a:r>
            <a:endParaRPr lang="pt-BR" sz="2000" b="1" u="sng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smtClean="0"/>
              <a:t>	=&gt; </a:t>
            </a:r>
            <a:r>
              <a:rPr lang="pt-BR" sz="2000" dirty="0" err="1"/>
              <a:t>hadoop</a:t>
            </a:r>
            <a:r>
              <a:rPr lang="pt-BR" sz="2000" dirty="0"/>
              <a:t> </a:t>
            </a:r>
            <a:r>
              <a:rPr lang="pt-BR" sz="2000" dirty="0" err="1"/>
              <a:t>fs</a:t>
            </a:r>
            <a:r>
              <a:rPr lang="pt-BR" sz="2000" dirty="0"/>
              <a:t> –[comando]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Pig</a:t>
            </a:r>
            <a:r>
              <a:rPr lang="pt-BR" sz="2000" dirty="0" smtClean="0"/>
              <a:t> 		=&gt; </a:t>
            </a:r>
            <a:r>
              <a:rPr lang="pt-BR" sz="2000" dirty="0" err="1" smtClean="0"/>
              <a:t>fs</a:t>
            </a:r>
            <a:r>
              <a:rPr lang="pt-BR" sz="2000" dirty="0" smtClean="0"/>
              <a:t> –</a:t>
            </a:r>
            <a:r>
              <a:rPr lang="pt-BR" sz="2000" dirty="0" smtClean="0"/>
              <a:t>[</a:t>
            </a:r>
            <a:r>
              <a:rPr lang="pt-BR" sz="2000" dirty="0"/>
              <a:t>comando]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31979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600" b="0" i="0" smtClean="0">
                <a:solidFill>
                  <a:srgbClr val="465562">
                    <a:lumMod val="75000"/>
                  </a:srgbClr>
                </a:solidFill>
                <a:latin typeface="Euphemia"/>
                <a:ea typeface="+mj-ea"/>
                <a:cs typeface="+mj-cs"/>
              </a:rPr>
              <a:t>Índice</a:t>
            </a:r>
            <a:endParaRPr lang="pt-PT" sz="3600" b="0" i="0" dirty="0">
              <a:solidFill>
                <a:srgbClr val="465562">
                  <a:lumMod val="75000"/>
                </a:srgbClr>
              </a:solidFill>
              <a:latin typeface="Euphemia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>
            <a:spLocks/>
          </p:cNvSpPr>
          <p:nvPr/>
        </p:nvSpPr>
        <p:spPr>
          <a:xfrm>
            <a:off x="1269876" y="21392"/>
            <a:ext cx="10585176" cy="680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3000" b="1" u="sng" dirty="0" err="1" smtClean="0"/>
              <a:t>Hadoop</a:t>
            </a:r>
            <a:r>
              <a:rPr lang="pt-BR" sz="3000" b="1" u="sng" dirty="0" smtClean="0"/>
              <a:t> – </a:t>
            </a:r>
            <a:r>
              <a:rPr lang="pt-BR" sz="3000" b="1" u="sng" dirty="0" err="1" smtClean="0"/>
              <a:t>Pig</a:t>
            </a:r>
            <a:endParaRPr lang="pt-BR" sz="3000" b="1" u="sng" dirty="0"/>
          </a:p>
          <a:p>
            <a:endParaRPr lang="pt-BR" sz="1000" dirty="0" smtClean="0"/>
          </a:p>
          <a:p>
            <a:endParaRPr lang="pt-BR" sz="1000" dirty="0"/>
          </a:p>
          <a:p>
            <a:endParaRPr lang="pt-BR" sz="1000" dirty="0" smtClean="0"/>
          </a:p>
          <a:p>
            <a:r>
              <a:rPr lang="pt-BR" sz="3000" b="1" dirty="0" smtClean="0">
                <a:solidFill>
                  <a:prstClr val="black"/>
                </a:solidFill>
              </a:rPr>
              <a:t>Modelo de Dados</a:t>
            </a:r>
            <a:endParaRPr lang="pt-BR" sz="2000" b="1" u="sng" dirty="0" smtClean="0"/>
          </a:p>
          <a:p>
            <a:endParaRPr lang="en-US" sz="2000" dirty="0" smtClean="0"/>
          </a:p>
          <a:p>
            <a:r>
              <a:rPr lang="pt-BR" sz="2000" b="1" u="sng" dirty="0" smtClean="0"/>
              <a:t>Tipos Escalares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int</a:t>
            </a:r>
            <a:r>
              <a:rPr lang="pt-BR" sz="2000" dirty="0" smtClean="0"/>
              <a:t> (</a:t>
            </a:r>
            <a:r>
              <a:rPr lang="pt-BR" sz="2000" dirty="0" err="1" smtClean="0"/>
              <a:t>java.lang.Integer</a:t>
            </a:r>
            <a:r>
              <a:rPr lang="pt-BR" sz="2000" dirty="0"/>
              <a:t>), </a:t>
            </a:r>
            <a:r>
              <a:rPr lang="pt-BR" sz="2000" dirty="0" err="1"/>
              <a:t>long</a:t>
            </a:r>
            <a:r>
              <a:rPr lang="pt-BR" sz="2000" dirty="0"/>
              <a:t> </a:t>
            </a:r>
            <a:r>
              <a:rPr lang="pt-BR" sz="2000" dirty="0" smtClean="0"/>
              <a:t>(</a:t>
            </a:r>
            <a:r>
              <a:rPr lang="pt-BR" sz="2000" dirty="0" err="1"/>
              <a:t>java.lang.Long</a:t>
            </a:r>
            <a:r>
              <a:rPr lang="pt-BR" sz="2000" dirty="0" smtClean="0"/>
              <a:t>), </a:t>
            </a:r>
            <a:r>
              <a:rPr lang="pt-BR" sz="2000" dirty="0" err="1" smtClean="0"/>
              <a:t>float</a:t>
            </a:r>
            <a:r>
              <a:rPr lang="pt-BR" sz="2000" dirty="0"/>
              <a:t> (</a:t>
            </a:r>
            <a:r>
              <a:rPr lang="pt-BR" sz="2000" dirty="0" err="1" smtClean="0"/>
              <a:t>java.lang.Float</a:t>
            </a:r>
            <a:r>
              <a:rPr lang="pt-BR" sz="2000" dirty="0" smtClean="0"/>
              <a:t>), </a:t>
            </a:r>
            <a:r>
              <a:rPr lang="pt-BR" sz="2000" dirty="0" err="1"/>
              <a:t>double</a:t>
            </a:r>
            <a:r>
              <a:rPr lang="pt-BR" sz="2000" dirty="0"/>
              <a:t> (</a:t>
            </a:r>
            <a:r>
              <a:rPr lang="pt-BR" sz="2000" dirty="0" err="1" smtClean="0"/>
              <a:t>java.lang.Double</a:t>
            </a:r>
            <a:r>
              <a:rPr lang="pt-BR" sz="2000" dirty="0" smtClean="0"/>
              <a:t>), </a:t>
            </a:r>
            <a:r>
              <a:rPr lang="pt-BR" sz="2000" dirty="0" err="1"/>
              <a:t>chararray</a:t>
            </a:r>
            <a:r>
              <a:rPr lang="pt-BR" sz="2000" dirty="0"/>
              <a:t> (</a:t>
            </a:r>
            <a:r>
              <a:rPr lang="pt-BR" sz="2000" dirty="0" err="1" smtClean="0"/>
              <a:t>java.lang.String</a:t>
            </a:r>
            <a:r>
              <a:rPr lang="pt-BR" sz="2000" dirty="0" smtClean="0"/>
              <a:t>), </a:t>
            </a:r>
            <a:r>
              <a:rPr lang="pt-BR" sz="2000" dirty="0" err="1"/>
              <a:t>bytearray</a:t>
            </a:r>
            <a:r>
              <a:rPr lang="pt-BR" sz="2000" dirty="0"/>
              <a:t> (</a:t>
            </a:r>
            <a:r>
              <a:rPr lang="pt-BR" sz="2000" dirty="0" err="1" smtClean="0"/>
              <a:t>java.lang.DataByteArray</a:t>
            </a:r>
            <a:r>
              <a:rPr lang="pt-BR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lvl="0"/>
            <a:r>
              <a:rPr lang="pt-BR" sz="2000" b="1" u="sng" dirty="0">
                <a:solidFill>
                  <a:prstClr val="black"/>
                </a:solidFill>
              </a:rPr>
              <a:t>Tipos </a:t>
            </a:r>
            <a:r>
              <a:rPr lang="pt-BR" sz="2000" b="1" u="sng" dirty="0" smtClean="0">
                <a:solidFill>
                  <a:prstClr val="black"/>
                </a:solidFill>
              </a:rPr>
              <a:t>Complexos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Podem </a:t>
            </a:r>
            <a:r>
              <a:rPr lang="pt-BR" sz="2000" dirty="0">
                <a:solidFill>
                  <a:prstClr val="black"/>
                </a:solidFill>
              </a:rPr>
              <a:t>conter qualquer tipo de dados, incluindo tipos complexos.</a:t>
            </a:r>
            <a:endParaRPr lang="pt-BR" sz="20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lvl="0"/>
            <a:r>
              <a:rPr lang="pt-BR" sz="2000" b="1" u="sng" dirty="0" err="1" smtClean="0">
                <a:solidFill>
                  <a:prstClr val="black"/>
                </a:solidFill>
              </a:rPr>
              <a:t>Map</a:t>
            </a:r>
            <a:endParaRPr lang="pt-BR" sz="2000" b="1" u="sng" dirty="0" smtClean="0">
              <a:solidFill>
                <a:prstClr val="black"/>
              </a:solidFill>
            </a:endParaRPr>
          </a:p>
          <a:p>
            <a:pPr lvl="0"/>
            <a:endParaRPr lang="pt-BR" sz="2000" b="1" u="sng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Exemplo</a:t>
            </a:r>
            <a:r>
              <a:rPr lang="pt-BR" sz="2000" dirty="0">
                <a:solidFill>
                  <a:prstClr val="black"/>
                </a:solidFill>
              </a:rPr>
              <a:t>: </a:t>
            </a:r>
            <a:r>
              <a:rPr lang="pt-BR" sz="2000" dirty="0" smtClean="0">
                <a:solidFill>
                  <a:prstClr val="black"/>
                </a:solidFill>
              </a:rPr>
              <a:t>[‘nome'#‘</a:t>
            </a:r>
            <a:r>
              <a:rPr lang="pt-BR" sz="2000" dirty="0" err="1" smtClean="0">
                <a:solidFill>
                  <a:prstClr val="black"/>
                </a:solidFill>
              </a:rPr>
              <a:t>joao</a:t>
            </a:r>
            <a:r>
              <a:rPr lang="pt-BR" sz="2000" dirty="0" smtClean="0">
                <a:solidFill>
                  <a:prstClr val="black"/>
                </a:solidFill>
              </a:rPr>
              <a:t>', ‘idade'#</a:t>
            </a:r>
            <a:r>
              <a:rPr lang="pt-BR" sz="2000" dirty="0">
                <a:solidFill>
                  <a:prstClr val="black"/>
                </a:solidFill>
              </a:rPr>
              <a:t>55</a:t>
            </a:r>
            <a:r>
              <a:rPr lang="pt-BR" sz="2000" dirty="0" smtClean="0">
                <a:solidFill>
                  <a:prstClr val="black"/>
                </a:solidFill>
              </a:rPr>
              <a:t>] =&gt; </a:t>
            </a:r>
            <a:r>
              <a:rPr lang="pt-BR" sz="2000" dirty="0" err="1" smtClean="0">
                <a:solidFill>
                  <a:prstClr val="black"/>
                </a:solidFill>
              </a:rPr>
              <a:t>Map</a:t>
            </a:r>
            <a:r>
              <a:rPr lang="pt-BR" sz="2000" dirty="0" smtClean="0">
                <a:solidFill>
                  <a:prstClr val="black"/>
                </a:solidFill>
              </a:rPr>
              <a:t> com 2 chaves (“nome” e “idade”).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prstClr val="black"/>
                </a:solidFill>
              </a:rPr>
              <a:t>O primeiro valor é um </a:t>
            </a:r>
            <a:r>
              <a:rPr lang="pt-BR" sz="2000" dirty="0" err="1" smtClean="0">
                <a:solidFill>
                  <a:prstClr val="black"/>
                </a:solidFill>
              </a:rPr>
              <a:t>chararray</a:t>
            </a:r>
            <a:r>
              <a:rPr lang="pt-BR" sz="2000" dirty="0" smtClean="0">
                <a:solidFill>
                  <a:prstClr val="black"/>
                </a:solidFill>
              </a:rPr>
              <a:t> e o segundo é um </a:t>
            </a:r>
            <a:r>
              <a:rPr lang="pt-BR" sz="2000" dirty="0" err="1" smtClean="0">
                <a:solidFill>
                  <a:prstClr val="black"/>
                </a:solidFill>
              </a:rPr>
              <a:t>integer</a:t>
            </a:r>
            <a:r>
              <a:rPr lang="pt-BR" sz="2000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3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1805</Words>
  <Application>Microsoft Office PowerPoint</Application>
  <PresentationFormat>Personalizar</PresentationFormat>
  <Paragraphs>523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       Administração de Banco de Dados Oracle: Introdução</vt:lpstr>
      <vt:lpstr>Índice</vt:lpstr>
      <vt:lpstr>Conceitos Básicos de Rede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  <vt:lpstr>Índice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Administração de Banco de Dados Oracle: Introdução</dc:title>
  <dc:creator>Junior®</dc:creator>
  <cp:lastModifiedBy>Junior®</cp:lastModifiedBy>
  <cp:revision>570</cp:revision>
  <dcterms:created xsi:type="dcterms:W3CDTF">2017-04-22T16:06:56Z</dcterms:created>
  <dcterms:modified xsi:type="dcterms:W3CDTF">2017-08-25T03:23:39Z</dcterms:modified>
</cp:coreProperties>
</file>