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514b306a1_0_2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514b306a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514b306a1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514b306a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14b306a1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514b306a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14b306a1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14b306a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514b306a1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514b306a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157733b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157733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03fa446a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503fa44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03fa446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503fa44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503fa446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503fa44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14b306a1_0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14b306a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14b306a1_0_3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14b306a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14b306a1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14b306a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14b306a1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14b306a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03fa446a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03fa44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03fa446a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03fa44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503fa446a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503fa446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thereum.org/en/developers/docs/standards/token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soliditylang.org/en/v0.8.9/" TargetMode="External"/><Relationship Id="rId4" Type="http://schemas.openxmlformats.org/officeDocument/2006/relationships/hyperlink" Target="https://github.com/ethereum/solidity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Zeppelin/openzeppelin-contracts" TargetMode="External"/><Relationship Id="rId4" Type="http://schemas.openxmlformats.org/officeDocument/2006/relationships/hyperlink" Target="https://openzeppelin.com/contrac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25" y="1842500"/>
            <a:ext cx="8332774" cy="13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847850" y="29549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dk2"/>
                </a:solidFill>
              </a:rPr>
              <a:t>NFT token standard</a:t>
            </a:r>
            <a:endParaRPr b="0" sz="3000"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b="0" lang="en" sz="3000">
                <a:solidFill>
                  <a:schemeClr val="dk2"/>
                </a:solidFill>
              </a:rPr>
              <a:t>Ethereum Request for Comments 721</a:t>
            </a:r>
            <a:endParaRPr b="0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1000250" y="34121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dk2"/>
                </a:solidFill>
              </a:rPr>
              <a:t>NFT token standard</a:t>
            </a:r>
            <a:endParaRPr b="0" sz="3000"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b="0" lang="en" sz="3000">
                <a:solidFill>
                  <a:schemeClr val="dk2"/>
                </a:solidFill>
              </a:rPr>
              <a:t>implements an API for tokens within Smart Contracts</a:t>
            </a:r>
            <a:endParaRPr b="0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847850" y="34883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dk2"/>
                </a:solidFill>
              </a:rPr>
              <a:t>NFT token standard</a:t>
            </a:r>
            <a:endParaRPr b="0" sz="29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●"/>
            </a:pPr>
            <a:r>
              <a:rPr b="0" lang="en" sz="2500">
                <a:solidFill>
                  <a:schemeClr val="dk2"/>
                </a:solidFill>
              </a:rPr>
              <a:t>can have different value than another Token from the same contract</a:t>
            </a:r>
            <a:endParaRPr b="0" sz="2500">
              <a:solidFill>
                <a:schemeClr val="dk2"/>
              </a:solidFill>
            </a:endParaRPr>
          </a:p>
          <a:p>
            <a:pPr indent="-3873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○"/>
            </a:pPr>
            <a:r>
              <a:rPr i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age, rarit</a:t>
            </a:r>
            <a:r>
              <a:rPr i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y, visual ...</a:t>
            </a:r>
            <a:endParaRPr i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771650" y="37931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NFT Standard Functionality</a:t>
            </a:r>
            <a:endParaRPr b="0" sz="24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0" lang="en" sz="2000">
                <a:solidFill>
                  <a:schemeClr val="dk2"/>
                </a:solidFill>
              </a:rPr>
              <a:t>T</a:t>
            </a:r>
            <a:r>
              <a:rPr b="0" lang="en" sz="2000">
                <a:solidFill>
                  <a:schemeClr val="dk2"/>
                </a:solidFill>
              </a:rPr>
              <a:t>ransfer tokens from one account to another</a:t>
            </a:r>
            <a:endParaRPr b="0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0" lang="en" sz="2000">
                <a:solidFill>
                  <a:schemeClr val="dk2"/>
                </a:solidFill>
              </a:rPr>
              <a:t>Get the current token balance of an account</a:t>
            </a:r>
            <a:endParaRPr b="0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0" lang="en" sz="2000">
                <a:solidFill>
                  <a:schemeClr val="dk2"/>
                </a:solidFill>
              </a:rPr>
              <a:t>Get the owner of a specific token </a:t>
            </a:r>
            <a:endParaRPr b="0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0" lang="en" sz="2000">
                <a:solidFill>
                  <a:schemeClr val="dk2"/>
                </a:solidFill>
              </a:rPr>
              <a:t>Get the total supply of the token available on the network</a:t>
            </a:r>
            <a:endParaRPr b="0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0" lang="en" sz="2000">
                <a:solidFill>
                  <a:schemeClr val="dk2"/>
                </a:solidFill>
              </a:rPr>
              <a:t>...</a:t>
            </a:r>
            <a:endParaRPr b="0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695450" y="3183500"/>
            <a:ext cx="79617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chemeClr val="dk2"/>
                </a:solidFill>
              </a:rPr>
              <a:t>Read more </a:t>
            </a:r>
            <a:endParaRPr b="0" sz="2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 u="sng">
                <a:solidFill>
                  <a:schemeClr val="hlink"/>
                </a:solidFill>
                <a:hlinkClick r:id="rId3"/>
              </a:rPr>
              <a:t>https://ethereum.org/en/developers/docs/standards/tokens/</a:t>
            </a:r>
            <a:endParaRPr b="0"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0"/>
            <a:ext cx="9144000" cy="19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type="ctrTitle"/>
          </p:nvPr>
        </p:nvSpPr>
        <p:spPr>
          <a:xfrm>
            <a:off x="774600" y="2046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Solidity 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0" lang="en" sz="2100">
                <a:solidFill>
                  <a:schemeClr val="dk2"/>
                </a:solidFill>
              </a:rPr>
              <a:t>High level programming language</a:t>
            </a:r>
            <a:endParaRPr b="0"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0" lang="en" sz="2100">
                <a:solidFill>
                  <a:schemeClr val="dk2"/>
                </a:solidFill>
              </a:rPr>
              <a:t>For writing smart contracts on Ethereum</a:t>
            </a:r>
            <a:endParaRPr b="0"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0" lang="en" sz="2100">
                <a:solidFill>
                  <a:schemeClr val="dk2"/>
                </a:solidFill>
              </a:rPr>
              <a:t>Compile code for the Ethereum Virtual Machine</a:t>
            </a:r>
            <a:endParaRPr b="0"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100"/>
              <a:buChar char="●"/>
            </a:pPr>
            <a:r>
              <a:rPr b="0" lang="en" sz="2100">
                <a:solidFill>
                  <a:schemeClr val="dk2"/>
                </a:solidFill>
              </a:rPr>
              <a:t>Syntax like JavaScript</a:t>
            </a:r>
            <a:endParaRPr b="0" sz="2100">
              <a:solidFill>
                <a:schemeClr val="dk2"/>
              </a:solidFill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651" y="605288"/>
            <a:ext cx="813825" cy="12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0" y="0"/>
            <a:ext cx="9144000" cy="19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type="ctrTitle"/>
          </p:nvPr>
        </p:nvSpPr>
        <p:spPr>
          <a:xfrm>
            <a:off x="774600" y="1752975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</a:rPr>
              <a:t>Solidity 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https://docs.soliditylang.org</a:t>
            </a:r>
            <a:r>
              <a:rPr lang="en" sz="2700">
                <a:solidFill>
                  <a:schemeClr val="dk2"/>
                </a:solidFill>
              </a:rPr>
              <a:t> </a:t>
            </a:r>
            <a:endParaRPr sz="2700">
              <a:solidFill>
                <a:schemeClr val="dk2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4"/>
              </a:rPr>
              <a:t>https://github.com/ethereum/solidity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801" y="778688"/>
            <a:ext cx="813825" cy="12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19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774600" y="18180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2"/>
                </a:solidFill>
              </a:rPr>
              <a:t>OpenZeppelin Contracts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3300"/>
              <a:buChar char="●"/>
            </a:pPr>
            <a:r>
              <a:rPr lang="en" sz="3300">
                <a:solidFill>
                  <a:schemeClr val="dk2"/>
                </a:solidFill>
              </a:rPr>
              <a:t>library for secure smart contract development</a:t>
            </a:r>
            <a:endParaRPr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19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774600" y="2122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Openzeppelin Contracts 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Char char="●"/>
            </a:pPr>
            <a:r>
              <a:rPr lang="en" sz="2100">
                <a:solidFill>
                  <a:schemeClr val="dk2"/>
                </a:solidFill>
              </a:rPr>
              <a:t>Implementations of token standards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Char char="●"/>
            </a:pPr>
            <a:r>
              <a:rPr lang="en" sz="2100">
                <a:solidFill>
                  <a:schemeClr val="dk2"/>
                </a:solidFill>
              </a:rPr>
              <a:t>Reusable Solidity components 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Char char="○"/>
            </a:pPr>
            <a:r>
              <a:rPr lang="en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build custom contracts 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100"/>
              <a:buFont typeface="Raleway"/>
              <a:buChar char="○"/>
            </a:pPr>
            <a:r>
              <a:rPr lang="en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complex decentralized systems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19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ctrTitle"/>
          </p:nvPr>
        </p:nvSpPr>
        <p:spPr>
          <a:xfrm>
            <a:off x="774600" y="1894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Openzeppelin Contracts 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https://github.com/OpenZeppelin/openzeppelin-contracts</a:t>
            </a:r>
            <a:endParaRPr sz="18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https://openzeppelin.com/contracts/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847850" y="34883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chemeClr val="dk2"/>
                </a:solidFill>
              </a:rPr>
              <a:t>NFT token standards</a:t>
            </a:r>
            <a:endParaRPr b="0" sz="31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i="1" lang="en" sz="2400">
                <a:solidFill>
                  <a:schemeClr val="dk2"/>
                </a:solidFill>
              </a:rPr>
              <a:t>ensure smart contracts remain composable</a:t>
            </a:r>
            <a:endParaRPr b="0" i="1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when a new project issues a token, it remains compatible with decentralized exchanges</a:t>
            </a:r>
            <a:endParaRPr b="0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1000250" y="34121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4700">
                <a:solidFill>
                  <a:schemeClr val="dk2"/>
                </a:solidFill>
              </a:rPr>
              <a:t>Popular token standards on Ethereum  </a:t>
            </a:r>
            <a:endParaRPr b="0"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695450" y="37169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2"/>
                </a:solidFill>
              </a:rPr>
              <a:t>ERC-20 </a:t>
            </a:r>
            <a:endParaRPr b="0" sz="28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aleway"/>
              <a:buChar char="●"/>
            </a:pPr>
            <a:r>
              <a:rPr b="0" i="1" lang="en" sz="2300">
                <a:solidFill>
                  <a:schemeClr val="dk2"/>
                </a:solidFill>
              </a:rPr>
              <a:t>A standard interface for fungible (interchangeable) tokens</a:t>
            </a:r>
            <a:endParaRPr b="0" i="1"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aleway"/>
              <a:buChar char="○"/>
            </a:pPr>
            <a:r>
              <a:rPr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voting tokens, staking tokens or virtual currencies </a:t>
            </a:r>
            <a:endParaRPr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924050" y="34121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2"/>
                </a:solidFill>
              </a:rPr>
              <a:t>ERC-721</a:t>
            </a:r>
            <a:endParaRPr b="0" sz="3600">
              <a:solidFill>
                <a:schemeClr val="dk2"/>
              </a:solidFill>
            </a:endParaRPr>
          </a:p>
          <a:p>
            <a:pPr indent="-425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aleway"/>
              <a:buChar char="●"/>
            </a:pPr>
            <a:r>
              <a:rPr b="0" i="1" lang="en" sz="3100">
                <a:solidFill>
                  <a:schemeClr val="dk2"/>
                </a:solidFill>
              </a:rPr>
              <a:t>A standard interface for non-fungible tokens</a:t>
            </a:r>
            <a:endParaRPr sz="3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924050" y="325970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300">
                <a:solidFill>
                  <a:schemeClr val="dk2"/>
                </a:solidFill>
              </a:rPr>
              <a:t>ERC-777</a:t>
            </a:r>
            <a:endParaRPr b="0" sz="33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b="0" i="1" lang="en" sz="2800">
                <a:solidFill>
                  <a:schemeClr val="dk2"/>
                </a:solidFill>
              </a:rPr>
              <a:t>build extra functionality on top of tokens  </a:t>
            </a:r>
            <a:endParaRPr b="0" i="1" sz="2800">
              <a:solidFill>
                <a:schemeClr val="dk2"/>
              </a:solidFill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eg) improved transaction privacy  </a:t>
            </a:r>
            <a:endParaRPr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