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8"/>
  </p:notesMasterIdLst>
  <p:sldIdLst>
    <p:sldId id="256" r:id="rId2"/>
    <p:sldId id="265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472" y="32"/>
      </p:cViewPr>
      <p:guideLst/>
    </p:cSldViewPr>
  </p:slideViewPr>
  <p:outlineViewPr>
    <p:cViewPr>
      <p:scale>
        <a:sx n="33" d="100"/>
        <a:sy n="33" d="100"/>
      </p:scale>
      <p:origin x="0" y="-10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B520C-0D36-4C65-9085-E4CC2028B5D1}" type="datetimeFigureOut">
              <a:rPr lang="zh-CN" altLang="en-US" smtClean="0"/>
              <a:t>19.5.25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2F0DD-3FF8-452D-A75B-35CC682AC6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3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07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36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1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93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6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18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563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26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6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3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77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2F0DD-3FF8-452D-A75B-35CC682AC6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1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C814CA-4D82-4973-B772-A5E235C477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53"/>
          <a:stretch/>
        </p:blipFill>
        <p:spPr>
          <a:xfrm>
            <a:off x="4032179" y="5230766"/>
            <a:ext cx="1446058" cy="8061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1DA15C-963D-4368-AAC3-E8C56CA6C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64" y="5188136"/>
            <a:ext cx="1033465" cy="9497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B5F1B0-7FB5-4952-9429-631B9FCAF180}"/>
              </a:ext>
            </a:extLst>
          </p:cNvPr>
          <p:cNvSpPr txBox="1"/>
          <p:nvPr userDrawn="1"/>
        </p:nvSpPr>
        <p:spPr>
          <a:xfrm>
            <a:off x="3819031" y="4215134"/>
            <a:ext cx="455393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Apex Data &amp; Knowledge Management Lab</a:t>
            </a:r>
          </a:p>
          <a:p>
            <a:pPr algn="ctr">
              <a:spcBef>
                <a:spcPts val="600"/>
              </a:spcBef>
            </a:pPr>
            <a:r>
              <a:rPr lang="en-US" altLang="zh-CN" sz="1800" b="1" dirty="0"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Shanghai Jiao Tong University</a:t>
            </a:r>
          </a:p>
        </p:txBody>
      </p:sp>
    </p:spTree>
    <p:extLst>
      <p:ext uri="{BB962C8B-B14F-4D97-AF65-F5344CB8AC3E}">
        <p14:creationId xmlns:p14="http://schemas.microsoft.com/office/powerpoint/2010/main" val="258428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4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318699-1AEB-42BF-8BED-C257023384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0" y="6176963"/>
            <a:ext cx="2136326" cy="6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7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A987E6-5F70-40EC-BC9C-E89E2D3FB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FD4DC0-A2EF-48F2-B1AC-3A1567000C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2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E7E491-82D4-48F6-87C2-B61D28F00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54BEA9-7B09-4894-B3C5-9E50E06B72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64B3F6D3-27CB-441D-83C9-60EE48CC0E29}"/>
              </a:ext>
            </a:extLst>
          </p:cNvPr>
          <p:cNvSpPr txBox="1">
            <a:spLocks/>
          </p:cNvSpPr>
          <p:nvPr userDrawn="1"/>
        </p:nvSpPr>
        <p:spPr>
          <a:xfrm>
            <a:off x="47244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76A0C6-1ED9-4D8A-BCF9-D86E854D1B00}" type="slidenum">
              <a:rPr lang="en-US" sz="1200" smtClean="0"/>
              <a:pPr/>
              <a:t>‹#›</a:t>
            </a:fld>
            <a:endParaRPr lang="en-US" sz="1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30C054-B736-4BE4-9464-95DF3F182B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66" y="6209628"/>
            <a:ext cx="2611839" cy="6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76F6-06BC-405D-ABEC-4A7F79F52191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A76F6-06BC-405D-ABEC-4A7F79F52191}" type="datetimeFigureOut">
              <a:rPr lang="en-US" smtClean="0"/>
              <a:pPr/>
              <a:t>5/25/2019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A0C6-1ED9-4D8A-BCF9-D86E854D1B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545123"/>
            <a:ext cx="12192000" cy="2329961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Triple-to-Text: Converting RDF Triples into</a:t>
            </a:r>
            <a:br>
              <a:rPr lang="en-US" altLang="zh-CN" sz="4000" dirty="0"/>
            </a:br>
            <a:r>
              <a:rPr lang="en-US" altLang="zh-CN" sz="4000" dirty="0"/>
              <a:t>Natural Languages via Optimizing an Inverse KL Divergence </a:t>
            </a:r>
            <a:endParaRPr 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23969"/>
            <a:ext cx="9144000" cy="1655762"/>
          </a:xfrm>
        </p:spPr>
        <p:txBody>
          <a:bodyPr/>
          <a:lstStyle/>
          <a:p>
            <a:r>
              <a:rPr lang="en-US" dirty="0" err="1"/>
              <a:t>Yaoming</a:t>
            </a:r>
            <a:r>
              <a:rPr lang="en-US" dirty="0"/>
              <a:t> Zhu, </a:t>
            </a:r>
            <a:r>
              <a:rPr lang="en-US" dirty="0" err="1"/>
              <a:t>Juncheng</a:t>
            </a:r>
            <a:r>
              <a:rPr lang="en-US" dirty="0"/>
              <a:t> Wan, </a:t>
            </a:r>
            <a:r>
              <a:rPr lang="en-US" dirty="0" err="1"/>
              <a:t>Zhiming</a:t>
            </a:r>
            <a:r>
              <a:rPr lang="en-US" dirty="0"/>
              <a:t> Zhou,</a:t>
            </a:r>
            <a:r>
              <a:rPr lang="zh-CN" altLang="en-US" dirty="0"/>
              <a:t> </a:t>
            </a:r>
            <a:r>
              <a:rPr lang="en-US" altLang="zh-CN" dirty="0" err="1"/>
              <a:t>Liheng</a:t>
            </a:r>
            <a:r>
              <a:rPr lang="en-US" altLang="zh-CN" dirty="0"/>
              <a:t> Chen</a:t>
            </a:r>
          </a:p>
          <a:p>
            <a:r>
              <a:rPr lang="en-US" altLang="zh-CN" dirty="0"/>
              <a:t>Lin </a:t>
            </a:r>
            <a:r>
              <a:rPr lang="en-US" altLang="zh-CN" dirty="0" err="1"/>
              <a:t>Qiu</a:t>
            </a:r>
            <a:r>
              <a:rPr lang="en-US" altLang="zh-CN" dirty="0"/>
              <a:t>, </a:t>
            </a:r>
            <a:r>
              <a:rPr lang="en-US" altLang="zh-CN" dirty="0" err="1"/>
              <a:t>Weinan</a:t>
            </a:r>
            <a:r>
              <a:rPr lang="en-US" altLang="zh-CN" dirty="0"/>
              <a:t> Zhang, Xin Jiang, Yong Yu</a:t>
            </a:r>
          </a:p>
          <a:p>
            <a:endParaRPr lang="en-US" dirty="0"/>
          </a:p>
        </p:txBody>
      </p:sp>
      <p:pic>
        <p:nvPicPr>
          <p:cNvPr id="1026" name="Picture 2" descr="Image result for huawei">
            <a:extLst>
              <a:ext uri="{FF2B5EF4-FFF2-40B4-BE49-F238E27FC236}">
                <a16:creationId xmlns:a16="http://schemas.microsoft.com/office/drawing/2014/main" id="{C234260D-6CEB-44AD-ACA4-15C7FA6B9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264" y="5947264"/>
            <a:ext cx="910736" cy="91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8F2BFE76-5F34-4FB3-82A4-67D9137BB297}"/>
              </a:ext>
            </a:extLst>
          </p:cNvPr>
          <p:cNvSpPr txBox="1">
            <a:spLocks/>
          </p:cNvSpPr>
          <p:nvPr/>
        </p:nvSpPr>
        <p:spPr>
          <a:xfrm>
            <a:off x="4475285" y="6520869"/>
            <a:ext cx="81262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Sponsored by Huawei Innovation Research Program </a:t>
            </a:r>
            <a:br>
              <a:rPr lang="en-US" altLang="zh-C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76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T2T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General Framework</a:t>
            </a:r>
          </a:p>
          <a:p>
            <a:pPr lvl="1"/>
            <a:r>
              <a:rPr lang="en-US" altLang="zh-CN" sz="1600" dirty="0"/>
              <a:t>Delexicalizing technique introduced by </a:t>
            </a:r>
            <a:r>
              <a:rPr lang="en-US" altLang="zh-CN" sz="1600" dirty="0" err="1"/>
              <a:t>Trisedya</a:t>
            </a:r>
            <a:r>
              <a:rPr lang="en-US" altLang="zh-CN" sz="1600" dirty="0"/>
              <a:t> et al.</a:t>
            </a:r>
          </a:p>
          <a:p>
            <a:pPr lvl="1"/>
            <a:r>
              <a:rPr lang="en-US" altLang="zh-CN" sz="1600" dirty="0"/>
              <a:t>The pre-process can reduce the size of the vocabulary list,</a:t>
            </a:r>
          </a:p>
          <a:p>
            <a:pPr marL="457200" lvl="1" indent="0">
              <a:buNone/>
            </a:pPr>
            <a:r>
              <a:rPr lang="en-US" altLang="zh-CN" sz="1600" dirty="0"/>
              <a:t>      and improve the generalization capacity of the model.</a:t>
            </a:r>
          </a:p>
          <a:p>
            <a:pPr lvl="1"/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FC97D-2EB1-4DD4-BF72-039034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34" y="0"/>
            <a:ext cx="4719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T2T Framework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Algorithm details</a:t>
            </a:r>
          </a:p>
          <a:p>
            <a:pPr lvl="1"/>
            <a:r>
              <a:rPr lang="en-US" altLang="zh-CN" sz="1600" dirty="0"/>
              <a:t>The judger and the generator are trained alternately.</a:t>
            </a:r>
          </a:p>
          <a:p>
            <a:pPr lvl="1"/>
            <a:r>
              <a:rPr lang="en-US" altLang="zh-CN" sz="1600" dirty="0"/>
              <a:t>This is inspired by curriculum learning.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5AE0EB-D8A2-438B-A731-E85C6774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970807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435134-F227-4AEF-B0B3-CBA9A12F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473" y="5908230"/>
            <a:ext cx="4296527" cy="6781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03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Datasets</a:t>
            </a:r>
          </a:p>
          <a:p>
            <a:pPr lvl="1"/>
            <a:r>
              <a:rPr lang="en-US" altLang="zh-CN" sz="1600" dirty="0"/>
              <a:t>WebNLG: extracted from 15 diﬀerent </a:t>
            </a:r>
            <a:r>
              <a:rPr lang="en-US" altLang="zh-CN" sz="1600" dirty="0" err="1"/>
              <a:t>DBPedia</a:t>
            </a:r>
            <a:r>
              <a:rPr lang="en-US" altLang="zh-CN" sz="1600" dirty="0"/>
              <a:t> categories.</a:t>
            </a:r>
          </a:p>
          <a:p>
            <a:pPr lvl="1"/>
            <a:r>
              <a:rPr lang="en-US" altLang="zh-CN" sz="1600" dirty="0"/>
              <a:t>SemEval-2010 Task 8: originally designed for extracting semantic relations between pairs of nominals.</a:t>
            </a:r>
          </a:p>
          <a:p>
            <a:pPr lvl="1"/>
            <a:r>
              <a:rPr lang="en-US" altLang="zh-CN" sz="1600" dirty="0"/>
              <a:t>Baidu SKE: a large-scale human annotated Chinese dataset .</a:t>
            </a:r>
          </a:p>
          <a:p>
            <a:r>
              <a:rPr lang="en-US" altLang="zh-CN" sz="2000" dirty="0"/>
              <a:t>Baseline</a:t>
            </a:r>
          </a:p>
          <a:p>
            <a:pPr lvl="1"/>
            <a:r>
              <a:rPr lang="kl-GL" altLang="zh-CN" sz="1600" dirty="0"/>
              <a:t>MLE</a:t>
            </a:r>
          </a:p>
          <a:p>
            <a:pPr lvl="1"/>
            <a:r>
              <a:rPr lang="kl-GL" altLang="zh-CN" sz="1600" dirty="0"/>
              <a:t>CoT (JS divergence)</a:t>
            </a:r>
          </a:p>
          <a:p>
            <a:pPr lvl="1"/>
            <a:r>
              <a:rPr lang="kl-GL" altLang="zh-CN" sz="1600" dirty="0"/>
              <a:t>SeqGAN (RL and GAN based)</a:t>
            </a:r>
          </a:p>
          <a:p>
            <a:pPr lvl="1"/>
            <a:r>
              <a:rPr lang="kl-GL" altLang="zh-CN" sz="1600" dirty="0"/>
              <a:t>Pointer-Generator Network </a:t>
            </a:r>
          </a:p>
          <a:p>
            <a:pPr lvl="1"/>
            <a:r>
              <a:rPr lang="kl-GL" altLang="zh-CN" sz="1600" dirty="0"/>
              <a:t>Neural Wikipedian (NW)</a:t>
            </a:r>
            <a:br>
              <a:rPr lang="kl-GL" altLang="zh-CN" sz="1200" dirty="0"/>
            </a:b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48258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Results</a:t>
            </a:r>
          </a:p>
          <a:p>
            <a:pPr lvl="1"/>
            <a:r>
              <a:rPr lang="kl-GL" altLang="zh-CN" sz="1600" dirty="0"/>
              <a:t>Word-based metrics</a:t>
            </a:r>
            <a:br>
              <a:rPr lang="kl-GL" altLang="zh-CN" sz="1200" dirty="0"/>
            </a:b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02A00B-9A1F-4E6F-BB52-0C65C0202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607085"/>
            <a:ext cx="107346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91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Results</a:t>
            </a:r>
          </a:p>
          <a:p>
            <a:pPr lvl="1"/>
            <a:r>
              <a:rPr lang="kl-GL" altLang="zh-CN" sz="1600" dirty="0"/>
              <a:t>Perlexity-based metric</a:t>
            </a:r>
          </a:p>
          <a:p>
            <a:pPr lvl="1"/>
            <a:r>
              <a:rPr lang="kl-GL" altLang="zh-CN" sz="1600" dirty="0"/>
              <a:t>Forward PPL</a:t>
            </a:r>
            <a:br>
              <a:rPr lang="kl-GL" altLang="zh-CN" sz="1200" dirty="0"/>
            </a:br>
            <a:endParaRPr lang="en-US" altLang="zh-CN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9A92CE-B7DE-47F9-AD5E-D3BCFE75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1507"/>
            <a:ext cx="12192000" cy="38364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A6593B-E8A5-411F-8973-949BB4694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6387"/>
            <a:ext cx="55245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9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Experiments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Case Study</a:t>
            </a:r>
          </a:p>
          <a:p>
            <a:pPr lvl="1"/>
            <a:br>
              <a:rPr lang="kl-GL" altLang="zh-CN" sz="1200" dirty="0"/>
            </a:b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CF4E68-5EA5-4A2E-AC08-816B294B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983"/>
            <a:ext cx="12192000" cy="49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4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58267" y="1729652"/>
            <a:ext cx="3315929" cy="1325563"/>
          </a:xfrm>
        </p:spPr>
        <p:txBody>
          <a:bodyPr>
            <a:normAutofit/>
          </a:bodyPr>
          <a:lstStyle/>
          <a:p>
            <a:r>
              <a:rPr lang="en-US" altLang="zh-CN" sz="7200" b="1" dirty="0"/>
              <a:t>Thanks</a:t>
            </a:r>
            <a:r>
              <a:rPr lang="zh-CN" altLang="en-US" sz="7200" b="1" dirty="0"/>
              <a:t>！</a:t>
            </a:r>
            <a:endParaRPr lang="en-US" altLang="zh-CN" sz="72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E1BB102-53BA-4E6C-B75D-00069C757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35" y="3969057"/>
            <a:ext cx="4380271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kl-GL" altLang="zh-CN" sz="2400" dirty="0"/>
              <a:t>Contact me:</a:t>
            </a:r>
          </a:p>
          <a:p>
            <a:pPr marL="457200" lvl="1" indent="0">
              <a:buNone/>
            </a:pPr>
            <a:r>
              <a:rPr lang="kl-GL" altLang="zh-CN" sz="2400" dirty="0"/>
              <a:t>ymZhu [at] apex.sjtu.edu.cn</a:t>
            </a:r>
          </a:p>
          <a:p>
            <a:pPr marL="457200" lvl="1" indent="0">
              <a:buNone/>
            </a:pPr>
            <a:endParaRPr lang="kl-GL" altLang="zh-CN" sz="2400" dirty="0"/>
          </a:p>
          <a:p>
            <a:pPr marL="457200" lvl="1" indent="0">
              <a:buNone/>
            </a:pPr>
            <a:br>
              <a:rPr lang="kl-GL" altLang="zh-CN" sz="1800" dirty="0"/>
            </a:br>
            <a:endParaRPr lang="en-US" altLang="zh-CN" sz="18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1FDD7EE-B1D1-4DB2-8E30-E13D44A688BF}"/>
              </a:ext>
            </a:extLst>
          </p:cNvPr>
          <p:cNvCxnSpPr/>
          <p:nvPr/>
        </p:nvCxnSpPr>
        <p:spPr>
          <a:xfrm>
            <a:off x="717755" y="3618271"/>
            <a:ext cx="10235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D2441C2-BAEA-448C-B09A-8B9818246172}"/>
              </a:ext>
            </a:extLst>
          </p:cNvPr>
          <p:cNvCxnSpPr>
            <a:cxnSpLocks/>
          </p:cNvCxnSpPr>
          <p:nvPr/>
        </p:nvCxnSpPr>
        <p:spPr>
          <a:xfrm flipH="1">
            <a:off x="5702711" y="3618271"/>
            <a:ext cx="13520" cy="2949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82A638B-AD9F-47F7-90FA-A26C86E58FB6}"/>
              </a:ext>
            </a:extLst>
          </p:cNvPr>
          <p:cNvSpPr txBox="1">
            <a:spLocks/>
          </p:cNvSpPr>
          <p:nvPr/>
        </p:nvSpPr>
        <p:spPr>
          <a:xfrm>
            <a:off x="6096000" y="3969057"/>
            <a:ext cx="4380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kl-GL" altLang="zh-CN" sz="2400" dirty="0"/>
              <a:t>Slides: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kl-GL" altLang="zh-CN" sz="2400" dirty="0"/>
          </a:p>
          <a:p>
            <a:pPr marL="457200" lvl="1" indent="0">
              <a:buFont typeface="Arial" panose="020B0604020202020204" pitchFamily="34" charset="0"/>
              <a:buNone/>
            </a:pPr>
            <a:br>
              <a:rPr lang="kl-GL" altLang="zh-CN" sz="1800" dirty="0"/>
            </a:br>
            <a:endParaRPr lang="en-US" altLang="zh-CN" sz="1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90EA47-CB41-4B42-A238-2FE81669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964" y="3765621"/>
            <a:ext cx="2362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Triple-to-Text</a:t>
            </a:r>
            <a:endParaRPr 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Background &amp; Preliminaries</a:t>
            </a:r>
          </a:p>
          <a:p>
            <a:pPr lvl="1"/>
            <a:r>
              <a:rPr lang="en-US" altLang="zh-CN" sz="1600" b="1" dirty="0"/>
              <a:t>Knowledge Graphs and RDF triples</a:t>
            </a:r>
          </a:p>
          <a:p>
            <a:pPr lvl="1"/>
            <a:r>
              <a:rPr lang="en-US" altLang="zh-CN" sz="1600" b="1" dirty="0"/>
              <a:t>SEQ2SEQ</a:t>
            </a:r>
          </a:p>
          <a:p>
            <a:r>
              <a:rPr lang="en-US" altLang="zh-CN" sz="2000" b="1" dirty="0"/>
              <a:t>Objective Analysis</a:t>
            </a:r>
            <a:r>
              <a:rPr lang="en-US" sz="2000" b="1" dirty="0"/>
              <a:t>: </a:t>
            </a:r>
          </a:p>
          <a:p>
            <a:pPr lvl="1"/>
            <a:r>
              <a:rPr lang="en-US" altLang="zh-CN" sz="1600" b="1" dirty="0"/>
              <a:t>Maximum Likelihood Estimation </a:t>
            </a:r>
          </a:p>
          <a:p>
            <a:pPr lvl="1"/>
            <a:r>
              <a:rPr lang="en-US" altLang="zh-CN" sz="1600" b="1" dirty="0"/>
              <a:t>KL divergence and inverse KL divergence</a:t>
            </a:r>
          </a:p>
          <a:p>
            <a:r>
              <a:rPr lang="en-US" altLang="zh-CN" sz="2000" b="1" dirty="0"/>
              <a:t>T2T Framework</a:t>
            </a:r>
          </a:p>
          <a:p>
            <a:pPr lvl="1"/>
            <a:r>
              <a:rPr lang="en-US" altLang="zh-CN" sz="1600" b="1" dirty="0"/>
              <a:t>Framework</a:t>
            </a:r>
          </a:p>
          <a:p>
            <a:pPr lvl="1"/>
            <a:r>
              <a:rPr lang="en-US" altLang="zh-CN" sz="1600" b="1" dirty="0"/>
              <a:t>Algorithm details</a:t>
            </a:r>
          </a:p>
          <a:p>
            <a:r>
              <a:rPr lang="en-US" altLang="zh-CN" sz="2000" b="1" dirty="0"/>
              <a:t>Experiments</a:t>
            </a:r>
          </a:p>
          <a:p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43669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Background &amp; Preliminaries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Knowledge Graphs &amp; Resource Description Frameworks</a:t>
            </a:r>
          </a:p>
          <a:p>
            <a:pPr lvl="1"/>
            <a:r>
              <a:rPr lang="en-US" altLang="zh-CN" sz="1600" dirty="0"/>
              <a:t>A knowledge base typically consists of Resource Description Frameworks (RDF) </a:t>
            </a:r>
          </a:p>
          <a:p>
            <a:pPr lvl="1"/>
            <a:r>
              <a:rPr lang="en-US" altLang="zh-CN" sz="1600" dirty="0"/>
              <a:t>each RDF datum is a triple consisting of three elements, in the form of </a:t>
            </a:r>
            <a:r>
              <a:rPr lang="en-US" altLang="zh-CN" sz="1600" i="1" dirty="0"/>
              <a:t>(subject, predicate, object)</a:t>
            </a:r>
          </a:p>
          <a:p>
            <a:pPr lvl="1"/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ECE195-E65A-417B-9551-47A38A1D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31" y="3275361"/>
            <a:ext cx="4553956" cy="28048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7B40BF-9AD0-420D-9017-22716970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587" y="3275361"/>
            <a:ext cx="5665269" cy="16597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C93398-17B2-45E9-9E9E-48EFAEB6D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12" y="5237079"/>
            <a:ext cx="4698849" cy="46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3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Background &amp; Preliminaries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Knowledge Graphs &amp; Resource Description Frameworks</a:t>
            </a:r>
          </a:p>
          <a:p>
            <a:pPr lvl="1"/>
            <a:r>
              <a:rPr lang="en-US" altLang="zh-CN" sz="1600" dirty="0"/>
              <a:t>A knowledge base typically consists of Resource Description Frameworks (RDF) </a:t>
            </a:r>
          </a:p>
          <a:p>
            <a:pPr lvl="1"/>
            <a:r>
              <a:rPr lang="en-US" altLang="zh-CN" sz="1600" dirty="0"/>
              <a:t>each RDF datum is a triple consisting of three elements, in the form of </a:t>
            </a:r>
            <a:r>
              <a:rPr lang="en-US" altLang="zh-CN" sz="1600" i="1" dirty="0"/>
              <a:t>(subject, predicate, object)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Problem and Motivation</a:t>
            </a:r>
          </a:p>
          <a:p>
            <a:pPr lvl="1"/>
            <a:r>
              <a:rPr lang="en-US" altLang="zh-CN" sz="1600" dirty="0"/>
              <a:t>Some human interaction interfaces (e.g., </a:t>
            </a:r>
            <a:r>
              <a:rPr lang="en-US" altLang="zh-CN" sz="1600" dirty="0" err="1"/>
              <a:t>DBpedia</a:t>
            </a:r>
            <a:r>
              <a:rPr lang="en-US" altLang="zh-CN" sz="1600" dirty="0"/>
              <a:t>) deliver knowledge bases in the form of RDF triples in a human-readable way.</a:t>
            </a:r>
          </a:p>
          <a:p>
            <a:pPr lvl="1"/>
            <a:r>
              <a:rPr lang="en-US" altLang="zh-CN" sz="1600" dirty="0"/>
              <a:t>Given a knowledge base in the form of RDF triples, our goal is to generate natural language description of the knowledge which are</a:t>
            </a:r>
          </a:p>
          <a:p>
            <a:pPr lvl="2"/>
            <a:r>
              <a:rPr lang="en-US" altLang="zh-CN" sz="1600" dirty="0"/>
              <a:t>grammatically correct,</a:t>
            </a:r>
          </a:p>
          <a:p>
            <a:pPr lvl="2"/>
            <a:r>
              <a:rPr lang="en-US" altLang="zh-CN" sz="1600" dirty="0"/>
              <a:t>easy to understand, </a:t>
            </a:r>
          </a:p>
          <a:p>
            <a:pPr lvl="2"/>
            <a:r>
              <a:rPr lang="en-US" altLang="zh-CN" sz="1600" dirty="0"/>
              <a:t>capable of delivering the information to humans.</a:t>
            </a:r>
          </a:p>
          <a:p>
            <a:pPr lvl="1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7569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Background &amp; Preliminaries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Knowledge Graphs &amp; Resource Description Frameworks</a:t>
            </a:r>
          </a:p>
          <a:p>
            <a:pPr lvl="1"/>
            <a:r>
              <a:rPr lang="en-US" altLang="zh-CN" sz="1600" dirty="0"/>
              <a:t>A knowledge base typically consists of Resource Description Frameworks (RDF) </a:t>
            </a:r>
          </a:p>
          <a:p>
            <a:pPr lvl="1"/>
            <a:r>
              <a:rPr lang="en-US" altLang="zh-CN" sz="1600" dirty="0"/>
              <a:t>each RDF datum is a triple consisting of three elements, in the form of </a:t>
            </a:r>
            <a:r>
              <a:rPr lang="en-US" altLang="zh-CN" sz="1600" i="1" dirty="0"/>
              <a:t>(subject, predicate, object)</a:t>
            </a:r>
          </a:p>
          <a:p>
            <a:endParaRPr lang="en-US" altLang="zh-CN" sz="2000" dirty="0"/>
          </a:p>
          <a:p>
            <a:r>
              <a:rPr lang="en-US" altLang="zh-CN" sz="2000" dirty="0"/>
              <a:t>Problem and Motivation</a:t>
            </a:r>
          </a:p>
          <a:p>
            <a:pPr lvl="1"/>
            <a:r>
              <a:rPr lang="en-US" altLang="zh-CN" sz="1600" dirty="0"/>
              <a:t>Some human interaction interfaces (e.g., </a:t>
            </a:r>
            <a:r>
              <a:rPr lang="en-US" altLang="zh-CN" sz="1600" dirty="0" err="1"/>
              <a:t>DBpedia</a:t>
            </a:r>
            <a:r>
              <a:rPr lang="en-US" altLang="zh-CN" sz="1600" dirty="0"/>
              <a:t>) deliver knowledge bases in the form of RDF triples in a human-readable way.</a:t>
            </a:r>
          </a:p>
          <a:p>
            <a:pPr lvl="1"/>
            <a:r>
              <a:rPr lang="en-US" altLang="zh-CN" sz="1600" dirty="0"/>
              <a:t>Given a knowledge base in the form of RDF triples, our goal is to generate natural language description of the knowledge which are</a:t>
            </a:r>
          </a:p>
          <a:p>
            <a:pPr lvl="1"/>
            <a:r>
              <a:rPr lang="en-US" altLang="zh-CN" sz="1600" dirty="0"/>
              <a:t>We cares more about </a:t>
            </a:r>
            <a:r>
              <a:rPr lang="en-US" altLang="zh-CN" sz="1600" b="1" i="1" dirty="0"/>
              <a:t>quality</a:t>
            </a:r>
            <a:r>
              <a:rPr lang="en-US" altLang="zh-CN" sz="1600" dirty="0"/>
              <a:t> rather than </a:t>
            </a:r>
            <a:r>
              <a:rPr lang="en-US" altLang="zh-CN" sz="1600" b="1" i="1" dirty="0"/>
              <a:t>diversity</a:t>
            </a:r>
          </a:p>
          <a:p>
            <a:pPr lvl="1"/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D8158-890E-43B2-B4CC-40793980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15" y="5497913"/>
            <a:ext cx="4141177" cy="12132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1312C4-0B65-4894-8FEE-33B74635CA7C}"/>
              </a:ext>
            </a:extLst>
          </p:cNvPr>
          <p:cNvSpPr/>
          <p:nvPr/>
        </p:nvSpPr>
        <p:spPr>
          <a:xfrm>
            <a:off x="4580792" y="5853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Neil Armstrong was an American astronaut born in Wapakoneta, a city in the United States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00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Objective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Sequence to Sequence Generation</a:t>
            </a:r>
            <a:endParaRPr lang="en-US" altLang="zh-CN" sz="1600" dirty="0"/>
          </a:p>
          <a:p>
            <a:pPr lvl="1"/>
            <a:r>
              <a:rPr lang="en-US" altLang="zh-CN" sz="1600" dirty="0"/>
              <a:t>Our work is based on the sequence to sequence framework (SEQ2SEQ).</a:t>
            </a:r>
          </a:p>
          <a:p>
            <a:pPr lvl="1"/>
            <a:r>
              <a:rPr lang="en-US" altLang="zh-CN" sz="1600" dirty="0"/>
              <a:t>Standard SEQ2SEQ framework consists of an encoder and a decoder. Both of them are parameterized by RNN. </a:t>
            </a:r>
          </a:p>
          <a:p>
            <a:pPr lvl="1"/>
            <a:endParaRPr lang="en-US" altLang="zh-CN" sz="1600" dirty="0"/>
          </a:p>
          <a:p>
            <a:r>
              <a:rPr lang="en-US" altLang="zh-CN" sz="2000" dirty="0"/>
              <a:t>Maximum Likelihood Estimation</a:t>
            </a:r>
          </a:p>
          <a:p>
            <a:pPr lvl="1"/>
            <a:r>
              <a:rPr lang="en-US" altLang="zh-CN" sz="1600" dirty="0"/>
              <a:t>Training neural language models through maximum likelihood estimation (MLE) is most widely used.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2"/>
            <a:r>
              <a:rPr lang="en-US" altLang="zh-CN" sz="1200" dirty="0"/>
              <a:t>P: real data distribution ;  G: the estimated probability distribution</a:t>
            </a:r>
          </a:p>
          <a:p>
            <a:pPr lvl="1"/>
            <a:r>
              <a:rPr lang="en-US" altLang="zh-CN" sz="1600" dirty="0"/>
              <a:t>It is equivalent to minimizing the </a:t>
            </a:r>
            <a:r>
              <a:rPr lang="en-US" altLang="zh-CN" sz="1600" dirty="0" err="1"/>
              <a:t>Kullback-Leibler</a:t>
            </a:r>
            <a:r>
              <a:rPr lang="en-US" altLang="zh-CN" sz="1600" dirty="0"/>
              <a:t> (KL) divergence.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9FF70D-DD7E-4DAC-B5B9-CA533261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454" y="3725374"/>
            <a:ext cx="6030424" cy="6783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7574C6-363E-4CF8-A4C6-6F7F60F80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454" y="5125562"/>
            <a:ext cx="7408985" cy="8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Objective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 Analysis KL divergence </a:t>
            </a:r>
            <a:endParaRPr lang="en-US" altLang="zh-CN" sz="1600" dirty="0"/>
          </a:p>
          <a:p>
            <a:pPr lvl="1"/>
            <a:r>
              <a:rPr lang="en-US" altLang="zh-CN" sz="1600" dirty="0"/>
              <a:t>KL divergence between two distributions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given limited capacity of 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, it may only be a rough approximation of P (the real distribution is complex).</a:t>
            </a:r>
          </a:p>
          <a:p>
            <a:pPr lvl="1"/>
            <a:r>
              <a:rPr lang="en-US" altLang="zh-CN" sz="1600" dirty="0" err="1"/>
              <a:t>Arjovsky</a:t>
            </a:r>
            <a:r>
              <a:rPr lang="en-US" altLang="zh-CN" sz="1600" dirty="0"/>
              <a:t> et al. pointed out by optimizing KL divergence, estimated distribution 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is more likely to have a wide coverage and possibly contain samples out of the real distribution P.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F7432A-DFBA-4482-99F1-04E6BEC3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97" y="2426677"/>
            <a:ext cx="3314700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73744D-9150-4123-B0EC-9141EE8AD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925" y="4057744"/>
            <a:ext cx="4755906" cy="26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0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Objective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Inverse KL divergence </a:t>
            </a:r>
            <a:endParaRPr lang="en-US" altLang="zh-CN" sz="1600" dirty="0"/>
          </a:p>
          <a:p>
            <a:pPr lvl="1"/>
            <a:r>
              <a:rPr lang="en-US" altLang="zh-CN" sz="1600" dirty="0"/>
              <a:t>We argue that inverse KL divergence is a better choice in generation tasks.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200" dirty="0"/>
          </a:p>
          <a:p>
            <a:pPr lvl="1"/>
            <a:r>
              <a:rPr lang="en-US" altLang="zh-CN" sz="1600" dirty="0"/>
              <a:t>Minimizing H(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, P), which corresponds to the objective of Turing test (</a:t>
            </a:r>
            <a:r>
              <a:rPr lang="en-US" altLang="zh-CN" sz="1600" dirty="0" err="1"/>
              <a:t>Huszár</a:t>
            </a:r>
            <a:r>
              <a:rPr lang="en-US" altLang="zh-CN" sz="1600" dirty="0"/>
              <a:t> 2015).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Maximizing H(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), the self-entropy of the generator. It helps expand the support of 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, to avoid disjoint support between P and </a:t>
            </a:r>
            <a:r>
              <a:rPr lang="en-US" altLang="zh-CN" sz="1600" dirty="0" err="1"/>
              <a:t>G</a:t>
            </a:r>
            <a:r>
              <a:rPr lang="en-US" altLang="zh-CN" sz="1200" dirty="0" err="1"/>
              <a:t>θ</a:t>
            </a:r>
            <a:r>
              <a:rPr lang="en-US" altLang="zh-CN" sz="1600" dirty="0"/>
              <a:t> 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D0AC7C-2E12-419E-AD65-FFDB9DE9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344" y="2582373"/>
            <a:ext cx="3209925" cy="409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D8D33B-3259-4AAA-B8E5-F723E5843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672" y="4182093"/>
            <a:ext cx="5677267" cy="21298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B1519AE-7B08-47A5-AB66-AC2692C231E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606"/>
          <a:stretch/>
        </p:blipFill>
        <p:spPr>
          <a:xfrm>
            <a:off x="4342172" y="3244646"/>
            <a:ext cx="2933700" cy="3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Objective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could not </a:t>
            </a:r>
            <a:r>
              <a:rPr lang="en-US" altLang="zh-CN" sz="2000" i="1" dirty="0"/>
              <a:t>directly</a:t>
            </a:r>
            <a:r>
              <a:rPr lang="en-US" altLang="zh-CN" sz="2000" dirty="0"/>
              <a:t> optimize the inverse KL divergence</a:t>
            </a:r>
            <a:endParaRPr lang="en-US" altLang="zh-CN" sz="1200" dirty="0"/>
          </a:p>
          <a:p>
            <a:pPr lvl="1"/>
            <a:r>
              <a:rPr lang="en-US" altLang="zh-CN" sz="1600" dirty="0"/>
              <a:t>P is an empirical distribution and not viable.</a:t>
            </a:r>
          </a:p>
          <a:p>
            <a:pPr lvl="1"/>
            <a:r>
              <a:rPr lang="en-US" altLang="zh-CN" sz="1600" dirty="0"/>
              <a:t>we introduce a new module </a:t>
            </a:r>
            <a:r>
              <a:rPr lang="en-US" altLang="zh-CN" sz="1600" dirty="0" err="1"/>
              <a:t>Mϕ</a:t>
            </a:r>
            <a:r>
              <a:rPr lang="en-US" altLang="zh-CN" sz="1600" dirty="0"/>
              <a:t>, called judger, to approximate target distribution.</a:t>
            </a:r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BA772E-6EF2-4B36-945A-973FFA74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3114662"/>
            <a:ext cx="4548921" cy="6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6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736</Words>
  <Application>Microsoft Office PowerPoint</Application>
  <PresentationFormat>宽屏</PresentationFormat>
  <Paragraphs>128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Calibri Light</vt:lpstr>
      <vt:lpstr>Calisto MT</vt:lpstr>
      <vt:lpstr>Office 主题</vt:lpstr>
      <vt:lpstr>Triple-to-Text: Converting RDF Triples into Natural Languages via Optimizing an Inverse KL Divergence </vt:lpstr>
      <vt:lpstr>Triple-to-Text</vt:lpstr>
      <vt:lpstr>Background &amp; Preliminaries</vt:lpstr>
      <vt:lpstr>Background &amp; Preliminaries</vt:lpstr>
      <vt:lpstr>Background &amp; Preliminaries</vt:lpstr>
      <vt:lpstr>Objective Analysis</vt:lpstr>
      <vt:lpstr>Objective Analysis</vt:lpstr>
      <vt:lpstr>Objective Analysis</vt:lpstr>
      <vt:lpstr>Objective Analysis</vt:lpstr>
      <vt:lpstr>T2T Framework</vt:lpstr>
      <vt:lpstr>T2T Framework</vt:lpstr>
      <vt:lpstr>Experiments</vt:lpstr>
      <vt:lpstr>Experiments</vt:lpstr>
      <vt:lpstr>Experiments</vt:lpstr>
      <vt:lpstr>Experiments</vt:lpstr>
      <vt:lpstr>Thanks！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Driven Artificial Intelligence</dc:title>
  <dc:creator>weinan</dc:creator>
  <cp:lastModifiedBy>Milo Zhu</cp:lastModifiedBy>
  <cp:revision>31</cp:revision>
  <dcterms:created xsi:type="dcterms:W3CDTF">2017-06-10T12:44:48Z</dcterms:created>
  <dcterms:modified xsi:type="dcterms:W3CDTF">2019-05-25T03:16:54Z</dcterms:modified>
</cp:coreProperties>
</file>