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60"/>
  </p:notesMasterIdLst>
  <p:sldIdLst>
    <p:sldId id="876" r:id="rId2"/>
    <p:sldId id="925" r:id="rId3"/>
    <p:sldId id="759" r:id="rId4"/>
    <p:sldId id="926" r:id="rId5"/>
    <p:sldId id="1059" r:id="rId6"/>
    <p:sldId id="1060" r:id="rId7"/>
    <p:sldId id="1061" r:id="rId8"/>
    <p:sldId id="1062" r:id="rId9"/>
    <p:sldId id="1063" r:id="rId10"/>
    <p:sldId id="1064" r:id="rId11"/>
    <p:sldId id="1065" r:id="rId12"/>
    <p:sldId id="1067" r:id="rId13"/>
    <p:sldId id="1068" r:id="rId14"/>
    <p:sldId id="1069" r:id="rId15"/>
    <p:sldId id="927" r:id="rId16"/>
    <p:sldId id="788" r:id="rId17"/>
    <p:sldId id="1070" r:id="rId18"/>
    <p:sldId id="1071" r:id="rId19"/>
    <p:sldId id="886" r:id="rId20"/>
    <p:sldId id="936" r:id="rId21"/>
    <p:sldId id="1072" r:id="rId22"/>
    <p:sldId id="1074" r:id="rId23"/>
    <p:sldId id="1075" r:id="rId24"/>
    <p:sldId id="1076" r:id="rId25"/>
    <p:sldId id="942" r:id="rId26"/>
    <p:sldId id="957" r:id="rId27"/>
    <p:sldId id="1078" r:id="rId28"/>
    <p:sldId id="1080" r:id="rId29"/>
    <p:sldId id="1079" r:id="rId30"/>
    <p:sldId id="952" r:id="rId31"/>
    <p:sldId id="966" r:id="rId32"/>
    <p:sldId id="1082" r:id="rId33"/>
    <p:sldId id="1083" r:id="rId34"/>
    <p:sldId id="1085" r:id="rId35"/>
    <p:sldId id="1086" r:id="rId36"/>
    <p:sldId id="1087" r:id="rId37"/>
    <p:sldId id="980" r:id="rId38"/>
    <p:sldId id="981" r:id="rId39"/>
    <p:sldId id="1088" r:id="rId40"/>
    <p:sldId id="1090" r:id="rId41"/>
    <p:sldId id="1091" r:id="rId42"/>
    <p:sldId id="1092" r:id="rId43"/>
    <p:sldId id="995" r:id="rId44"/>
    <p:sldId id="996" r:id="rId45"/>
    <p:sldId id="1095" r:id="rId46"/>
    <p:sldId id="1096" r:id="rId47"/>
    <p:sldId id="1097" r:id="rId48"/>
    <p:sldId id="1102" r:id="rId49"/>
    <p:sldId id="1098" r:id="rId50"/>
    <p:sldId id="1099" r:id="rId51"/>
    <p:sldId id="1100" r:id="rId52"/>
    <p:sldId id="1105" r:id="rId53"/>
    <p:sldId id="1101" r:id="rId54"/>
    <p:sldId id="1128" r:id="rId55"/>
    <p:sldId id="1127" r:id="rId56"/>
    <p:sldId id="1129" r:id="rId57"/>
    <p:sldId id="1021" r:id="rId58"/>
    <p:sldId id="1121" r:id="rId59"/>
  </p:sldIdLst>
  <p:sldSz cx="9144000" cy="5143500" type="screen16x9"/>
  <p:notesSz cx="6858000" cy="9144000"/>
  <p:custDataLst>
    <p:tags r:id="rId6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922" autoAdjust="0"/>
    <p:restoredTop sz="84897" autoAdjust="0"/>
  </p:normalViewPr>
  <p:slideViewPr>
    <p:cSldViewPr snapToGrid="0" showGuides="1">
      <p:cViewPr varScale="1">
        <p:scale>
          <a:sx n="98" d="100"/>
          <a:sy n="98" d="100"/>
        </p:scale>
        <p:origin x="-888" y="-9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Cisco Networking Academy Program</a:t>
            </a:r>
          </a:p>
          <a:p>
            <a:pPr rtl="0">
              <a:buFontTx/>
              <a:buNone/>
            </a:pPr>
            <a:r>
              <a:rPr lang="es-419" b="0"/>
              <a:t>Introducción a Redes v7.0 (ITN)</a:t>
            </a:r>
          </a:p>
          <a:p>
            <a:pPr rtl="0">
              <a:buFontTx/>
              <a:buNone/>
            </a:pPr>
            <a:r>
              <a:rPr lang="es-419" sz="1200" b="0"/>
              <a:t>Módulo 3: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10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3.1.7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Formato y encapsulamiento del mensaje</a:t>
            </a:r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11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3.1.8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Tamaño del mensaje</a:t>
            </a:r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12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3.1.9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Sincronización del mensaje</a:t>
            </a:r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13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3.1.10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Opciones de entrega del mensaje</a:t>
            </a:r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14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3.1.11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— </a:t>
            </a:r>
            <a:r>
              <a:rPr lang="es-419"/>
              <a:t>Una nota sobre el icono del nodo 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3.1.12 </a:t>
            </a:r>
            <a:r>
              <a:rPr lang="es-419" sz="1200">
                <a:effectLst/>
              </a:rPr>
              <a:t>— Compruebe su comprensión — Las reglas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3.2 — Protocolos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15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25529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16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3.2 —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3.2.1 — </a:t>
            </a:r>
            <a:r>
              <a:rPr lang="es-419"/>
              <a:t>Descripción general del protocolo de red</a:t>
            </a:r>
          </a:p>
        </p:txBody>
      </p:sp>
    </p:spTree>
    <p:extLst>
      <p:ext uri="{BB962C8B-B14F-4D97-AF65-F5344CB8AC3E}">
        <p14:creationId xmlns="" xmlns:p14="http://schemas.microsoft.com/office/powerpoint/2010/main" val="342755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17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3.2 —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Funciones de protocolo de red </a:t>
            </a:r>
          </a:p>
        </p:txBody>
      </p:sp>
    </p:spTree>
    <p:extLst>
      <p:ext uri="{BB962C8B-B14F-4D97-AF65-F5344CB8AC3E}">
        <p14:creationId xmlns="" xmlns:p14="http://schemas.microsoft.com/office/powerpoint/2010/main" val="3427554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18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3.2 —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3.2.3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Interacción de protocolos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>
                <a:effectLst/>
              </a:rPr>
              <a:t>– Verifique su compresión: - </a:t>
            </a:r>
            <a:r>
              <a:rPr lang="es-419" sz="1200" b="0"/>
              <a:t>Protocolos</a:t>
            </a:r>
            <a:r>
              <a:rPr lang="es-419" sz="1200" b="0" baseline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755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3.3 – Suites</a:t>
            </a:r>
            <a:r>
              <a:rPr lang="es-419" sz="1200" b="0" baseline="0"/>
              <a:t>de protocolos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19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818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2</a:t>
            </a:fld>
            <a:endParaRPr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3.0 – Introducción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3.0.2 – </a:t>
            </a:r>
            <a:r>
              <a:rPr lang="es-419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¿Qué</a:t>
            </a:r>
            <a:r>
              <a:rPr lang="es-419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aprenderé a hacer en este módulo?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 dirty="0"/>
              <a:t>3 – </a:t>
            </a:r>
            <a:r>
              <a:rPr lang="es-419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 dirty="0"/>
              <a:t>3.3 – Suites </a:t>
            </a:r>
            <a:r>
              <a:rPr lang="es-419" sz="1200" b="0" baseline="0" dirty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</a:t>
            </a:r>
            <a:r>
              <a:rPr lang="es-419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Suites de protocolo de 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20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 dirty="0"/>
              <a:t>3 – </a:t>
            </a:r>
            <a:r>
              <a:rPr lang="es-419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 dirty="0"/>
              <a:t>3.3 – Suites </a:t>
            </a:r>
            <a:r>
              <a:rPr lang="es-419" sz="1200" b="0" baseline="0" dirty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3.3.2</a:t>
            </a:r>
            <a:r>
              <a:rPr lang="es-419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 dirty="0"/>
              <a:t>Evolución de los conjuntos de protocolos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3.3 – Suites</a:t>
            </a:r>
            <a:r>
              <a:rPr lang="es-419" sz="1200" b="0" baseline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3.3.3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Ejemplo de protocolo TCP/IP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3.3 – Suites</a:t>
            </a:r>
            <a:r>
              <a:rPr lang="es-419" sz="1200" b="0" baseline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Suite de protocolos TCP/IP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876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3.3 – Suites</a:t>
            </a:r>
            <a:r>
              <a:rPr lang="es-419" sz="1200" b="0" baseline="0"/>
              <a:t>de protocolos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3.3.5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Proceso de comunicación TCP/IP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3.3.6 </a:t>
            </a:r>
            <a:r>
              <a:rPr lang="es-419" sz="1200">
                <a:effectLst/>
              </a:rPr>
              <a:t>— Compruebe su comprensión —</a:t>
            </a:r>
            <a:r>
              <a:rPr lang="es-419" sz="1200" baseline="0">
                <a:effectLst/>
              </a:rPr>
              <a:t> </a:t>
            </a:r>
            <a:r>
              <a:rPr lang="es-419" sz="1200" b="0"/>
              <a:t>Protocolos</a:t>
            </a:r>
            <a:r>
              <a:rPr lang="es-419" sz="1200" b="0" baseline="0"/>
              <a:t> conjuntos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818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pPr rtl="0"/>
            <a:r>
              <a:rPr lang="es-419"/>
              <a:t>3.4.1</a:t>
            </a:r>
            <a:r>
              <a:rPr lang="es-419" baseline="0"/>
              <a:t> – Estándares abiertos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pPr rtl="0"/>
            <a:r>
              <a:rPr lang="es-419"/>
              <a:t>3.4.2</a:t>
            </a:r>
            <a:r>
              <a:rPr lang="es-419" baseline="0"/>
              <a:t> –Estándares de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27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44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pPr rtl="0"/>
            <a:r>
              <a:rPr lang="es-419"/>
              <a:t>3.4.2</a:t>
            </a:r>
            <a:r>
              <a:rPr lang="es-419" baseline="0"/>
              <a:t> –Estándares de Internet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28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440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3.4 –Organizaciones</a:t>
            </a:r>
            <a:r>
              <a:rPr lang="es-419" sz="1200" b="0" baseline="0"/>
              <a:t> estándares</a:t>
            </a:r>
          </a:p>
          <a:p>
            <a:pPr rtl="0"/>
            <a:r>
              <a:rPr lang="es-419"/>
              <a:t>3.4.3</a:t>
            </a:r>
            <a:r>
              <a:rPr lang="es-419" baseline="0"/>
              <a:t> – </a:t>
            </a:r>
            <a:r>
              <a:rPr lang="es-419"/>
              <a:t>estándares para comunicaciones y electrónica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29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4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30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3.5.1 – </a:t>
            </a:r>
            <a:r>
              <a:rPr lang="es-419"/>
              <a:t>Beneficios del uso de un modelo en capas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3.5.1 – </a:t>
            </a:r>
            <a:r>
              <a:rPr lang="es-419"/>
              <a:t>Beneficios del uso de un modelo en capas(Cont.)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3.5.2 – </a:t>
            </a:r>
            <a:r>
              <a:rPr lang="es-419" sz="1200"/>
              <a:t>Modelo de referencia OSI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574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3.5.3 – </a:t>
            </a:r>
            <a:r>
              <a:rPr lang="es-419" sz="1200"/>
              <a:t>Modelo de referencia TCP/IPl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574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3.5.4 – </a:t>
            </a:r>
            <a:r>
              <a:rPr lang="es-419"/>
              <a:t>Comparación del modelo OSI y el modelo TCP/IP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574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3.5 – Modelos de referencia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3.5.5 – </a:t>
            </a:r>
            <a:r>
              <a:rPr lang="es-419"/>
              <a:t>Packet Tracer: Investigación de los modelos TCP/IP y OSI en acción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574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37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3015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3.6.1 – Segmentación del</a:t>
            </a:r>
            <a:r>
              <a:rPr lang="es-419" baseline="0">
                <a:latin typeface="Arial" charset="0"/>
              </a:rPr>
              <a:t> mensajes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38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18452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3.6.2 – Secuenciación</a:t>
            </a:r>
            <a:r>
              <a:rPr lang="es-419" baseline="0">
                <a:latin typeface="Arial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39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184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4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3.1.2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</a:t>
            </a:r>
            <a:r>
              <a:rPr lang="es-419"/>
              <a:t>Fundamentos de la comunicación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3.6.3 – </a:t>
            </a:r>
            <a:r>
              <a:rPr lang="es-419"/>
              <a:t>Unidades de datos del protocolo</a:t>
            </a:r>
            <a:r>
              <a:rPr lang="es-419" baseline="0">
                <a:latin typeface="Arial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40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1845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3.6.4 —</a:t>
            </a:r>
            <a:r>
              <a:rPr lang="es-419"/>
              <a:t>Ejemplo  de encapsulación 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8769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3.6 – Encapsulamiento de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3.6.5 – </a:t>
            </a:r>
            <a:r>
              <a:rPr lang="es-419"/>
              <a:t>Ejemplo de desencapsulamiento</a:t>
            </a:r>
          </a:p>
          <a:p>
            <a:pPr rtl="0">
              <a:buFontTx/>
              <a:buNone/>
            </a:pPr>
            <a:r>
              <a:rPr lang="es-419"/>
              <a:t>3.6.6 </a:t>
            </a:r>
            <a:r>
              <a:rPr lang="es-419" sz="1200">
                <a:effectLst/>
              </a:rPr>
              <a:t>— Compruebe su comprensión —</a:t>
            </a:r>
            <a:r>
              <a:rPr lang="es-419" sz="1200" baseline="0">
                <a:effectLst/>
              </a:rPr>
              <a:t> </a:t>
            </a:r>
            <a:r>
              <a:rPr lang="es-419" sz="1200" b="0"/>
              <a:t> Encapsulación de</a:t>
            </a:r>
            <a:r>
              <a:rPr lang="es-419" sz="1200" b="0" baseline="0"/>
              <a:t>datos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876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—</a:t>
            </a:r>
            <a:r>
              <a:rPr lang="es-419" sz="1200" b="0" baseline="0"/>
              <a:t> Acceso a</a:t>
            </a:r>
            <a:r>
              <a:rPr lang="es-419" sz="1200" b="0"/>
              <a:t>datos</a:t>
            </a:r>
          </a:p>
          <a:p>
            <a:pPr>
              <a:buFontTx/>
              <a:buNone/>
            </a:pP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51753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3.7.1 — Direcciones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8400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3.7.2 – </a:t>
            </a:r>
            <a:r>
              <a:rPr lang="es-419"/>
              <a:t>Dirección lógica de capa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8400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3.7.2 — </a:t>
            </a:r>
            <a:r>
              <a:rPr lang="es-419"/>
              <a:t>Dirección lógica de capa 3 (cont.)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8400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3.7.3 — </a:t>
            </a:r>
            <a:r>
              <a:rPr lang="es-419"/>
              <a:t>Dispositivos en la misma red-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47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8400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 dirty="0"/>
              <a:t>3 – </a:t>
            </a:r>
            <a:r>
              <a:rPr lang="es-419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 dirty="0"/>
              <a:t>3.7 – Accesos a los </a:t>
            </a:r>
            <a:r>
              <a:rPr lang="es-419" sz="1200" b="0" baseline="0" dirty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dirty="0">
                <a:latin typeface="Arial" charset="0"/>
              </a:rPr>
              <a:t>3.7.4 — </a:t>
            </a:r>
            <a:r>
              <a:rPr lang="en-US" altLang="en-US" sz="1200" dirty="0" err="1"/>
              <a:t>Rol</a:t>
            </a:r>
            <a:r>
              <a:rPr lang="en-US" altLang="en-US" sz="1200" dirty="0"/>
              <a:t> de las </a:t>
            </a:r>
            <a:r>
              <a:rPr lang="en-US" altLang="en-US" sz="1200" dirty="0" err="1"/>
              <a:t>direcciones</a:t>
            </a:r>
            <a:r>
              <a:rPr lang="en-US" altLang="en-US" sz="1200" dirty="0"/>
              <a:t> de la </a:t>
            </a:r>
            <a:r>
              <a:rPr lang="en-US" altLang="en-US" sz="1200" dirty="0" err="1"/>
              <a:t>capa</a:t>
            </a:r>
            <a:r>
              <a:rPr lang="en-US" altLang="en-US" sz="1200" dirty="0"/>
              <a:t> de enlace de </a:t>
            </a:r>
            <a:r>
              <a:rPr lang="en-US" altLang="en-US" sz="1200" dirty="0" err="1"/>
              <a:t>datos</a:t>
            </a:r>
            <a:r>
              <a:rPr lang="en-US" altLang="en-US" sz="1200" dirty="0"/>
              <a:t>: </a:t>
            </a:r>
            <a:r>
              <a:rPr lang="en-US" altLang="en-US" sz="1200" dirty="0" err="1"/>
              <a:t>misma</a:t>
            </a:r>
            <a:r>
              <a:rPr lang="en-US" altLang="en-US" sz="1200" dirty="0"/>
              <a:t> red IP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48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8400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3.7.5 – </a:t>
            </a:r>
            <a:r>
              <a:rPr lang="es-419"/>
              <a:t>Dispositivos en una red remota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49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2345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5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3.1.3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Protocolos de comunicación</a:t>
            </a:r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3.7.6 – </a:t>
            </a:r>
            <a:r>
              <a:rPr lang="es-419"/>
              <a:t>Función de las direcciones de capa de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50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78384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 dirty="0"/>
              <a:t>3 – </a:t>
            </a:r>
            <a:r>
              <a:rPr lang="es-419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 dirty="0"/>
              <a:t>3.7 – Accesos a los </a:t>
            </a:r>
            <a:r>
              <a:rPr lang="es-419" sz="1200" b="0" baseline="0" dirty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dirty="0">
                <a:latin typeface="Arial" charset="0"/>
              </a:rPr>
              <a:t>3.7.7 — </a:t>
            </a:r>
            <a:r>
              <a:rPr lang="en-US" altLang="en-US" sz="1200" dirty="0" err="1"/>
              <a:t>Rol</a:t>
            </a:r>
            <a:r>
              <a:rPr lang="en-US" altLang="en-US" sz="1200" dirty="0"/>
              <a:t> de las </a:t>
            </a:r>
            <a:r>
              <a:rPr lang="en-US" altLang="en-US" sz="1200" dirty="0" err="1"/>
              <a:t>direcciones</a:t>
            </a:r>
            <a:r>
              <a:rPr lang="en-US" altLang="en-US" sz="1200" dirty="0"/>
              <a:t> de la </a:t>
            </a:r>
            <a:r>
              <a:rPr lang="en-US" altLang="en-US" sz="1200" dirty="0" err="1"/>
              <a:t>capa</a:t>
            </a:r>
            <a:r>
              <a:rPr lang="en-US" altLang="en-US" sz="1200" dirty="0"/>
              <a:t> de enlace de </a:t>
            </a:r>
            <a:r>
              <a:rPr lang="en-US" altLang="en-US" sz="1200" dirty="0" err="1"/>
              <a:t>datos</a:t>
            </a:r>
            <a:r>
              <a:rPr lang="en-US" altLang="en-US" sz="1200" dirty="0"/>
              <a:t>: </a:t>
            </a:r>
            <a:r>
              <a:rPr lang="en-US" altLang="en-US" sz="1200" dirty="0" err="1"/>
              <a:t>diferentes</a:t>
            </a:r>
            <a:r>
              <a:rPr lang="en-US" altLang="en-US" sz="1200" dirty="0"/>
              <a:t> redes IP</a:t>
            </a:r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09769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3.7.7 — </a:t>
            </a:r>
            <a:r>
              <a:rPr lang="es-419"/>
              <a:t>Rol de las Direcciones de Capa de Enlace de Datos: Diferentes Redes IP (Cont.)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09769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3.7.8 – </a:t>
            </a:r>
            <a:r>
              <a:rPr lang="es-419"/>
              <a:t>Direcciones de enlace de datos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0968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3.7.8 – </a:t>
            </a:r>
            <a:r>
              <a:rPr lang="es-419"/>
              <a:t>Dirección de enlace de datos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54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0968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3.7.8 – </a:t>
            </a:r>
            <a:r>
              <a:rPr lang="es-419"/>
              <a:t>Dirección de enlace de datos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55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0968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3.7 – Accesos a los </a:t>
            </a:r>
            <a:r>
              <a:rPr lang="es-419" sz="1200" b="0" baseline="0"/>
              <a:t> datos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3.7.8 – </a:t>
            </a:r>
            <a:r>
              <a:rPr lang="es-419"/>
              <a:t>Dirección de enlace de datos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56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0968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3.8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Práctica del módulo y cuestionario</a:t>
            </a:r>
          </a:p>
          <a:p>
            <a:pPr>
              <a:buFontTx/>
              <a:buNone/>
            </a:pP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57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082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6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3.1.4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Establecimiento de reglas</a:t>
            </a:r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7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3.1.4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Establecimiento de reglas(Cont.)</a:t>
            </a:r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8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3.1.5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— </a:t>
            </a:r>
            <a:r>
              <a:rPr lang="es-419"/>
              <a:t>Requisitos del protocolo de red </a:t>
            </a:r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9</a:t>
            </a:fld>
            <a:endParaRPr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3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y modelos</a:t>
            </a:r>
          </a:p>
          <a:p>
            <a:pPr rtl="0">
              <a:buFontTx/>
              <a:buNone/>
            </a:pPr>
            <a:r>
              <a:rPr lang="es-419" sz="1200" b="0"/>
              <a:t>3.1 — El Reglamento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3.1.6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 Codificación del mensaje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=""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=""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=""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=""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=""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pPr rtl="0"/>
            <a:r>
              <a:rPr lang="es-419" sz="460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3:Protocolos y modelos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Formato y encapsulamiento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4"/>
            <a:ext cx="8853286" cy="1065356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Cuando se envía un mensaje se debe utilizar un formato o estructura específicos.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Los formatos de los mensajes dependen del tipo de mensaje y el canal que se utilice para entregar el mensaje.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31" y="2054560"/>
            <a:ext cx="2578325" cy="279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4559"/>
            <a:ext cx="4197785" cy="27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520584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Tamaño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129758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La codificación entre hosts debe tener el formato adecuado para el medio.</a:t>
            </a:r>
          </a:p>
          <a:p>
            <a:pPr lvl="1" rtl="0"/>
            <a:r>
              <a:rPr lang="es-419" sz="1600"/>
              <a:t>Los mensajes enviados a través de la red se convierten en bits.</a:t>
            </a:r>
          </a:p>
          <a:p>
            <a:pPr lvl="1" rtl="0"/>
            <a:r>
              <a:rPr lang="es-419" sz="1600"/>
              <a:t>Los bits están codificados en un patrón de luz, sonido o impulsos eléctricos.</a:t>
            </a:r>
          </a:p>
          <a:p>
            <a:pPr lvl="1" rtl="0"/>
            <a:r>
              <a:rPr lang="es-419" sz="1600"/>
              <a:t>El host de destino recibe y decodifica las señales para interpretar el mensaje.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2424227"/>
            <a:ext cx="2867706" cy="179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61" y="2424227"/>
            <a:ext cx="2719055" cy="17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8752112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Temporización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3953697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El tiempo de los mensajes incluye lo siguiente: </a:t>
            </a:r>
          </a:p>
          <a:p>
            <a:pPr marL="142875" lvl="1" indent="0" rtl="0">
              <a:buNone/>
            </a:pPr>
            <a:r>
              <a:rPr lang="es-419" sz="1600" b="1"/>
              <a:t>Control de flujo:</a:t>
            </a:r>
            <a:r>
              <a:rPr lang="es-419" sz="1600"/>
              <a:t> administra la velocidad de transmisión de datos y define cuánta información se puede enviar y la velocidad a la que se puede entregar. </a:t>
            </a:r>
          </a:p>
          <a:p>
            <a:pPr marL="142875" lvl="1" indent="0" rtl="0">
              <a:buNone/>
            </a:pPr>
            <a:r>
              <a:rPr lang="es-419" sz="1600" b="1"/>
              <a:t>Tiempo de espera de respuesta:</a:t>
            </a:r>
            <a:r>
              <a:rPr lang="es-419" sz="1600"/>
              <a:t> administra el tiempo que espera un dispositivo cuando no escucha una respuesta del destino. </a:t>
            </a:r>
          </a:p>
          <a:p>
            <a:pPr marL="142875" lvl="1" indent="0" rtl="0">
              <a:buNone/>
            </a:pPr>
            <a:r>
              <a:rPr lang="es-419" sz="1600" b="1"/>
              <a:t>El método de acceso--</a:t>
            </a:r>
            <a:r>
              <a:rPr lang="es-419" sz="1600"/>
              <a:t> determina en qué momento alguien puede enviar un mensaje.</a:t>
            </a:r>
            <a:r>
              <a:rPr lang="es-419" sz="1600" b="1"/>
              <a:t> </a:t>
            </a:r>
          </a:p>
          <a:p>
            <a:pPr lvl="2" rtl="0"/>
            <a:r>
              <a:rPr lang="es-419" sz="1600"/>
              <a:t>Puede haber varias reglas que rijan cuestiones como las «colisiones». Esto es cuando más de un dispositivo envía tráfico al mismo tiempo y los mensajes se dañan. </a:t>
            </a:r>
          </a:p>
          <a:p>
            <a:pPr lvl="2" rtl="0"/>
            <a:r>
              <a:rPr lang="es-419" sz="1600"/>
              <a:t>Algunos protocolos son proactivos e intentan evitar colisiones; otros protocolos son reactivos y establecen un método de recuperación después de que se produzca la colisión.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187330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Opciones de entrega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2252728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La entrega de mensajes puede ser uno de los métodos siguientes: </a:t>
            </a:r>
          </a:p>
          <a:p>
            <a:pPr lvl="1" rtl="0"/>
            <a:r>
              <a:rPr lang="es-419" sz="1600" b="1"/>
              <a:t>Unidifusión –</a:t>
            </a:r>
            <a:r>
              <a:rPr lang="es-419" sz="1600"/>
              <a:t> comunicación uno a uno.</a:t>
            </a:r>
          </a:p>
          <a:p>
            <a:pPr lvl="1" rtl="0"/>
            <a:r>
              <a:rPr lang="es-419" sz="1600" b="1"/>
              <a:t>Multidifusión – de</a:t>
            </a:r>
            <a:r>
              <a:rPr lang="es-419" sz="1600"/>
              <a:t> uno a muchos, normalmente no todos los</a:t>
            </a:r>
          </a:p>
          <a:p>
            <a:pPr lvl="1" rtl="0"/>
            <a:r>
              <a:rPr lang="es-419" sz="1600" b="1"/>
              <a:t>Difusión </a:t>
            </a:r>
            <a:r>
              <a:rPr lang="es-419" sz="1600"/>
              <a:t>— uno para todos</a:t>
            </a:r>
          </a:p>
          <a:p>
            <a:pPr lvl="1"/>
            <a:endParaRPr lang="en-US" sz="1600" dirty="0"/>
          </a:p>
          <a:p>
            <a:pPr marL="0" indent="0" rtl="0">
              <a:buNone/>
            </a:pPr>
            <a:r>
              <a:rPr lang="es-419" sz="1600" b="1"/>
              <a:t>Nota: Las</a:t>
            </a:r>
            <a:r>
              <a:rPr lang="es-419" sz="1600"/>
              <a:t> transmisiones se utilizan en redes IPv4, pero no son una opción para IPv6. Más adelante también veremos «Anycast» como una opción de entrega adicional para IPv6.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9" y="3170930"/>
            <a:ext cx="1802265" cy="134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17" y="3170930"/>
            <a:ext cx="1843139" cy="134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62" y="3170929"/>
            <a:ext cx="1864324" cy="134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349971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Reglas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Una nota sobre el icono de nodo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4"/>
            <a:ext cx="8853286" cy="76055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Los documentos pueden utilizar el ícono de nodo, normalmente un círculo, para representar todos los dispositivos.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figura ilustra el uso del ícono de nodo para las opciones de entrega.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73" y="1955142"/>
            <a:ext cx="5194253" cy="259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455709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3.2 Protocolos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Protocolos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Descripción general del protocolo de red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83681" y="957943"/>
            <a:ext cx="2757714" cy="3468255"/>
          </a:xfrm>
        </p:spPr>
        <p:txBody>
          <a:bodyPr/>
          <a:lstStyle/>
          <a:p>
            <a:pPr marL="0" indent="0" rtl="0">
              <a:buNone/>
            </a:pPr>
            <a:r>
              <a:rPr lang="es-419" sz="1400" dirty="0"/>
              <a:t>Los protocolos de red definen un conjunto común de reglas.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Se puede implementar en dispositivos en:</a:t>
            </a:r>
          </a:p>
          <a:p>
            <a:pPr lvl="1" rtl="0"/>
            <a:r>
              <a:rPr lang="es-419" dirty="0"/>
              <a:t>Software</a:t>
            </a:r>
          </a:p>
          <a:p>
            <a:pPr lvl="1" rtl="0"/>
            <a:r>
              <a:rPr lang="es-419" dirty="0"/>
              <a:t>Hardware</a:t>
            </a:r>
          </a:p>
          <a:p>
            <a:pPr lvl="1" rtl="0"/>
            <a:r>
              <a:rPr lang="es-419" dirty="0"/>
              <a:t>Ambos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Los protocolos tienen sus propios:</a:t>
            </a:r>
          </a:p>
          <a:p>
            <a:pPr lvl="1" rtl="0"/>
            <a:r>
              <a:rPr lang="es-419" dirty="0"/>
              <a:t>Función</a:t>
            </a:r>
          </a:p>
          <a:p>
            <a:pPr lvl="1" rtl="0"/>
            <a:r>
              <a:rPr lang="es-419" dirty="0"/>
              <a:t>Formato</a:t>
            </a:r>
          </a:p>
          <a:p>
            <a:pPr lvl="1" rtl="0"/>
            <a:r>
              <a:rPr lang="es-419" dirty="0"/>
              <a:t>medición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8213803"/>
              </p:ext>
            </p:extLst>
          </p:nvPr>
        </p:nvGraphicFramePr>
        <p:xfrm>
          <a:off x="2774731" y="1108593"/>
          <a:ext cx="6049953" cy="33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58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891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Tipo de protocolo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388"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Comunicaciones de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permitir que dos o más dispositivos se comuniquen a través de una o más redes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9388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seguridad</a:t>
                      </a:r>
                      <a:r>
                        <a:rPr lang="es-419" baseline="0"/>
                        <a:t>de redes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datos seguros para proporcionar autenticación, integridad de datos y cifrado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834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Tabla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permitir que los routers intercambien información de ruta, comparen información de ruta y seleccionen la mejor ruta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9388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Detección de 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utilizado para la detección automática de dispositivos o servicios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538951" cy="757551"/>
          </a:xfrm>
        </p:spPr>
        <p:txBody>
          <a:bodyPr/>
          <a:lstStyle/>
          <a:p>
            <a:pPr rtl="0"/>
            <a:r>
              <a:rPr lang="es-419" sz="1600" dirty="0"/>
              <a:t>Protocolos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Funciones de protocolo de red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61256" y="856343"/>
            <a:ext cx="3715657" cy="132080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Los dispositivos usan protocolos acordados para comunicarse.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Los protocolos pueden tener una o funciones.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6193035"/>
              </p:ext>
            </p:extLst>
          </p:nvPr>
        </p:nvGraphicFramePr>
        <p:xfrm>
          <a:off x="377146" y="2319920"/>
          <a:ext cx="8316911" cy="2278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5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743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Direccionamiento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Un emisor</a:t>
                      </a:r>
                      <a:r>
                        <a:rPr lang="es-419" baseline="0"/>
                        <a:t> y un receptor identificados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Proporciona entrega garantizada.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Control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Garantiza flujos de datos a una</a:t>
                      </a:r>
                      <a:r>
                        <a:rPr lang="es-419" baseline="0"/>
                        <a:t> velocidad</a:t>
                      </a:r>
                      <a:r>
                        <a:rPr lang="es-419"/>
                        <a:t>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Secuenciación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Etiqueta de forma exclusiva cada segmento de datos transmitido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Detección de errores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Determina si los datos se dañaron durante la transmisión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7432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Interfaz de la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Comunicaciones de proceso a proceso entre aplicaciones de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143" y="0"/>
            <a:ext cx="4491945" cy="217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4824" y="85089"/>
            <a:ext cx="4688113" cy="829464"/>
          </a:xfrm>
        </p:spPr>
        <p:txBody>
          <a:bodyPr/>
          <a:lstStyle/>
          <a:p>
            <a:pPr rtl="0"/>
            <a:r>
              <a:rPr lang="es-419" sz="1600" dirty="0"/>
              <a:t>Protocolos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Interacción de protocolos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1"/>
            <a:ext cx="4572000" cy="99051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Las redes requieren el uso de varios protocolos.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Cada protocolo tiene su propia función y formato.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8047504"/>
              </p:ext>
            </p:extLst>
          </p:nvPr>
        </p:nvGraphicFramePr>
        <p:xfrm>
          <a:off x="413544" y="2338334"/>
          <a:ext cx="8316911" cy="240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657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Protocolo de transferencia de hipertexto (HTTP)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Rige la manera en que interactúan un servidor web y un cliente</a:t>
                      </a: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Define el contenido y el 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Protocolo de control de transmisión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Seguimiento de conversaciones individuales</a:t>
                      </a: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Proporciona entrega garantizada.</a:t>
                      </a:r>
                    </a:p>
                    <a:p>
                      <a:pPr marL="285750" indent="-285750" rtl="0">
                        <a:buFont typeface="Wingdings" panose="05000000000000000000" pitchFamily="2" charset="2"/>
                        <a:buChar char="§"/>
                      </a:pPr>
                      <a:r>
                        <a:rPr lang="es-419"/>
                        <a:t>Administra el control de flujo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Protocolo de Internet (IP)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Entrega mensajes globalmente desde el remitente al receptor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Entrega mensajes de una NIC a otra NIC en la misma red de área local (LAN) Ethernet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0"/>
            <a:ext cx="3362777" cy="216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3.3 Suites de protocolos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01841" y="513350"/>
            <a:ext cx="8769026" cy="889134"/>
          </a:xfrm>
        </p:spPr>
        <p:txBody>
          <a:bodyPr/>
          <a:lstStyle/>
          <a:p>
            <a:pPr marL="0" indent="0" rtl="0">
              <a:spcBef>
                <a:spcPct val="30000"/>
              </a:spcBef>
              <a:buNone/>
            </a:pPr>
            <a:r>
              <a:rPr lang="es-419" b="1"/>
              <a:t>Título del módulo</a:t>
            </a:r>
            <a:r>
              <a:rPr lang="es-419"/>
              <a:t>: Protocolos y modelos</a:t>
            </a:r>
          </a:p>
          <a:p>
            <a:pPr marL="0" indent="0" rtl="0">
              <a:spcBef>
                <a:spcPct val="30000"/>
              </a:spcBef>
              <a:buNone/>
            </a:pPr>
            <a:r>
              <a:rPr lang="es-419" b="1"/>
              <a:t>Objetivo del módulo</a:t>
            </a:r>
            <a:r>
              <a:rPr lang="es-419"/>
              <a:t>: Explicar cómo los protocolos de red permiten que los dispositivos tengan acceso a recursos de red local y remota.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86444594"/>
              </p:ext>
            </p:extLst>
          </p:nvPr>
        </p:nvGraphicFramePr>
        <p:xfrm>
          <a:off x="487933" y="1531344"/>
          <a:ext cx="8168134" cy="3231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Las reglas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Describir los tipos de reglas que se necesitan para que la comunicación se realice correctamente.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Protocolos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por qué los protocolos son necesarios en la comunicación de redes.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Suites de protocolos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el propósito de adherirse a una suite de protocolos.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Organizaciones estándares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la función de las organizaciones de estandarización en el establecimiento de protocolos para la interoperabilidad de redes.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Modelos de referencia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la forma en que se utilizan los modelos TCP/IP y OSI para facilitar la estandarización en el proceso de comunicación.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Encapsulamiento de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Explicar la forma en que el encapsulamiento de datos permite que estos se transporten a través de la red.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Acceso a los datos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Explique la forma en que los hosts locales acceden a recursos locales en una red.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Suites de protocolos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de red conjuntos de protocolos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349274" cy="3882729"/>
          </a:xfrm>
        </p:spPr>
        <p:txBody>
          <a:bodyPr/>
          <a:lstStyle/>
          <a:p>
            <a:pPr marL="0" indent="0" rtl="0">
              <a:buNone/>
            </a:pPr>
            <a:r>
              <a:rPr lang="es-419" dirty="0"/>
              <a:t>Los protocolos deben poder trabajar con otros protocolos.</a:t>
            </a:r>
          </a:p>
          <a:p>
            <a:pPr marL="0" indent="0" rtl="0">
              <a:buNone/>
            </a:pPr>
            <a:r>
              <a:rPr lang="es-419" dirty="0"/>
              <a:t>Suite de protocolos:</a:t>
            </a:r>
          </a:p>
          <a:p>
            <a:pPr lvl="1" rtl="0"/>
            <a:r>
              <a:rPr lang="es-419" sz="1500" dirty="0"/>
              <a:t>Un grupo de protocolos interrelacionados que son necesarios para realizar una función de comunicación.</a:t>
            </a:r>
          </a:p>
          <a:p>
            <a:pPr lvl="1" rtl="0"/>
            <a:r>
              <a:rPr lang="es-419" sz="1500" dirty="0"/>
              <a:t>conjuntos de reglas que funcionan conjuntamente para ayudar a resolver un problema.</a:t>
            </a:r>
          </a:p>
          <a:p>
            <a:pPr marL="0" indent="0" rtl="0">
              <a:buNone/>
            </a:pPr>
            <a:r>
              <a:rPr lang="es-419" dirty="0"/>
              <a:t>Los protocolos se ven en términos de capas:</a:t>
            </a:r>
          </a:p>
          <a:p>
            <a:pPr lvl="1" rtl="0"/>
            <a:r>
              <a:rPr lang="es-419" sz="1500" dirty="0"/>
              <a:t>Capas superiores</a:t>
            </a:r>
          </a:p>
          <a:p>
            <a:pPr lvl="1" rtl="0"/>
            <a:r>
              <a:rPr lang="es-419" sz="1500" dirty="0"/>
              <a:t>Capas inferiores: se preocupan por mover datos y proporcionar servicios a las capas superiores.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9516"/>
            <a:ext cx="4448426" cy="283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220683"/>
            <a:ext cx="9144000" cy="453908"/>
          </a:xfrm>
        </p:spPr>
        <p:txBody>
          <a:bodyPr/>
          <a:lstStyle/>
          <a:p>
            <a:pPr rtl="0"/>
            <a:r>
              <a:rPr lang="es-419" dirty="0"/>
              <a:t>Evolución de los conjuntos de protocolos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4427" y="791746"/>
            <a:ext cx="4100732" cy="385645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Hay varios conjuntos de protocolos.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sz="1400" b="1" dirty="0"/>
              <a:t>Suite de protocolos de Internet o TCP / IP - </a:t>
            </a:r>
            <a:r>
              <a:rPr lang="es-419" sz="1400" dirty="0"/>
              <a:t>El</a:t>
            </a:r>
            <a:r>
              <a:rPr lang="es-419" sz="1400" b="1" dirty="0"/>
              <a:t> </a:t>
            </a:r>
            <a:r>
              <a:rPr lang="es-419" sz="1400" dirty="0"/>
              <a:t>conjunto de protocolos más común y mantenido por Internet Engineering Task Force (IETF)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b="1" dirty="0"/>
              <a:t>Protocolos de interconexión de sistemas abiertos (OSI) - </a:t>
            </a:r>
            <a:r>
              <a:rPr lang="es-419" sz="1400" dirty="0"/>
              <a:t>Desarrollados</a:t>
            </a:r>
            <a:r>
              <a:rPr lang="es-419" sz="1400" b="1" dirty="0"/>
              <a:t> </a:t>
            </a:r>
            <a:r>
              <a:rPr lang="es-419" sz="1400" dirty="0"/>
              <a:t>por la Organización Internacional de Normalización (ISO) y la Unión Internacional de Telecomunicaciones (UIT)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b="1" dirty="0"/>
              <a:t>AppleTalk - </a:t>
            </a:r>
            <a:r>
              <a:rPr lang="es-419" sz="1400" dirty="0"/>
              <a:t>Lanzamiento de la suite propietaria por Apple Inc.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b="1" dirty="0"/>
              <a:t>Novell NetWare - </a:t>
            </a:r>
            <a:r>
              <a:rPr lang="es-419" sz="1400" dirty="0"/>
              <a:t>Suite propietaria desarrollada por Novell Inc.</a:t>
            </a:r>
          </a:p>
          <a:p>
            <a:pPr lvl="1"/>
            <a:endParaRPr lang="en-CA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57" y="1093522"/>
            <a:ext cx="5021943" cy="290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Suites de protocolos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Ejemplo de protocolo TCP/IP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Los protocolos TCP/IP operan en  las capas Aplicación, Transporte e Internet.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Los protocolos LAN de capa de acceso a la red más comunes son Ethernet y WLAN (LAN inalámbrica).</a:t>
            </a:r>
          </a:p>
          <a:p>
            <a:pPr lvl="1"/>
            <a:endParaRPr lang="en-CA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33" y="955448"/>
            <a:ext cx="5388352" cy="323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Suites de protocolos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Suite de protocolo TCP/IP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7116" y="820322"/>
            <a:ext cx="3359855" cy="394217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400"/>
              <a:t>TCP/IP es el conjunto de protocolos utilizado por Internet e incluye muchos protocolos.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/>
              <a:t>TCP/IP es:</a:t>
            </a:r>
          </a:p>
          <a:p>
            <a:pPr lvl="1" rtl="0"/>
            <a:r>
              <a:rPr lang="es-419"/>
              <a:t>Un conjunto de protocolos estándar abierto que está disponible gratuitamente para el público y que puede ser utilizado por cualquier proveedor</a:t>
            </a:r>
          </a:p>
          <a:p>
            <a:pPr lvl="1" rtl="0"/>
            <a:r>
              <a:rPr lang="es-419"/>
              <a:t>Un protocolo basado en estándares es un proceso que </a:t>
            </a:r>
            <a:r>
              <a:rPr lang="es-419" sz="1400"/>
              <a:t>recibió el aval del sector de redes y fue aprobado por una organización de estandarización.</a:t>
            </a:r>
          </a:p>
          <a:p>
            <a:pPr lvl="1"/>
            <a:endParaRPr lang="en-CA" alt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1" y="890281"/>
            <a:ext cx="5480277" cy="341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Suites de protocolos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Proceso de comunicación TCP/IP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4361340" cy="85925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Un servidor web encapsulando y enviando una página web a un cliente.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59086" y="867947"/>
            <a:ext cx="4361340" cy="85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Un cliente que desencapsula la página web para el navegador web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3" y="2017471"/>
            <a:ext cx="4230816" cy="257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79" y="2090057"/>
            <a:ext cx="4286817" cy="242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3.4 Organizaciones estándares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Organizaciones de estándares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 Estándares abiertos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757551"/>
            <a:ext cx="4401766" cy="3950636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Los estándares abiertos fomentan: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Interoperabilidad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La competencia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Empresarial</a:t>
            </a:r>
          </a:p>
          <a:p>
            <a:pPr marL="0" indent="0" rtl="0">
              <a:buNone/>
            </a:pPr>
            <a:r>
              <a:rPr lang="es-419" sz="1600" dirty="0"/>
              <a:t>Las organizaciones estándares son: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Vendedor-neutral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Organizaciones sin fines de lucro.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establecido para desarrollar y promover el concepto de normas abiertas.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832640"/>
            <a:ext cx="4308835" cy="307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499429" cy="757551"/>
          </a:xfrm>
        </p:spPr>
        <p:txBody>
          <a:bodyPr/>
          <a:lstStyle/>
          <a:p>
            <a:pPr rtl="0"/>
            <a:r>
              <a:rPr lang="es-419" sz="1600"/>
              <a:t>Organizaciones de estándares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Estándares de Internet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9429" y="220523"/>
            <a:ext cx="4401766" cy="432244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Sociedad de Internet (ISOC)</a:t>
            </a:r>
            <a:r>
              <a:rPr lang="es-419" sz="1600" dirty="0"/>
              <a:t> -promueve el desarrollo y la evolución abiertos del uso de Internet en todo el mundo.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Consejo de Arquitectura de Internet (IAB)</a:t>
            </a:r>
            <a:r>
              <a:rPr lang="es-419" sz="1600" dirty="0"/>
              <a:t>es responsable de la administración y el desarrollo general de los estándares de Internet.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Grupo de trabajo de ingeniería de Internet (IETF)</a:t>
            </a:r>
            <a:r>
              <a:rPr lang="es-419" sz="1600" dirty="0"/>
              <a:t>desarrolla, actualiza y mantiene las tecnologías de Internet y de TCP/IP.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 dirty="0"/>
              <a:t>Grupo de trabajo de investigación de Internet (IRTF)</a:t>
            </a:r>
            <a:r>
              <a:rPr lang="es-419" sz="1600" dirty="0"/>
              <a:t>- está enfocado en la investigación a largo plazo en relación con los protocolos de Internet y TCP/IP.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4" y="1006420"/>
            <a:ext cx="4354285" cy="328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55314" cy="757551"/>
          </a:xfrm>
        </p:spPr>
        <p:txBody>
          <a:bodyPr/>
          <a:lstStyle/>
          <a:p>
            <a:pPr rtl="0"/>
            <a:r>
              <a:rPr lang="es-419" sz="1600"/>
              <a:t>Organizaciones de estándares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Estándares de Internet(Cont.)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898" y="782410"/>
            <a:ext cx="4247972" cy="3672114"/>
          </a:xfrm>
        </p:spPr>
        <p:txBody>
          <a:bodyPr/>
          <a:lstStyle/>
          <a:p>
            <a:pPr marL="0" indent="0" rtl="0">
              <a:buNone/>
            </a:pPr>
            <a:r>
              <a:rPr lang="es-419" dirty="0"/>
              <a:t>Organizaciones de estándares involucradas en el desarrollo y soporte de TCP/IP</a:t>
            </a:r>
          </a:p>
          <a:p>
            <a:pPr lvl="1" rtl="0"/>
            <a:r>
              <a:rPr lang="es-419" sz="1500" b="1" dirty="0"/>
              <a:t>Corporación de Internet para la Asignación de Nombres y Números (ICANN):</a:t>
            </a:r>
            <a:r>
              <a:rPr lang="es-419" sz="1500" dirty="0"/>
              <a:t> con base en los Estados Unidos, coordina la asignación de direcciones IP, la administración de nombres de dominio y la asignación de otra información utilizada por los protocolos TCP/IP.</a:t>
            </a:r>
          </a:p>
          <a:p>
            <a:pPr lvl="1" rtl="0"/>
            <a:r>
              <a:rPr lang="es-419" sz="1500" b="1" dirty="0"/>
              <a:t>Autoridad de Números Asignados de Internet (IANA):</a:t>
            </a:r>
            <a:r>
              <a:rPr lang="es-419" sz="1500" dirty="0"/>
              <a:t> administra la asignación de direcciones IP, la administración de nombres de dominio y los identificadores de protocolos para ICANN.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8" y="1329809"/>
            <a:ext cx="4378082" cy="274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5121151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Organizaciones de estándares 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s-419"/>
              <a:t>Organizaciones de estándares de comunicaciones y electrónica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4" y="821051"/>
            <a:ext cx="8785081" cy="379449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Instituto de Ingenieros en Electricidad y Electrónica </a:t>
            </a:r>
            <a:r>
              <a:rPr lang="es-419" sz="1600" b="1" dirty="0"/>
              <a:t>(</a:t>
            </a:r>
            <a:r>
              <a:rPr lang="es-419" sz="1600" dirty="0"/>
              <a:t>IEEE</a:t>
            </a:r>
            <a:r>
              <a:rPr lang="es-419" sz="1600" b="1" dirty="0"/>
              <a:t>): organización de electrónica e ingeniería eléctrica dedicada a avanzar en innovación tecnológica y a elaborar estándares en una amplia gama de sectores, que incluyen energía, servicios de salud, telecomunicaciones y redes.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Asociación de Industrias Electrónicas (EIA): </a:t>
            </a:r>
            <a:r>
              <a:rPr lang="es-419" sz="1600" b="1" dirty="0"/>
              <a:t>es conocida principalmente por sus estándares relacionados con el cableado eléctrico, los conectores y los racks que se utilizan para montar equipos de 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Asociación de las Industrias de las Telecomunicaciones (TIA): </a:t>
            </a:r>
            <a:r>
              <a:rPr lang="es-419" sz="1600" b="1" dirty="0"/>
              <a:t> estándares para equipos de radio, torres de telefonía móvil, dispositivos de voz sobre IP (VoIP) y comunicaciones satelitales.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Sector de Normalización de las Telecomunicaciones de la Unión Internacional de Telecomunicaciones (ITU-T)</a:t>
            </a:r>
            <a:r>
              <a:rPr lang="es-419" sz="1600" b="1" dirty="0"/>
              <a:t>: estándares para la compresión de videos, televisión de protocolo de Internet (IPTV) y comunicaciones de banda ancha.</a:t>
            </a:r>
          </a:p>
        </p:txBody>
      </p:sp>
    </p:spTree>
    <p:extLst>
      <p:ext uri="{BB962C8B-B14F-4D97-AF65-F5344CB8AC3E}">
        <p14:creationId xmlns=""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3.1 El Reglamento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3.5 Modelos de referencia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Modelos de referencia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Beneficios del uso de un modelo en capas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453349" y="1019280"/>
            <a:ext cx="3690651" cy="332311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Conceptos complejos, como el funcionamiento de una red, pueden ser difíciles de explicar y comprender. Por esta razón, se usa un modelo en capas.</a:t>
            </a:r>
          </a:p>
          <a:p>
            <a:pPr marL="0" indent="0" rtl="0">
              <a:buNone/>
            </a:pPr>
            <a:r>
              <a:rPr lang="es-419" sz="1600"/>
              <a:t>Dos modelos en capas describen las operaciones de red: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modelo de referencia de interconexión de sistemas abiertos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Modelo de referencia TCP/IP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7" y="913898"/>
            <a:ext cx="4936485" cy="396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Modelos de referencia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Beneficios del uso de un modelo en capas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4"/>
            <a:ext cx="8853715" cy="3352142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Estos son beneficios del uso de un modelo en capas: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Ayuda en el diseño de protocolos, ya que los protocolos que operan en una capa específica tienen información definida según la cual actúan, y una interfaz definida para las capas superiores e inferiores.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Fomenta la competencia, ya que los productos de distintos proveedores pueden trabajar en conjunto.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Evita que los cambios en la tecnología o en las funcionalidades de una capa afecten otras capas superiores e inferiores.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Proporciona un lenguaje común para describir las funciones y capacidades de red. 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101601"/>
            <a:ext cx="8783638" cy="754742"/>
          </a:xfrm>
        </p:spPr>
        <p:txBody>
          <a:bodyPr/>
          <a:lstStyle/>
          <a:p>
            <a:pPr rtl="0"/>
            <a:r>
              <a:rPr lang="es-419" sz="1600"/>
              <a:t>Modelos de referencia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sz="2400"/>
              <a:t>Modelo de referencia OSI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13548598"/>
              </p:ext>
            </p:extLst>
          </p:nvPr>
        </p:nvGraphicFramePr>
        <p:xfrm>
          <a:off x="362857" y="955226"/>
          <a:ext cx="8215086" cy="3949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5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49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586"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capa del modelo OSI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785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7 - Aplicación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Contiene protocolos utilizados para comunicaciones proceso a proceso.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6 - Presentación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Proporciona una representación común de los datos transferidos entre los servicios de la capa de aplicación.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5 - Sesión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Proporciona servicios a la capa de presentación  y administrar el intercambio de datos.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4-Transporte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define los servicios para segmentar, transferir y reensamblar los datos para las comunicaciones individuales.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3 - 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proporciona servicios para intercambiar las porciones de datos individuales en la 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2 - Enlace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describe métodos para intercambiar marcos de datos entre dispositivos en un medio común.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5845">
                <a:tc>
                  <a:txBody>
                    <a:bodyPr/>
                    <a:lstStyle/>
                    <a:p>
                      <a:pPr rtl="0"/>
                      <a:r>
                        <a:rPr lang="es-419" b="1" dirty="0"/>
                        <a:t>1-Física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Describe los</a:t>
                      </a:r>
                      <a:r>
                        <a:rPr lang="es-419" baseline="0" dirty="0"/>
                        <a:t> </a:t>
                      </a:r>
                      <a:r>
                        <a:rPr lang="es-419" dirty="0"/>
                        <a:t>medios para activar, mantener y desactivar las conexiones físicas.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101601"/>
            <a:ext cx="8783638" cy="754742"/>
          </a:xfrm>
        </p:spPr>
        <p:txBody>
          <a:bodyPr/>
          <a:lstStyle/>
          <a:p>
            <a:pPr rtl="0"/>
            <a:r>
              <a:rPr lang="es-419" sz="1600"/>
              <a:t>Modelos de referencia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sz="2400"/>
              <a:t>Modelo de referencia TCP/IP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0907194"/>
              </p:ext>
            </p:extLst>
          </p:nvPr>
        </p:nvGraphicFramePr>
        <p:xfrm>
          <a:off x="362857" y="955226"/>
          <a:ext cx="8215086" cy="2279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53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29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1653"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Capa del modelo TCP/IP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4785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Aplicación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Representa datos para el usuario más el control de codificación y de diálogo.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Transporte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Admite la comunicación entre distintos dispositivos a través de diversas redes.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Determina el mejor camino a través de una 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 Acceso a la 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Controla los dispositivos del hardware y los medios que forman la 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0851130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Modelos de referencia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Comparación del modelo OSI y del modelo TCP/IP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21029" y="1176316"/>
            <a:ext cx="3822971" cy="332311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modelo OSI divide la capa de acceso a la red y la capa de aplicación del modelo TCP/IP en varias capas.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conjunto de protocolos TCP/IP no específica qué protocolos utilizar al transmitir a través de un medio físico.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Las capas 1 y 2 de OSI tratan los procedimientos necesarios para acceder a los medios y las maneras físicas de enviar datos por la red.</a:t>
            </a:r>
          </a:p>
          <a:p>
            <a:pPr lvl="1"/>
            <a:endParaRPr lang="en-CA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947480"/>
            <a:ext cx="5065486" cy="355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283131"/>
            <a:ext cx="9144000" cy="757551"/>
          </a:xfrm>
        </p:spPr>
        <p:txBody>
          <a:bodyPr/>
          <a:lstStyle/>
          <a:p>
            <a:pPr rtl="0"/>
            <a:r>
              <a:rPr lang="es-419" sz="1600" dirty="0"/>
              <a:t>Modelos de referencia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Packet Tracer: Investigación de los modelos TCP/IP y OSI en acción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84209" y="1220213"/>
            <a:ext cx="8575582" cy="3168689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 dirty="0"/>
              <a:t>Esta actividad de simulación tiene como objetivo proporcionar una base para comprender la suite de protocolos TCP/IP y la relación con el modelo OSI. El modo de simulación le permite ver el contenido de los datos que se envían a través de la red en cada capa.</a:t>
            </a:r>
          </a:p>
          <a:p>
            <a:pPr marL="0" indent="0" rtl="0">
              <a:buNone/>
            </a:pPr>
            <a:r>
              <a:rPr lang="es-419" sz="1800" dirty="0"/>
              <a:t>En este Packet Tracer, usted: </a:t>
            </a:r>
          </a:p>
          <a:p>
            <a:pPr lvl="1" rtl="0"/>
            <a:r>
              <a:rPr lang="es-419" sz="1800" dirty="0"/>
              <a:t>Parte 1: Examinar el tráfico web HTTP </a:t>
            </a:r>
          </a:p>
          <a:p>
            <a:pPr lvl="1" rtl="0"/>
            <a:r>
              <a:rPr lang="es-419" sz="1800" dirty="0"/>
              <a:t>Parte 2: Mostrar elementos de la suite de protocolos TCP/IP </a:t>
            </a:r>
          </a:p>
        </p:txBody>
      </p:sp>
    </p:spTree>
    <p:extLst>
      <p:ext uri="{BB962C8B-B14F-4D97-AF65-F5344CB8AC3E}">
        <p14:creationId xmlns=""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3.6 Encapsulamiento de datos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4687651" cy="757551"/>
          </a:xfrm>
        </p:spPr>
        <p:txBody>
          <a:bodyPr/>
          <a:lstStyle/>
          <a:p>
            <a:pPr rtl="0"/>
            <a:r>
              <a:rPr lang="es-419" sz="1600"/>
              <a:t>Encapsulamiento de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segmentación del mensaje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51379" y="322866"/>
            <a:ext cx="4192621" cy="435073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La segmentación es el proceso de dividir los mensajes en unidades más pequeñas. La multiplexación es el proceso de tomar múltiples flujos de datos segmentados y entrelazarlos juntos.</a:t>
            </a:r>
          </a:p>
          <a:p>
            <a:pPr marL="0" indent="0" rtl="0">
              <a:buNone/>
            </a:pPr>
            <a:r>
              <a:rPr lang="es-419" sz="1600"/>
              <a:t>La segmentación de mensajes tiene dos beneficios principales.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/>
              <a:t>Aumenta la velocidad</a:t>
            </a:r>
            <a:r>
              <a:rPr lang="es-419" sz="1600"/>
              <a:t> : se pueden enviar grandes cantidades de datos a través de la red sin atar un enlace de comunicaciones.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/>
              <a:t>Aumenta la eficiencia</a:t>
            </a:r>
            <a:r>
              <a:rPr lang="es-419" sz="1600"/>
              <a:t> : solo los segmentos que no llegan al destino necesitan ser retransmitidos, no todo el flujo de datos</a:t>
            </a:r>
            <a:r>
              <a:rPr lang="es-419"/>
              <a:t>.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000420"/>
            <a:ext cx="4673600" cy="353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38450805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Encapsulamiento de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Secuenciación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951379" y="1339753"/>
            <a:ext cx="4192621" cy="3146049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La secuenciación de mensajes es el proceso de numerar los segmentos para que el mensaje pueda volver a ensamblarse en el destino.</a:t>
            </a:r>
          </a:p>
          <a:p>
            <a:pPr marL="0" indent="0" rtl="0">
              <a:buNone/>
            </a:pPr>
            <a:r>
              <a:rPr lang="es-419" sz="1600"/>
              <a:t>TCP es responsable de secuenciar los segmentos individuales.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968435"/>
            <a:ext cx="4658179" cy="351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411990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Aspectos básicos de la comunicación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8853286" cy="2475426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Las redes pueden variar en tamaño y complejidad. No es suficiente tener una conexión, los dispositivos deben ponerse de acuerdo sobre «cómo» comunicarse.</a:t>
            </a:r>
          </a:p>
          <a:p>
            <a:pPr marL="0" indent="0" rtl="0">
              <a:buNone/>
            </a:pPr>
            <a:r>
              <a:rPr lang="es-419" sz="1800"/>
              <a:t>Hay tres elementos para cualquier comunicación:</a:t>
            </a:r>
          </a:p>
          <a:p>
            <a:pPr lvl="1" rtl="0"/>
            <a:r>
              <a:rPr lang="es-419" sz="1800">
                <a:effectLst/>
              </a:rPr>
              <a:t>Habrá una fuente (remitente).</a:t>
            </a:r>
          </a:p>
          <a:p>
            <a:pPr lvl="1" rtl="0"/>
            <a:r>
              <a:rPr lang="es-419" sz="1800"/>
              <a:t>Habrá un destino (receptor).</a:t>
            </a:r>
          </a:p>
          <a:p>
            <a:pPr lvl="1" rtl="0"/>
            <a:r>
              <a:rPr lang="es-419" sz="1800"/>
              <a:t>Habrá un canal (medios) que proporciona la ruta de las comunicaciones a ocurrir.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4789251" cy="757551"/>
          </a:xfrm>
        </p:spPr>
        <p:txBody>
          <a:bodyPr/>
          <a:lstStyle/>
          <a:p>
            <a:pPr rtl="0"/>
            <a:r>
              <a:rPr lang="es-419" sz="1600"/>
              <a:t>Encapsulamiento de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Unidades de datos del protocolo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19625" y="171450"/>
            <a:ext cx="4456282" cy="4667250"/>
          </a:xfrm>
        </p:spPr>
        <p:txBody>
          <a:bodyPr/>
          <a:lstStyle/>
          <a:p>
            <a:pPr marL="0" indent="0" rtl="0">
              <a:buNone/>
            </a:pPr>
            <a:r>
              <a:rPr lang="es-419" dirty="0"/>
              <a:t>La encapsulación es el proceso en el que los protocolos agregan su información a los datos.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En cada etapa del proceso, una PDU tiene un nombre distinto para reflejar sus funciones nuevas.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Aunque no existe una convención universal de nombres para las PDU, en este curso se denominan de acuerdo con los protocolos de la suite TCP/IP.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Las PDU que pasan por la pila son las siguientes: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Datos (corriente de datos).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Segmento.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Paquete.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Trama.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Bits (secuencia de bits).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" y="1087233"/>
            <a:ext cx="4463365" cy="346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5171600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Encapsulamiento de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Ejemplo de encapsulamiento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060301" cy="3689539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encapsulación es un proceso descendente.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nivel anterior hace su proceso y luego lo pasa al siguiente nivel del modelo. Este proceso es repetido por cada capa hasta que se envía como una secuencia de bits.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63" y="1001471"/>
            <a:ext cx="5632037" cy="342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92990475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Encapsulamiento de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ejemplo de Des-encapsulamiento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3" y="896975"/>
            <a:ext cx="4012998" cy="3805654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Los datos se desencapsulan a medida que se mueven hacia arriba en la pila.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Cuando una capa completa su proceso, esa capa elimina su encabezado y lo pasa al siguiente nivel que se va a procesar. Esto se repite en cada capa hasta que se trata de un flujo de datos que la aplicación puede procesar.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Recibido como bits (secuencia de bits).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Etiquetada.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Paquete.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Segmento.</a:t>
            </a:r>
          </a:p>
          <a:p>
            <a:pPr marL="485775" lvl="1" indent="-342900" rtl="0">
              <a:buFont typeface="+mj-lt"/>
              <a:buAutoNum type="arabicPeriod"/>
            </a:pPr>
            <a:r>
              <a:rPr lang="es-419" sz="1500" dirty="0"/>
              <a:t>Datos (corriente de datos).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1" y="1451428"/>
            <a:ext cx="5007429" cy="283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52701189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3.7 Acceso a datos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1505318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r>
              <a:rPr lang="es-419" dirty="0"/>
              <a:t/>
            </a:r>
            <a:br>
              <a:rPr lang="es-419" dirty="0"/>
            </a:br>
            <a:r>
              <a:rPr lang="es-419" dirty="0"/>
              <a:t>Direcciones de red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49304" y="744498"/>
            <a:ext cx="8445389" cy="224204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Tanto el enlace de datos como las capas de red utilizan direccionamiento para entregar datos desde el origen hasta el destino.</a:t>
            </a:r>
          </a:p>
          <a:p>
            <a:pPr marL="0" indent="0" rtl="0">
              <a:buNone/>
            </a:pPr>
            <a:r>
              <a:rPr lang="es-419" sz="1600" dirty="0"/>
              <a:t>Direcciones de origen y de destino de la capa de red:</a:t>
            </a:r>
            <a:r>
              <a:rPr lang="es-419" sz="1600" b="1" dirty="0"/>
              <a:t> son responsables de enviar el paquete IP desde el dispositivo de origen hasta el dispositivo final, ya sea en la misma red o a una red remota. </a:t>
            </a:r>
          </a:p>
          <a:p>
            <a:pPr marL="0" indent="0" rtl="0">
              <a:buNone/>
            </a:pPr>
            <a:r>
              <a:rPr lang="es-419" sz="1600" b="1" dirty="0"/>
              <a:t>Direcciones de origen y de destino de la capa de enlace de datos:</a:t>
            </a:r>
            <a:r>
              <a:rPr lang="es-419" sz="1600" dirty="0"/>
              <a:t>– son responsables de enviar la trama de enlace de datos desde una tarjeta de interfaz de red (NIC) a otra en la misma red..</a:t>
            </a:r>
          </a:p>
          <a:p>
            <a:pPr marL="0" indent="0">
              <a:buNone/>
            </a:pPr>
            <a:endParaRPr lang="en-CA" altLang="en-US" dirty="0"/>
          </a:p>
          <a:p>
            <a:endParaRPr lang="en-CA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5" y="3184845"/>
            <a:ext cx="6829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87437588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 err="1"/>
              <a:t>Acceso</a:t>
            </a:r>
            <a:r>
              <a:rPr lang="en-US" altLang="en-US" sz="1600" dirty="0"/>
              <a:t> a los </a:t>
            </a:r>
            <a:r>
              <a:rPr lang="en-US" altLang="en-US" sz="1600" dirty="0" err="1"/>
              <a:t>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CR" dirty="0"/>
              <a:t>Dirección lógica de capa 3</a:t>
            </a:r>
            <a:endParaRPr lang="es-419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9502" y="1037994"/>
            <a:ext cx="3802452" cy="345757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Los paquetes IP contienen dos direcciones IP:</a:t>
            </a:r>
          </a:p>
          <a:p>
            <a:pPr lvl="1" rtl="0"/>
            <a:r>
              <a:rPr lang="es-419" sz="1600" b="1"/>
              <a:t>Dirección IP de origen</a:t>
            </a:r>
            <a:r>
              <a:rPr lang="es-419" sz="1600"/>
              <a:t>- la dirección IP del dispositivo emisor, la fuente de origen del paquete..</a:t>
            </a:r>
          </a:p>
          <a:p>
            <a:pPr lvl="1" rtl="0"/>
            <a:r>
              <a:rPr lang="es-419" sz="1600" b="1"/>
              <a:t>Dirección IP de destino:</a:t>
            </a:r>
            <a:r>
              <a:rPr lang="es-419" sz="1600"/>
              <a:t> - la dirección IP del dispositivo receptor, es decir, el destino final del paquete..</a:t>
            </a:r>
          </a:p>
          <a:p>
            <a:pPr marL="0" indent="0" rtl="0">
              <a:buNone/>
            </a:pPr>
            <a:r>
              <a:rPr lang="es-419" sz="1600"/>
              <a:t>Estas direcciones pueden estar en el mismo enlace o remoto.</a:t>
            </a:r>
          </a:p>
          <a:p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24" y="1232861"/>
            <a:ext cx="4880714" cy="266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60497487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4000" cy="757551"/>
          </a:xfrm>
        </p:spPr>
        <p:txBody>
          <a:bodyPr/>
          <a:lstStyle/>
          <a:p>
            <a:r>
              <a:rPr lang="en-US" altLang="en-US" sz="1600" dirty="0" err="1"/>
              <a:t>Acceso</a:t>
            </a:r>
            <a:r>
              <a:rPr lang="en-US" altLang="en-US" sz="1600" dirty="0"/>
              <a:t> a los </a:t>
            </a:r>
            <a:r>
              <a:rPr lang="en-US" altLang="en-US" sz="1600" dirty="0" err="1"/>
              <a:t>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CR" dirty="0"/>
              <a:t>Dirección lógica de capa 3 (cont.)</a:t>
            </a:r>
            <a:endParaRPr lang="es-419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00013" y="885824"/>
            <a:ext cx="4303036" cy="4071766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Un paquete IP contiene dos partes: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/>
              <a:t>Parte de red (IPv4) o Prefijo (IPv6)</a:t>
            </a:r>
          </a:p>
          <a:p>
            <a:pPr lvl="1" rtl="0"/>
            <a:r>
              <a:rPr lang="es-419" sz="1500"/>
              <a:t>la sección más a la izquierda de la dirección que indica la red de la que es miembro la dirección IP.</a:t>
            </a:r>
          </a:p>
          <a:p>
            <a:pPr lvl="1" rtl="0"/>
            <a:r>
              <a:rPr lang="es-419" sz="1500"/>
              <a:t>Cada LAN o WAN tendrá la misma porción de 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b="1"/>
              <a:t>Parte del host (IPv4) o ID de interfaz (IPv6)</a:t>
            </a:r>
          </a:p>
          <a:p>
            <a:pPr lvl="1" rtl="0"/>
            <a:r>
              <a:rPr lang="es-419" sz="1500"/>
              <a:t>La parte restante de la dirección identifica un dispositivo específico dentro del grupo. </a:t>
            </a:r>
          </a:p>
          <a:p>
            <a:pPr lvl="1" rtl="0"/>
            <a:r>
              <a:rPr lang="es-419" sz="1500"/>
              <a:t>La sección de host es única para cada dispositivo en la red.</a:t>
            </a:r>
          </a:p>
          <a:p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062" y="1237106"/>
            <a:ext cx="4640938" cy="266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98420988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4000" cy="819993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br>
              <a:rPr lang="es-419" sz="1600" dirty="0"/>
            </a:br>
            <a:r>
              <a:rPr lang="es-419" dirty="0"/>
              <a:t>Dispositivos en la misma red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7155" y="1185062"/>
            <a:ext cx="3788917" cy="3435310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Cuando los dispositivos están en la misma red, el origen y el destino tendrán el mismo número en la porción de red de la dirección.</a:t>
            </a:r>
          </a:p>
          <a:p>
            <a:pPr lvl="1" rtl="0"/>
            <a:r>
              <a:rPr lang="es-419" sz="1600"/>
              <a:t>PC1: </a:t>
            </a:r>
            <a:r>
              <a:rPr lang="es-419" sz="1600" u="sng">
                <a:solidFill>
                  <a:schemeClr val="accent6"/>
                </a:solidFill>
              </a:rPr>
              <a:t>192.168.1</a:t>
            </a:r>
            <a:r>
              <a:rPr lang="es-419" sz="1600"/>
              <a:t>.110</a:t>
            </a:r>
          </a:p>
          <a:p>
            <a:pPr lvl="1" rtl="0"/>
            <a:r>
              <a:rPr lang="es-419" sz="1600"/>
              <a:t>Servidor FTP: </a:t>
            </a:r>
            <a:r>
              <a:rPr lang="es-419" sz="1600" u="sng">
                <a:solidFill>
                  <a:schemeClr val="accent6"/>
                </a:solidFill>
              </a:rPr>
              <a:t>192.168.1</a:t>
            </a:r>
            <a:r>
              <a:rPr lang="es-419" sz="1600"/>
              <a:t>.9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29" y="977494"/>
            <a:ext cx="4643258" cy="298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45629971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4000" cy="819993"/>
          </a:xfrm>
        </p:spPr>
        <p:txBody>
          <a:bodyPr/>
          <a:lstStyle/>
          <a:p>
            <a:r>
              <a:rPr lang="en-US" altLang="en-US" sz="1600" dirty="0" err="1"/>
              <a:t>Rol</a:t>
            </a:r>
            <a:r>
              <a:rPr lang="en-US" altLang="en-US" sz="1600" dirty="0"/>
              <a:t> de </a:t>
            </a:r>
            <a:r>
              <a:rPr lang="en-US" altLang="en-US" sz="1600" dirty="0" err="1"/>
              <a:t>acceso</a:t>
            </a:r>
            <a:r>
              <a:rPr lang="en-US" altLang="en-US" sz="2300" dirty="0"/>
              <a:t/>
            </a:r>
            <a:br>
              <a:rPr lang="en-US" altLang="en-US" sz="2300" dirty="0"/>
            </a:br>
            <a:r>
              <a:rPr lang="en-US" altLang="en-US" sz="2300" dirty="0" err="1"/>
              <a:t>Rol</a:t>
            </a:r>
            <a:r>
              <a:rPr lang="en-US" altLang="en-US" sz="2300" dirty="0"/>
              <a:t> de las </a:t>
            </a:r>
            <a:r>
              <a:rPr lang="en-US" altLang="en-US" sz="2300" dirty="0" err="1"/>
              <a:t>direcciones</a:t>
            </a:r>
            <a:r>
              <a:rPr lang="en-US" altLang="en-US" sz="2300" dirty="0"/>
              <a:t> de la </a:t>
            </a:r>
            <a:r>
              <a:rPr lang="en-US" altLang="en-US" sz="2300" dirty="0" err="1"/>
              <a:t>capa</a:t>
            </a:r>
            <a:r>
              <a:rPr lang="en-US" altLang="en-US" sz="2300" dirty="0"/>
              <a:t> de enlace de </a:t>
            </a:r>
            <a:r>
              <a:rPr lang="en-US" altLang="en-US" sz="2300" dirty="0" err="1"/>
              <a:t>datos</a:t>
            </a:r>
            <a:r>
              <a:rPr lang="en-US" altLang="en-US" sz="2300" dirty="0"/>
              <a:t>: </a:t>
            </a:r>
            <a:r>
              <a:rPr lang="en-US" altLang="en-US" sz="2300" dirty="0" err="1"/>
              <a:t>misma</a:t>
            </a:r>
            <a:r>
              <a:rPr lang="en-US" altLang="en-US" sz="2300" dirty="0"/>
              <a:t> red IP</a:t>
            </a:r>
            <a:endParaRPr lang="es-419" sz="23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" y="861387"/>
            <a:ext cx="4029075" cy="3435310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Cuando los dispositivos están en la misma red Ethernet, el marco de enlace de datos utilizará la dirección MAC real de la NIC de destino.</a:t>
            </a:r>
          </a:p>
          <a:p>
            <a:pPr marL="0" indent="0" rtl="0">
              <a:buNone/>
            </a:pPr>
            <a:r>
              <a:rPr lang="es-419" sz="1600" dirty="0"/>
              <a:t>Las direcciones MAC están integradas físicamente a la NIC Ethernet y son direcciones locales.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La dirección MAC de origen será la del iniciador en el enlace.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La dirección MAC de destino siempre estará en el mismo enlace que el origen, incluso si el destino final es remoto.</a:t>
            </a:r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40" y="861386"/>
            <a:ext cx="4472943" cy="29338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1889927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393"/>
            <a:ext cx="9143999" cy="819993"/>
          </a:xfrm>
        </p:spPr>
        <p:txBody>
          <a:bodyPr/>
          <a:lstStyle/>
          <a:p>
            <a:pPr rtl="0"/>
            <a:r>
              <a:rPr lang="es-419" sz="1600"/>
              <a:t>Acceso a los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Dispositivos en una red remota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1" y="861387"/>
            <a:ext cx="3935186" cy="3592626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¿Qué sucede cuando el destino real (último) no está en la misma LAN y es remoto?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¿Qué sucede cuando PC1 intenta llegar al servidor Web?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¿Esto afecta a las capas de enlace de datos y red?</a:t>
            </a:r>
          </a:p>
          <a:p>
            <a:pPr marL="142875" lvl="1" indent="0">
              <a:buNone/>
            </a:pPr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037350"/>
            <a:ext cx="4884533" cy="3240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210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Protocolos de Comunicaciones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126723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Todas las comunicaciones se rigen por protocolos.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Los protocolos son las reglas que seguirán las comunicaciones.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Estas reglas variarán en función del protocolo.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0" y="2224873"/>
            <a:ext cx="3911188" cy="240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68" y="2224873"/>
            <a:ext cx="4128904" cy="232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819993"/>
          </a:xfrm>
        </p:spPr>
        <p:txBody>
          <a:bodyPr/>
          <a:lstStyle/>
          <a:p>
            <a:pPr rtl="0"/>
            <a:r>
              <a:rPr lang="es-419" sz="1600"/>
              <a:t>Acceso de datos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Función de las direcciones de capa de red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1" y="861387"/>
            <a:ext cx="3862788" cy="3592626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Cuando el origen y el destino tienen una parte de red diferente, esto significa que están en redes diferentes.</a:t>
            </a:r>
          </a:p>
          <a:p>
            <a:pPr lvl="1" rtl="0"/>
            <a:r>
              <a:rPr lang="es-419" sz="1600"/>
              <a:t>PC1 — 192.168.1</a:t>
            </a:r>
          </a:p>
          <a:p>
            <a:pPr lvl="1" rtl="0"/>
            <a:r>
              <a:rPr lang="es-419" sz="1600"/>
              <a:t>Servidor Web: 172.16.1</a:t>
            </a:r>
          </a:p>
          <a:p>
            <a:pPr marL="0" indent="0">
              <a:buNone/>
            </a:pPr>
            <a:endParaRPr lang="en-CA" altLang="en-US" dirty="0"/>
          </a:p>
          <a:p>
            <a:pPr marL="0" indent="0">
              <a:buNone/>
            </a:pPr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037350"/>
            <a:ext cx="4884533" cy="3240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2864595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743794"/>
          </a:xfrm>
        </p:spPr>
        <p:txBody>
          <a:bodyPr/>
          <a:lstStyle/>
          <a:p>
            <a:r>
              <a:rPr lang="en-US" altLang="en-US" sz="1600" dirty="0" err="1"/>
              <a:t>Acceso</a:t>
            </a:r>
            <a:r>
              <a:rPr lang="en-US" altLang="en-US" sz="1600" dirty="0"/>
              <a:t> a los </a:t>
            </a:r>
            <a:r>
              <a:rPr lang="en-US" altLang="en-US" sz="1600" dirty="0" err="1"/>
              <a:t>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000" dirty="0" err="1"/>
              <a:t>Rol</a:t>
            </a:r>
            <a:r>
              <a:rPr lang="en-US" altLang="en-US" sz="2000" dirty="0"/>
              <a:t> de las </a:t>
            </a:r>
            <a:r>
              <a:rPr lang="en-US" altLang="en-US" sz="2000" dirty="0" err="1"/>
              <a:t>direcciones</a:t>
            </a:r>
            <a:r>
              <a:rPr lang="en-US" altLang="en-US" sz="2000" dirty="0"/>
              <a:t> de la </a:t>
            </a:r>
            <a:r>
              <a:rPr lang="en-US" altLang="en-US" sz="2000" dirty="0" err="1"/>
              <a:t>capa</a:t>
            </a:r>
            <a:r>
              <a:rPr lang="en-US" altLang="en-US" sz="2000" dirty="0"/>
              <a:t> de enlace de </a:t>
            </a:r>
            <a:r>
              <a:rPr lang="en-US" altLang="en-US" sz="2000" dirty="0" err="1"/>
              <a:t>datos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diferentes</a:t>
            </a:r>
            <a:r>
              <a:rPr lang="en-US" altLang="en-US" sz="2000" dirty="0"/>
              <a:t> redes IP</a:t>
            </a:r>
            <a:endParaRPr lang="es-419" sz="2000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1" y="914400"/>
            <a:ext cx="4036523" cy="3771900"/>
          </a:xfrm>
        </p:spPr>
        <p:txBody>
          <a:bodyPr/>
          <a:lstStyle/>
          <a:p>
            <a:pPr marL="0" indent="0" rtl="0">
              <a:buNone/>
            </a:pPr>
            <a:r>
              <a:rPr lang="es-419" sz="1300" dirty="0"/>
              <a:t>Cuando el destino final es remoto, la Capa 3 proporcionará a la Capa 2 la dirección IP predeterminada local de la puerta de enlace, también conocida como dirección del router.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300" dirty="0"/>
              <a:t>La puerta de enlace predeterminada (DGW) es la dirección IP de la interfaz del router que forma parte de esta LAN y será la «puerta» o «puerta de enlace» a todas las demás ubicaciones remotas.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300" dirty="0"/>
              <a:t>Todos los dispositivos de la LAN deben recibir información sobre esta dirección o su tráfico se limitará únicamente a la LAN.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300" dirty="0"/>
              <a:t>Una vez que la Capa 2 en PC1 se reenvía a la puerta de enlace predeterminada (Router), el router puede iniciar el proceso de enrutamiento para obtener la información al destino real.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24" y="1188719"/>
            <a:ext cx="4878875" cy="331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23931806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0510" y="30884"/>
            <a:ext cx="9280633" cy="867948"/>
          </a:xfrm>
        </p:spPr>
        <p:txBody>
          <a:bodyPr/>
          <a:lstStyle/>
          <a:p>
            <a:r>
              <a:rPr lang="en-US" altLang="en-US" sz="1800" dirty="0" err="1"/>
              <a:t>Acceso</a:t>
            </a:r>
            <a:r>
              <a:rPr lang="en-US" altLang="en-US" sz="1800" dirty="0"/>
              <a:t> a los </a:t>
            </a:r>
            <a:r>
              <a:rPr lang="en-US" altLang="en-US" sz="1800" dirty="0" err="1"/>
              <a:t>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000" dirty="0" err="1"/>
              <a:t>Rol</a:t>
            </a:r>
            <a:r>
              <a:rPr lang="en-US" altLang="en-US" sz="2000" dirty="0"/>
              <a:t> de las </a:t>
            </a:r>
            <a:r>
              <a:rPr lang="en-US" altLang="en-US" sz="2000" dirty="0" err="1"/>
              <a:t>direcciones</a:t>
            </a:r>
            <a:r>
              <a:rPr lang="en-US" altLang="en-US" sz="2000" dirty="0"/>
              <a:t> de la </a:t>
            </a:r>
            <a:r>
              <a:rPr lang="en-US" altLang="en-US" sz="2000" dirty="0" err="1"/>
              <a:t>capa</a:t>
            </a:r>
            <a:r>
              <a:rPr lang="en-US" altLang="en-US" sz="2000" dirty="0"/>
              <a:t> de enlace de </a:t>
            </a:r>
            <a:r>
              <a:rPr lang="en-US" altLang="en-US" sz="2000" dirty="0" err="1"/>
              <a:t>datos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diferentes</a:t>
            </a:r>
            <a:r>
              <a:rPr lang="en-US" altLang="en-US" sz="2000" dirty="0"/>
              <a:t> redes IP</a:t>
            </a:r>
            <a:r>
              <a:rPr lang="es-419" sz="2000" dirty="0"/>
              <a:t> (Cont.)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1" y="1303282"/>
            <a:ext cx="3935186" cy="3444987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El direccionamiento de enlace de datos es direccionamiento local, por lo que tendrá un origen y un destino para cada enlace.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El direccionamiento MAC para el primer segmento es:</a:t>
            </a:r>
          </a:p>
          <a:p>
            <a:pPr lvl="1" rtl="0"/>
            <a:r>
              <a:rPr lang="es-419" dirty="0"/>
              <a:t>Origen — AA-AA-AA-AA-AA (PC1) Envía la trama.</a:t>
            </a:r>
          </a:p>
          <a:p>
            <a:pPr lvl="1" rtl="0"/>
            <a:r>
              <a:rPr lang="es-419" dirty="0"/>
              <a:t>Destino — 11-11-11-11-11 (R1- MAC de puerta de enlace predeterminada) Recibe la trama.</a:t>
            </a:r>
          </a:p>
          <a:p>
            <a:pPr marL="0" indent="0" rtl="0">
              <a:buNone/>
            </a:pPr>
            <a:r>
              <a:rPr lang="es-419" sz="1400" b="1" dirty="0"/>
              <a:t>Nota: </a:t>
            </a:r>
            <a:r>
              <a:rPr lang="es-419" sz="1400" dirty="0"/>
              <a:t>Aunque el direccionamiento local L2 cambiará de enlace a enlace o salto a salto, el direccionamiento L3 sigue siendo el mismo.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362" y="1547189"/>
            <a:ext cx="4215838" cy="269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86869489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5759668" cy="861386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Direcciones de enlace de datos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1925" y="861388"/>
            <a:ext cx="8505825" cy="1676504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Dado que el direccionamiento de enlace de datos es direccionamiento local, tendrá un origen y un destino para cada segmento o salto del viaje al destino.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El direccionamiento MAC para el primer segmento es:</a:t>
            </a:r>
          </a:p>
          <a:p>
            <a:pPr lvl="1" rtl="0"/>
            <a:r>
              <a:rPr lang="es-419" sz="1600" dirty="0"/>
              <a:t>Origen: (NIC PC1) envía tramas</a:t>
            </a:r>
          </a:p>
          <a:p>
            <a:pPr lvl="1" rtl="0"/>
            <a:r>
              <a:rPr lang="es-419" sz="1600" dirty="0"/>
              <a:t>Destino: (primer router - interfaz DGW) recibe trama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41" y="2571750"/>
            <a:ext cx="4470787" cy="216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4585817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5959366" cy="861386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Direcciones de enlace de datos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0500" y="851863"/>
            <a:ext cx="8248650" cy="1148388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El direccionamiento MAC para el segundo salto es:</a:t>
            </a:r>
          </a:p>
          <a:p>
            <a:pPr lvl="1"/>
            <a:r>
              <a:rPr lang="es-419" sz="1600" dirty="0"/>
              <a:t>Origen — (interfaz de salida del primer router) envía trama</a:t>
            </a:r>
          </a:p>
          <a:p>
            <a:pPr lvl="1"/>
            <a:r>
              <a:rPr lang="es-419" sz="1600" dirty="0"/>
              <a:t>Destino: (segundo router) recibe trama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42" y="2080004"/>
            <a:ext cx="5223916" cy="23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5996512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020910" cy="861386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Direcciones de enlace de datos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80975" y="842338"/>
            <a:ext cx="7791449" cy="1205538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El direccionamiento MAC para el último segmento es:</a:t>
            </a:r>
          </a:p>
          <a:p>
            <a:pPr lvl="1"/>
            <a:r>
              <a:rPr lang="es-419" sz="1600" dirty="0"/>
              <a:t>Origen </a:t>
            </a:r>
            <a:r>
              <a:rPr lang="es-419" sz="1600"/>
              <a:t>— (interfaz </a:t>
            </a:r>
            <a:r>
              <a:rPr lang="es-419" sz="1600" dirty="0"/>
              <a:t>de salida del segundo router) envía trama</a:t>
            </a:r>
          </a:p>
          <a:p>
            <a:pPr lvl="1" rtl="0"/>
            <a:r>
              <a:rPr lang="es-419" sz="1600" dirty="0"/>
              <a:t>Destino: (NIC de servidor Web) recibe trama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21" y="2147668"/>
            <a:ext cx="5176758" cy="227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96523163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579475" cy="861386"/>
          </a:xfrm>
        </p:spPr>
        <p:txBody>
          <a:bodyPr/>
          <a:lstStyle/>
          <a:p>
            <a:pPr rtl="0"/>
            <a:r>
              <a:rPr lang="es-419" sz="1600" dirty="0"/>
              <a:t>Acceso a los datos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 dirty="0"/>
              <a:t>Direcciones de enlace de datos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00025" y="832813"/>
            <a:ext cx="8620125" cy="120553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Observe que el paquete no se modifica, pero el marco se cambia, por lo tanto, el direccionamiento IP L3 no cambia de segmento a segmento como el direccionamiento MAC L2.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direccionamiento L3 sigue siendo el mismo ya que es global y el destino final sigue siendo el servidor Web.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60" y="2182128"/>
            <a:ext cx="5221729" cy="227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44697813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3.8 - Módulo de práctica y cuestionario 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99959220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Establecimiento de reglas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1339934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Las personas deben utilizar reglas o acuerdos establecidos que rijan la conversación.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primer mensaje es difícil de leer porque no está formateado correctamente. El segundo muestra el mensaje correctamente formateado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28" y="2024578"/>
            <a:ext cx="6282050" cy="116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53" y="3424014"/>
            <a:ext cx="6373400" cy="120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Establecimiento de reglas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1827604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Los protocolos deben dar cuenta de los siguientes requisitos:</a:t>
            </a:r>
          </a:p>
          <a:p>
            <a:pPr lvl="1" rtl="0"/>
            <a:r>
              <a:rPr lang="es-419" sz="1800"/>
              <a:t>Un emisor y un receptor identificados</a:t>
            </a:r>
          </a:p>
          <a:p>
            <a:pPr lvl="1" rtl="0"/>
            <a:r>
              <a:rPr lang="es-419" sz="1800"/>
              <a:t>Idioma y gramática común</a:t>
            </a:r>
          </a:p>
          <a:p>
            <a:pPr lvl="1" rtl="0"/>
            <a:r>
              <a:rPr lang="es-419" sz="1800"/>
              <a:t>Velocidad y momento de entrega</a:t>
            </a:r>
          </a:p>
          <a:p>
            <a:pPr lvl="1" rtl="0"/>
            <a:r>
              <a:rPr lang="es-419" sz="1800"/>
              <a:t>Requisitos de confirmación o acuse de recibo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/>
              <a:t>Requisitos del protocolo de red</a:t>
            </a:r>
            <a:r>
              <a:rPr lang="es-419" sz="1600"/>
              <a:t> de reglas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8853286" cy="3060411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 dirty="0"/>
              <a:t>Los protocolos informáticos comunes deben estar de acuerdo e incluir los siguientes requisitos: </a:t>
            </a:r>
          </a:p>
          <a:p>
            <a:pPr lvl="1" rtl="0"/>
            <a:r>
              <a:rPr lang="es-419" sz="1800" dirty="0"/>
              <a:t>Codificación de los mensajes</a:t>
            </a:r>
          </a:p>
          <a:p>
            <a:pPr lvl="1" rtl="0"/>
            <a:r>
              <a:rPr lang="es-419" sz="1800" dirty="0"/>
              <a:t>Formato y encapsulamiento del mensaje</a:t>
            </a:r>
          </a:p>
          <a:p>
            <a:pPr lvl="1" rtl="0"/>
            <a:r>
              <a:rPr lang="es-419" sz="1800" dirty="0"/>
              <a:t>Tamaño del mensaje</a:t>
            </a:r>
          </a:p>
          <a:p>
            <a:pPr lvl="1" rtl="0"/>
            <a:r>
              <a:rPr lang="es-419" sz="1800" dirty="0"/>
              <a:t>Sincronización del mensaje</a:t>
            </a:r>
          </a:p>
          <a:p>
            <a:pPr lvl="1" rtl="0"/>
            <a:r>
              <a:rPr lang="es-419" sz="1800" dirty="0"/>
              <a:t>Opciones de entrega del mensaje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Las reglas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s-419"/>
              <a:t>Codificación del mensaje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1068077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La codificación es el proceso mediante el cual la información se convierte en otra forma aceptable para la transmisión.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La decodificación revierte este proceso para interpretar la idea.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1" y="2089750"/>
            <a:ext cx="4263365" cy="232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67" y="2089750"/>
            <a:ext cx="4344573" cy="24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6469625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19920</TotalTime>
  <Words>4310</Words>
  <Application>Microsoft Macintosh PowerPoint</Application>
  <PresentationFormat>Presentación en pantalla (16:9)</PresentationFormat>
  <Paragraphs>549</Paragraphs>
  <Slides>58</Slides>
  <Notes>57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59" baseType="lpstr">
      <vt:lpstr>Default Theme</vt:lpstr>
      <vt:lpstr>Módulo 3:Protocolos y modelos</vt:lpstr>
      <vt:lpstr>Objetivos del módulo</vt:lpstr>
      <vt:lpstr>3.1 El Reglamento</vt:lpstr>
      <vt:lpstr>Las reglas Aspectos básicos de la comunicación</vt:lpstr>
      <vt:lpstr>Las Reglas  Protocolos de Comunicaciones</vt:lpstr>
      <vt:lpstr>Las reglas Establecimiento de reglas</vt:lpstr>
      <vt:lpstr>Las reglas Establecimiento de reglas</vt:lpstr>
      <vt:lpstr>Requisitos del protocolo de red de reglas</vt:lpstr>
      <vt:lpstr>Las reglas Codificación del mensaje</vt:lpstr>
      <vt:lpstr>Las reglas Formato y encapsulamiento del mensaje</vt:lpstr>
      <vt:lpstr>Las reglas Tamaño del mensaje</vt:lpstr>
      <vt:lpstr>Las reglas Temporización del mensaje</vt:lpstr>
      <vt:lpstr>Las reglas Opciones de entrega del mensaje</vt:lpstr>
      <vt:lpstr>Reglas Una nota sobre el icono de nodo</vt:lpstr>
      <vt:lpstr>3.2 Protocolos</vt:lpstr>
      <vt:lpstr>Protocolos Descripción general del protocolo de red</vt:lpstr>
      <vt:lpstr>Protocolos Funciones de protocolo de red</vt:lpstr>
      <vt:lpstr>Protocolos Interacción de protocolos</vt:lpstr>
      <vt:lpstr>3.3 Suites de protocolos</vt:lpstr>
      <vt:lpstr>Suites de protocolos de red conjuntos de protocolos</vt:lpstr>
      <vt:lpstr>Evolución de los conjuntos de protocolos</vt:lpstr>
      <vt:lpstr>Suites de protocolos Ejemplo de protocolo TCP/IP</vt:lpstr>
      <vt:lpstr>Suites de protocolos Suite de protocolo TCP/IP</vt:lpstr>
      <vt:lpstr>Suites de protocolos Proceso de comunicación TCP/IP</vt:lpstr>
      <vt:lpstr>3.4 Organizaciones estándares</vt:lpstr>
      <vt:lpstr>Organizaciones de estándares  Estándares abiertos</vt:lpstr>
      <vt:lpstr>Organizaciones de estándares Estándares de Internet</vt:lpstr>
      <vt:lpstr>Organizaciones de estándares Estándares de Internet(Cont.)</vt:lpstr>
      <vt:lpstr>Organizaciones de estándares  Organizaciones de estándares de comunicaciones y electrónica</vt:lpstr>
      <vt:lpstr>3.5 Modelos de referencia</vt:lpstr>
      <vt:lpstr>Modelos de referencia Beneficios del uso de un modelo en capas</vt:lpstr>
      <vt:lpstr>Modelos de referencia Beneficios del uso de un modelo en capas (Cont.)</vt:lpstr>
      <vt:lpstr>Modelos de referencia Modelo de referencia OSI</vt:lpstr>
      <vt:lpstr>Modelos de referencia Modelo de referencia TCP/IP </vt:lpstr>
      <vt:lpstr>Modelos de referencia Comparación del modelo OSI y del modelo TCP/IP</vt:lpstr>
      <vt:lpstr>Modelos de referencia Packet Tracer: Investigación de los modelos TCP/IP y OSI en acción</vt:lpstr>
      <vt:lpstr>3.6 Encapsulamiento de datos</vt:lpstr>
      <vt:lpstr>Encapsulamiento de datos segmentación del mensaje</vt:lpstr>
      <vt:lpstr>Encapsulamiento de datos Secuenciación</vt:lpstr>
      <vt:lpstr>Encapsulamiento de datos Unidades de datos del protocolo</vt:lpstr>
      <vt:lpstr>Encapsulamiento de datos Ejemplo de encapsulamiento</vt:lpstr>
      <vt:lpstr>Encapsulamiento de datos ejemplo de Des-encapsulamiento</vt:lpstr>
      <vt:lpstr>3.7 Acceso a datos</vt:lpstr>
      <vt:lpstr>Acceso a los datos Direcciones de red</vt:lpstr>
      <vt:lpstr>Acceso a los datos Dirección lógica de capa 3</vt:lpstr>
      <vt:lpstr>Acceso a los datos Dirección lógica de capa 3 (cont.)</vt:lpstr>
      <vt:lpstr>Acceso a los datos Dispositivos en la misma red</vt:lpstr>
      <vt:lpstr>Rol de acceso Rol de las direcciones de la capa de enlace de datos: misma red IP</vt:lpstr>
      <vt:lpstr>Acceso a los datos Dispositivos en una red remota</vt:lpstr>
      <vt:lpstr>Acceso de datos  Función de las direcciones de capa de red</vt:lpstr>
      <vt:lpstr>Acceso a los datos Rol de las direcciones de la capa de enlace de datos: diferentes redes IP</vt:lpstr>
      <vt:lpstr>Acceso a los datos Rol de las direcciones de la capa de enlace de datos: diferentes redes IP (Cont.) </vt:lpstr>
      <vt:lpstr>Acceso a los datos Direcciones de enlace de datos</vt:lpstr>
      <vt:lpstr>Acceso a los datos Direcciones de enlace de datos (Cont.)</vt:lpstr>
      <vt:lpstr>Acceso a los datos Direcciones de enlace de datos (Cont.)</vt:lpstr>
      <vt:lpstr>Acceso a los datos Direcciones de enlace de datos (Cont.)</vt:lpstr>
      <vt:lpstr>3.8 - Módulo de práctica y cuestionario </vt:lpstr>
      <vt:lpstr>Diapositiva 58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Macarena</cp:lastModifiedBy>
  <cp:revision>1048</cp:revision>
  <dcterms:created xsi:type="dcterms:W3CDTF">2016-08-22T22:27:36Z</dcterms:created>
  <dcterms:modified xsi:type="dcterms:W3CDTF">2020-07-28T07:23:36Z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