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876" r:id="rId2"/>
    <p:sldId id="860" r:id="rId3"/>
    <p:sldId id="759" r:id="rId4"/>
    <p:sldId id="1054" r:id="rId5"/>
    <p:sldId id="1091" r:id="rId6"/>
    <p:sldId id="1092" r:id="rId7"/>
    <p:sldId id="1093" r:id="rId8"/>
    <p:sldId id="1094" r:id="rId9"/>
    <p:sldId id="1095" r:id="rId10"/>
    <p:sldId id="1096" r:id="rId11"/>
    <p:sldId id="1056" r:id="rId12"/>
    <p:sldId id="1097" r:id="rId13"/>
    <p:sldId id="1098" r:id="rId14"/>
    <p:sldId id="1099" r:id="rId15"/>
    <p:sldId id="1100" r:id="rId16"/>
    <p:sldId id="1101" r:id="rId17"/>
    <p:sldId id="957" r:id="rId18"/>
    <p:sldId id="29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xmlns="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xmlns="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41" autoAdjust="0"/>
    <p:restoredTop sz="86488" autoAdjust="0"/>
  </p:normalViewPr>
  <p:slideViewPr>
    <p:cSldViewPr snapToGrid="0" showGuides="1">
      <p:cViewPr varScale="1">
        <p:scale>
          <a:sx n="84" d="100"/>
          <a:sy n="84" d="100"/>
        </p:scale>
        <p:origin x="-1152" y="-7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Cisco Networking Academy ProgramPrograma de la Academia de Redes de Cisco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5: Sistemas de numeración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5.1.11 — Direcciones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479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5- Sistemas numéricos</a:t>
            </a:r>
          </a:p>
          <a:p>
            <a:pPr rtl="0"/>
            <a:r>
              <a:rPr lang="es-419"/>
              <a:t>5.2 - Sistema de números hexadecimales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329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5.2.1: Direcciones hexadecimales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383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5.2.1: Direcciones hexadecimales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878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5.2.2 — Vídeo — Conversión entre sistemas de numeración hexadecimal y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644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5.2.3 – </a:t>
            </a:r>
            <a:r>
              <a:rPr lang="es-419" sz="1200"/>
              <a:t>Decimal to Hexadecimal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1279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5.2 – Sistemas de números hexadecimales</a:t>
            </a:r>
          </a:p>
          <a:p>
            <a:pPr rtl="0"/>
            <a:r>
              <a:rPr lang="es-419"/>
              <a:t>5.2.4 - </a:t>
            </a:r>
            <a:r>
              <a:rPr lang="es-419" sz="1200"/>
              <a:t>Hexadecimal to Decimal Conversions</a:t>
            </a:r>
          </a:p>
          <a:p>
            <a:pPr rtl="0"/>
            <a:r>
              <a:rPr lang="es-419" sz="1200"/>
              <a:t>5.2.5 — Compruebe su comprensión — Sistema numérico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471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/>
              <a:t>5 - Sistemas numéricos</a:t>
            </a:r>
          </a:p>
          <a:p>
            <a:pPr rtl="0">
              <a:buFontTx/>
              <a:buNone/>
            </a:pPr>
            <a:r>
              <a:rPr lang="es-419"/>
              <a:t>5.3 - Módulo de práctica y cuestionario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7143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13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/>
              <a:t>5.0 Introducción</a:t>
            </a:r>
          </a:p>
          <a:p>
            <a:pPr rtl="0">
              <a:buFontTx/>
              <a:buNone/>
            </a:pPr>
            <a:r>
              <a:rPr lang="es-419"/>
              <a:t>5.0.2 – ¿Qué aprenderé en este módulo?</a:t>
            </a:r>
          </a:p>
        </p:txBody>
      </p:sp>
    </p:spTree>
    <p:extLst>
      <p:ext uri="{BB962C8B-B14F-4D97-AF65-F5344CB8AC3E}">
        <p14:creationId xmlns:p14="http://schemas.microsoft.com/office/powerpoint/2010/main" xmlns="" val="173444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5 -Sistemas numéricos</a:t>
            </a:r>
          </a:p>
          <a:p>
            <a:pPr rtl="0"/>
            <a:r>
              <a:rPr lang="es-419"/>
              <a:t>5.1 Sistema de numeración binaria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5.1.1 — Direcciones binarias e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5.1.3 – Notación de posición binaria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788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5.1.3 – Notación de posición binaria</a:t>
            </a:r>
          </a:p>
          <a:p>
            <a:pPr rtl="0"/>
            <a:r>
              <a:rPr lang="es-419"/>
              <a:t>5.1.4 — Compruebe su comprensión — Sistema de números binarios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4197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5.1.5 - Convertir binario a decimal</a:t>
            </a:r>
          </a:p>
          <a:p>
            <a:pPr rtl="0"/>
            <a:r>
              <a:rPr lang="es-419"/>
              <a:t>5.1.6 – Actividad - Conversión de sistema binario a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367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5.1.7 – Conversión de sistema decimal a binario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315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 – Sistemas numéricos</a:t>
            </a:r>
          </a:p>
          <a:p>
            <a:pPr rtl="0"/>
            <a:r>
              <a:rPr lang="es-419"/>
              <a:t>5.1 – Sistemas de numeración binaria</a:t>
            </a:r>
          </a:p>
          <a:p>
            <a:pPr rtl="0"/>
            <a:r>
              <a:rPr lang="es-419"/>
              <a:t>5.1.8 – Ejemplo de conversión de decimal a binario</a:t>
            </a:r>
          </a:p>
          <a:p>
            <a:pPr rtl="0"/>
            <a:r>
              <a:rPr lang="es-419"/>
              <a:t>5.1.9 - Actividad - Conversiones de decimal a binario</a:t>
            </a:r>
          </a:p>
          <a:p>
            <a:pPr rtl="0"/>
            <a:r>
              <a:rPr lang="es-419"/>
              <a:t>5.1.10 – Actividad: Juego binario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169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5: Sistemas de numeración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CR" sz="1400" dirty="0"/>
              <a:t>Sistema de numeración binaria</a:t>
            </a:r>
            <a:r>
              <a:rPr lang="es-419" sz="2400" dirty="0"/>
              <a:t/>
            </a:r>
            <a:br>
              <a:rPr lang="es-419" sz="2400" dirty="0"/>
            </a:br>
            <a:r>
              <a:rPr lang="es-419" sz="2400" dirty="0"/>
              <a:t>Direcciones IPv4</a:t>
            </a:r>
            <a:endParaRPr lang="es-419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Routers y las computadoras solo entienden el binario, mientras que los humanos trabajan en decimal. Es importante que usted conozca a fondo estos dos sistemas de numeración y cómo se utilizan en redes.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822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5.2 Sistema de números hexadecimales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93595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números hexadecimales</a:t>
            </a:r>
            <a:br>
              <a:rPr lang="es-419" sz="1600" dirty="0"/>
            </a:br>
            <a:r>
              <a:rPr lang="es-419" sz="2400" dirty="0"/>
              <a:t>Direcciones hexadecimales e IPv6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Para entender las direcciones IPv6, debe ser capaz de convertir hexadecimal a decimal y viceversa.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Hexadecimal es un sistema de numeración de base dieciséis, que utiliza los dígitos del 0 al 9 y las letras A a F.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 más fácil expresar un valor como un solo dígito hexadecimal que como cuatro bits binarios.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Hexadecimal se usa para representar direcciones IPv6 y direcciones MAC.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31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hexadecimal</a:t>
            </a:r>
            <a:br>
              <a:rPr lang="es-419" sz="1600" dirty="0"/>
            </a:br>
            <a:r>
              <a:rPr lang="es-419" sz="2400" dirty="0"/>
              <a:t>Direcciones hexadecimales e IPv6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direcciones IPv6 tienen 128 bits de longitud. Cada 4 bits está representado por un solo dígito hexadecimal. Esto hace que la dirección IPv6 tenga un total de 32 valores hexadecimales.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figura muestra el método preferido para escribir una dirección IPv6, con cada X representando cuatro valores hexadecimales.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Cada grupo de cuatro caracteres hexadecimales se conoce como hexteto.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82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07"/>
            <a:ext cx="9144000" cy="731837"/>
          </a:xfrm>
        </p:spPr>
        <p:txBody>
          <a:bodyPr/>
          <a:lstStyle/>
          <a:p>
            <a:r>
              <a:rPr lang="es-CR" sz="1400" dirty="0"/>
              <a:t>Sistema de numeración hexadecimal</a:t>
            </a:r>
            <a:br>
              <a:rPr lang="es-CR" sz="1400" dirty="0"/>
            </a:br>
            <a:r>
              <a:rPr lang="es-CR" sz="2400" dirty="0"/>
              <a:t>Video Conversión entre sistemas de numeración hexadecimales y decimales</a:t>
            </a:r>
            <a:endParaRPr lang="es-419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rtl="0">
              <a:buNone/>
            </a:pPr>
            <a:r>
              <a:rPr lang="es-419"/>
              <a:t>Este video cubrirá lo siguiente: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Características del sistema hexadecimal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Convertir de hexadecimal a decimal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/>
              <a:t>Convertir de Decimal a Hexadecimal</a:t>
            </a:r>
          </a:p>
        </p:txBody>
      </p:sp>
    </p:spTree>
    <p:extLst>
      <p:ext uri="{BB962C8B-B14F-4D97-AF65-F5344CB8AC3E}">
        <p14:creationId xmlns:p14="http://schemas.microsoft.com/office/powerpoint/2010/main" xmlns="" val="351970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hexadecimal</a:t>
            </a:r>
            <a:br>
              <a:rPr lang="es-419" sz="1600" dirty="0"/>
            </a:br>
            <a:r>
              <a:rPr lang="es-419" sz="2400" dirty="0"/>
              <a:t>Conversiones decimales a hexadecimales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228675"/>
            <a:ext cx="8280057" cy="2921295"/>
          </a:xfrm>
        </p:spPr>
        <p:txBody>
          <a:bodyPr/>
          <a:lstStyle/>
          <a:p>
            <a:pPr algn="l" rtl="0"/>
            <a:r>
              <a:rPr lang="es-419" sz="1600" dirty="0">
                <a:solidFill>
                  <a:srgbClr val="000000"/>
                </a:solidFill>
              </a:rPr>
              <a:t>Siga los pasos indicados para convertir números decimales a valores hexadecimales: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Convertir el número decimal a cadenas binarias de 8 bits.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Divida las cadenas binarias en grupos de cuatro comenzando desde la posición más a la derecha.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Convierta cada cuatro números binarios en su dígito hexadecimal equivalente.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 rtl="0"/>
            <a:r>
              <a:rPr lang="es-419" sz="1600" dirty="0">
                <a:solidFill>
                  <a:srgbClr val="000000"/>
                </a:solidFill>
              </a:rPr>
              <a:t>Por ejemplo, 168 convertido en hexadecimal usando el proceso de tres pasos.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168 en binario es 10101000.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10101000 en dos grupos de cuatro dígitos binarios es 1010 y 1000.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1010 es hex A y 1000 es hex 8, por lo que 168 es A8 en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09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Sistema de números</a:t>
            </a:r>
            <a:r>
              <a:rPr lang="en-US" sz="1600" dirty="0"/>
              <a:t> </a:t>
            </a:r>
            <a:r>
              <a:rPr lang="es-419" sz="1600" dirty="0"/>
              <a:t>hexadecimales</a:t>
            </a:r>
            <a:r>
              <a:rPr lang="es-419" sz="2400" dirty="0"/>
              <a:t/>
            </a:r>
            <a:br>
              <a:rPr lang="es-419" sz="2400" dirty="0"/>
            </a:br>
            <a:r>
              <a:rPr lang="es-419" sz="2400" dirty="0"/>
              <a:t>Conversiones hexadecimales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Siga los pasos indicados para convertir números hexadecimales en valores decimales: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Convertir el número hexadecimal en cadenas binarias de 4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Cree una agrupación binaria de 8 bits comenzando desde la posición más a la derecha.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Convierta cada agrupación binaria de 8 bits en su dígito decimal equivalente.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 rtl="0"/>
            <a:r>
              <a:rPr lang="es-419" sz="1600">
                <a:solidFill>
                  <a:srgbClr val="000000"/>
                </a:solidFill>
              </a:rPr>
              <a:t>Por ejemplo, D2 convertido a decimal mediante el proceso de tres pasos: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D2 en cadenas binarias de 4 bits es 1110 y 0010.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1110 y 0010 es 11100010 en un grupo de 8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11100010 en binario es equivalente a 210 en decimal, por lo que D2 es 210 es decimal</a:t>
            </a:r>
          </a:p>
        </p:txBody>
      </p:sp>
    </p:spTree>
    <p:extLst>
      <p:ext uri="{BB962C8B-B14F-4D97-AF65-F5344CB8AC3E}">
        <p14:creationId xmlns:p14="http://schemas.microsoft.com/office/powerpoint/2010/main" xmlns="" val="283656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5.3 -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05992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lang="es-419" sz="16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Sistemas de numeración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Calcular números entre sistemas decimales, binarios y hexadecimales.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6683985"/>
              </p:ext>
            </p:extLst>
          </p:nvPr>
        </p:nvGraphicFramePr>
        <p:xfrm>
          <a:off x="1080754" y="2050715"/>
          <a:ext cx="6980904" cy="1051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Sistema de numeración binaria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Calcule los números entre los sistemas decimales y binarios.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Sistema numérico hexadecimal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Calcule los números entre los sistemas decimales y hexadecimales.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11192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5.1 Sistema de numeración binaria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s-419" sz="1600" dirty="0"/>
              <a:t>Sistema de numeración binaria</a:t>
            </a:r>
            <a:br>
              <a:rPr lang="es-419" sz="1600" dirty="0"/>
            </a:br>
            <a:r>
              <a:rPr lang="es-419" sz="2400" dirty="0"/>
              <a:t>Direcciones binarias e IPv4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El sistema de numeración binaria consta de 1s y 0s, llamados bits.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Sistema de numeración decimal consta de dígitos del 0 al 9.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Hosts, servidores y equipos de red que utilizan direccionamiento binario para identificarse entre sí.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Cada dirección está compuesta por una cadena de 32 bits, dividida en cuatro secciones llamadas octetos.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Cada octeto contiene 8 bits (o 1 byte) separados por un punto.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Para facilitar el uso de las personas, esta notación punteada se convierte en decimal punteado.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" y="2855069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71668B65-DD31-5646-8CF8-039199DDBBA7}"/>
              </a:ext>
            </a:extLst>
          </p:cNvPr>
          <p:cNvSpPr/>
          <p:nvPr/>
        </p:nvSpPr>
        <p:spPr>
          <a:xfrm>
            <a:off x="4194749" y="3466038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24" y="2841933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10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Notación Posicional Binaria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término "notación de posición" significa que un dígito representa diferentes valores según la "posición" que el dígito ocupa en la secuencia de números.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sistema de notación posicional decimal funciona como se muestra en las siguientes tablas.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Posición en 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3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2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1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(10</a:t>
                      </a:r>
                      <a:r>
                        <a:rPr lang="es-419" sz="1000" baseline="30000"/>
                        <a:t>0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la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4983596"/>
              </p:ext>
            </p:extLst>
          </p:nvPr>
        </p:nvGraphicFramePr>
        <p:xfrm>
          <a:off x="4285498" y="2286740"/>
          <a:ext cx="4469221" cy="170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xmlns="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xmlns="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xmlns="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xmlns="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Millares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Centenas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Decenas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Número decimal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Súmelos...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Resultado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/>
                      <a:r>
                        <a:rPr lang="es-419" sz="1000" b="1"/>
                        <a:t>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362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9214338" cy="731837"/>
          </a:xfrm>
        </p:spPr>
        <p:txBody>
          <a:bodyPr/>
          <a:lstStyle/>
          <a:p>
            <a:pPr rtl="0"/>
            <a:r>
              <a:rPr lang="es-419" sz="2400" dirty="0"/>
              <a:t>Notación </a:t>
            </a:r>
            <a:r>
              <a:rPr lang="es-419" sz="2400" dirty="0" smtClean="0"/>
              <a:t>posicional binaria </a:t>
            </a:r>
            <a:r>
              <a:rPr lang="es-419" sz="2400" dirty="0"/>
              <a:t>del sistema de números binarios (cont.)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El sistema de notación posicional binaria funciona como se muestra en las siguientes tablas.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9446077"/>
              </p:ext>
            </p:extLst>
          </p:nvPr>
        </p:nvGraphicFramePr>
        <p:xfrm>
          <a:off x="474662" y="154765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xmlns="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xmlns="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xmlns="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Posición en 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7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6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5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4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3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2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1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(2</a:t>
                      </a:r>
                      <a:r>
                        <a:rPr lang="es-419" sz="1000" baseline="30000"/>
                        <a:t>0</a:t>
                      </a:r>
                      <a:r>
                        <a:rPr lang="es-419" sz="1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la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42020144-2692-E747-88CD-CE940510F874}"/>
              </a:ext>
            </a:extLst>
          </p:cNvPr>
          <p:cNvSpPr/>
          <p:nvPr/>
        </p:nvSpPr>
        <p:spPr>
          <a:xfrm rot="5400000">
            <a:off x="3868251" y="2945445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8974157"/>
              </p:ext>
            </p:extLst>
          </p:nvPr>
        </p:nvGraphicFramePr>
        <p:xfrm>
          <a:off x="2778749" y="3283368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xmlns="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xmlns="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xmlns="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Número binario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pPr rtl="0"/>
                      <a:r>
                        <a:rPr lang="es-419" sz="1000" dirty="0"/>
                        <a:t>Resultado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/>
                      <a:r>
                        <a:rPr lang="es-419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923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Convertir binario a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/>
              <a:t>Convertir 11000000.10101000.00001011.00001010 a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375451"/>
              </p:ext>
            </p:extLst>
          </p:nvPr>
        </p:nvGraphicFramePr>
        <p:xfrm>
          <a:off x="457201" y="870063"/>
          <a:ext cx="5220587" cy="37927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xmlns="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xmlns="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xmlns="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xmlns="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Valor de 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 x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Número binario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Añádelas...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90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xmlns="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xmlns="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xmlns="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xmlns="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60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xmlns="" val="41304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2400"/>
              <a:t>Conversióndecimal del sistema de números binarios a binario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tabla de valores posicionales binarios es útil para convertir una dirección IPv4 decimal punteada a binaria.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Comience en la posición 128 (el bit más significativo). ¿Es el número decimal del octeto (n) igual o mayor que 128?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Si no, registre un 0 binario en el valor posicional 128 y muévase al valor posicional 64.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En caso afirmativo, registre un 1 binario en el valor posicional 128, reste 128 del número decimal y vaya al valor posicional 64.</a:t>
            </a:r>
          </a:p>
          <a:p>
            <a:pPr marL="431860" lvl="2" indent="-285750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Repita estos pasos a través del valor posicional 1.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54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Sistema de numeración binaria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Ejemplo de conversión de decimal a binario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Convertir decimal 168 a binario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>
                <a:solidFill>
                  <a:srgbClr val="000000"/>
                </a:solidFill>
              </a:rPr>
              <a:t>¿Es 168 &gt; 128?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Sí, escriba 1 en la posición 128 y restar 128 (168-128=40)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40 &gt; 64?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No, escribe 0 en la posición 64 y sigue adelante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40 &gt; 32?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Sí, escriba 1 en la posición 32 y restar 32 (40-32=8)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8 &gt; 16?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No, escribe 0 en la posición 16 y sigue adelante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¿Es 8 &gt; 8?</a:t>
            </a:r>
          </a:p>
          <a:p>
            <a:pPr marL="285750" indent="-285750" rtl="0">
              <a:buFontTx/>
              <a:buChar char="-"/>
            </a:pPr>
            <a:r>
              <a:rPr lang="es-419" sz="1400">
                <a:solidFill>
                  <a:srgbClr val="000000"/>
                </a:solidFill>
              </a:rPr>
              <a:t>Igual Introduzca 1 en la posición 8 y restar 8 (8-8=0)</a:t>
            </a:r>
          </a:p>
          <a:p>
            <a:pPr rtl="0"/>
            <a:r>
              <a:rPr lang="es-419" sz="1400">
                <a:solidFill>
                  <a:srgbClr val="000000"/>
                </a:solidFill>
              </a:rPr>
              <a:t>No quedan valores. Introduzca 0 en las posiciones binarias restantes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sz="1400"/>
              <a:t>Decimal 168 se escribe como 10101000 en binario</a:t>
            </a:r>
          </a:p>
        </p:txBody>
      </p:sp>
    </p:spTree>
    <p:extLst>
      <p:ext uri="{BB962C8B-B14F-4D97-AF65-F5344CB8AC3E}">
        <p14:creationId xmlns:p14="http://schemas.microsoft.com/office/powerpoint/2010/main" xmlns="" val="158080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3826</TotalTime>
  <Words>1626</Words>
  <Application>Microsoft Macintosh PowerPoint</Application>
  <PresentationFormat>Presentación en pantalla (16:9)</PresentationFormat>
  <Paragraphs>414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Default Theme</vt:lpstr>
      <vt:lpstr>Módulo 5: Sistemas de numeración</vt:lpstr>
      <vt:lpstr>Objetivos del módulo</vt:lpstr>
      <vt:lpstr>5.1 Sistema de numeración binaria</vt:lpstr>
      <vt:lpstr>Sistema de numeración binaria Direcciones binarias e IPv4</vt:lpstr>
      <vt:lpstr>Sistema de numeración binaria Notación Posicional Binaria</vt:lpstr>
      <vt:lpstr>Notación posicional binaria del sistema de números binarios (cont.) </vt:lpstr>
      <vt:lpstr>Sistema de numeración binaria Convertir binario a decimal</vt:lpstr>
      <vt:lpstr>Conversióndecimal del sistema de números binarios a binario</vt:lpstr>
      <vt:lpstr>Sistema de numeración binaria Ejemplo de conversión de decimal a binario</vt:lpstr>
      <vt:lpstr>Sistema de numeración binaria Direcciones IPv4</vt:lpstr>
      <vt:lpstr>5.2 Sistema de números hexadecimales</vt:lpstr>
      <vt:lpstr>Sistema de números hexadecimales Direcciones hexadecimales e IPv6</vt:lpstr>
      <vt:lpstr>Sistema de numeración hexadecimal Direcciones hexadecimales e IPv6 (Cont.)</vt:lpstr>
      <vt:lpstr>Sistema de numeración hexadecimal Video Conversión entre sistemas de numeración hexadecimales y decimales</vt:lpstr>
      <vt:lpstr>Sistema de numeración hexadecimal Conversiones decimales a hexadecimales</vt:lpstr>
      <vt:lpstr>Sistema de números hexadecimales Conversiones hexadecimales</vt:lpstr>
      <vt:lpstr>5.3 - Módulo de práctica y cuestionario</vt:lpstr>
      <vt:lpstr>Diapositiva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Macarena</cp:lastModifiedBy>
  <cp:revision>219</cp:revision>
  <dcterms:created xsi:type="dcterms:W3CDTF">2019-10-18T06:21:22Z</dcterms:created>
  <dcterms:modified xsi:type="dcterms:W3CDTF">2020-09-04T16:04:55Z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