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5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56" r:id="rId9"/>
    <p:sldId id="1057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1101" r:id="rId21"/>
    <p:sldId id="1102" r:id="rId22"/>
    <p:sldId id="957" r:id="rId23"/>
    <p:sldId id="291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xmlns="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xmlns="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xmlns="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xmlns="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40" autoAdjust="0"/>
    <p:restoredTop sz="77298" autoAdjust="0"/>
  </p:normalViewPr>
  <p:slideViewPr>
    <p:cSldViewPr snapToGrid="0" showGuides="1">
      <p:cViewPr varScale="1">
        <p:scale>
          <a:sx n="98" d="100"/>
          <a:sy n="98" d="100"/>
        </p:scale>
        <p:origin x="-576" y="-9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Programa Cisco Networking Academy</a:t>
            </a:r>
          </a:p>
          <a:p>
            <a:pPr rtl="0"/>
            <a:r>
              <a:rPr lang="es-419"/>
              <a:t>Introducción a Redes v7.0 (ITN)</a:t>
            </a:r>
          </a:p>
          <a:p>
            <a:pPr rtl="0"/>
            <a:r>
              <a:rPr lang="es-419"/>
              <a:t>Módulo 6: Capa de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6.2.2 – Topologías WAN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435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6.2.3– Topología WAN de punto a punto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963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6.2.4 – Topologías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3794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6.2.5 — Comunicación dúplex medio y completo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4901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— Topologías</a:t>
            </a:r>
          </a:p>
          <a:p>
            <a:pPr rtl="0"/>
            <a:r>
              <a:rPr lang="es-419"/>
              <a:t>6.2.6 – Métodos de control de acceso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506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6.2.7 – Acceso basado en la contención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372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6.2.8 – Acceso basado en la contención – CSMA/CA</a:t>
            </a:r>
          </a:p>
          <a:p>
            <a:pPr rtl="0"/>
            <a:r>
              <a:rPr lang="es-419"/>
              <a:t>6.2.9 — Compruebe su comprensión - Topologías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4876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6 - Capa de enlace de datos</a:t>
            </a:r>
          </a:p>
          <a:p>
            <a:pPr rtl="0"/>
            <a:r>
              <a:rPr lang="es-419"/>
              <a:t>6.3 - Trama del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6.3 – Trama del enlace de datos</a:t>
            </a:r>
          </a:p>
          <a:p>
            <a:pPr rtl="0"/>
            <a:r>
              <a:rPr lang="es-419" dirty="0"/>
              <a:t>6.3.1 — La trama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6.3 – Trama del enlace de datos</a:t>
            </a:r>
          </a:p>
          <a:p>
            <a:pPr rtl="0"/>
            <a:r>
              <a:rPr lang="es-419"/>
              <a:t>6.3.2 – Campos de trama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4114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6.0 - Capa de enlace de datos - Introducción</a:t>
            </a:r>
          </a:p>
          <a:p>
            <a:pPr rtl="0">
              <a:buFontTx/>
              <a:buNone/>
            </a:pPr>
            <a:r>
              <a:rPr lang="es-419"/>
              <a:t>6.0.2 – ¿Qué aprenderé a hacer en este módulo?</a:t>
            </a:r>
          </a:p>
        </p:txBody>
      </p:sp>
    </p:spTree>
    <p:extLst>
      <p:ext uri="{BB962C8B-B14F-4D97-AF65-F5344CB8AC3E}">
        <p14:creationId xmlns:p14="http://schemas.microsoft.com/office/powerpoint/2010/main" xmlns="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6.3 – Trama de enlace de datos</a:t>
            </a:r>
          </a:p>
          <a:p>
            <a:pPr rtl="0"/>
            <a:r>
              <a:rPr lang="es-419" dirty="0"/>
              <a:t>6.3.3 – Dirección de Capa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272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6.3 – Trama del enlace de datos</a:t>
            </a:r>
          </a:p>
          <a:p>
            <a:pPr rtl="0"/>
            <a:r>
              <a:rPr lang="es-419" dirty="0"/>
              <a:t>6.3.4 – Tramas LAN y WAN</a:t>
            </a:r>
          </a:p>
          <a:p>
            <a:pPr rtl="0"/>
            <a:r>
              <a:rPr lang="es-419" dirty="0"/>
              <a:t>6.3.5 — Verifique su conocimiento — Trama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4128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6.4 Módulo de práctica y cuestionario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6 - Capa de enlace de datos</a:t>
            </a:r>
          </a:p>
          <a:p>
            <a:pPr rtl="0"/>
            <a:r>
              <a:rPr lang="es-419"/>
              <a:t>6.1 - Propósito de la capa de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6.1.1 – La capa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6.1.2 — Subcapas de enlace de datos IEEE 802 LAN/MAN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609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6.1.3 – Provisión de acceso a los medios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813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6.1.4 – Estándares de la capa de enlace de datos</a:t>
            </a:r>
          </a:p>
          <a:p>
            <a:pPr rtl="0"/>
            <a:r>
              <a:rPr lang="es-419"/>
              <a:t>6.1.5 — Compruebe su comprensión — Propósito de la capa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6 - Capa de enlace de datos</a:t>
            </a:r>
          </a:p>
          <a:p>
            <a:pPr rtl="0"/>
            <a:r>
              <a:rPr lang="es-419"/>
              <a:t>6.2 - Topologías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329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— Topologías</a:t>
            </a:r>
          </a:p>
          <a:p>
            <a:pPr rtl="0"/>
            <a:r>
              <a:rPr lang="es-419"/>
              <a:t>6.2.1 – Topologías Física y Lógica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521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29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6: Capa de enlace de datos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Topologías WAN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Existen tres topologías WAN físicas comunes: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Punto a punto</a:t>
            </a:r>
            <a:r>
              <a:rPr lang="es-419" sz="1800">
                <a:solidFill>
                  <a:srgbClr val="000000"/>
                </a:solidFill>
              </a:rPr>
              <a:t> : la topología WAN más simple y común. Consiste en un enlace permanente entre dos puntos finales.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Hub and spoke </a:t>
            </a:r>
            <a:r>
              <a:rPr lang="es-419" sz="1800">
                <a:solidFill>
                  <a:srgbClr val="000000"/>
                </a:solidFill>
              </a:rPr>
              <a:t>– similar a una topología en estrella donde un sitio central interconecta sitios de sucursal a través de enlaces punto a punto.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Malla</a:t>
            </a:r>
            <a:r>
              <a:rPr lang="es-419" sz="1800">
                <a:solidFill>
                  <a:srgbClr val="000000"/>
                </a:solidFill>
              </a:rPr>
              <a:t> – proporciona alta disponibilidad pero requiere que cada sistema final esté conectado a cualquier otro sistema final.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5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Topología WAN de punto a punto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Las topologías físicas punto a punto conectan directamente dos nodos.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Es posible que los nodos no compartan los medios con otros hosts.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Debido a que todas las tramas de los medios sólo pueden viajar hacia o desde los dos nodos, los protocolos WAN punto a punto pueden ser muy simples.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74" y="3261329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609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Topologías LAN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Los dispositivos finales de las LAN suelen estar interconectados mediante una topología de estrella o estrella extendida. Las topologías estrella y de estrella extendida son fáciles de instalar, muy escalables y fáciles de solucionar.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Las tecnologías Early Ethernet y Token Ring heredado proporcionan dos topologías adicionales: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>
                <a:solidFill>
                  <a:srgbClr val="000000"/>
                </a:solidFill>
              </a:rPr>
              <a:t>Bus</a:t>
            </a:r>
            <a:r>
              <a:rPr lang="es-419" sz="1600">
                <a:solidFill>
                  <a:srgbClr val="000000"/>
                </a:solidFill>
              </a:rPr>
              <a:t> – Todos los sistemas finales se encadenan entre sí y terminan de algún modo en cada extremo.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>
                <a:solidFill>
                  <a:srgbClr val="000000"/>
                </a:solidFill>
              </a:rPr>
              <a:t>Anillo </a:t>
            </a:r>
            <a:r>
              <a:rPr lang="es-419" sz="1600">
                <a:solidFill>
                  <a:srgbClr val="000000"/>
                </a:solidFill>
              </a:rPr>
              <a:t>: Cada sistema final está conectado a sus respectivos vecinos para formar un anillo.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370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Comunicación dúplex medio y completo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Comunicación semidúplex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Solo permite que un dispositivo envíe o reciba a la vez en un medio compartido.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Se utiliza en WLAN y topologías de bus heredadas con hubs Ethernet.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Comunicación dúplex completo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Permite que ambos dispositivos transmitan y reciban simultáneamente en un medio compartido.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switches Ethernet funcionan en modo full-duplex.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03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Métodos de control de acceso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Acceso basado en la contención</a:t>
            </a:r>
          </a:p>
          <a:p>
            <a:pPr marL="73085" lvl="1" indent="0" rtl="0">
              <a:buNone/>
            </a:pPr>
            <a:r>
              <a:rPr lang="es-419" sz="1600">
                <a:solidFill>
                  <a:srgbClr val="000000"/>
                </a:solidFill>
              </a:rPr>
              <a:t>Todos los nodos que operan en semidúplex, compitiendo por el uso del medio. Pueden citarse como ejemplo: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Carrier sense multiple access with collision detection (CSMA/CD) como se usa en Ethernet de topología de bus heredada.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Carrier sense multiple access with collision avoidance (CSMA/CA) como se usa en LAN inalámbricas.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Acceso controlado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Acceso determinista donde cada nodo tiene su propio tiempo en el medio.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Se utiliza en redes heredadas como Token Ring y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56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Acceso basado en la contención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CSMA/CD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Utilizado por LAN Ethernet heredadas.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Funciona en modo semidúplex, donde solo un dispositivo envía o recibe a la vez.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 un proceso de detección de colisión para controlar cuándo puede enviar un dispositivo y qué sucede si varios dispositivos envían al mismo tiempo.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 rtl="0">
              <a:buNone/>
            </a:pPr>
            <a:r>
              <a:rPr lang="es-419" sz="1600" b="1">
                <a:solidFill>
                  <a:srgbClr val="000000"/>
                </a:solidFill>
              </a:rPr>
              <a:t>Proceso de detección de colisiones CSMA/CD</a:t>
            </a:r>
            <a:r>
              <a:rPr lang="es-419" sz="1600">
                <a:solidFill>
                  <a:srgbClr val="000000"/>
                </a:solidFill>
              </a:rPr>
              <a:t>: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que transmiten simultáneamente provocarán una colisión de señal en el medio compartido.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detectan la colisión.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esperan un período aleatorio de tiempo y retransmiten datos.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902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Acceso basado en la contención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CSMA/CA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Utilizado por WLAN IEEE 802.11.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Funciona en modo semidúplex donde solo un dispositivo envía o recibe a la vez.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 un proceso de prevención de colisiones para determinar cuándo puede enviar un dispositivo y qué sucede si varios dispositivos envían al mismo tiempo.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s-419" sz="1600" b="1">
                <a:solidFill>
                  <a:srgbClr val="000000"/>
                </a:solidFill>
              </a:rPr>
              <a:t>Proceso de prevención de colisiones CSMA/CA</a:t>
            </a:r>
            <a:r>
              <a:rPr lang="es-419" sz="1600">
                <a:solidFill>
                  <a:srgbClr val="000000"/>
                </a:solidFill>
              </a:rPr>
              <a:t>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Al transmitir, los dispositivos también incluyen la duración de tiempo necesaria para la transmisión.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Otros dispositivos del medio compartido reciben la información de duración del tiempo y saben cuánto tiempo el medio no estará disponible.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35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6.3 Trama del enlace de datos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 enlace de datos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La trama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Los datos son encapsulados por la capa de enlace de datos con un encabezado y un remolque para formar una trama.</a:t>
            </a: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Una trama de enlace de datos consta de tres partes: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Encabezado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Datos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Tráiler</a:t>
            </a: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s-419" sz="1600" dirty="0">
                <a:solidFill>
                  <a:srgbClr val="000000"/>
                </a:solidFill>
              </a:rPr>
              <a:t>Los campos del encabezado y del remolque varían según el protocolo de capa de enlace de datos.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s-419" sz="1600" dirty="0">
                <a:solidFill>
                  <a:srgbClr val="000000"/>
                </a:solidFill>
              </a:rPr>
              <a:t>La cantidad de información de control que se lleva en la trama varía según la información de control de acceso y la topología lógica.</a:t>
            </a:r>
          </a:p>
        </p:txBody>
      </p:sp>
    </p:spTree>
    <p:extLst>
      <p:ext uri="{BB962C8B-B14F-4D97-AF65-F5344CB8AC3E}">
        <p14:creationId xmlns:p14="http://schemas.microsoft.com/office/powerpoint/2010/main" xmlns="" val="39457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del enlace de datos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Campos de trama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xmlns="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30514272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xmlns="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xmlns="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Trama de Inicio y 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Identifica el inicio y el final de la trama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Direccionamiento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Indica los nodos de origen y destino.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Identifica el protocolo de capa 3 encapsulado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Identifica los servicios de control de flujo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Contiene la carga útil de la trama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Detección de errores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Se utiliza para determinar errores de transmisión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4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Capa de enlace de datos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:Explique cómo el control de acceso a medios en la capa de enlace de datos admite la comunicación a través de redes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Propósito de la capa de enlace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Describa el objetivo y la función de la capa de enlace de datos en la preparación de comunicaciones para su transmisión por medios específicos.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Topologías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las características de los métodos de control de acceso a medios en las topologías de WAN y LAN.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Trama de enlace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Describa las características y las funciones de la trama de enlace de datos.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 enlace de datos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Direcciones de capa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También se conoce como una dirección física.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Contenido en el encabezado de la trama.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Se utiliza sólo para la entrega local de una trama en el enlace.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Actualizado por cada dispositivo que reenvía la trama.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809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 enlace de datos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Tramas LAN y WAN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La topología lógica y los medios físicos determinan el protocolo de enlace de datos utilizado: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Ethernet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802.11 inalámbrico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Control de enlace de datos de alto nivel (HDLC, High-Level Data Link Control)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>
                <a:solidFill>
                  <a:srgbClr val="000000"/>
                </a:solidFill>
              </a:rPr>
              <a:t>Cada protocolo realiza control de acceso a medios para topologías lógicas específicas.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43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6.4 -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6.1 Propósito de la capa de enlace de datos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Capa de enlace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capa enlace de datos es responsable de las comunicaciones entre las tarjetas de interfaz de red del dispositivo final.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Permite que los protocolos de capa superior accedan a los medios de capa física y encapsula los paquetes de capa 3 (IPv4 e IPv6) en tramas de capa 2.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También realiza la detección de errores y rechaza las tramas corruptas.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106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subcapas de enlace de datos IEEE 802 LAN / MAN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Los estándares IEEE 802 LAN/MAN son específicos para el tipo de red (Ethernet, WLAN, WPAN, etc.).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La capa de enlace de datos consta de dos subcapas. </a:t>
            </a:r>
            <a:r>
              <a:rPr lang="es-419" sz="1600" b="1" dirty="0">
                <a:solidFill>
                  <a:srgbClr val="000000"/>
                </a:solidFill>
              </a:rPr>
              <a:t>Control de enlaces lógicos (LLC)</a:t>
            </a:r>
            <a:r>
              <a:rPr lang="es-419" sz="1600" dirty="0">
                <a:solidFill>
                  <a:srgbClr val="000000"/>
                </a:solidFill>
              </a:rPr>
              <a:t> y </a:t>
            </a:r>
            <a:r>
              <a:rPr lang="es-419" sz="1600" b="1" dirty="0">
                <a:solidFill>
                  <a:srgbClr val="000000"/>
                </a:solidFill>
              </a:rPr>
              <a:t>Control de acceso a medios (MAC). 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subcapa LLC se comunica entre el software de red en las capas superiores y el hardware del dispositivo en las capas inferiores.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subcapa MAC es responsable de la encapsulación de datos y el control de acceso a los medios.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233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Proporciona acceso a los medios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 rtl="0"/>
            <a:r>
              <a:rPr lang="es-419" dirty="0">
                <a:solidFill>
                  <a:srgbClr val="000000"/>
                </a:solidFill>
              </a:rPr>
              <a:t>Los paquetes intercambiados entre nodos pueden experimentar numerosas capas de enlace de datos y transiciones de medios.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dirty="0">
                <a:solidFill>
                  <a:srgbClr val="000000"/>
                </a:solidFill>
              </a:rPr>
              <a:t>En cada salto a lo largo de la ruta, un router realiza cuatro funciones básicas de Capa 2: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Acepta una trama del medio de red.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Desencapsula la trama para exponer el paquete encapsulado.</a:t>
            </a:r>
          </a:p>
          <a:p>
            <a:pPr marL="415985" lvl="1" indent="-342900" rtl="0"/>
            <a:r>
              <a:rPr lang="es-419" sz="1600" dirty="0">
                <a:solidFill>
                  <a:srgbClr val="000000"/>
                </a:solidFill>
              </a:rPr>
              <a:t>Vuelve a encapsular el paquete en una nueva trama.</a:t>
            </a:r>
          </a:p>
          <a:p>
            <a:pPr marL="415985" lvl="1" indent="-342900" rtl="0"/>
            <a:r>
              <a:rPr lang="es-419" sz="1600" dirty="0">
                <a:solidFill>
                  <a:srgbClr val="000000"/>
                </a:solidFill>
              </a:rPr>
              <a:t>Reenvía la nueva trama en el medio del siguiente segmento de red.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27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Estándares de la capa de enlace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 rtl="0"/>
            <a:r>
              <a:rPr lang="es-419" dirty="0">
                <a:solidFill>
                  <a:srgbClr val="000000"/>
                </a:solidFill>
              </a:rPr>
              <a:t>Los protocolos de capa de enlace de datos los definen las organizaciones de ingeniería: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10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Topologías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193595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Topologías Físicas y Lógicas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La topología de una red es la disposición y relación de los dispositivos de red y las interconexiones entre ellos.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Existen dos tipos de topologías utilizadas al describir redes: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Topología física </a:t>
            </a:r>
            <a:r>
              <a:rPr lang="es-419" sz="1800">
                <a:solidFill>
                  <a:srgbClr val="000000"/>
                </a:solidFill>
              </a:rPr>
              <a:t>: muestra las conexiones físicas y cómo los dispositivos están interconectados.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Topología lógica </a:t>
            </a:r>
            <a:r>
              <a:rPr lang="es-419" sz="1800">
                <a:solidFill>
                  <a:srgbClr val="000000"/>
                </a:solidFill>
              </a:rPr>
              <a:t>: identifica las conexiones virtuales entre dispositivos mediante interfaces de dispositivos y esquemas de direccionamiento IP.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950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8630</TotalTime>
  <Words>1787</Words>
  <Application>Microsoft Macintosh PowerPoint</Application>
  <PresentationFormat>Presentación en pantalla (16:9)</PresentationFormat>
  <Paragraphs>260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Default Theme</vt:lpstr>
      <vt:lpstr>Módulo 6: Capa de enlace de datos</vt:lpstr>
      <vt:lpstr>Objetivos del módulo</vt:lpstr>
      <vt:lpstr>6.1 Propósito de la capa de enlace de datos</vt:lpstr>
      <vt:lpstr>Propósito de la capa de enlace de datos Capa de enlace de datos</vt:lpstr>
      <vt:lpstr>Propósito de la capa de enlace de datos subcapas de enlace de datos IEEE 802 LAN / MAN</vt:lpstr>
      <vt:lpstr>Propósito de la capa de enlace de datos Proporciona acceso a los medios</vt:lpstr>
      <vt:lpstr>Propósito de la capa de enlace de datos Estándares de la capa de enlace de datos</vt:lpstr>
      <vt:lpstr>6.2 Topologías</vt:lpstr>
      <vt:lpstr>Topologías Topologías Físicas y Lógicas</vt:lpstr>
      <vt:lpstr>Topologías Topologías WAN</vt:lpstr>
      <vt:lpstr>Topologías Topología WAN de punto a punto</vt:lpstr>
      <vt:lpstr>Topologías Topologías LAN</vt:lpstr>
      <vt:lpstr>Diapositiva 13</vt:lpstr>
      <vt:lpstr>Diapositiva 14</vt:lpstr>
      <vt:lpstr>Diapositiva 15</vt:lpstr>
      <vt:lpstr>Diapositiva 16</vt:lpstr>
      <vt:lpstr>6.3 Trama del enlace de datos </vt:lpstr>
      <vt:lpstr>Trama de enlace de datos La trama</vt:lpstr>
      <vt:lpstr>Trama del enlace de datos Campos de trama</vt:lpstr>
      <vt:lpstr>Trama de enlace de datos Direcciones de capa 2</vt:lpstr>
      <vt:lpstr>Trama de enlace de datos Tramas LAN y WAN</vt:lpstr>
      <vt:lpstr>6.4 - Módulo de práctica y cuestionario</vt:lpstr>
      <vt:lpstr>Diapositiva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Macarena</cp:lastModifiedBy>
  <cp:revision>262</cp:revision>
  <dcterms:created xsi:type="dcterms:W3CDTF">2019-10-18T06:21:22Z</dcterms:created>
  <dcterms:modified xsi:type="dcterms:W3CDTF">2020-09-04T16:06:54Z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